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5"/>
  </p:notesMasterIdLst>
  <p:handoutMasterIdLst>
    <p:handoutMasterId r:id="rId96"/>
  </p:handoutMasterIdLst>
  <p:sldIdLst>
    <p:sldId id="836" r:id="rId2"/>
    <p:sldId id="886" r:id="rId3"/>
    <p:sldId id="960" r:id="rId4"/>
    <p:sldId id="866" r:id="rId5"/>
    <p:sldId id="838" r:id="rId6"/>
    <p:sldId id="867" r:id="rId7"/>
    <p:sldId id="843" r:id="rId8"/>
    <p:sldId id="869" r:id="rId9"/>
    <p:sldId id="844" r:id="rId10"/>
    <p:sldId id="870" r:id="rId11"/>
    <p:sldId id="848" r:id="rId12"/>
    <p:sldId id="874" r:id="rId13"/>
    <p:sldId id="875" r:id="rId14"/>
    <p:sldId id="926" r:id="rId15"/>
    <p:sldId id="927" r:id="rId16"/>
    <p:sldId id="872" r:id="rId17"/>
    <p:sldId id="876" r:id="rId18"/>
    <p:sldId id="877" r:id="rId19"/>
    <p:sldId id="961" r:id="rId20"/>
    <p:sldId id="879" r:id="rId21"/>
    <p:sldId id="880" r:id="rId22"/>
    <p:sldId id="862" r:id="rId23"/>
    <p:sldId id="863" r:id="rId24"/>
    <p:sldId id="864" r:id="rId25"/>
    <p:sldId id="882" r:id="rId26"/>
    <p:sldId id="928" r:id="rId27"/>
    <p:sldId id="883" r:id="rId28"/>
    <p:sldId id="887" r:id="rId29"/>
    <p:sldId id="888" r:id="rId30"/>
    <p:sldId id="892" r:id="rId31"/>
    <p:sldId id="891" r:id="rId32"/>
    <p:sldId id="931" r:id="rId33"/>
    <p:sldId id="932" r:id="rId34"/>
    <p:sldId id="933" r:id="rId35"/>
    <p:sldId id="934" r:id="rId36"/>
    <p:sldId id="935" r:id="rId37"/>
    <p:sldId id="936" r:id="rId38"/>
    <p:sldId id="937" r:id="rId39"/>
    <p:sldId id="938" r:id="rId40"/>
    <p:sldId id="939" r:id="rId41"/>
    <p:sldId id="940" r:id="rId42"/>
    <p:sldId id="941" r:id="rId43"/>
    <p:sldId id="942" r:id="rId44"/>
    <p:sldId id="943" r:id="rId45"/>
    <p:sldId id="944" r:id="rId46"/>
    <p:sldId id="945" r:id="rId47"/>
    <p:sldId id="946" r:id="rId48"/>
    <p:sldId id="947" r:id="rId49"/>
    <p:sldId id="948" r:id="rId50"/>
    <p:sldId id="949" r:id="rId51"/>
    <p:sldId id="950" r:id="rId52"/>
    <p:sldId id="951" r:id="rId53"/>
    <p:sldId id="952" r:id="rId54"/>
    <p:sldId id="953" r:id="rId55"/>
    <p:sldId id="954" r:id="rId56"/>
    <p:sldId id="955" r:id="rId57"/>
    <p:sldId id="956" r:id="rId58"/>
    <p:sldId id="957" r:id="rId59"/>
    <p:sldId id="958" r:id="rId60"/>
    <p:sldId id="959" r:id="rId61"/>
    <p:sldId id="865" r:id="rId62"/>
    <p:sldId id="889" r:id="rId63"/>
    <p:sldId id="890" r:id="rId64"/>
    <p:sldId id="894" r:id="rId65"/>
    <p:sldId id="895" r:id="rId66"/>
    <p:sldId id="896" r:id="rId67"/>
    <p:sldId id="898" r:id="rId68"/>
    <p:sldId id="899" r:id="rId69"/>
    <p:sldId id="901" r:id="rId70"/>
    <p:sldId id="902" r:id="rId71"/>
    <p:sldId id="903" r:id="rId72"/>
    <p:sldId id="904" r:id="rId73"/>
    <p:sldId id="907" r:id="rId74"/>
    <p:sldId id="908" r:id="rId75"/>
    <p:sldId id="930" r:id="rId76"/>
    <p:sldId id="910" r:id="rId77"/>
    <p:sldId id="909" r:id="rId78"/>
    <p:sldId id="911" r:id="rId79"/>
    <p:sldId id="912" r:id="rId80"/>
    <p:sldId id="913" r:id="rId81"/>
    <p:sldId id="918" r:id="rId82"/>
    <p:sldId id="916" r:id="rId83"/>
    <p:sldId id="914" r:id="rId84"/>
    <p:sldId id="920" r:id="rId85"/>
    <p:sldId id="921" r:id="rId86"/>
    <p:sldId id="922" r:id="rId87"/>
    <p:sldId id="923" r:id="rId88"/>
    <p:sldId id="924" r:id="rId89"/>
    <p:sldId id="925" r:id="rId90"/>
    <p:sldId id="268" r:id="rId91"/>
    <p:sldId id="387" r:id="rId92"/>
    <p:sldId id="837" r:id="rId93"/>
    <p:sldId id="929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86"/>
            <p14:sldId id="960"/>
            <p14:sldId id="866"/>
            <p14:sldId id="838"/>
            <p14:sldId id="867"/>
            <p14:sldId id="843"/>
            <p14:sldId id="869"/>
            <p14:sldId id="844"/>
            <p14:sldId id="870"/>
            <p14:sldId id="848"/>
            <p14:sldId id="874"/>
            <p14:sldId id="875"/>
            <p14:sldId id="926"/>
            <p14:sldId id="927"/>
            <p14:sldId id="872"/>
            <p14:sldId id="876"/>
            <p14:sldId id="877"/>
            <p14:sldId id="961"/>
            <p14:sldId id="879"/>
            <p14:sldId id="880"/>
            <p14:sldId id="862"/>
            <p14:sldId id="863"/>
          </p14:sldIdLst>
        </p14:section>
        <p14:section name="IDS" id="{9463D20E-7E17-A340-AEBB-8176B4A0D3E8}">
          <p14:sldIdLst>
            <p14:sldId id="864"/>
            <p14:sldId id="882"/>
            <p14:sldId id="928"/>
            <p14:sldId id="883"/>
            <p14:sldId id="887"/>
            <p14:sldId id="888"/>
            <p14:sldId id="892"/>
            <p14:sldId id="891"/>
          </p14:sldIdLst>
        </p14:section>
        <p14:section name="IPTree NDSS 2013" id="{0713520A-6EA5-AF45-9671-AE59DBBDCE25}">
          <p14:sldIdLst>
            <p14:sldId id="931"/>
            <p14:sldId id="932"/>
            <p14:sldId id="933"/>
            <p14:sldId id="934"/>
            <p14:sldId id="935"/>
            <p14:sldId id="936"/>
            <p14:sldId id="937"/>
            <p14:sldId id="938"/>
            <p14:sldId id="939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  <p14:sldId id="950"/>
            <p14:sldId id="951"/>
            <p14:sldId id="952"/>
            <p14:sldId id="953"/>
            <p14:sldId id="954"/>
            <p14:sldId id="955"/>
            <p14:sldId id="956"/>
            <p14:sldId id="957"/>
            <p14:sldId id="958"/>
            <p14:sldId id="959"/>
          </p14:sldIdLst>
        </p14:section>
        <p14:section name="Base Rate" id="{7DC0ED51-4C4B-1C46-9309-8BC6540276F9}">
          <p14:sldIdLst>
            <p14:sldId id="865"/>
            <p14:sldId id="889"/>
            <p14:sldId id="890"/>
            <p14:sldId id="894"/>
            <p14:sldId id="895"/>
            <p14:sldId id="896"/>
            <p14:sldId id="898"/>
            <p14:sldId id="899"/>
            <p14:sldId id="901"/>
            <p14:sldId id="902"/>
            <p14:sldId id="903"/>
            <p14:sldId id="904"/>
            <p14:sldId id="907"/>
            <p14:sldId id="908"/>
            <p14:sldId id="930"/>
            <p14:sldId id="910"/>
            <p14:sldId id="909"/>
            <p14:sldId id="911"/>
            <p14:sldId id="912"/>
            <p14:sldId id="913"/>
            <p14:sldId id="918"/>
            <p14:sldId id="916"/>
            <p14:sldId id="914"/>
            <p14:sldId id="920"/>
            <p14:sldId id="921"/>
            <p14:sldId id="922"/>
            <p14:sldId id="923"/>
            <p14:sldId id="924"/>
            <p14:sldId id="925"/>
          </p14:sldIdLst>
        </p14:section>
        <p14:section name="Conclusion" id="{FAD998B4-7667-8F40-A1A8-42BF6A185D67}">
          <p14:sldIdLst>
            <p14:sldId id="268"/>
            <p14:sldId id="387"/>
            <p14:sldId id="837"/>
            <p14:sldId id="92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1791" autoAdjust="0"/>
  </p:normalViewPr>
  <p:slideViewPr>
    <p:cSldViewPr snapToObjects="1">
      <p:cViewPr>
        <p:scale>
          <a:sx n="99" d="100"/>
          <a:sy n="99" d="100"/>
        </p:scale>
        <p:origin x="-432" y="584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commentAuthors" Target="commentAuthors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Joint</a:t>
            </a:r>
            <a:r>
              <a:rPr lang="en-US" baseline="0" dirty="0" smtClean="0"/>
              <a:t> work with colleagues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 is for Network-aware</a:t>
            </a:r>
            <a:r>
              <a:rPr lang="en-US" baseline="0" dirty="0" smtClean="0"/>
              <a:t> clusters, which are at the BGP aggregation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9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appears</a:t>
            </a:r>
            <a:r>
              <a:rPr lang="en-US" baseline="0" dirty="0" smtClean="0"/>
              <a:t> to be the same thing as Recall. Recall = \</a:t>
            </a:r>
            <a:r>
              <a:rPr lang="en-US" baseline="0" dirty="0" err="1" smtClean="0"/>
              <a:t>frac</a:t>
            </a:r>
            <a:r>
              <a:rPr lang="en-US" baseline="0" dirty="0" smtClean="0"/>
              <a:t>{True positives}{True Positives + False Negatives}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06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3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2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what this equation is saying. What’s the</a:t>
            </a:r>
            <a:r>
              <a:rPr lang="en-US" baseline="0" dirty="0" smtClean="0"/>
              <a:t> probability, given an alert, that an intrusion has occurred.  This will be the crux of whether an IDS is useful or not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appears</a:t>
            </a:r>
            <a:r>
              <a:rPr lang="en-US" baseline="0" dirty="0" smtClean="0"/>
              <a:t> to be the same thing as Precision. Precision = \</a:t>
            </a:r>
            <a:r>
              <a:rPr lang="en-US" baseline="0" dirty="0" err="1" smtClean="0"/>
              <a:t>frac</a:t>
            </a:r>
            <a:r>
              <a:rPr lang="en-US" baseline="0" dirty="0" smtClean="0"/>
              <a:t>{True positives}{True Positives + </a:t>
            </a:r>
            <a:r>
              <a:rPr lang="en-US" baseline="0" smtClean="0"/>
              <a:t>False Positives}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1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what this equation is saying. What’s the</a:t>
            </a:r>
            <a:r>
              <a:rPr lang="en-US" baseline="0" dirty="0" smtClean="0"/>
              <a:t> probability, given an alert, that an intrusion has occurred.  This will be the crux of whether an IDS is useful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what is P[T|A]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88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means forward on to the outside</a:t>
            </a:r>
          </a:p>
          <a:p>
            <a:r>
              <a:rPr lang="en-US" dirty="0" smtClean="0"/>
              <a:t>Block has</a:t>
            </a:r>
            <a:r>
              <a:rPr lang="en-US" baseline="0" dirty="0" smtClean="0"/>
              <a:t> two possible actions: Silently drop or send a rejection back to the sender</a:t>
            </a:r>
          </a:p>
          <a:p>
            <a:r>
              <a:rPr lang="en-US" baseline="0" dirty="0" smtClean="0"/>
              <a:t>Queue means to wait and see...we haven’t seen enough information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the deny is often needed in practice as a “fail-safe”.  Good practice to do it.</a:t>
            </a:r>
          </a:p>
          <a:p>
            <a:r>
              <a:rPr lang="en-US" baseline="0" dirty="0" smtClean="0"/>
              <a:t>Example implementation: </a:t>
            </a:r>
            <a:r>
              <a:rPr lang="en-US" baseline="0" dirty="0" err="1" smtClean="0"/>
              <a:t>iptables</a:t>
            </a:r>
            <a:r>
              <a:rPr lang="en-US" baseline="0" dirty="0" smtClean="0"/>
              <a:t> in Linux 2.2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policy is impossible because packet filters don’t consider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here that the frag ID gives a length in octets.</a:t>
            </a:r>
            <a:r>
              <a:rPr lang="en-US" baseline="0" dirty="0" smtClean="0"/>
              <a:t> This allows us to start writing at octet 2 and bypass the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introduces terminology.  </a:t>
            </a:r>
            <a:r>
              <a:rPr lang="en-US" dirty="0" smtClean="0"/>
              <a:t>Network inhabited by GW is called the demilitarized</a:t>
            </a:r>
            <a:r>
              <a:rPr lang="en-US" baseline="0" dirty="0" smtClean="0"/>
              <a:t> 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introduces terminology.  </a:t>
            </a:r>
            <a:r>
              <a:rPr lang="en-US" dirty="0" smtClean="0"/>
              <a:t>Network inhabited by GW is called the demilitarized</a:t>
            </a:r>
            <a:r>
              <a:rPr lang="en-US" baseline="0" dirty="0" smtClean="0"/>
              <a:t> zone.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9AEDA5C-8F60-874A-9FDC-53ED5AFB5CCF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1568FE1-8510-A245-A9CC-D25925C10718}" type="datetime1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E6E28CA-07DD-074E-8F93-8BE6292EDBFB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316ECEA-65A2-DE4E-994F-5AA3515C9913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61F8-29B3-C145-8997-CF321DF7CC5E}" type="datetime1">
              <a:rPr lang="en-US" smtClean="0"/>
              <a:t>11/18/13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A75C0F2-56D9-D743-9248-963B6995334D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BAED0D-1D09-1A48-AF8F-102CC34EF660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B78A72F-0E1A-5948-94CD-E769C219CD02}" type="datetime1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0584-9D5D-A24C-88D8-899CB27AED60}" type="datetime1">
              <a:rPr lang="en-US" smtClean="0"/>
              <a:t>11/18/13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BA9D949F-CB29-734C-A8C1-B1DD96C9D1AA}" type="datetime1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1DC7067-4449-A346-B216-4852ECBB4A91}" type="datetime1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EDBFD4A-5423-E843-9D95-C91E5527B25E}" type="datetime1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058AF87-9E03-2446-B0EF-AD92E86BBD77}" type="datetime1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D7081108-2B4F-DF4C-B9BF-0A7E66DB2917}" type="datetime1">
              <a:rPr lang="en-US" smtClean="0"/>
              <a:t>11/18/13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emf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0.emf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46.jpg"/><Relationship Id="rId1" Type="http://schemas.openxmlformats.org/officeDocument/2006/relationships/tags" Target="../tags/tag68.xml"/><Relationship Id="rId2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Firewalls and Intrusion Detection Systems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916434" y="2396892"/>
            <a:ext cx="0" cy="4099120"/>
          </a:xfrm>
          <a:prstGeom prst="line">
            <a:avLst/>
          </a:prstGeom>
          <a:ln w="76200" cap="sq" cmpd="sng">
            <a:solidFill>
              <a:schemeClr val="accent1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Need to keep state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7742" y="2396892"/>
            <a:ext cx="0" cy="6096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7742" y="3025504"/>
            <a:ext cx="0" cy="1927496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7742" y="5029200"/>
            <a:ext cx="0" cy="3810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7742" y="5450306"/>
            <a:ext cx="0" cy="1026694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42942" y="2377880"/>
            <a:ext cx="0" cy="14321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42942" y="3810000"/>
            <a:ext cx="0" cy="609600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42942" y="4435280"/>
            <a:ext cx="0" cy="16607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2942" y="6096000"/>
            <a:ext cx="0" cy="361988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986" y="1934289"/>
            <a:ext cx="8101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Inside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0587" y="1934289"/>
            <a:ext cx="101379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Outside</a:t>
            </a:r>
            <a:endParaRPr lang="en-US" sz="3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87529" y="2909274"/>
            <a:ext cx="121833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Listening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7529" y="3886200"/>
            <a:ext cx="17992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Store </a:t>
            </a:r>
            <a:r>
              <a:rPr lang="en-US" sz="2400" dirty="0" err="1" smtClean="0"/>
              <a:t>SN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SN</a:t>
            </a:r>
            <a:r>
              <a:rPr lang="en-US" sz="2400" baseline="-25000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7529" y="5080974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Wait</a:t>
            </a:r>
            <a:endParaRPr lang="en-US" sz="2400" baseline="-25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137742" y="2721114"/>
            <a:ext cx="3505200" cy="1088886"/>
            <a:chOff x="2909142" y="2187714"/>
            <a:chExt cx="3505200" cy="108888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09142" y="2473092"/>
              <a:ext cx="3505200" cy="803508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508484" y="2187714"/>
              <a:ext cx="1448658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9892" y="2319754"/>
              <a:ext cx="5070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b="1" dirty="0" err="1" smtClean="0"/>
                <a:t>Syn</a:t>
              </a:r>
              <a:endParaRPr lang="en-US" sz="2400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7742" y="3886200"/>
            <a:ext cx="3505200" cy="1066800"/>
            <a:chOff x="2909142" y="3352800"/>
            <a:chExt cx="3505200" cy="1066800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909142" y="3886200"/>
              <a:ext cx="35052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109167" y="3503612"/>
              <a:ext cx="172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SYN/ACK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49055" y="3352800"/>
              <a:ext cx="1436687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37742" y="5105400"/>
            <a:ext cx="5275846" cy="1371600"/>
            <a:chOff x="2909142" y="4572000"/>
            <a:chExt cx="5275846" cy="1371600"/>
          </a:xfrm>
        </p:grpSpPr>
        <p:sp>
          <p:nvSpPr>
            <p:cNvPr id="30" name="TextBox 29"/>
            <p:cNvSpPr txBox="1"/>
            <p:nvPr/>
          </p:nvSpPr>
          <p:spPr>
            <a:xfrm>
              <a:off x="6658929" y="5574268"/>
              <a:ext cx="15260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Established</a:t>
              </a:r>
              <a:endParaRPr lang="en-US" sz="2400" baseline="-25000" dirty="0" smtClean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909142" y="4876800"/>
              <a:ext cx="3505200" cy="6858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607642" y="4648200"/>
              <a:ext cx="915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ACK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463305" y="4572000"/>
              <a:ext cx="1493837" cy="708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7978" y="1124926"/>
            <a:ext cx="5028044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600" dirty="0" smtClean="0"/>
              <a:t>Example: TCP Handshake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89460" y="1934289"/>
            <a:ext cx="108383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u="sng" dirty="0" smtClean="0"/>
              <a:t>Firewall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153186" y="3810000"/>
            <a:ext cx="2590800" cy="1365389"/>
          </a:xfrm>
          <a:prstGeom prst="wedgeRoundRectCallout">
            <a:avLst>
              <a:gd name="adj1" fmla="val 62789"/>
              <a:gd name="adj2" fmla="val 449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Desired Policy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Every </a:t>
            </a:r>
            <a:r>
              <a:rPr lang="en-US" sz="2000" dirty="0" smtClean="0">
                <a:solidFill>
                  <a:schemeClr val="bg1"/>
                </a:solidFill>
              </a:rPr>
              <a:t>SYN/ACK must have been preceded by a SYN </a:t>
            </a:r>
          </a:p>
        </p:txBody>
      </p:sp>
    </p:spTree>
    <p:extLst>
      <p:ext uri="{BB962C8B-B14F-4D97-AF65-F5344CB8AC3E}">
        <p14:creationId xmlns:p14="http://schemas.microsoft.com/office/powerpoint/2010/main" val="236638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Inspection Firewall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905000"/>
            <a:ext cx="4343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Added state </a:t>
            </a:r>
            <a:br>
              <a:rPr lang="en-US" sz="2400" dirty="0" smtClean="0"/>
            </a:br>
            <a:r>
              <a:rPr lang="en-US" sz="2400" dirty="0" smtClean="0"/>
              <a:t>(plus </a:t>
            </a:r>
            <a:r>
              <a:rPr lang="en-US" sz="2400" i="1" u="sng" dirty="0" smtClean="0"/>
              <a:t>obligation</a:t>
            </a:r>
            <a:r>
              <a:rPr lang="en-US" sz="2400" dirty="0" smtClean="0"/>
              <a:t> to manage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Timeouts</a:t>
            </a:r>
          </a:p>
          <a:p>
            <a:pPr lvl="1"/>
            <a:r>
              <a:rPr lang="en-US" sz="2000" dirty="0" smtClean="0"/>
              <a:t>Size of table</a:t>
            </a:r>
            <a:endParaRPr lang="en-US" sz="2000" dirty="0"/>
          </a:p>
        </p:txBody>
      </p:sp>
      <p:sp>
        <p:nvSpPr>
          <p:cNvPr id="12" name="Can 11"/>
          <p:cNvSpPr/>
          <p:nvPr/>
        </p:nvSpPr>
        <p:spPr bwMode="auto">
          <a:xfrm>
            <a:off x="1600200" y="5410200"/>
            <a:ext cx="1295400" cy="838200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64936" y="1905000"/>
            <a:ext cx="1965928" cy="3124200"/>
            <a:chOff x="731536" y="2057400"/>
            <a:chExt cx="1965928" cy="3124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31536" y="2057400"/>
              <a:ext cx="1965928" cy="31242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8200" y="2247900"/>
              <a:ext cx="1752600" cy="2743200"/>
              <a:chOff x="800100" y="2590800"/>
              <a:chExt cx="1752600" cy="2743200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800100" y="25908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Application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800100" y="32766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Transport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800100" y="39624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Network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800100" y="46482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Link Layer</a:t>
                </a:r>
              </a:p>
            </p:txBody>
          </p:sp>
        </p:grpSp>
      </p:grpSp>
      <p:cxnSp>
        <p:nvCxnSpPr>
          <p:cNvPr id="29" name="Straight Arrow Connector 28"/>
          <p:cNvCxnSpPr>
            <a:endCxn id="23" idx="1"/>
          </p:cNvCxnSpPr>
          <p:nvPr/>
        </p:nvCxnSpPr>
        <p:spPr bwMode="auto">
          <a:xfrm>
            <a:off x="72479" y="3467100"/>
            <a:ext cx="11924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02361" y="3152001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Outside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276600" y="3467100"/>
            <a:ext cx="91812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423047" y="3152001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Inside</a:t>
            </a:r>
          </a:p>
        </p:txBody>
      </p:sp>
      <p:cxnSp>
        <p:nvCxnSpPr>
          <p:cNvPr id="4" name="Straight Arrow Connector 3"/>
          <p:cNvCxnSpPr>
            <a:stCxn id="23" idx="2"/>
            <a:endCxn id="12" idx="1"/>
          </p:cNvCxnSpPr>
          <p:nvPr/>
        </p:nvCxnSpPr>
        <p:spPr>
          <a:xfrm>
            <a:off x="2247900" y="5029200"/>
            <a:ext cx="0" cy="381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4244" y="1063823"/>
            <a:ext cx="2675512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e.g., </a:t>
            </a:r>
            <a:r>
              <a:rPr lang="en-US" sz="2000" dirty="0" err="1" smtClean="0"/>
              <a:t>iptables</a:t>
            </a:r>
            <a:r>
              <a:rPr lang="en-US" sz="2000" dirty="0" smtClean="0"/>
              <a:t> in Linux 2.4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4916434" y="2396892"/>
            <a:ext cx="0" cy="4099120"/>
          </a:xfrm>
          <a:prstGeom prst="line">
            <a:avLst/>
          </a:prstGeom>
          <a:ln w="76200" cap="sq" cmpd="sng">
            <a:solidFill>
              <a:schemeClr val="accent1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Stateful</a:t>
            </a:r>
            <a:r>
              <a:rPr lang="en-US" sz="4000" dirty="0" smtClean="0"/>
              <a:t> More Expressive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7742" y="2396892"/>
            <a:ext cx="0" cy="6096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7742" y="3025504"/>
            <a:ext cx="0" cy="1927496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7742" y="5029200"/>
            <a:ext cx="0" cy="381000"/>
          </a:xfrm>
          <a:prstGeom prst="line">
            <a:avLst/>
          </a:prstGeom>
          <a:ln w="76200" cap="sq" cmpd="sng">
            <a:solidFill>
              <a:schemeClr val="accent2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37742" y="5450306"/>
            <a:ext cx="0" cy="1026694"/>
          </a:xfrm>
          <a:prstGeom prst="line">
            <a:avLst/>
          </a:prstGeom>
          <a:ln w="76200" cap="sq" cmpd="sng">
            <a:solidFill>
              <a:schemeClr val="accent2">
                <a:lumMod val="40000"/>
                <a:lumOff val="6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42942" y="2377880"/>
            <a:ext cx="0" cy="14321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42942" y="3810000"/>
            <a:ext cx="0" cy="609600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42942" y="4435280"/>
            <a:ext cx="0" cy="1660720"/>
          </a:xfrm>
          <a:prstGeom prst="line">
            <a:avLst/>
          </a:prstGeom>
          <a:ln w="76200" cap="sq" cmpd="sng">
            <a:solidFill>
              <a:schemeClr val="accent5">
                <a:lumMod val="20000"/>
                <a:lumOff val="80000"/>
              </a:schemeClr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2942" y="6096000"/>
            <a:ext cx="0" cy="361988"/>
          </a:xfrm>
          <a:prstGeom prst="line">
            <a:avLst/>
          </a:prstGeom>
          <a:ln w="76200" cap="sq" cmpd="sng">
            <a:solidFill>
              <a:schemeClr val="accent5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986" y="1934289"/>
            <a:ext cx="8101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Inside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0587" y="1934289"/>
            <a:ext cx="101379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Outside</a:t>
            </a:r>
            <a:endParaRPr lang="en-US" sz="3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87529" y="2909274"/>
            <a:ext cx="121833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Listening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7529" y="3886200"/>
            <a:ext cx="17992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Store </a:t>
            </a:r>
            <a:r>
              <a:rPr lang="en-US" sz="2400" dirty="0" err="1" smtClean="0"/>
              <a:t>SN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, SN</a:t>
            </a:r>
            <a:r>
              <a:rPr lang="en-US" sz="2400" baseline="-25000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7529" y="5080974"/>
            <a:ext cx="628377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Wait</a:t>
            </a:r>
            <a:endParaRPr lang="en-US" sz="2400" baseline="-250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137742" y="2721114"/>
            <a:ext cx="3505200" cy="1088886"/>
            <a:chOff x="2909142" y="2187714"/>
            <a:chExt cx="3505200" cy="108888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09142" y="2473092"/>
              <a:ext cx="3505200" cy="803508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508484" y="2187714"/>
              <a:ext cx="1448658" cy="7078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49892" y="2319754"/>
              <a:ext cx="50705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b="1" dirty="0" err="1" smtClean="0"/>
                <a:t>Syn</a:t>
              </a:r>
              <a:endParaRPr lang="en-US" sz="2400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7742" y="3886200"/>
            <a:ext cx="3505200" cy="1066800"/>
            <a:chOff x="2909142" y="3352800"/>
            <a:chExt cx="3505200" cy="1066800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909142" y="3886200"/>
              <a:ext cx="3505200" cy="533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109167" y="3503612"/>
              <a:ext cx="1725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SYN/ACK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4749055" y="3352800"/>
              <a:ext cx="1436687" cy="70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rand</a:t>
              </a:r>
              <a:r>
                <a:rPr kumimoji="0" 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37742" y="5105400"/>
            <a:ext cx="5275846" cy="1371600"/>
            <a:chOff x="2909142" y="4572000"/>
            <a:chExt cx="5275846" cy="1371600"/>
          </a:xfrm>
        </p:grpSpPr>
        <p:sp>
          <p:nvSpPr>
            <p:cNvPr id="30" name="TextBox 29"/>
            <p:cNvSpPr txBox="1"/>
            <p:nvPr/>
          </p:nvSpPr>
          <p:spPr>
            <a:xfrm>
              <a:off x="6658929" y="5574268"/>
              <a:ext cx="15260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Established</a:t>
              </a:r>
              <a:endParaRPr lang="en-US" sz="2400" baseline="-25000" dirty="0" smtClean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909142" y="4876800"/>
              <a:ext cx="3505200" cy="6858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607642" y="4648200"/>
              <a:ext cx="915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B2B2B2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ACK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:</a:t>
              </a:r>
              <a:endParaRPr kumimoji="0" lang="en-US" sz="24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4463305" y="4572000"/>
              <a:ext cx="1493837" cy="708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+1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charset="2"/>
                </a:rPr>
                <a:t>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SN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7978" y="1124926"/>
            <a:ext cx="5028044" cy="55399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600" dirty="0" smtClean="0"/>
              <a:t>Example: TCP Handshake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89460" y="1934289"/>
            <a:ext cx="108383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u="sng" dirty="0" smtClean="0"/>
              <a:t>Firewall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827075" y="3006492"/>
            <a:ext cx="1890558" cy="682694"/>
          </a:xfrm>
          <a:prstGeom prst="wedgeRoundRectCallout">
            <a:avLst>
              <a:gd name="adj1" fmla="val 162394"/>
              <a:gd name="adj2" fmla="val 43113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Record </a:t>
            </a:r>
            <a:r>
              <a:rPr lang="en-US" sz="2000" dirty="0" err="1" smtClean="0">
                <a:solidFill>
                  <a:schemeClr val="bg1"/>
                </a:solidFill>
              </a:rPr>
              <a:t>SN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000" baseline="-25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table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460381" y="4764053"/>
            <a:ext cx="1890558" cy="682694"/>
          </a:xfrm>
          <a:prstGeom prst="wedgeRoundRectCallout">
            <a:avLst>
              <a:gd name="adj1" fmla="val 85713"/>
              <a:gd name="adj2" fmla="val 14928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Verify AN</a:t>
            </a:r>
            <a:r>
              <a:rPr lang="en-US" sz="2000" baseline="-25000" dirty="0" smtClean="0">
                <a:solidFill>
                  <a:schemeClr val="bg1"/>
                </a:solidFill>
              </a:rPr>
              <a:t>s </a:t>
            </a:r>
            <a:r>
              <a:rPr lang="en-US" sz="2000" dirty="0" smtClean="0">
                <a:solidFill>
                  <a:schemeClr val="bg1"/>
                </a:solidFill>
              </a:rPr>
              <a:t>in table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Holding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66800" y="2590800"/>
            <a:ext cx="7010400" cy="1169894"/>
            <a:chOff x="2099278" y="2487706"/>
            <a:chExt cx="5362956" cy="896890"/>
          </a:xfrm>
        </p:grpSpPr>
        <p:sp>
          <p:nvSpPr>
            <p:cNvPr id="5" name="Octagon 4"/>
            <p:cNvSpPr/>
            <p:nvPr/>
          </p:nvSpPr>
          <p:spPr>
            <a:xfrm>
              <a:off x="4205521" y="2514600"/>
              <a:ext cx="1150471" cy="869996"/>
            </a:xfrm>
            <a:prstGeom prst="oct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Firewall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253766" y="2514600"/>
              <a:ext cx="1208468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Attacker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>
              <a:off x="3307746" y="2922704"/>
              <a:ext cx="824373" cy="576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2099278" y="2487706"/>
              <a:ext cx="1208468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Inside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89705" y="2955575"/>
              <a:ext cx="824373" cy="576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368012" y="3945360"/>
            <a:ext cx="3387331" cy="1769640"/>
            <a:chOff x="5368012" y="3945360"/>
            <a:chExt cx="3387331" cy="1769640"/>
          </a:xfrm>
        </p:grpSpPr>
        <p:grpSp>
          <p:nvGrpSpPr>
            <p:cNvPr id="14" name="Group 13"/>
            <p:cNvGrpSpPr/>
            <p:nvPr/>
          </p:nvGrpSpPr>
          <p:grpSpPr>
            <a:xfrm>
              <a:off x="5368012" y="3945360"/>
              <a:ext cx="1947188" cy="403755"/>
              <a:chOff x="5368012" y="3945360"/>
              <a:chExt cx="1947188" cy="40375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5368012" y="4343400"/>
                <a:ext cx="1947188" cy="5715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254232" y="3945360"/>
                <a:ext cx="479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err="1" smtClean="0"/>
                  <a:t>Syn</a:t>
                </a:r>
                <a:endParaRPr lang="en-US" sz="2400" dirty="0" smtClean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368012" y="4326360"/>
              <a:ext cx="1947188" cy="398040"/>
              <a:chOff x="5368012" y="3945360"/>
              <a:chExt cx="1947188" cy="39804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>
                <a:off x="5368012" y="4343400"/>
                <a:ext cx="1947188" cy="0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254232" y="3945360"/>
                <a:ext cx="479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err="1" smtClean="0"/>
                  <a:t>Syn</a:t>
                </a:r>
                <a:endParaRPr lang="en-US" sz="2400" dirty="0" smtClean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368012" y="5088360"/>
              <a:ext cx="1947188" cy="398040"/>
              <a:chOff x="5368012" y="3945360"/>
              <a:chExt cx="1947188" cy="39804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5368012" y="4314692"/>
                <a:ext cx="1947188" cy="28708"/>
              </a:xfrm>
              <a:prstGeom prst="straightConnector1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254232" y="3945360"/>
                <a:ext cx="479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400" dirty="0" err="1" smtClean="0"/>
                  <a:t>Syn</a:t>
                </a:r>
                <a:endParaRPr lang="en-US" sz="2400" dirty="0" smtClean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364916" y="4592801"/>
              <a:ext cx="252473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...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7315200" y="3945360"/>
              <a:ext cx="457200" cy="1769640"/>
            </a:xfrm>
            <a:prstGeom prst="rightBrace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44336" y="4349115"/>
              <a:ext cx="911007" cy="86177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1. </a:t>
              </a:r>
              <a:r>
                <a:rPr lang="en-US" sz="2800" dirty="0" err="1" smtClean="0"/>
                <a:t>Syn</a:t>
              </a: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Flood</a:t>
              </a:r>
            </a:p>
          </p:txBody>
        </p:sp>
      </p:grpSp>
      <p:sp>
        <p:nvSpPr>
          <p:cNvPr id="25" name="Rounded Rectangular Callout 24"/>
          <p:cNvSpPr/>
          <p:nvPr/>
        </p:nvSpPr>
        <p:spPr>
          <a:xfrm>
            <a:off x="906862" y="3945360"/>
            <a:ext cx="2913197" cy="876300"/>
          </a:xfrm>
          <a:prstGeom prst="wedgeRoundRectCallout">
            <a:avLst>
              <a:gd name="adj1" fmla="val 74687"/>
              <a:gd name="adj2" fmla="val -63495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2. Exhaust Resources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646497" y="5836692"/>
            <a:ext cx="4750950" cy="440416"/>
            <a:chOff x="2646497" y="5836692"/>
            <a:chExt cx="4750950" cy="440416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2646497" y="6248400"/>
              <a:ext cx="4750950" cy="28708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47687" y="5836692"/>
              <a:ext cx="237044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3. Sneak Packet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61084" y="1283139"/>
            <a:ext cx="482183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Assume </a:t>
            </a:r>
            <a:r>
              <a:rPr lang="en-US" sz="3200" dirty="0" err="1" smtClean="0"/>
              <a:t>stateful</a:t>
            </a:r>
            <a:r>
              <a:rPr lang="en-US" sz="3200" dirty="0" smtClean="0"/>
              <a:t> TCP policy</a:t>
            </a:r>
          </a:p>
        </p:txBody>
      </p:sp>
    </p:spTree>
    <p:extLst>
      <p:ext uri="{BB962C8B-B14F-4D97-AF65-F5344CB8AC3E}">
        <p14:creationId xmlns:p14="http://schemas.microsoft.com/office/powerpoint/2010/main" val="80087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233256"/>
              </p:ext>
            </p:extLst>
          </p:nvPr>
        </p:nvGraphicFramePr>
        <p:xfrm>
          <a:off x="3371690" y="4922520"/>
          <a:ext cx="5333999" cy="178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/>
                <a:gridCol w="666750"/>
                <a:gridCol w="1333500"/>
                <a:gridCol w="296333"/>
                <a:gridCol w="296333"/>
                <a:gridCol w="296333"/>
                <a:gridCol w="444500"/>
                <a:gridCol w="13335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</a:t>
                      </a:r>
                      <a:r>
                        <a:rPr lang="en-US" sz="1800" b="0" baseline="0" dirty="0" smtClean="0"/>
                        <a:t> 1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2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3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Ver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IHL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TOS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Length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Frag ID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39539"/>
              </p:ext>
            </p:extLst>
          </p:nvPr>
        </p:nvGraphicFramePr>
        <p:xfrm>
          <a:off x="1029922" y="13716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614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Data</a:t>
                      </a:r>
                      <a:endParaRPr lang="en-US" sz="2800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23681"/>
              </p:ext>
            </p:extLst>
          </p:nvPr>
        </p:nvGraphicFramePr>
        <p:xfrm>
          <a:off x="1029922" y="20574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4760"/>
                <a:gridCol w="2204760"/>
                <a:gridCol w="220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1</a:t>
                      </a:r>
                      <a:endParaRPr lang="en-US" sz="2800" b="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2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3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34158"/>
              </p:ext>
            </p:extLst>
          </p:nvPr>
        </p:nvGraphicFramePr>
        <p:xfrm>
          <a:off x="1029922" y="27432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099052"/>
                <a:gridCol w="1219200"/>
                <a:gridCol w="1319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ID=0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1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76644"/>
              </p:ext>
            </p:extLst>
          </p:nvPr>
        </p:nvGraphicFramePr>
        <p:xfrm>
          <a:off x="999382" y="34290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29592"/>
                <a:gridCol w="1219200"/>
                <a:gridCol w="1289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MF=1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2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29914"/>
              </p:ext>
            </p:extLst>
          </p:nvPr>
        </p:nvGraphicFramePr>
        <p:xfrm>
          <a:off x="990600" y="41148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38374"/>
                <a:gridCol w="1219200"/>
                <a:gridCol w="1280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ID=2n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3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7848600" y="1371600"/>
            <a:ext cx="1143000" cy="914400"/>
          </a:xfrm>
          <a:prstGeom prst="wedgeRoundRectCallout">
            <a:avLst>
              <a:gd name="adj1" fmla="val -71997"/>
              <a:gd name="adj2" fmla="val 59059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say n bytes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5013960"/>
            <a:ext cx="2971800" cy="16002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DF : Don’t fragment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(0 = OK, 1 = Don’t)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MF: More </a:t>
            </a:r>
            <a:r>
              <a:rPr lang="en-US" sz="2000" dirty="0" err="1" smtClean="0">
                <a:solidFill>
                  <a:schemeClr val="bg1"/>
                </a:solidFill>
              </a:rPr>
              <a:t>fragements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(0 = Last, 1 = More)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Frag ID = Octet number</a:t>
            </a:r>
          </a:p>
        </p:txBody>
      </p:sp>
    </p:spTree>
    <p:extLst>
      <p:ext uri="{BB962C8B-B14F-4D97-AF65-F5344CB8AC3E}">
        <p14:creationId xmlns:p14="http://schemas.microsoft.com/office/powerpoint/2010/main" val="224020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77779"/>
              </p:ext>
            </p:extLst>
          </p:nvPr>
        </p:nvGraphicFramePr>
        <p:xfrm>
          <a:off x="1029922" y="13716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614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Data</a:t>
                      </a:r>
                      <a:endParaRPr lang="en-US" sz="2800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81623"/>
              </p:ext>
            </p:extLst>
          </p:nvPr>
        </p:nvGraphicFramePr>
        <p:xfrm>
          <a:off x="1029922" y="20574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4760"/>
                <a:gridCol w="2204760"/>
                <a:gridCol w="220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1</a:t>
                      </a:r>
                      <a:endParaRPr lang="en-US" sz="2800" b="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2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3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98249"/>
              </p:ext>
            </p:extLst>
          </p:nvPr>
        </p:nvGraphicFramePr>
        <p:xfrm>
          <a:off x="1029922" y="27432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099052"/>
                <a:gridCol w="1219200"/>
                <a:gridCol w="1319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</a:rPr>
                        <a:t>ID=0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1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03203"/>
              </p:ext>
            </p:extLst>
          </p:nvPr>
        </p:nvGraphicFramePr>
        <p:xfrm>
          <a:off x="999382" y="34290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29592"/>
                <a:gridCol w="1219200"/>
                <a:gridCol w="1289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MF=1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2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85053"/>
              </p:ext>
            </p:extLst>
          </p:nvPr>
        </p:nvGraphicFramePr>
        <p:xfrm>
          <a:off x="990600" y="4114800"/>
          <a:ext cx="6614281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70"/>
                <a:gridCol w="1322856"/>
                <a:gridCol w="1138374"/>
                <a:gridCol w="1219200"/>
                <a:gridCol w="1280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IP </a:t>
                      </a:r>
                      <a:r>
                        <a:rPr lang="en-US" sz="2800" dirty="0" err="1" smtClean="0"/>
                        <a:t>Hdr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DF=1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MF=0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ID=2n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FF"/>
                          </a:solidFill>
                        </a:rPr>
                        <a:t>Frag 3</a:t>
                      </a:r>
                      <a:endParaRPr lang="en-US" sz="28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1142999"/>
            <a:ext cx="7772400" cy="1432559"/>
          </a:xfrm>
          <a:prstGeom prst="rect">
            <a:avLst/>
          </a:prstGeom>
          <a:solidFill>
            <a:srgbClr val="FFFFFF">
              <a:alpha val="78000"/>
            </a:srgb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68270"/>
              </p:ext>
            </p:extLst>
          </p:nvPr>
        </p:nvGraphicFramePr>
        <p:xfrm>
          <a:off x="1001622" y="5486400"/>
          <a:ext cx="6614280" cy="5181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4760"/>
                <a:gridCol w="2204760"/>
                <a:gridCol w="2204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1</a:t>
                      </a:r>
                      <a:endParaRPr lang="en-US" sz="2800" b="0" dirty="0"/>
                    </a:p>
                  </a:txBody>
                  <a:tcPr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2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Frag 3</a:t>
                      </a:r>
                      <a:endParaRPr lang="en-US" sz="28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3026" y="6019800"/>
            <a:ext cx="22722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6019800"/>
            <a:ext cx="14478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Byte 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6019800"/>
            <a:ext cx="14478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Byte 2n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600" y="5486400"/>
            <a:ext cx="6653603" cy="533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06592" y="5505473"/>
            <a:ext cx="2209310" cy="50096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4902" y="5486399"/>
            <a:ext cx="4452406" cy="5311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00200" y="3261359"/>
            <a:ext cx="4724400" cy="222504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11591" y="3947159"/>
            <a:ext cx="2565409" cy="149634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21392" y="4632959"/>
            <a:ext cx="584208" cy="81054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1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45334"/>
              </p:ext>
            </p:extLst>
          </p:nvPr>
        </p:nvGraphicFramePr>
        <p:xfrm>
          <a:off x="2590800" y="5008676"/>
          <a:ext cx="39624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990600"/>
                <a:gridCol w="990600"/>
                <a:gridCol w="990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1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2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3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Octet 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Source Port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Destination</a:t>
                      </a:r>
                      <a:r>
                        <a:rPr lang="en-US" sz="1800" baseline="0" dirty="0" smtClean="0"/>
                        <a:t> Port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Sequence</a:t>
                      </a:r>
                      <a:r>
                        <a:rPr lang="en-US" sz="1800" baseline="0" dirty="0" smtClean="0"/>
                        <a:t> Number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....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55640"/>
              </p:ext>
            </p:extLst>
          </p:nvPr>
        </p:nvGraphicFramePr>
        <p:xfrm>
          <a:off x="1371600" y="2816113"/>
          <a:ext cx="7620000" cy="70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000"/>
                <a:gridCol w="767737"/>
                <a:gridCol w="967619"/>
                <a:gridCol w="967619"/>
                <a:gridCol w="967619"/>
                <a:gridCol w="1506169"/>
                <a:gridCol w="1506169"/>
                <a:gridCol w="4290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DF=1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ID</a:t>
                      </a:r>
                      <a:r>
                        <a:rPr lang="en-US" sz="2000" b="0" baseline="0" dirty="0" smtClean="0"/>
                        <a:t>=0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1234</a:t>
                      </a:r>
                      <a:br>
                        <a:rPr lang="en-US" sz="2000" b="0" baseline="0" dirty="0" smtClean="0"/>
                      </a:br>
                      <a:r>
                        <a:rPr lang="en-US" sz="2000" b="0" baseline="0" dirty="0" smtClean="0"/>
                        <a:t>(</a:t>
                      </a:r>
                      <a:r>
                        <a:rPr lang="en-US" sz="2000" b="0" baseline="0" dirty="0" err="1" smtClean="0"/>
                        <a:t>src</a:t>
                      </a:r>
                      <a:r>
                        <a:rPr lang="en-US" sz="2000" b="0" baseline="0" dirty="0" smtClean="0"/>
                        <a:t> port)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80</a:t>
                      </a:r>
                      <a:br>
                        <a:rPr lang="en-US" sz="2000" b="0" dirty="0" smtClean="0"/>
                      </a:br>
                      <a:r>
                        <a:rPr lang="en-US" sz="2000" b="0" dirty="0" smtClean="0"/>
                        <a:t>(</a:t>
                      </a:r>
                      <a:r>
                        <a:rPr lang="en-US" sz="2000" b="0" dirty="0" err="1" smtClean="0"/>
                        <a:t>dst</a:t>
                      </a:r>
                      <a:r>
                        <a:rPr lang="en-US" sz="2000" b="0" dirty="0" smtClean="0"/>
                        <a:t> port)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3012745"/>
            <a:ext cx="928865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Packet 1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Fragment Attack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748707"/>
              </p:ext>
            </p:extLst>
          </p:nvPr>
        </p:nvGraphicFramePr>
        <p:xfrm>
          <a:off x="1371600" y="3882912"/>
          <a:ext cx="7620000" cy="6128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8000"/>
                <a:gridCol w="767737"/>
                <a:gridCol w="967619"/>
                <a:gridCol w="967619"/>
                <a:gridCol w="967619"/>
                <a:gridCol w="1506169"/>
                <a:gridCol w="1506169"/>
                <a:gridCol w="429068"/>
              </a:tblGrid>
              <a:tr h="6128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DF=1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MF=1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ID</a:t>
                      </a:r>
                      <a:r>
                        <a:rPr lang="en-US" sz="2000" b="0" baseline="0" dirty="0" smtClean="0"/>
                        <a:t>=2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22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...</a:t>
                      </a:r>
                      <a:endParaRPr lang="en-US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079545"/>
            <a:ext cx="928865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Packet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90800" y="5402187"/>
            <a:ext cx="1981200" cy="36047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1234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12" y="5402187"/>
            <a:ext cx="1981200" cy="36047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9" y="5402187"/>
            <a:ext cx="1981200" cy="3604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67000" y="1270418"/>
            <a:ext cx="3810000" cy="12441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Assume </a:t>
            </a:r>
            <a:r>
              <a:rPr lang="en-US" sz="2400" dirty="0" smtClean="0">
                <a:solidFill>
                  <a:schemeClr val="bg1"/>
                </a:solidFill>
              </a:rPr>
              <a:t>Firewall </a:t>
            </a:r>
            <a:r>
              <a:rPr lang="en-US" sz="2400" dirty="0" smtClean="0">
                <a:solidFill>
                  <a:schemeClr val="bg1"/>
                </a:solidFill>
              </a:rPr>
              <a:t>Policy: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Incoming </a:t>
            </a:r>
            <a:r>
              <a:rPr lang="en-US" sz="2400" dirty="0" smtClean="0">
                <a:solidFill>
                  <a:schemeClr val="bg1"/>
                </a:solidFill>
              </a:rPr>
              <a:t>Port </a:t>
            </a:r>
            <a:r>
              <a:rPr lang="en-US" sz="2400" dirty="0" smtClean="0">
                <a:solidFill>
                  <a:schemeClr val="bg1"/>
                </a:solidFill>
              </a:rPr>
              <a:t>80 (HTTP)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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Incoming </a:t>
            </a:r>
            <a:r>
              <a:rPr lang="en-US" sz="2400" dirty="0" smtClean="0">
                <a:solidFill>
                  <a:schemeClr val="bg1"/>
                </a:solidFill>
              </a:rPr>
              <a:t>Port </a:t>
            </a:r>
            <a:r>
              <a:rPr lang="en-US" sz="2400" dirty="0" smtClean="0">
                <a:solidFill>
                  <a:schemeClr val="bg1"/>
                </a:solidFill>
              </a:rPr>
              <a:t>22 (SSH)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6858000" y="5181600"/>
            <a:ext cx="2133600" cy="838200"/>
          </a:xfrm>
          <a:prstGeom prst="wedgeRoundRectCallout">
            <a:avLst>
              <a:gd name="adj1" fmla="val -65237"/>
              <a:gd name="adj2" fmla="val -2426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Bypass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470" y="5533501"/>
            <a:ext cx="1295226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800" dirty="0" smtClean="0"/>
              <a:t>TCP</a:t>
            </a:r>
            <a:r>
              <a:rPr lang="en-US" sz="2800" dirty="0"/>
              <a:t> </a:t>
            </a:r>
            <a:r>
              <a:rPr lang="en-US" sz="2800" dirty="0" err="1" smtClean="0"/>
              <a:t>Hdr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(Data!)</a:t>
            </a:r>
          </a:p>
        </p:txBody>
      </p:sp>
    </p:spTree>
    <p:extLst>
      <p:ext uri="{BB962C8B-B14F-4D97-AF65-F5344CB8AC3E}">
        <p14:creationId xmlns:p14="http://schemas.microsoft.com/office/powerpoint/2010/main" val="25519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Firewalls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More expressive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State-holding attack</a:t>
            </a:r>
          </a:p>
          <a:p>
            <a:r>
              <a:rPr lang="en-US" dirty="0" smtClean="0"/>
              <a:t>Mismatch between firewalls understanding of protocol and protected hosts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Firewall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95800" y="1371600"/>
            <a:ext cx="41910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 protocol messages directly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SMTP virus scanner</a:t>
            </a:r>
          </a:p>
          <a:p>
            <a:pPr lvl="1"/>
            <a:r>
              <a:rPr lang="en-US" dirty="0" smtClean="0"/>
              <a:t>Proxies</a:t>
            </a:r>
          </a:p>
          <a:p>
            <a:pPr lvl="1"/>
            <a:r>
              <a:rPr lang="en-US" dirty="0" smtClean="0"/>
              <a:t>Application-level callbacks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10" name="Can 9"/>
          <p:cNvSpPr/>
          <p:nvPr/>
        </p:nvSpPr>
        <p:spPr bwMode="auto">
          <a:xfrm>
            <a:off x="1600200" y="5410200"/>
            <a:ext cx="1295400" cy="838200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64936" y="1905000"/>
            <a:ext cx="1965928" cy="3124200"/>
            <a:chOff x="731536" y="2057400"/>
            <a:chExt cx="1965928" cy="3124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31536" y="2057400"/>
              <a:ext cx="1965928" cy="3124200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8200" y="2247900"/>
              <a:ext cx="1752600" cy="2743200"/>
              <a:chOff x="800100" y="2590800"/>
              <a:chExt cx="1752600" cy="2743200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800100" y="25908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Application</a:t>
                </a: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800100" y="32766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Transport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800100" y="39624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Network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800100" y="4648200"/>
                <a:ext cx="1752600" cy="685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rPr>
                  <a:t>Link Layer</a:t>
                </a:r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 bwMode="auto">
          <a:xfrm>
            <a:off x="72479" y="2524899"/>
            <a:ext cx="11924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02361" y="2199501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Outside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276600" y="2524899"/>
            <a:ext cx="91812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423047" y="2209800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Inside</a:t>
            </a:r>
          </a:p>
        </p:txBody>
      </p:sp>
      <p:cxnSp>
        <p:nvCxnSpPr>
          <p:cNvPr id="22" name="Straight Arrow Connector 21"/>
          <p:cNvCxnSpPr>
            <a:stCxn id="12" idx="2"/>
            <a:endCxn id="10" idx="1"/>
          </p:cNvCxnSpPr>
          <p:nvPr/>
        </p:nvCxnSpPr>
        <p:spPr>
          <a:xfrm>
            <a:off x="2247900" y="5029200"/>
            <a:ext cx="0" cy="3810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5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Placement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Firewall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Expressiveness:</a:t>
            </a:r>
            <a:r>
              <a:rPr lang="en-US" dirty="0" smtClean="0"/>
              <a:t> What kinds of policies can we write?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Effectiveness</a:t>
            </a:r>
            <a:r>
              <a:rPr lang="en-US" dirty="0" smtClean="0"/>
              <a:t>: How well does it detect attacks while avoiding false positives?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Efficiency:</a:t>
            </a:r>
            <a:r>
              <a:rPr lang="en-US" dirty="0" smtClean="0"/>
              <a:t> How many resources does it take, and how quickly does it decide?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Ease of use:</a:t>
            </a:r>
            <a:r>
              <a:rPr lang="en-US" dirty="0" smtClean="0"/>
              <a:t> How much training is necessary? Can a non-security expert use it?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Security:</a:t>
            </a:r>
            <a:r>
              <a:rPr lang="en-US" dirty="0" smtClean="0"/>
              <a:t> Can the system itself be attacked?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Transparency:</a:t>
            </a:r>
            <a:r>
              <a:rPr lang="en-US" dirty="0" smtClean="0"/>
              <a:t> How intrusive is it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Demilitarized Zone (DMZ)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212952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212952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20285" y="2647950"/>
            <a:ext cx="162305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647950"/>
            <a:ext cx="162306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3823716" y="1981200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67000" y="4114800"/>
            <a:ext cx="3810000" cy="2209800"/>
            <a:chOff x="2667000" y="3733800"/>
            <a:chExt cx="3810000" cy="2209800"/>
          </a:xfrm>
        </p:grpSpPr>
        <p:sp>
          <p:nvSpPr>
            <p:cNvPr id="7" name="Rectangle 6"/>
            <p:cNvSpPr/>
            <p:nvPr/>
          </p:nvSpPr>
          <p:spPr>
            <a:xfrm>
              <a:off x="2667000" y="3733800"/>
              <a:ext cx="3810000" cy="2209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DMZ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045239" y="396240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WWW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5239" y="473235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NNTP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707810" y="396240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DNS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07810" y="4732350"/>
              <a:ext cx="1449700" cy="6858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SMTP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572000" y="3314700"/>
            <a:ext cx="0" cy="8001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21607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Hub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65063" y="2873789"/>
            <a:ext cx="1478281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873789"/>
            <a:ext cx="1520951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721607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DMZ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961131" y="1937187"/>
            <a:ext cx="0" cy="18288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04203" y="1937187"/>
            <a:ext cx="0" cy="18288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2200656" y="3848100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Interior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44" name="Octagon 43"/>
          <p:cNvSpPr/>
          <p:nvPr/>
        </p:nvSpPr>
        <p:spPr>
          <a:xfrm>
            <a:off x="5455918" y="3848100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Exterior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111511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Utilities</a:t>
            </a:r>
            <a:endParaRPr lang="en-US" dirty="0"/>
          </a:p>
        </p:txBody>
      </p:sp>
      <p:pic>
        <p:nvPicPr>
          <p:cNvPr id="1511427" name="Picture 3" descr="secdesigner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733800" cy="29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4686300" cy="310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4950" y="4351155"/>
            <a:ext cx="1333500" cy="6096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b="0" dirty="0" err="1" smtClean="0">
                <a:latin typeface="Cambria"/>
                <a:cs typeface="Cambria"/>
              </a:rPr>
              <a:t>Solsoft</a:t>
            </a:r>
            <a:endParaRPr lang="en-US" sz="2800" b="0" dirty="0" smtClean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50" y="2837148"/>
            <a:ext cx="16002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err="1" smtClean="0">
                <a:latin typeface="Cambria"/>
                <a:cs typeface="Cambria"/>
              </a:rPr>
              <a:t>Securify</a:t>
            </a:r>
            <a:endParaRPr lang="en-US" sz="2800" b="0" dirty="0" smtClean="0"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9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6842" y="1295400"/>
            <a:ext cx="3041650" cy="5065713"/>
            <a:chOff x="457200" y="1600200"/>
            <a:chExt cx="3041650" cy="5065713"/>
          </a:xfrm>
        </p:grpSpPr>
        <p:pic>
          <p:nvPicPr>
            <p:cNvPr id="15144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600200"/>
              <a:ext cx="3041650" cy="396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14500" name="Text Box 4"/>
            <p:cNvSpPr txBox="1">
              <a:spLocks noChangeArrowheads="1"/>
            </p:cNvSpPr>
            <p:nvPr/>
          </p:nvSpPr>
          <p:spPr bwMode="auto">
            <a:xfrm>
              <a:off x="906463" y="5638800"/>
              <a:ext cx="2143125" cy="102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Elizabeth D. </a:t>
              </a:r>
              <a:r>
                <a:rPr lang="en-US" sz="1800" dirty="0" err="1">
                  <a:solidFill>
                    <a:srgbClr val="000000"/>
                  </a:solidFill>
                </a:rPr>
                <a:t>Zwicky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Simon Cooper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D. Brent Chapman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95334" y="1295400"/>
            <a:ext cx="3171825" cy="5072729"/>
            <a:chOff x="4648200" y="1600200"/>
            <a:chExt cx="3171825" cy="5072729"/>
          </a:xfrm>
        </p:grpSpPr>
        <p:pic>
          <p:nvPicPr>
            <p:cNvPr id="1514501" name="Picture 5" descr="ShowCov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00200"/>
              <a:ext cx="3171825" cy="3965575"/>
            </a:xfrm>
            <a:prstGeom prst="rect">
              <a:avLst/>
            </a:prstGeom>
            <a:noFill/>
          </p:spPr>
        </p:pic>
        <p:sp>
          <p:nvSpPr>
            <p:cNvPr id="1514502" name="Text Box 6"/>
            <p:cNvSpPr txBox="1">
              <a:spLocks noChangeArrowheads="1"/>
            </p:cNvSpPr>
            <p:nvPr/>
          </p:nvSpPr>
          <p:spPr bwMode="auto">
            <a:xfrm>
              <a:off x="5172075" y="5638800"/>
              <a:ext cx="2159566" cy="103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William R Cheswick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rgbClr val="000000"/>
                  </a:solidFill>
                </a:rPr>
                <a:t>Steven M </a:t>
              </a:r>
              <a:r>
                <a:rPr lang="en-US" sz="1800" dirty="0" err="1">
                  <a:solidFill>
                    <a:srgbClr val="000000"/>
                  </a:solidFill>
                </a:rPr>
                <a:t>Bellovin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rgbClr val="000000"/>
                  </a:solidFill>
                </a:rPr>
                <a:t>Aviel</a:t>
              </a:r>
              <a:r>
                <a:rPr lang="en-US" sz="1800" dirty="0">
                  <a:solidFill>
                    <a:srgbClr val="000000"/>
                  </a:solidFill>
                </a:rPr>
                <a:t> D Rubin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Intrusion Detection and </a:t>
            </a:r>
            <a:r>
              <a:rPr lang="en-US" dirty="0" err="1" smtClean="0"/>
              <a:t>Prevetion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20285" y="2873789"/>
            <a:ext cx="162305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873789"/>
            <a:ext cx="162306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3823716" y="2207039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IDS/IPS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057400" y="1676400"/>
            <a:ext cx="5029200" cy="4648200"/>
            <a:chOff x="2057400" y="1676400"/>
            <a:chExt cx="5029200" cy="4648200"/>
          </a:xfrm>
        </p:grpSpPr>
        <p:sp>
          <p:nvSpPr>
            <p:cNvPr id="35" name="Content Placeholder 33"/>
            <p:cNvSpPr txBox="1">
              <a:spLocks/>
            </p:cNvSpPr>
            <p:nvPr/>
          </p:nvSpPr>
          <p:spPr>
            <a:xfrm>
              <a:off x="2057400" y="4267200"/>
              <a:ext cx="5029200" cy="20574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1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For each message m, either:</a:t>
              </a:r>
            </a:p>
            <a:p>
              <a:r>
                <a:rPr lang="en-US" dirty="0" smtClean="0"/>
                <a:t>Report </a:t>
              </a:r>
              <a:r>
                <a:rPr lang="en-US" i="1" dirty="0" smtClean="0"/>
                <a:t>m </a:t>
              </a:r>
              <a:r>
                <a:rPr lang="en-US" dirty="0" smtClean="0"/>
                <a:t>(IPS: drop or log)</a:t>
              </a:r>
            </a:p>
            <a:p>
              <a:r>
                <a:rPr lang="en-US" dirty="0" smtClean="0"/>
                <a:t>Allow </a:t>
              </a:r>
              <a:r>
                <a:rPr lang="en-US" i="1" dirty="0" smtClean="0"/>
                <a:t>m</a:t>
              </a:r>
            </a:p>
            <a:p>
              <a:r>
                <a:rPr lang="en-US" dirty="0" smtClean="0"/>
                <a:t>Queue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7400" y="2384725"/>
              <a:ext cx="3414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5338" y="1676400"/>
              <a:ext cx="17332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47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500" y="1371600"/>
            <a:ext cx="4953000" cy="47545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Approach:</a:t>
            </a:r>
            <a:r>
              <a:rPr lang="en-US" sz="2800" dirty="0" smtClean="0"/>
              <a:t> Policy </a:t>
            </a:r>
            <a:r>
              <a:rPr lang="en-US" sz="2800" dirty="0" err="1" smtClean="0"/>
              <a:t>vs</a:t>
            </a:r>
            <a:r>
              <a:rPr lang="en-US" sz="2800" dirty="0" smtClean="0"/>
              <a:t> Anomaly</a:t>
            </a:r>
          </a:p>
          <a:p>
            <a:r>
              <a:rPr lang="en-US" sz="2800" u="sng" dirty="0" smtClean="0"/>
              <a:t>Location:</a:t>
            </a:r>
            <a:r>
              <a:rPr lang="en-US" sz="2800" dirty="0" smtClean="0"/>
              <a:t> Network vs. Host</a:t>
            </a:r>
          </a:p>
          <a:p>
            <a:r>
              <a:rPr lang="en-US" sz="2800" u="sng" dirty="0" smtClean="0"/>
              <a:t>Action:</a:t>
            </a:r>
            <a:r>
              <a:rPr lang="en-US" sz="2800" dirty="0" smtClean="0"/>
              <a:t> Detect vs. Prevent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2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Policy-Based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Use pre-determined rules to detect attacks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Examples: Regular expressions (snort),  </a:t>
            </a:r>
            <a:br>
              <a:rPr lang="en-US" sz="2800" dirty="0" smtClean="0"/>
            </a:br>
            <a:r>
              <a:rPr lang="en-US" sz="2800" dirty="0" smtClean="0"/>
              <a:t>			   Cryptographic hash (tripwire, snort)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2984" y="3581400"/>
            <a:ext cx="7338032" cy="2860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US" sz="2400" b="1" u="sng" dirty="0" smtClean="0"/>
              <a:t>Detect any fragments less than 256 bytes</a:t>
            </a:r>
          </a:p>
          <a:p>
            <a:r>
              <a:rPr lang="en-US" sz="2400" dirty="0" smtClean="0"/>
              <a:t>alert </a:t>
            </a:r>
            <a:r>
              <a:rPr lang="en-US" sz="2400" dirty="0" err="1"/>
              <a:t>tcp</a:t>
            </a:r>
            <a:r>
              <a:rPr lang="en-US" sz="2400" dirty="0"/>
              <a:t> any any -&gt; any any (</a:t>
            </a:r>
            <a:r>
              <a:rPr lang="en-US" sz="2400" dirty="0" err="1"/>
              <a:t>minfrag</a:t>
            </a:r>
            <a:r>
              <a:rPr lang="en-US" sz="2400" dirty="0"/>
              <a:t>: 256; </a:t>
            </a:r>
            <a:r>
              <a:rPr lang="en-US" sz="2400" dirty="0" err="1"/>
              <a:t>msg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"</a:t>
            </a:r>
            <a:r>
              <a:rPr lang="en-US" sz="2400" dirty="0"/>
              <a:t>Tiny fragments detected, possible hostile activity";</a:t>
            </a:r>
            <a:r>
              <a:rPr lang="en-US" sz="2400" dirty="0" smtClean="0"/>
              <a:t>)</a:t>
            </a:r>
          </a:p>
          <a:p>
            <a:r>
              <a:rPr lang="en-US" sz="2400" b="1" u="sng" dirty="0" smtClean="0"/>
              <a:t>Detect IMAP buffer overflow</a:t>
            </a:r>
          </a:p>
          <a:p>
            <a:r>
              <a:rPr lang="en-US" sz="2400" dirty="0"/>
              <a:t>alert </a:t>
            </a:r>
            <a:r>
              <a:rPr lang="en-US" sz="2400" dirty="0" err="1"/>
              <a:t>tcp</a:t>
            </a:r>
            <a:r>
              <a:rPr lang="en-US" sz="2400" dirty="0"/>
              <a:t> any any -&gt; 192.168.1.0/24 143 </a:t>
            </a:r>
            <a:r>
              <a:rPr lang="en-US" sz="2400" dirty="0" smtClean="0"/>
              <a:t>(</a:t>
            </a:r>
            <a:br>
              <a:rPr lang="en-US" sz="2400" dirty="0" smtClean="0"/>
            </a:br>
            <a:r>
              <a:rPr lang="en-US" sz="2400" dirty="0" smtClean="0"/>
              <a:t>   content</a:t>
            </a:r>
            <a:r>
              <a:rPr lang="en-US" sz="2400" dirty="0"/>
              <a:t>: "|90C8 C0FF FFFF|/bin/</a:t>
            </a:r>
            <a:r>
              <a:rPr lang="en-US" sz="2400" dirty="0" err="1"/>
              <a:t>sh</a:t>
            </a:r>
            <a:r>
              <a:rPr lang="en-US" sz="2400" dirty="0"/>
              <a:t>";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msg</a:t>
            </a:r>
            <a:r>
              <a:rPr lang="en-US" sz="2400" dirty="0"/>
              <a:t>: "IMAP buffer overflow</a:t>
            </a:r>
            <a:r>
              <a:rPr lang="en-US" sz="2400" dirty="0" smtClean="0"/>
              <a:t>!”;)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44488" y="6460466"/>
            <a:ext cx="2655024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Example Snort rules</a:t>
            </a:r>
          </a:p>
        </p:txBody>
      </p:sp>
    </p:spTree>
    <p:extLst>
      <p:ext uri="{BB962C8B-B14F-4D97-AF65-F5344CB8AC3E}">
        <p14:creationId xmlns:p14="http://schemas.microsoft.com/office/powerpoint/2010/main" val="110051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System Calls </a:t>
            </a:r>
            <a:br>
              <a:rPr lang="en-US" dirty="0" smtClean="0"/>
            </a:br>
            <a:r>
              <a:rPr lang="en-US" sz="3600" dirty="0" smtClean="0"/>
              <a:t>[</a:t>
            </a:r>
            <a:r>
              <a:rPr lang="en-US" sz="3600" dirty="0" err="1" smtClean="0"/>
              <a:t>wagner&amp;dean</a:t>
            </a:r>
            <a:r>
              <a:rPr lang="en-US" sz="3600" dirty="0" smtClean="0"/>
              <a:t> 2001]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969125" y="2149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Entry(f)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2149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Entry(g)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096125" y="4435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Exit(f)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886200" y="4435475"/>
            <a:ext cx="11430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Exit(g)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816600" y="21494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816600" y="29114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816600" y="36734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5835650" y="444817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975628" y="1905000"/>
            <a:ext cx="853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open()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241372" y="3216275"/>
            <a:ext cx="859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close()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13190" y="4130675"/>
            <a:ext cx="727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exit()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57404" y="3216275"/>
            <a:ext cx="9853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getuid()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761580" y="3216275"/>
            <a:ext cx="1097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geteuid()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029200" y="2378075"/>
            <a:ext cx="78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010150" y="4660900"/>
            <a:ext cx="806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184775" y="3063875"/>
            <a:ext cx="631825" cy="782638"/>
          </a:xfrm>
          <a:custGeom>
            <a:avLst/>
            <a:gdLst/>
            <a:ahLst/>
            <a:cxnLst>
              <a:cxn ang="0">
                <a:pos x="398" y="0"/>
              </a:cxn>
              <a:cxn ang="0">
                <a:pos x="88" y="65"/>
              </a:cxn>
              <a:cxn ang="0">
                <a:pos x="0" y="253"/>
              </a:cxn>
              <a:cxn ang="0">
                <a:pos x="91" y="407"/>
              </a:cxn>
              <a:cxn ang="0">
                <a:pos x="387" y="493"/>
              </a:cxn>
            </a:cxnLst>
            <a:rect l="0" t="0" r="r" b="b"/>
            <a:pathLst>
              <a:path w="398" h="493">
                <a:moveTo>
                  <a:pt x="398" y="0"/>
                </a:moveTo>
                <a:cubicBezTo>
                  <a:pt x="346" y="11"/>
                  <a:pt x="154" y="23"/>
                  <a:pt x="88" y="65"/>
                </a:cubicBezTo>
                <a:cubicBezTo>
                  <a:pt x="22" y="107"/>
                  <a:pt x="0" y="196"/>
                  <a:pt x="0" y="253"/>
                </a:cubicBezTo>
                <a:cubicBezTo>
                  <a:pt x="0" y="310"/>
                  <a:pt x="26" y="367"/>
                  <a:pt x="91" y="407"/>
                </a:cubicBezTo>
                <a:cubicBezTo>
                  <a:pt x="156" y="447"/>
                  <a:pt x="325" y="475"/>
                  <a:pt x="387" y="49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7705725" y="2606675"/>
            <a:ext cx="365125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1" y="541"/>
              </a:cxn>
              <a:cxn ang="0">
                <a:pos x="56" y="1152"/>
              </a:cxn>
            </a:cxnLst>
            <a:rect l="0" t="0" r="r" b="b"/>
            <a:pathLst>
              <a:path w="230" h="1152">
                <a:moveTo>
                  <a:pt x="0" y="0"/>
                </a:moveTo>
                <a:cubicBezTo>
                  <a:pt x="37" y="90"/>
                  <a:pt x="212" y="349"/>
                  <a:pt x="221" y="541"/>
                </a:cubicBezTo>
                <a:cubicBezTo>
                  <a:pt x="230" y="733"/>
                  <a:pt x="90" y="1025"/>
                  <a:pt x="56" y="115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553325" y="2606675"/>
            <a:ext cx="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191250" y="4664075"/>
            <a:ext cx="9048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6197600" y="2378075"/>
            <a:ext cx="7715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H="1" flipV="1">
            <a:off x="6197600" y="3140075"/>
            <a:ext cx="1076325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6207125" y="2606675"/>
            <a:ext cx="106680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04800" y="1939925"/>
            <a:ext cx="3507841" cy="30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f(int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if(x</a:t>
            </a:r>
            <a:r>
              <a:rPr lang="en-US" sz="1800" b="0" kern="0" dirty="0" smtClean="0">
                <a:solidFill>
                  <a:sysClr val="windowText" lastClr="000000"/>
                </a:solidFill>
              </a:rPr>
              <a:t>){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getuid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}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else{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geteuid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;}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++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 {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open("foo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", O_RDONLY);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f(0);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close(fd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); f(1);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exit(0);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31096" y="5638800"/>
            <a:ext cx="8481809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Execution inconsistent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with automata indicates attack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7549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38400" y="1981200"/>
            <a:ext cx="4267200" cy="3581400"/>
            <a:chOff x="2362200" y="1981200"/>
            <a:chExt cx="4267200" cy="3581400"/>
          </a:xfrm>
        </p:grpSpPr>
        <p:sp>
          <p:nvSpPr>
            <p:cNvPr id="6" name="TextBox 5"/>
            <p:cNvSpPr txBox="1"/>
            <p:nvPr/>
          </p:nvSpPr>
          <p:spPr>
            <a:xfrm>
              <a:off x="3733800" y="464669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400" dirty="0" smtClean="0">
                  <a:latin typeface="Cambria"/>
                  <a:cs typeface="Cambria"/>
                </a:rPr>
                <a:t>Distribution of </a:t>
              </a:r>
              <a:br>
                <a:rPr lang="en-US" sz="2400" dirty="0" smtClean="0">
                  <a:latin typeface="Cambria"/>
                  <a:cs typeface="Cambria"/>
                </a:rPr>
              </a:br>
              <a:r>
                <a:rPr lang="en-US" sz="2400" dirty="0" smtClean="0">
                  <a:latin typeface="Cambria"/>
                  <a:cs typeface="Cambria"/>
                </a:rPr>
                <a:t>“normal” events</a:t>
              </a:r>
              <a:endParaRPr lang="en-US" sz="2400" b="0" dirty="0" smtClean="0">
                <a:latin typeface="Cambria"/>
                <a:cs typeface="Cambria"/>
              </a:endParaRPr>
            </a:p>
          </p:txBody>
        </p:sp>
        <p:pic>
          <p:nvPicPr>
            <p:cNvPr id="18" name="Picture 17" descr="normal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759" y="2406235"/>
              <a:ext cx="3532082" cy="21979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362200" y="1981200"/>
              <a:ext cx="4267200" cy="3581400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91913" y="5638800"/>
            <a:ext cx="760174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 smtClean="0"/>
              <a:t>IDS</a:t>
            </a: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457200" y="3771900"/>
            <a:ext cx="1981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2363" y="3352800"/>
            <a:ext cx="166123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New Event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2484" y="4662005"/>
            <a:ext cx="1000274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Attack</a:t>
            </a:r>
          </a:p>
        </p:txBody>
      </p:sp>
      <p:cxnSp>
        <p:nvCxnSpPr>
          <p:cNvPr id="27" name="Straight Arrow Connector 26"/>
          <p:cNvCxnSpPr>
            <a:stCxn id="19" idx="3"/>
          </p:cNvCxnSpPr>
          <p:nvPr/>
        </p:nvCxnSpPr>
        <p:spPr>
          <a:xfrm flipV="1">
            <a:off x="6705600" y="2590800"/>
            <a:ext cx="1981200" cy="11811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3"/>
          </p:cNvCxnSpPr>
          <p:nvPr/>
        </p:nvCxnSpPr>
        <p:spPr>
          <a:xfrm>
            <a:off x="6705600" y="3771900"/>
            <a:ext cx="1981200" cy="13335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22484" y="2615748"/>
            <a:ext cx="637319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53210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Dimensions:</a:t>
            </a:r>
          </a:p>
          <a:p>
            <a:r>
              <a:rPr lang="en-US" dirty="0" smtClean="0"/>
              <a:t>Host vs. Network</a:t>
            </a:r>
          </a:p>
          <a:p>
            <a:r>
              <a:rPr lang="en-US" dirty="0" smtClean="0"/>
              <a:t>Stateless vs. </a:t>
            </a:r>
            <a:r>
              <a:rPr lang="en-US" dirty="0" err="1" smtClean="0"/>
              <a:t>Stateful</a:t>
            </a:r>
            <a:endParaRPr lang="en-US" dirty="0" smtClean="0"/>
          </a:p>
          <a:p>
            <a:r>
              <a:rPr lang="en-US" dirty="0" smtClean="0"/>
              <a:t>Network </a:t>
            </a:r>
            <a:r>
              <a:rPr lang="en-US" dirty="0"/>
              <a:t>L</a:t>
            </a:r>
            <a:r>
              <a:rPr lang="en-US" dirty="0" smtClean="0"/>
              <a:t>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Working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536317"/>
            <a:ext cx="2092720" cy="1429765"/>
            <a:chOff x="990600" y="1536317"/>
            <a:chExt cx="2092720" cy="1429765"/>
          </a:xfrm>
        </p:grpSpPr>
        <p:sp>
          <p:nvSpPr>
            <p:cNvPr id="5" name="Rounded Rectangle 4"/>
            <p:cNvSpPr/>
            <p:nvPr/>
          </p:nvSpPr>
          <p:spPr>
            <a:xfrm>
              <a:off x="1165232" y="2096086"/>
              <a:ext cx="1743456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536317"/>
              <a:ext cx="2092720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800" dirty="0" smtClean="0"/>
                <a:t>Days 1 to 300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533900" y="1572261"/>
            <a:ext cx="76200" cy="5169283"/>
          </a:xfrm>
          <a:prstGeom prst="line">
            <a:avLst/>
          </a:prstGeom>
          <a:ln w="28575" cap="rnd" cmpd="sng">
            <a:solidFill>
              <a:schemeClr val="tx1"/>
            </a:solidFill>
            <a:prstDash val="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4449" y="4120858"/>
            <a:ext cx="3657600" cy="2508542"/>
            <a:chOff x="358560" y="4015264"/>
            <a:chExt cx="3657600" cy="2508542"/>
          </a:xfrm>
        </p:grpSpPr>
        <p:sp>
          <p:nvSpPr>
            <p:cNvPr id="13" name="Rounded Rectangle 12"/>
            <p:cNvSpPr/>
            <p:nvPr/>
          </p:nvSpPr>
          <p:spPr>
            <a:xfrm>
              <a:off x="762000" y="4953000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reddit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55037" y="4999806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xkcd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616837" y="5715000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slashdot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16837" y="4191000"/>
              <a:ext cx="1219200" cy="6858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fark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8560" y="4015264"/>
              <a:ext cx="3657600" cy="2508542"/>
            </a:xfrm>
            <a:prstGeom prst="ellipse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5" idx="2"/>
            <a:endCxn id="17" idx="0"/>
          </p:cNvCxnSpPr>
          <p:nvPr/>
        </p:nvCxnSpPr>
        <p:spPr>
          <a:xfrm flipH="1">
            <a:off x="2173249" y="2966082"/>
            <a:ext cx="16111" cy="115477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753" y="3276600"/>
            <a:ext cx="1554061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working set</a:t>
            </a:r>
            <a:br>
              <a:rPr lang="en-US" sz="2400" dirty="0" smtClean="0"/>
            </a:br>
            <a:r>
              <a:rPr lang="en-US" sz="2400" dirty="0" smtClean="0"/>
              <a:t>of hosts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735212" y="1536317"/>
            <a:ext cx="4103988" cy="5093083"/>
            <a:chOff x="4735212" y="1536317"/>
            <a:chExt cx="4103988" cy="5093083"/>
          </a:xfrm>
        </p:grpSpPr>
        <p:grpSp>
          <p:nvGrpSpPr>
            <p:cNvPr id="12" name="Group 11"/>
            <p:cNvGrpSpPr/>
            <p:nvPr/>
          </p:nvGrpSpPr>
          <p:grpSpPr>
            <a:xfrm>
              <a:off x="6138672" y="1536317"/>
              <a:ext cx="1743456" cy="1429765"/>
              <a:chOff x="6858000" y="1536317"/>
              <a:chExt cx="1743456" cy="142976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858000" y="2096086"/>
                <a:ext cx="1743456" cy="86999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Alice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95039" y="1536317"/>
                <a:ext cx="12693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800" dirty="0" smtClean="0"/>
                  <a:t>Day 300</a:t>
                </a:r>
              </a:p>
            </p:txBody>
          </p:sp>
        </p:grpSp>
        <p:cxnSp>
          <p:nvCxnSpPr>
            <p:cNvPr id="29" name="Straight Arrow Connector 28"/>
            <p:cNvCxnSpPr>
              <a:stCxn id="6" idx="2"/>
              <a:endCxn id="41" idx="0"/>
            </p:cNvCxnSpPr>
            <p:nvPr/>
          </p:nvCxnSpPr>
          <p:spPr>
            <a:xfrm>
              <a:off x="7010400" y="2966082"/>
              <a:ext cx="0" cy="115477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ular Callout 33"/>
            <p:cNvSpPr/>
            <p:nvPr/>
          </p:nvSpPr>
          <p:spPr>
            <a:xfrm>
              <a:off x="4735212" y="2966082"/>
              <a:ext cx="1704665" cy="736724"/>
            </a:xfrm>
            <a:prstGeom prst="wedgeRoundRectCallout">
              <a:avLst>
                <a:gd name="adj1" fmla="val 20610"/>
                <a:gd name="adj2" fmla="val 100772"/>
                <a:gd name="adj3" fmla="val 1666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outside working set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181600" y="4120858"/>
              <a:ext cx="3657600" cy="2508542"/>
              <a:chOff x="358560" y="4015264"/>
              <a:chExt cx="3657600" cy="250854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62000" y="4953000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reddit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455037" y="4999806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xkcd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616837" y="5715000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slashdot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616837" y="4191000"/>
                <a:ext cx="1219200" cy="685800"/>
              </a:xfrm>
              <a:prstGeom prst="roundRect">
                <a:avLst/>
              </a:prstGeom>
              <a:solidFill>
                <a:schemeClr val="accent5"/>
              </a:solidFill>
              <a:ln w="28575" cap="rnd" cmpd="sng">
                <a:noFill/>
                <a:prstDash val="solid"/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fark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58560" y="4015264"/>
                <a:ext cx="3657600" cy="2508542"/>
              </a:xfrm>
              <a:prstGeom prst="ellipse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5121572" y="4120858"/>
              <a:ext cx="1219200" cy="6858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18487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74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Does not require pre-determining policy </a:t>
            </a:r>
            <a:br>
              <a:rPr lang="en-US" dirty="0" smtClean="0"/>
            </a:br>
            <a:r>
              <a:rPr lang="en-US" dirty="0" smtClean="0"/>
              <a:t>(an “unknown” threat)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Requires attacks are not strongly related to known traffic</a:t>
            </a:r>
          </a:p>
          <a:p>
            <a:r>
              <a:rPr lang="en-US" dirty="0" smtClean="0"/>
              <a:t>Learning distributions is 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Automatically Inferring the Evolution of Malicious Activity on the Internet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David Brumley</a:t>
            </a:r>
          </a:p>
          <a:p>
            <a:r>
              <a:rPr lang="en-US" sz="1600" dirty="0" smtClean="0"/>
              <a:t>Carnegie Mellon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3810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Shobha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Venkataraman</a:t>
            </a:r>
            <a:endParaRPr lang="en-US" sz="2000" b="1" dirty="0" smtClean="0"/>
          </a:p>
          <a:p>
            <a:r>
              <a:rPr lang="en-US" sz="1600" dirty="0" smtClean="0"/>
              <a:t>AT&amp;T Research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65669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Oliver </a:t>
            </a:r>
            <a:r>
              <a:rPr lang="en-US" sz="2000" b="1" dirty="0" err="1" smtClean="0"/>
              <a:t>Spatscheck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600" dirty="0" smtClean="0"/>
              <a:t>AT&amp;T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465669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Subhabrata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</a:t>
            </a:r>
            <a:endParaRPr lang="en-US" sz="2000" b="1" dirty="0" smtClean="0"/>
          </a:p>
          <a:p>
            <a:r>
              <a:rPr lang="en-US" sz="1600" b="1" dirty="0" smtClean="0"/>
              <a:t>A</a:t>
            </a:r>
            <a:r>
              <a:rPr lang="en-US" sz="1600" dirty="0" smtClean="0"/>
              <a:t>T&amp;T 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4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371600" y="2438400"/>
            <a:ext cx="3261484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&lt;ip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,+&gt; &lt;ip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,+&gt; &lt;ip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,+&gt; &lt;ip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,-&gt;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14473" y="1931193"/>
            <a:ext cx="3557527" cy="888207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444363" y="1100932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177763" y="1104722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920041" y="1802607"/>
            <a:ext cx="1465358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Spam Haven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043888" y="5404591"/>
            <a:ext cx="415663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33149" y="5404591"/>
            <a:ext cx="415663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043888" y="4545807"/>
            <a:ext cx="1027576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54267" y="1066800"/>
            <a:ext cx="3113533" cy="110799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Labeled IP’s from </a:t>
            </a:r>
            <a:br>
              <a:rPr lang="en-US" sz="2400" dirty="0" smtClean="0"/>
            </a:br>
            <a:r>
              <a:rPr lang="en-US" sz="2400" dirty="0" smtClean="0"/>
              <a:t>spam assassin, IDS logs, </a:t>
            </a:r>
            <a:br>
              <a:rPr lang="en-US" sz="2400" dirty="0" smtClean="0"/>
            </a:br>
            <a:r>
              <a:rPr lang="en-US" sz="2400" dirty="0" smtClean="0"/>
              <a:t>etc.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576421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038400" y="4547158"/>
            <a:ext cx="1027576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790189" y="5404591"/>
            <a:ext cx="553211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599618" y="5404591"/>
            <a:ext cx="770958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038600" y="4572000"/>
            <a:ext cx="1027576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2185986"/>
            <a:ext cx="2743200" cy="116681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Evil is constantly on the move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605319" y="4241007"/>
            <a:ext cx="3386282" cy="238839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Goal</a:t>
            </a:r>
            <a:r>
              <a:rPr lang="en-US" sz="2400" u="sng" dirty="0" smtClean="0">
                <a:solidFill>
                  <a:schemeClr val="bg1"/>
                </a:solidFill>
              </a:rPr>
              <a:t>:</a:t>
            </a:r>
            <a:br>
              <a:rPr lang="en-US" sz="2400" u="sng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Characterize regions </a:t>
            </a:r>
            <a:r>
              <a:rPr lang="en-US" sz="2400" i="1" dirty="0" smtClean="0">
                <a:solidFill>
                  <a:schemeClr val="bg1"/>
                </a:solidFill>
              </a:rPr>
              <a:t>changing</a:t>
            </a:r>
            <a:r>
              <a:rPr lang="en-US" sz="2400" dirty="0" smtClean="0">
                <a:solidFill>
                  <a:schemeClr val="bg1"/>
                </a:solidFill>
              </a:rPr>
              <a:t> from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bad to good (</a:t>
            </a:r>
            <a:r>
              <a:rPr lang="en-US" sz="2400" dirty="0" err="1" smtClean="0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-good) or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good to bad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-bad)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642923" y="6130133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>
            <a:stCxn id="66" idx="2"/>
            <a:endCxn id="73" idx="0"/>
          </p:cNvCxnSpPr>
          <p:nvPr/>
        </p:nvCxnSpPr>
        <p:spPr>
          <a:xfrm flipH="1">
            <a:off x="3823444" y="5861791"/>
            <a:ext cx="243351" cy="268342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7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9167 -0.000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62" grpId="0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" grpId="0" animBg="1"/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52400"/>
            <a:ext cx="5715000" cy="114300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71600"/>
            <a:ext cx="6172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a sequence of labeled IP’s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we identify the specific </a:t>
            </a:r>
            <a:r>
              <a:rPr lang="en-US" dirty="0" smtClean="0"/>
              <a:t>regions </a:t>
            </a:r>
            <a:r>
              <a:rPr lang="en-US" dirty="0"/>
              <a:t>on the Internet that have </a:t>
            </a:r>
            <a:r>
              <a:rPr lang="en-US" i="1" u="sng" dirty="0"/>
              <a:t>changed</a:t>
            </a:r>
            <a:r>
              <a:rPr lang="en-US" dirty="0"/>
              <a:t> </a:t>
            </a:r>
            <a:r>
              <a:rPr lang="en-US" dirty="0" smtClean="0"/>
              <a:t>in malice?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regions on the Internet that change their malicious activity </a:t>
            </a:r>
            <a:r>
              <a:rPr lang="en-US" u="sng" dirty="0" smtClean="0"/>
              <a:t>more frequently</a:t>
            </a:r>
            <a:r>
              <a:rPr lang="en-US" dirty="0" smtClean="0"/>
              <a:t> than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6" idx="2"/>
            <a:endCxn id="49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6971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582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ular Callout 66"/>
          <p:cNvSpPr/>
          <p:nvPr/>
        </p:nvSpPr>
        <p:spPr>
          <a:xfrm>
            <a:off x="248558" y="762000"/>
            <a:ext cx="2230761" cy="1676400"/>
          </a:xfrm>
          <a:prstGeom prst="wedgeRoundRectCallout">
            <a:avLst>
              <a:gd name="adj1" fmla="val 103538"/>
              <a:gd name="adj2" fmla="val -116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Per-IP often not interesting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  <a:endParaRPr lang="en-US" sz="2300" dirty="0"/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cxnSp>
        <p:nvCxnSpPr>
          <p:cNvPr id="55" name="Straight Connector 54"/>
          <p:cNvCxnSpPr>
            <a:stCxn id="46" idx="2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248400" y="457200"/>
            <a:ext cx="2514600" cy="914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Previous work: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Fixed granularity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244645" y="762000"/>
            <a:ext cx="2230761" cy="1676400"/>
          </a:xfrm>
          <a:prstGeom prst="wedgeRoundRectCallout">
            <a:avLst>
              <a:gd name="adj1" fmla="val 108383"/>
              <a:gd name="adj2" fmla="val 27688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Per-IP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Granularity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(e.g., </a:t>
            </a:r>
            <a:r>
              <a:rPr lang="en-US" sz="2400" dirty="0" err="1" smtClean="0">
                <a:solidFill>
                  <a:schemeClr val="bg1"/>
                </a:solidFill>
              </a:rPr>
              <a:t>Spamcop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2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1" grpId="0" animBg="1"/>
      <p:bldP spid="43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57600" y="4481639"/>
            <a:ext cx="1808987" cy="225983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" name="Rounded Rectangular Callout 50"/>
          <p:cNvSpPr/>
          <p:nvPr/>
        </p:nvSpPr>
        <p:spPr>
          <a:xfrm>
            <a:off x="252473" y="1219200"/>
            <a:ext cx="2338327" cy="2159063"/>
          </a:xfrm>
          <a:prstGeom prst="wedgeRoundRectCallout">
            <a:avLst>
              <a:gd name="adj1" fmla="val 93203"/>
              <a:gd name="adj2" fmla="val 13385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BGP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granularity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(e.g., Network-Aware clusters [</a:t>
            </a:r>
            <a:r>
              <a:rPr lang="en-US" dirty="0" smtClean="0"/>
              <a:t>KW’00])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2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sp>
        <p:nvSpPr>
          <p:cNvPr id="57" name="Rounded Rectangle 56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58" name="Straight Connector 57"/>
          <p:cNvCxnSpPr>
            <a:endCxn id="57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783437" y="616868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X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8" name="Folded Corner 37"/>
          <p:cNvSpPr/>
          <p:nvPr/>
        </p:nvSpPr>
        <p:spPr>
          <a:xfrm>
            <a:off x="6248400" y="457200"/>
            <a:ext cx="2514600" cy="914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Previous work: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Fixed granularity</a:t>
            </a:r>
          </a:p>
        </p:txBody>
      </p:sp>
    </p:spTree>
    <p:extLst>
      <p:ext uri="{BB962C8B-B14F-4D97-AF65-F5344CB8AC3E}">
        <p14:creationId xmlns:p14="http://schemas.microsoft.com/office/powerpoint/2010/main" val="286310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4441294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171622" y="1100932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6" idx="2"/>
            <a:endCxn id="49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6971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582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ular Callout 70"/>
          <p:cNvSpPr/>
          <p:nvPr/>
        </p:nvSpPr>
        <p:spPr>
          <a:xfrm>
            <a:off x="741707" y="1108869"/>
            <a:ext cx="1944624" cy="759671"/>
          </a:xfrm>
          <a:prstGeom prst="wedgeRoundRectCallout">
            <a:avLst>
              <a:gd name="adj1" fmla="val 87008"/>
              <a:gd name="adj2" fmla="val -439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Coarse granularity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904565" y="5241924"/>
            <a:ext cx="1671845" cy="701676"/>
          </a:xfrm>
          <a:prstGeom prst="rect">
            <a:avLst/>
          </a:prstGeom>
          <a:noFill/>
          <a:ln w="28575" cap="rnd" cmpd="sng">
            <a:solidFill>
              <a:schemeClr val="tx1"/>
            </a:solidFill>
            <a:prstDash val="dot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81400" y="1115980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069711" y="5404591"/>
            <a:ext cx="36104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8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  <a:endParaRPr lang="en-US" sz="2300" dirty="0"/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cxnSp>
        <p:nvCxnSpPr>
          <p:cNvPr id="55" name="Straight Connector 54"/>
          <p:cNvCxnSpPr>
            <a:stCxn id="46" idx="2"/>
            <a:endCxn id="57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CORP</a:t>
            </a:r>
          </a:p>
        </p:txBody>
      </p:sp>
      <p:sp>
        <p:nvSpPr>
          <p:cNvPr id="51" name="Folded Corner 50"/>
          <p:cNvSpPr/>
          <p:nvPr/>
        </p:nvSpPr>
        <p:spPr>
          <a:xfrm>
            <a:off x="6248400" y="457200"/>
            <a:ext cx="2514600" cy="9144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Idea: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Infer granularity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148205" y="3746468"/>
            <a:ext cx="1944624" cy="901732"/>
          </a:xfrm>
          <a:prstGeom prst="wedgeRoundRectCallout">
            <a:avLst>
              <a:gd name="adj1" fmla="val 48097"/>
              <a:gd name="adj2" fmla="val 7497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Medium granularity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658205" y="2121052"/>
            <a:ext cx="2492719" cy="1530773"/>
          </a:xfrm>
          <a:prstGeom prst="wedgeRoundRectCallout">
            <a:avLst>
              <a:gd name="adj1" fmla="val 121976"/>
              <a:gd name="adj2" fmla="val 14519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Well-managed network: fine granularity</a:t>
            </a:r>
          </a:p>
        </p:txBody>
      </p:sp>
    </p:spTree>
    <p:extLst>
      <p:ext uri="{BB962C8B-B14F-4D97-AF65-F5344CB8AC3E}">
        <p14:creationId xmlns:p14="http://schemas.microsoft.com/office/powerpoint/2010/main" val="10706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71" grpId="0" animBg="1"/>
      <p:bldP spid="94" grpId="0" animBg="1"/>
      <p:bldP spid="41" grpId="0" animBg="1"/>
      <p:bldP spid="44" grpId="0" animBg="1"/>
      <p:bldP spid="57" grpId="0" animBg="1"/>
      <p:bldP spid="42" grpId="0" animBg="1"/>
      <p:bldP spid="52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922776" y="1802607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971800" y="3783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2859930"/>
            <a:ext cx="1143000" cy="51833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57400" y="454580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9583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53051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3290344" y="2793207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448812" y="3478277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6017525" y="3119097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534412" y="4241007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4075176" y="4547158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476355" y="5003007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2233572" y="5003007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448812" y="4241007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646676" y="2259807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436645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171621" y="1100932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790189" y="1566069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646676" y="1558132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646676" y="1558132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71464" y="5404591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534412" y="5003007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576411" y="1108869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66927" y="5272564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4065114" y="5004358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90189" y="5404591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611624" y="5404591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SMTP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552188" y="5004358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ontent Placeholder 4"/>
          <p:cNvSpPr txBox="1">
            <a:spLocks/>
          </p:cNvSpPr>
          <p:nvPr/>
        </p:nvSpPr>
        <p:spPr>
          <a:xfrm>
            <a:off x="5599177" y="3657601"/>
            <a:ext cx="3392424" cy="29904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t" anchorCtr="0"/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300" i="1" u="sng" dirty="0" smtClean="0"/>
              <a:t>Challenges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Infer the right granularity</a:t>
            </a:r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300" dirty="0" smtClean="0"/>
              <a:t>We need </a:t>
            </a:r>
            <a:r>
              <a:rPr lang="en-US" sz="2300" i="1" u="sng" dirty="0" smtClean="0"/>
              <a:t>online</a:t>
            </a:r>
            <a:r>
              <a:rPr lang="en-US" sz="2300" dirty="0" smtClean="0"/>
              <a:t> algorithms</a:t>
            </a:r>
            <a:endParaRPr lang="en-US" sz="2300" dirty="0"/>
          </a:p>
          <a:p>
            <a:pPr marL="512064" indent="-420624">
              <a:spcBef>
                <a:spcPts val="600"/>
              </a:spcBef>
              <a:buClrTx/>
              <a:buFont typeface="+mj-lt"/>
              <a:buAutoNum type="arabicPeriod"/>
            </a:pPr>
            <a:endParaRPr lang="en-US" sz="2300" dirty="0" smtClean="0"/>
          </a:p>
        </p:txBody>
      </p:sp>
      <p:sp>
        <p:nvSpPr>
          <p:cNvPr id="41" name="Rounded Rectangle 40"/>
          <p:cNvSpPr/>
          <p:nvPr/>
        </p:nvSpPr>
        <p:spPr>
          <a:xfrm>
            <a:off x="3576410" y="1108869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6017525" y="1588521"/>
            <a:ext cx="2935224" cy="795470"/>
          </a:xfrm>
          <a:prstGeom prst="wedgeRoundRectCallout">
            <a:avLst>
              <a:gd name="adj1" fmla="val -39595"/>
              <a:gd name="adj2" fmla="val 13876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fixed-memory device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high-speed link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16694" y="6168689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40" name="Straight Connector 39"/>
          <p:cNvCxnSpPr>
            <a:stCxn id="86" idx="2"/>
            <a:endCxn id="38" idx="0"/>
          </p:cNvCxnSpPr>
          <p:nvPr/>
        </p:nvCxnSpPr>
        <p:spPr>
          <a:xfrm flipH="1">
            <a:off x="3997215" y="5861791"/>
            <a:ext cx="67899" cy="306898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7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52400"/>
            <a:ext cx="5715000" cy="1143000"/>
          </a:xfrm>
        </p:spPr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1722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Given a sequence of labeled </a:t>
            </a:r>
            <a:r>
              <a:rPr lang="en-US" dirty="0" smtClean="0"/>
              <a:t>IP’s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we identify the specific </a:t>
            </a:r>
            <a:r>
              <a:rPr lang="en-US" dirty="0" smtClean="0"/>
              <a:t>regions </a:t>
            </a:r>
            <a:r>
              <a:rPr lang="en-US" dirty="0"/>
              <a:t>on the Internet that have </a:t>
            </a:r>
            <a:r>
              <a:rPr lang="en-US" i="1" u="sng" dirty="0"/>
              <a:t>changed</a:t>
            </a:r>
            <a:r>
              <a:rPr lang="en-US" dirty="0"/>
              <a:t> </a:t>
            </a:r>
            <a:r>
              <a:rPr lang="en-US" dirty="0" smtClean="0"/>
              <a:t>in malice?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regions on the Internet that change their malicious activity </a:t>
            </a:r>
            <a:r>
              <a:rPr lang="en-US" u="sng" dirty="0" smtClean="0"/>
              <a:t>more frequently</a:t>
            </a:r>
            <a:r>
              <a:rPr lang="en-US" dirty="0" smtClean="0"/>
              <a:t> than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19800" y="2438400"/>
            <a:ext cx="2743200" cy="1371600"/>
            <a:chOff x="6172200" y="1905000"/>
            <a:chExt cx="2743200" cy="1371600"/>
          </a:xfrm>
        </p:grpSpPr>
        <p:sp>
          <p:nvSpPr>
            <p:cNvPr id="7" name="Right Brace 6"/>
            <p:cNvSpPr/>
            <p:nvPr/>
          </p:nvSpPr>
          <p:spPr>
            <a:xfrm>
              <a:off x="6172200" y="1905000"/>
              <a:ext cx="457200" cy="1371600"/>
            </a:xfrm>
            <a:prstGeom prst="rightBrace">
              <a:avLst/>
            </a:prstGeom>
            <a:noFill/>
            <a:ln>
              <a:headEnd type="none"/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7010400" y="2133600"/>
              <a:ext cx="1905000" cy="685800"/>
            </a:xfrm>
            <a:prstGeom prst="wedgeRoundRectCallout">
              <a:avLst>
                <a:gd name="adj1" fmla="val -71715"/>
                <a:gd name="adj2" fmla="val 17191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3200" dirty="0" smtClean="0">
                  <a:solidFill>
                    <a:schemeClr val="bg1"/>
                  </a:solidFill>
                </a:rPr>
                <a:t>-Change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19800" y="4343399"/>
            <a:ext cx="2729688" cy="1752601"/>
            <a:chOff x="6172200" y="4114800"/>
            <a:chExt cx="2729688" cy="1752601"/>
          </a:xfrm>
        </p:grpSpPr>
        <p:sp>
          <p:nvSpPr>
            <p:cNvPr id="8" name="Right Brace 7"/>
            <p:cNvSpPr/>
            <p:nvPr/>
          </p:nvSpPr>
          <p:spPr>
            <a:xfrm>
              <a:off x="6172200" y="4114800"/>
              <a:ext cx="457200" cy="1752601"/>
            </a:xfrm>
            <a:prstGeom prst="rightBrace">
              <a:avLst/>
            </a:prstGeom>
            <a:noFill/>
            <a:ln>
              <a:headEnd type="none"/>
              <a:tailEnd type="none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6996888" y="4545240"/>
              <a:ext cx="1905000" cy="685800"/>
            </a:xfrm>
            <a:prstGeom prst="wedgeRoundRectCallout">
              <a:avLst>
                <a:gd name="adj1" fmla="val -71715"/>
                <a:gd name="adj2" fmla="val 17191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3200" dirty="0" smtClean="0">
                  <a:solidFill>
                    <a:schemeClr val="bg1"/>
                  </a:solidFill>
                </a:rPr>
                <a:t>-Motion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88212" y="1371600"/>
            <a:ext cx="2015977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u="sng" dirty="0" smtClean="0"/>
              <a:t>We Present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057400"/>
            <a:ext cx="8991600" cy="1905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 defense in depth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Blocking attacks against hosts and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Control traffic between zones of 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 Prefix trees</a:t>
            </a:r>
          </a:p>
          <a:p>
            <a:r>
              <a:rPr lang="en-US" dirty="0" err="1" smtClean="0"/>
              <a:t>TrackIPTree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510838" y="1503416"/>
            <a:ext cx="1447800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Spam Haven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59862" y="3484616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74662" y="2560739"/>
            <a:ext cx="1143000" cy="5183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Tier 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645462" y="4246616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83896" y="5105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641113" y="5105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2878406" y="2494016"/>
            <a:ext cx="2729456" cy="685800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0" idx="1"/>
            <a:endCxn id="29" idx="0"/>
          </p:cNvCxnSpPr>
          <p:nvPr/>
        </p:nvCxnSpPr>
        <p:spPr>
          <a:xfrm flipH="1">
            <a:off x="3036874" y="3179086"/>
            <a:ext cx="1206260" cy="30553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0" idx="0"/>
            <a:endCxn id="30" idx="1"/>
          </p:cNvCxnSpPr>
          <p:nvPr/>
        </p:nvCxnSpPr>
        <p:spPr>
          <a:xfrm flipV="1">
            <a:off x="5605587" y="2819906"/>
            <a:ext cx="1069075" cy="1701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  <a:endCxn id="46" idx="0"/>
          </p:cNvCxnSpPr>
          <p:nvPr/>
        </p:nvCxnSpPr>
        <p:spPr>
          <a:xfrm flipH="1">
            <a:off x="2122474" y="3941816"/>
            <a:ext cx="914400" cy="304800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663238" y="4247967"/>
            <a:ext cx="954024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Tier 2</a:t>
            </a:r>
          </a:p>
        </p:txBody>
      </p:sp>
      <p:cxnSp>
        <p:nvCxnSpPr>
          <p:cNvPr id="20" name="Straight Connector 19"/>
          <p:cNvCxnSpPr>
            <a:stCxn id="46" idx="2"/>
            <a:endCxn id="47" idx="0"/>
          </p:cNvCxnSpPr>
          <p:nvPr/>
        </p:nvCxnSpPr>
        <p:spPr>
          <a:xfrm flipH="1">
            <a:off x="1064417" y="4703816"/>
            <a:ext cx="1058057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6" idx="2"/>
            <a:endCxn id="49" idx="0"/>
          </p:cNvCxnSpPr>
          <p:nvPr/>
        </p:nvCxnSpPr>
        <p:spPr>
          <a:xfrm flipH="1">
            <a:off x="1821634" y="4703816"/>
            <a:ext cx="300840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9" idx="2"/>
            <a:endCxn id="54" idx="0"/>
          </p:cNvCxnSpPr>
          <p:nvPr/>
        </p:nvCxnSpPr>
        <p:spPr>
          <a:xfrm>
            <a:off x="3036874" y="3941816"/>
            <a:ext cx="1103376" cy="30615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3"/>
            <a:endCxn id="2" idx="2"/>
          </p:cNvCxnSpPr>
          <p:nvPr/>
        </p:nvCxnSpPr>
        <p:spPr>
          <a:xfrm flipH="1" flipV="1">
            <a:off x="4234738" y="1960616"/>
            <a:ext cx="8396" cy="572611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024707" y="801741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759683" y="801741"/>
            <a:ext cx="427555" cy="457200"/>
          </a:xfrm>
          <a:prstGeom prst="round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2" idx="0"/>
          </p:cNvCxnSpPr>
          <p:nvPr/>
        </p:nvCxnSpPr>
        <p:spPr>
          <a:xfrm>
            <a:off x="3378251" y="1266878"/>
            <a:ext cx="856487" cy="236538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2"/>
            <a:endCxn id="2" idx="0"/>
          </p:cNvCxnSpPr>
          <p:nvPr/>
        </p:nvCxnSpPr>
        <p:spPr>
          <a:xfrm flipH="1">
            <a:off x="4234738" y="1258941"/>
            <a:ext cx="3747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2"/>
            <a:endCxn id="2" idx="0"/>
          </p:cNvCxnSpPr>
          <p:nvPr/>
        </p:nvCxnSpPr>
        <p:spPr>
          <a:xfrm flipH="1">
            <a:off x="4234738" y="1258941"/>
            <a:ext cx="738723" cy="244475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659526" y="5105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12" name="Straight Connector 11"/>
          <p:cNvCxnSpPr>
            <a:stCxn id="46" idx="2"/>
            <a:endCxn id="59" idx="0"/>
          </p:cNvCxnSpPr>
          <p:nvPr/>
        </p:nvCxnSpPr>
        <p:spPr>
          <a:xfrm>
            <a:off x="2122474" y="4703816"/>
            <a:ext cx="717573" cy="401584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3164473" y="809678"/>
            <a:ext cx="427555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4989" y="4973373"/>
            <a:ext cx="25247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...</a:t>
            </a:r>
          </a:p>
        </p:txBody>
      </p:sp>
      <p:cxnSp>
        <p:nvCxnSpPr>
          <p:cNvPr id="21" name="Straight Connector 20"/>
          <p:cNvCxnSpPr>
            <a:stCxn id="54" idx="2"/>
            <a:endCxn id="86" idx="0"/>
          </p:cNvCxnSpPr>
          <p:nvPr/>
        </p:nvCxnSpPr>
        <p:spPr>
          <a:xfrm flipH="1">
            <a:off x="3653176" y="4705167"/>
            <a:ext cx="487074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378251" y="5105400"/>
            <a:ext cx="549850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DSL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4199686" y="5105400"/>
            <a:ext cx="75895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CORP</a:t>
            </a:r>
          </a:p>
        </p:txBody>
      </p:sp>
      <p:cxnSp>
        <p:nvCxnSpPr>
          <p:cNvPr id="88" name="Straight Connector 87"/>
          <p:cNvCxnSpPr>
            <a:stCxn id="54" idx="2"/>
            <a:endCxn id="87" idx="0"/>
          </p:cNvCxnSpPr>
          <p:nvPr/>
        </p:nvCxnSpPr>
        <p:spPr>
          <a:xfrm>
            <a:off x="4140250" y="4705167"/>
            <a:ext cx="438912" cy="400233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164472" y="809678"/>
            <a:ext cx="427555" cy="457200"/>
          </a:xfrm>
          <a:prstGeom prst="roundRect">
            <a:avLst/>
          </a:prstGeom>
          <a:solidFill>
            <a:schemeClr val="accent1"/>
          </a:solidFill>
          <a:ln>
            <a:solidFill>
              <a:srgbClr val="99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286095" y="5867400"/>
            <a:ext cx="361042" cy="457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59683" y="353808"/>
            <a:ext cx="136275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1.2.3.4/32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89352" y="3757150"/>
            <a:ext cx="1362753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8.1.0.0/24</a:t>
            </a:r>
          </a:p>
        </p:txBody>
      </p:sp>
      <p:sp>
        <p:nvSpPr>
          <p:cNvPr id="60" name="Folded Corner 59"/>
          <p:cNvSpPr/>
          <p:nvPr/>
        </p:nvSpPr>
        <p:spPr>
          <a:xfrm>
            <a:off x="5181600" y="4679735"/>
            <a:ext cx="3789539" cy="1492465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274320" rIns="91440" bIns="0" rtlCol="0" anchor="ctr" anchorCtr="1">
            <a:noAutofit/>
          </a:bodyPr>
          <a:lstStyle/>
          <a:p>
            <a:pPr algn="ctr"/>
            <a:r>
              <a:rPr lang="en-US" sz="2800" i="1" u="sng" dirty="0" smtClean="0">
                <a:solidFill>
                  <a:schemeClr val="bg1"/>
                </a:solidFill>
              </a:rPr>
              <a:t>IP Prefixes:</a:t>
            </a:r>
          </a:p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</a:rPr>
              <a:t>/d</a:t>
            </a:r>
            <a:r>
              <a:rPr lang="en-US" sz="2400" dirty="0" smtClean="0">
                <a:solidFill>
                  <a:schemeClr val="bg1"/>
                </a:solidFill>
              </a:rPr>
              <a:t> denotes all IP addresses </a:t>
            </a:r>
            <a:r>
              <a:rPr lang="en-US" sz="2400" i="1" dirty="0" err="1" smtClean="0">
                <a:solidFill>
                  <a:schemeClr val="bg1"/>
                </a:solidFill>
              </a:rPr>
              <a:t>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covered by first </a:t>
            </a:r>
            <a:r>
              <a:rPr lang="en-US" sz="2400" i="1" dirty="0" smtClean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 bits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3484615"/>
            <a:ext cx="2667000" cy="799861"/>
          </a:xfrm>
          <a:prstGeom prst="wedgeRoundRectCallout">
            <a:avLst>
              <a:gd name="adj1" fmla="val -80964"/>
              <a:gd name="adj2" fmla="val 1220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8.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.0.0-8.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.255.255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456539" y="1099080"/>
            <a:ext cx="2514600" cy="799861"/>
          </a:xfrm>
          <a:prstGeom prst="wedgeRoundRectCallout">
            <a:avLst>
              <a:gd name="adj1" fmla="val -78588"/>
              <a:gd name="adj2" fmla="val -8679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1 host (all bits)</a:t>
            </a:r>
          </a:p>
        </p:txBody>
      </p:sp>
      <p:cxnSp>
        <p:nvCxnSpPr>
          <p:cNvPr id="45" name="Straight Connector 44"/>
          <p:cNvCxnSpPr>
            <a:stCxn id="86" idx="2"/>
            <a:endCxn id="44" idx="0"/>
          </p:cNvCxnSpPr>
          <p:nvPr/>
        </p:nvCxnSpPr>
        <p:spPr>
          <a:xfrm flipH="1">
            <a:off x="3466616" y="5562600"/>
            <a:ext cx="186560" cy="304800"/>
          </a:xfrm>
          <a:prstGeom prst="line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0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" grpId="0" animBg="1"/>
      <p:bldP spid="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7620000" y="685800"/>
            <a:ext cx="599312" cy="5715000"/>
          </a:xfrm>
          <a:prstGeom prst="upDown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4531" y="5562600"/>
            <a:ext cx="512961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One</a:t>
            </a:r>
            <a:br>
              <a:rPr lang="en-US" sz="2000" dirty="0" smtClean="0"/>
            </a:br>
            <a:r>
              <a:rPr lang="en-US" sz="2000" dirty="0" smtClean="0"/>
              <a:t>Host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2897" y="609600"/>
            <a:ext cx="708703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Whole</a:t>
            </a:r>
            <a:br>
              <a:rPr lang="en-US" sz="2000" dirty="0" smtClean="0"/>
            </a:br>
            <a:r>
              <a:rPr lang="en-US" sz="2000" dirty="0" smtClean="0"/>
              <a:t>Net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4845" y="8381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2745" y="1676399"/>
            <a:ext cx="4343400" cy="381000"/>
            <a:chOff x="2252745" y="1676399"/>
            <a:chExt cx="4343400" cy="381000"/>
          </a:xfrm>
        </p:grpSpPr>
        <p:sp>
          <p:nvSpPr>
            <p:cNvPr id="33" name="Rounded Rectangle 32"/>
            <p:cNvSpPr/>
            <p:nvPr/>
          </p:nvSpPr>
          <p:spPr>
            <a:xfrm>
              <a:off x="2252745" y="1676399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76945" y="1676399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128.0.0.0/1</a:t>
              </a:r>
            </a:p>
          </p:txBody>
        </p:sp>
      </p:grpSp>
      <p:cxnSp>
        <p:nvCxnSpPr>
          <p:cNvPr id="40" name="Straight Arrow Connector 39"/>
          <p:cNvCxnSpPr>
            <a:stCxn id="30" idx="2"/>
            <a:endCxn id="33" idx="0"/>
          </p:cNvCxnSpPr>
          <p:nvPr/>
        </p:nvCxnSpPr>
        <p:spPr>
          <a:xfrm flipH="1">
            <a:off x="28623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  <a:endCxn id="34" idx="0"/>
          </p:cNvCxnSpPr>
          <p:nvPr/>
        </p:nvCxnSpPr>
        <p:spPr>
          <a:xfrm>
            <a:off x="44244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66800" y="2057399"/>
            <a:ext cx="6367545" cy="685801"/>
            <a:chOff x="1066800" y="2057399"/>
            <a:chExt cx="6367545" cy="685801"/>
          </a:xfrm>
        </p:grpSpPr>
        <p:sp>
          <p:nvSpPr>
            <p:cNvPr id="37" name="Rounded Rectangle 36"/>
            <p:cNvSpPr/>
            <p:nvPr/>
          </p:nvSpPr>
          <p:spPr>
            <a:xfrm>
              <a:off x="4614945" y="2362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128.0.0.0/2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215145" y="2362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192.0.0.0/2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66800" y="2057399"/>
              <a:ext cx="2971800" cy="685801"/>
              <a:chOff x="1066800" y="2057399"/>
              <a:chExt cx="2971800" cy="685801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1066800" y="2362200"/>
                <a:ext cx="1219200" cy="381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0.0.0.0/2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819400" y="2362200"/>
                <a:ext cx="1219200" cy="381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64.0.0.0.0/2</a:t>
                </a:r>
              </a:p>
            </p:txBody>
          </p:sp>
          <p:cxnSp>
            <p:nvCxnSpPr>
              <p:cNvPr id="46" name="Straight Arrow Connector 45"/>
              <p:cNvCxnSpPr>
                <a:stCxn id="33" idx="2"/>
                <a:endCxn id="35" idx="0"/>
              </p:cNvCxnSpPr>
              <p:nvPr/>
            </p:nvCxnSpPr>
            <p:spPr>
              <a:xfrm flipH="1">
                <a:off x="1676400" y="2057399"/>
                <a:ext cx="1185945" cy="304801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3" idx="2"/>
                <a:endCxn id="36" idx="0"/>
              </p:cNvCxnSpPr>
              <p:nvPr/>
            </p:nvCxnSpPr>
            <p:spPr>
              <a:xfrm>
                <a:off x="2862345" y="2057399"/>
                <a:ext cx="566655" cy="304801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/>
            <p:cNvCxnSpPr>
              <a:stCxn id="34" idx="2"/>
              <a:endCxn id="37" idx="0"/>
            </p:cNvCxnSpPr>
            <p:nvPr/>
          </p:nvCxnSpPr>
          <p:spPr>
            <a:xfrm flipH="1">
              <a:off x="5224545" y="2057399"/>
              <a:ext cx="762000" cy="304801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4" idx="2"/>
              <a:endCxn id="38" idx="0"/>
            </p:cNvCxnSpPr>
            <p:nvPr/>
          </p:nvCxnSpPr>
          <p:spPr>
            <a:xfrm>
              <a:off x="5986545" y="2057399"/>
              <a:ext cx="838200" cy="304801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Folded Corner 70"/>
          <p:cNvSpPr/>
          <p:nvPr/>
        </p:nvSpPr>
        <p:spPr>
          <a:xfrm>
            <a:off x="2819400" y="4876800"/>
            <a:ext cx="4800601" cy="1066800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137160" rIns="0" bIns="0" rtlCol="0" anchor="ctr" anchorCtr="1"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An </a:t>
            </a:r>
            <a:r>
              <a:rPr lang="en-US" sz="2200" i="1" u="sng" dirty="0" smtClean="0">
                <a:solidFill>
                  <a:schemeClr val="bg1"/>
                </a:solidFill>
              </a:rPr>
              <a:t>IP prefix tree</a:t>
            </a:r>
            <a:r>
              <a:rPr lang="en-US" sz="2200" dirty="0" smtClean="0">
                <a:solidFill>
                  <a:schemeClr val="bg1"/>
                </a:solidFill>
              </a:rPr>
              <a:t> is formed by masking each bit of an IP address.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2743200"/>
            <a:ext cx="6978070" cy="2971800"/>
            <a:chOff x="152400" y="2743200"/>
            <a:chExt cx="6978070" cy="2971800"/>
          </a:xfrm>
        </p:grpSpPr>
        <p:cxnSp>
          <p:nvCxnSpPr>
            <p:cNvPr id="58" name="Straight Arrow Connector 57"/>
            <p:cNvCxnSpPr>
              <a:stCxn id="35" idx="2"/>
              <a:endCxn id="29" idx="0"/>
            </p:cNvCxnSpPr>
            <p:nvPr/>
          </p:nvCxnSpPr>
          <p:spPr>
            <a:xfrm flipH="1">
              <a:off x="1485900" y="2743200"/>
              <a:ext cx="190500" cy="1752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1524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0.0.0.0/32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4859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0.0.0.1/32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76300" y="44958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0.0.0.0/31</a:t>
              </a:r>
            </a:p>
          </p:txBody>
        </p:sp>
        <p:cxnSp>
          <p:nvCxnSpPr>
            <p:cNvPr id="15" name="Straight Arrow Connector 14"/>
            <p:cNvCxnSpPr>
              <a:stCxn id="35" idx="2"/>
            </p:cNvCxnSpPr>
            <p:nvPr/>
          </p:nvCxnSpPr>
          <p:spPr>
            <a:xfrm>
              <a:off x="1676400" y="2743200"/>
              <a:ext cx="2286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2"/>
            </p:cNvCxnSpPr>
            <p:nvPr/>
          </p:nvCxnSpPr>
          <p:spPr>
            <a:xfrm flipH="1">
              <a:off x="319463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2"/>
            </p:cNvCxnSpPr>
            <p:nvPr/>
          </p:nvCxnSpPr>
          <p:spPr>
            <a:xfrm>
              <a:off x="342900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2"/>
              <a:endCxn id="45" idx="0"/>
            </p:cNvCxnSpPr>
            <p:nvPr/>
          </p:nvCxnSpPr>
          <p:spPr>
            <a:xfrm flipH="1">
              <a:off x="4495800" y="2743200"/>
              <a:ext cx="728745" cy="3810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3886200" y="3124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128.0.0.0/3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524832" y="31242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160.0.0.0/3</a:t>
              </a:r>
            </a:p>
          </p:txBody>
        </p:sp>
        <p:cxnSp>
          <p:nvCxnSpPr>
            <p:cNvPr id="50" name="Straight Arrow Connector 49"/>
            <p:cNvCxnSpPr>
              <a:stCxn id="37" idx="2"/>
              <a:endCxn id="49" idx="0"/>
            </p:cNvCxnSpPr>
            <p:nvPr/>
          </p:nvCxnSpPr>
          <p:spPr>
            <a:xfrm>
              <a:off x="5224545" y="2743200"/>
              <a:ext cx="909887" cy="3810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3194630" y="3810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128.0.0.0/4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767345" y="3810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152.0.0.0/4</a:t>
              </a:r>
            </a:p>
          </p:txBody>
        </p:sp>
        <p:cxnSp>
          <p:nvCxnSpPr>
            <p:cNvPr id="55" name="Straight Arrow Connector 54"/>
            <p:cNvCxnSpPr>
              <a:stCxn id="45" idx="2"/>
              <a:endCxn id="51" idx="0"/>
            </p:cNvCxnSpPr>
            <p:nvPr/>
          </p:nvCxnSpPr>
          <p:spPr>
            <a:xfrm flipH="1">
              <a:off x="3804230" y="3505200"/>
              <a:ext cx="691570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5" idx="2"/>
              <a:endCxn id="54" idx="0"/>
            </p:cNvCxnSpPr>
            <p:nvPr/>
          </p:nvCxnSpPr>
          <p:spPr>
            <a:xfrm>
              <a:off x="4495800" y="3505200"/>
              <a:ext cx="881145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9" idx="2"/>
              <a:endCxn id="66" idx="0"/>
            </p:cNvCxnSpPr>
            <p:nvPr/>
          </p:nvCxnSpPr>
          <p:spPr>
            <a:xfrm flipH="1">
              <a:off x="762000" y="4876800"/>
              <a:ext cx="7239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2"/>
              <a:endCxn id="67" idx="0"/>
            </p:cNvCxnSpPr>
            <p:nvPr/>
          </p:nvCxnSpPr>
          <p:spPr>
            <a:xfrm>
              <a:off x="1485900" y="4876800"/>
              <a:ext cx="6096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1" idx="2"/>
            </p:cNvCxnSpPr>
            <p:nvPr/>
          </p:nvCxnSpPr>
          <p:spPr>
            <a:xfrm flipH="1">
              <a:off x="3537530" y="4191000"/>
              <a:ext cx="266700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1" idx="2"/>
            </p:cNvCxnSpPr>
            <p:nvPr/>
          </p:nvCxnSpPr>
          <p:spPr>
            <a:xfrm>
              <a:off x="3804230" y="4191000"/>
              <a:ext cx="158170" cy="2940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4" idx="2"/>
            </p:cNvCxnSpPr>
            <p:nvPr/>
          </p:nvCxnSpPr>
          <p:spPr>
            <a:xfrm flipH="1">
              <a:off x="5181601" y="4191000"/>
              <a:ext cx="195344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4" idx="2"/>
            </p:cNvCxnSpPr>
            <p:nvPr/>
          </p:nvCxnSpPr>
          <p:spPr>
            <a:xfrm>
              <a:off x="5376945" y="4191000"/>
              <a:ext cx="261855" cy="2178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943600" y="349442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134432" y="3352800"/>
              <a:ext cx="234038" cy="3702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670560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93997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9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14845" y="8381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52745" y="16763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76945" y="1676399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6800" y="2362200"/>
            <a:ext cx="1219200" cy="381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0.0.0.0/2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819400" y="2362200"/>
            <a:ext cx="1219200" cy="381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64.0.0.0.0/2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14945" y="2362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215145" y="2362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192.0.0.0/2</a:t>
            </a:r>
          </a:p>
        </p:txBody>
      </p:sp>
      <p:cxnSp>
        <p:nvCxnSpPr>
          <p:cNvPr id="40" name="Straight Arrow Connector 39"/>
          <p:cNvCxnSpPr>
            <a:stCxn id="30" idx="2"/>
            <a:endCxn id="33" idx="0"/>
          </p:cNvCxnSpPr>
          <p:nvPr/>
        </p:nvCxnSpPr>
        <p:spPr>
          <a:xfrm flipH="1">
            <a:off x="28623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2"/>
            <a:endCxn id="34" idx="0"/>
          </p:cNvCxnSpPr>
          <p:nvPr/>
        </p:nvCxnSpPr>
        <p:spPr>
          <a:xfrm>
            <a:off x="4424445" y="1219199"/>
            <a:ext cx="1562100" cy="4572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2"/>
            <a:endCxn id="35" idx="0"/>
          </p:cNvCxnSpPr>
          <p:nvPr/>
        </p:nvCxnSpPr>
        <p:spPr>
          <a:xfrm flipH="1">
            <a:off x="1676400" y="2057399"/>
            <a:ext cx="1185945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  <a:endCxn id="36" idx="0"/>
          </p:cNvCxnSpPr>
          <p:nvPr/>
        </p:nvCxnSpPr>
        <p:spPr>
          <a:xfrm>
            <a:off x="2862345" y="2057399"/>
            <a:ext cx="566655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4" idx="2"/>
            <a:endCxn id="37" idx="0"/>
          </p:cNvCxnSpPr>
          <p:nvPr/>
        </p:nvCxnSpPr>
        <p:spPr>
          <a:xfrm flipH="1">
            <a:off x="5224545" y="2057399"/>
            <a:ext cx="762000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4" idx="2"/>
            <a:endCxn id="38" idx="0"/>
          </p:cNvCxnSpPr>
          <p:nvPr/>
        </p:nvCxnSpPr>
        <p:spPr>
          <a:xfrm>
            <a:off x="5986545" y="2057399"/>
            <a:ext cx="838200" cy="304801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3194631" y="4876800"/>
            <a:ext cx="5568370" cy="1828799"/>
          </a:xfrm>
          <a:prstGeom prst="foldedCorner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82880" tIns="137160" rIns="18288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i="1" u="sng" dirty="0" smtClean="0">
                <a:solidFill>
                  <a:schemeClr val="bg1"/>
                </a:solidFill>
              </a:rPr>
              <a:t>k-</a:t>
            </a:r>
            <a:r>
              <a:rPr lang="en-US" sz="2400" i="1" u="sng" dirty="0" err="1" smtClean="0">
                <a:solidFill>
                  <a:schemeClr val="bg1"/>
                </a:solidFill>
              </a:rPr>
              <a:t>IPTree</a:t>
            </a:r>
            <a:r>
              <a:rPr lang="en-US" sz="2400" i="1" u="sng" dirty="0" smtClean="0">
                <a:solidFill>
                  <a:schemeClr val="bg1"/>
                </a:solidFill>
              </a:rPr>
              <a:t> Classifier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[VBSSS’09]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an IP tree with at most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k-leaves, each leaf labeled with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good (“+) or bad (“-”). </a:t>
            </a:r>
          </a:p>
        </p:txBody>
      </p:sp>
      <p:cxnSp>
        <p:nvCxnSpPr>
          <p:cNvPr id="44" name="Straight Arrow Connector 43"/>
          <p:cNvCxnSpPr>
            <a:stCxn id="37" idx="2"/>
            <a:endCxn id="45" idx="0"/>
          </p:cNvCxnSpPr>
          <p:nvPr/>
        </p:nvCxnSpPr>
        <p:spPr>
          <a:xfrm flipH="1">
            <a:off x="4495800" y="2743200"/>
            <a:ext cx="728745" cy="3810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886200" y="3124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524832" y="31242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160.0.0.0/3</a:t>
            </a:r>
          </a:p>
        </p:txBody>
      </p:sp>
      <p:cxnSp>
        <p:nvCxnSpPr>
          <p:cNvPr id="50" name="Straight Arrow Connector 49"/>
          <p:cNvCxnSpPr>
            <a:stCxn id="37" idx="2"/>
            <a:endCxn id="49" idx="0"/>
          </p:cNvCxnSpPr>
          <p:nvPr/>
        </p:nvCxnSpPr>
        <p:spPr>
          <a:xfrm>
            <a:off x="5224545" y="2743200"/>
            <a:ext cx="909887" cy="3810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194630" y="38100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128.0.0.0/4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767345" y="3810000"/>
            <a:ext cx="1219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152.0.0.0/4</a:t>
            </a:r>
          </a:p>
        </p:txBody>
      </p:sp>
      <p:cxnSp>
        <p:nvCxnSpPr>
          <p:cNvPr id="55" name="Straight Arrow Connector 54"/>
          <p:cNvCxnSpPr>
            <a:stCxn id="45" idx="2"/>
            <a:endCxn id="51" idx="0"/>
          </p:cNvCxnSpPr>
          <p:nvPr/>
        </p:nvCxnSpPr>
        <p:spPr>
          <a:xfrm flipH="1">
            <a:off x="3804230" y="3505200"/>
            <a:ext cx="691570" cy="3048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  <a:endCxn id="54" idx="0"/>
          </p:cNvCxnSpPr>
          <p:nvPr/>
        </p:nvCxnSpPr>
        <p:spPr>
          <a:xfrm>
            <a:off x="4495800" y="3505200"/>
            <a:ext cx="881145" cy="304800"/>
          </a:xfrm>
          <a:prstGeom prst="straightConnector1">
            <a:avLst/>
          </a:prstGeom>
          <a:ln w="1905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52400" y="2743200"/>
            <a:ext cx="6978070" cy="2971800"/>
            <a:chOff x="152400" y="2743200"/>
            <a:chExt cx="6978070" cy="2971800"/>
          </a:xfrm>
        </p:grpSpPr>
        <p:cxnSp>
          <p:nvCxnSpPr>
            <p:cNvPr id="58" name="Straight Arrow Connector 57"/>
            <p:cNvCxnSpPr>
              <a:stCxn id="35" idx="2"/>
              <a:endCxn id="29" idx="0"/>
            </p:cNvCxnSpPr>
            <p:nvPr/>
          </p:nvCxnSpPr>
          <p:spPr>
            <a:xfrm flipH="1">
              <a:off x="1485900" y="2743200"/>
              <a:ext cx="190500" cy="1752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1524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0.0.0.0/32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1485900" y="53340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0.0.0.1/32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76300" y="4495800"/>
              <a:ext cx="1219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0.0.0.0/31</a:t>
              </a:r>
            </a:p>
          </p:txBody>
        </p:sp>
        <p:cxnSp>
          <p:nvCxnSpPr>
            <p:cNvPr id="15" name="Straight Arrow Connector 14"/>
            <p:cNvCxnSpPr>
              <a:stCxn id="35" idx="2"/>
            </p:cNvCxnSpPr>
            <p:nvPr/>
          </p:nvCxnSpPr>
          <p:spPr>
            <a:xfrm>
              <a:off x="1676400" y="2743200"/>
              <a:ext cx="2286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6" idx="2"/>
            </p:cNvCxnSpPr>
            <p:nvPr/>
          </p:nvCxnSpPr>
          <p:spPr>
            <a:xfrm flipH="1">
              <a:off x="319463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2"/>
            </p:cNvCxnSpPr>
            <p:nvPr/>
          </p:nvCxnSpPr>
          <p:spPr>
            <a:xfrm>
              <a:off x="342900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9" idx="2"/>
              <a:endCxn id="66" idx="0"/>
            </p:cNvCxnSpPr>
            <p:nvPr/>
          </p:nvCxnSpPr>
          <p:spPr>
            <a:xfrm flipH="1">
              <a:off x="762000" y="4876800"/>
              <a:ext cx="7239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2"/>
              <a:endCxn id="67" idx="0"/>
            </p:cNvCxnSpPr>
            <p:nvPr/>
          </p:nvCxnSpPr>
          <p:spPr>
            <a:xfrm>
              <a:off x="1485900" y="4876800"/>
              <a:ext cx="609600" cy="4572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1" idx="2"/>
            </p:cNvCxnSpPr>
            <p:nvPr/>
          </p:nvCxnSpPr>
          <p:spPr>
            <a:xfrm flipH="1">
              <a:off x="3537530" y="4191000"/>
              <a:ext cx="266700" cy="3048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1" idx="2"/>
            </p:cNvCxnSpPr>
            <p:nvPr/>
          </p:nvCxnSpPr>
          <p:spPr>
            <a:xfrm>
              <a:off x="3804230" y="4191000"/>
              <a:ext cx="158170" cy="2940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4" idx="2"/>
            </p:cNvCxnSpPr>
            <p:nvPr/>
          </p:nvCxnSpPr>
          <p:spPr>
            <a:xfrm flipH="1">
              <a:off x="5181601" y="4191000"/>
              <a:ext cx="195344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4" idx="2"/>
            </p:cNvCxnSpPr>
            <p:nvPr/>
          </p:nvCxnSpPr>
          <p:spPr>
            <a:xfrm>
              <a:off x="5376945" y="4191000"/>
              <a:ext cx="261855" cy="2178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943600" y="349442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134432" y="3352800"/>
              <a:ext cx="234038" cy="37022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6705600" y="2743200"/>
              <a:ext cx="234370" cy="23938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939970" y="2743200"/>
              <a:ext cx="190500" cy="228600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467600" y="762000"/>
            <a:ext cx="1600200" cy="3733800"/>
            <a:chOff x="7467600" y="1295400"/>
            <a:chExt cx="1600200" cy="3733800"/>
          </a:xfrm>
        </p:grpSpPr>
        <p:sp>
          <p:nvSpPr>
            <p:cNvPr id="57" name="Right Brace 56"/>
            <p:cNvSpPr/>
            <p:nvPr/>
          </p:nvSpPr>
          <p:spPr>
            <a:xfrm>
              <a:off x="7467600" y="1295400"/>
              <a:ext cx="457199" cy="3733800"/>
            </a:xfrm>
            <a:prstGeom prst="rightBrace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924799" y="2656219"/>
              <a:ext cx="1143001" cy="925181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6-IPTree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4400" y="2241914"/>
            <a:ext cx="6753413" cy="1984625"/>
            <a:chOff x="914400" y="2241914"/>
            <a:chExt cx="6753413" cy="1984625"/>
          </a:xfrm>
        </p:grpSpPr>
        <p:sp>
          <p:nvSpPr>
            <p:cNvPr id="61" name="TextBox 60"/>
            <p:cNvSpPr txBox="1"/>
            <p:nvPr/>
          </p:nvSpPr>
          <p:spPr>
            <a:xfrm>
              <a:off x="914400" y="2241914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90800" y="2241914"/>
              <a:ext cx="24913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6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95600" y="3657600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29150" y="3672541"/>
              <a:ext cx="24913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6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54771" y="2986741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412184" y="2241914"/>
              <a:ext cx="25562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600" dirty="0" smtClean="0">
                  <a:solidFill>
                    <a:schemeClr val="accent5"/>
                  </a:solidFill>
                </a:rPr>
                <a:t>+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943100" y="3086100"/>
            <a:ext cx="1752600" cy="53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Ex: 64.1.1.1 is bad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200" y="3086100"/>
            <a:ext cx="1752600" cy="53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Ex: 1.1.1.1 is good</a:t>
            </a:r>
          </a:p>
        </p:txBody>
      </p:sp>
      <p:cxnSp>
        <p:nvCxnSpPr>
          <p:cNvPr id="7" name="Straight Arrow Connector 6"/>
          <p:cNvCxnSpPr>
            <a:stCxn id="5" idx="0"/>
            <a:endCxn id="62" idx="2"/>
          </p:cNvCxnSpPr>
          <p:nvPr/>
        </p:nvCxnSpPr>
        <p:spPr>
          <a:xfrm flipH="1" flipV="1">
            <a:off x="2715366" y="2795912"/>
            <a:ext cx="104034" cy="29018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5" idx="0"/>
            <a:endCxn id="35" idx="2"/>
          </p:cNvCxnSpPr>
          <p:nvPr/>
        </p:nvCxnSpPr>
        <p:spPr>
          <a:xfrm flipV="1">
            <a:off x="952500" y="2743200"/>
            <a:ext cx="723900" cy="3429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847737" y="-959790"/>
            <a:ext cx="2843497" cy="3505200"/>
            <a:chOff x="1152335" y="1524000"/>
            <a:chExt cx="2843497" cy="3505200"/>
          </a:xfrm>
        </p:grpSpPr>
        <p:grpSp>
          <p:nvGrpSpPr>
            <p:cNvPr id="9" name="Group 8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6" name="Straight Arrow Connector 15"/>
              <p:cNvCxnSpPr>
                <a:stCxn id="17" idx="3"/>
                <a:endCxn id="18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3"/>
                <a:endCxn id="20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/>
              <p:cNvCxnSpPr>
                <a:stCxn id="20" idx="3"/>
                <a:endCxn id="22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22" idx="3"/>
                <a:endCxn id="24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Arrow Connector 25"/>
              <p:cNvCxnSpPr>
                <a:stCxn id="22" idx="5"/>
                <a:endCxn id="25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0" idx="5"/>
                <a:endCxn id="27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7" idx="5"/>
                <a:endCxn id="30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Arrow Connector 30"/>
              <p:cNvCxnSpPr>
                <a:stCxn id="18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0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0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610639" y="-304799"/>
            <a:ext cx="7010400" cy="2819399"/>
          </a:xfrm>
          <a:prstGeom prst="rect">
            <a:avLst/>
          </a:prstGeom>
          <a:solidFill>
            <a:srgbClr val="FFFFFF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5800" y="1138140"/>
            <a:ext cx="1679947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In</a:t>
            </a:r>
            <a:r>
              <a:rPr lang="en-US" sz="2400" dirty="0" smtClean="0"/>
              <a:t>: stream of </a:t>
            </a:r>
            <a:br>
              <a:rPr lang="en-US" sz="2400" dirty="0" smtClean="0"/>
            </a:br>
            <a:r>
              <a:rPr lang="en-US" sz="2400" dirty="0" smtClean="0"/>
              <a:t>labeled 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34413"/>
            <a:ext cx="347576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... &lt;ip</a:t>
            </a:r>
            <a:r>
              <a:rPr lang="en-US" sz="2000" baseline="-25000" dirty="0"/>
              <a:t>4</a:t>
            </a:r>
            <a:r>
              <a:rPr lang="en-US" sz="2000" dirty="0" smtClean="0"/>
              <a:t>,+&gt; &lt;ip</a:t>
            </a:r>
            <a:r>
              <a:rPr lang="en-US" sz="2000" baseline="-25000" dirty="0"/>
              <a:t>3</a:t>
            </a:r>
            <a:r>
              <a:rPr lang="en-US" sz="2000" dirty="0" smtClean="0"/>
              <a:t>,+&gt; &lt;ip</a:t>
            </a:r>
            <a:r>
              <a:rPr lang="en-US" sz="2000" baseline="-25000" dirty="0"/>
              <a:t>2</a:t>
            </a:r>
            <a:r>
              <a:rPr lang="en-US" sz="2000" dirty="0" smtClean="0"/>
              <a:t>,+&gt; &lt;ip</a:t>
            </a:r>
            <a:r>
              <a:rPr lang="en-US" sz="2000" baseline="-25000" dirty="0"/>
              <a:t>1</a:t>
            </a:r>
            <a:r>
              <a:rPr lang="en-US" sz="2000" dirty="0" smtClean="0"/>
              <a:t>,-&gt;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TrackIPTree</a:t>
            </a:r>
            <a:r>
              <a:rPr lang="en-US" dirty="0" smtClean="0"/>
              <a:t> Algorithm </a:t>
            </a:r>
            <a:br>
              <a:rPr lang="en-US" dirty="0" smtClean="0"/>
            </a:br>
            <a:r>
              <a:rPr lang="en-US" sz="2800" dirty="0" smtClean="0"/>
              <a:t>[VBSSS’09]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58354" y="1600200"/>
            <a:ext cx="1338046" cy="1828800"/>
          </a:xfrm>
          <a:prstGeom prst="rect">
            <a:avLst/>
          </a:pr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5200" y="2667000"/>
            <a:ext cx="1772270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i="1" dirty="0" smtClean="0"/>
              <a:t>Out</a:t>
            </a:r>
            <a:r>
              <a:rPr lang="en-US" sz="2400" dirty="0" smtClean="0"/>
              <a:t>: k-</a:t>
            </a:r>
            <a:r>
              <a:rPr lang="en-US" sz="2400" dirty="0" err="1" smtClean="0"/>
              <a:t>IPTree</a:t>
            </a:r>
            <a:endParaRPr lang="en-US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248400" y="1676400"/>
            <a:ext cx="1828800" cy="8382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TrackIPTree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0639E-6 2.50752E-6 L 0.69316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5283E-6 -8.04997E-7 L 3.85283E-6 0.52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-Change Algorithm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</a:p>
          <a:p>
            <a:r>
              <a:rPr lang="en-US" dirty="0" smtClean="0"/>
              <a:t>What doesn’t work</a:t>
            </a:r>
          </a:p>
          <a:p>
            <a:r>
              <a:rPr lang="en-US" dirty="0" smtClean="0"/>
              <a:t>Intuition</a:t>
            </a:r>
          </a:p>
          <a:p>
            <a:r>
              <a:rPr lang="en-US" dirty="0" smtClean="0"/>
              <a:t>Our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2037" y="21023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0512" y="1371600"/>
            <a:ext cx="3386232" cy="3505200"/>
            <a:chOff x="609600" y="1524000"/>
            <a:chExt cx="3386232" cy="35052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61" name="Straight Arrow Connector 60"/>
              <p:cNvCxnSpPr>
                <a:stCxn id="62" idx="3"/>
                <a:endCxn id="63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Arrow Connector 63"/>
              <p:cNvCxnSpPr>
                <a:stCxn id="63" idx="3"/>
                <a:endCxn id="65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65" idx="3"/>
                <a:endCxn id="67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7" idx="3"/>
                <a:endCxn id="69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7" idx="5"/>
                <a:endCxn id="70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stCxn id="65" idx="5"/>
                <a:endCxn id="74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2" idx="5"/>
                <a:endCxn id="79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Arrow Connector 79"/>
              <p:cNvCxnSpPr>
                <a:stCxn id="63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9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ounded Rectangle 84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1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33541" y="3760159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967256" y="1371600"/>
            <a:ext cx="3386232" cy="3505200"/>
            <a:chOff x="609600" y="1524000"/>
            <a:chExt cx="3386232" cy="3505200"/>
          </a:xfrm>
        </p:grpSpPr>
        <p:grpSp>
          <p:nvGrpSpPr>
            <p:cNvPr id="93" name="Group 92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01" name="Straight Arrow Connector 100"/>
              <p:cNvCxnSpPr>
                <a:stCxn id="105" idx="3"/>
                <a:endCxn id="106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06" idx="3"/>
                <a:endCxn id="108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9" name="Straight Arrow Connector 108"/>
              <p:cNvCxnSpPr>
                <a:stCxn id="108" idx="3"/>
                <a:endCxn id="110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1" name="Straight Arrow Connector 110"/>
              <p:cNvCxnSpPr>
                <a:stCxn id="110" idx="3"/>
                <a:endCxn id="112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Straight Arrow Connector 113"/>
              <p:cNvCxnSpPr>
                <a:stCxn id="110" idx="5"/>
                <a:endCxn id="113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6" name="Straight Arrow Connector 115"/>
              <p:cNvCxnSpPr>
                <a:stCxn id="108" idx="5"/>
                <a:endCxn id="115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5" idx="5"/>
                <a:endCxn id="118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9" name="Straight Arrow Connector 118"/>
              <p:cNvCxnSpPr>
                <a:stCxn id="106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8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18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ounded Rectangle 121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94" name="Rounded Rectangle 93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2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62144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rgbClr val="009446"/>
                  </a:solidFill>
                </a:rPr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27272" y="4049386"/>
            <a:ext cx="3754728" cy="2122814"/>
            <a:chOff x="4335389" y="4049386"/>
            <a:chExt cx="3754728" cy="2122814"/>
          </a:xfrm>
        </p:grpSpPr>
        <p:sp>
          <p:nvSpPr>
            <p:cNvPr id="126" name="Rounded Rectangular Callout 125"/>
            <p:cNvSpPr/>
            <p:nvPr/>
          </p:nvSpPr>
          <p:spPr>
            <a:xfrm>
              <a:off x="4335389" y="4049386"/>
              <a:ext cx="3754728" cy="2122813"/>
            </a:xfrm>
            <a:custGeom>
              <a:avLst/>
              <a:gdLst>
                <a:gd name="connsiteX0" fmla="*/ 0 w 3754728"/>
                <a:gd name="connsiteY0" fmla="*/ 177804 h 1066800"/>
                <a:gd name="connsiteX1" fmla="*/ 177804 w 3754728"/>
                <a:gd name="connsiteY1" fmla="*/ 0 h 1066800"/>
                <a:gd name="connsiteX2" fmla="*/ 2190258 w 3754728"/>
                <a:gd name="connsiteY2" fmla="*/ 0 h 1066800"/>
                <a:gd name="connsiteX3" fmla="*/ 2973256 w 3754728"/>
                <a:gd name="connsiteY3" fmla="*/ -1191114 h 1066800"/>
                <a:gd name="connsiteX4" fmla="*/ 3128940 w 3754728"/>
                <a:gd name="connsiteY4" fmla="*/ 0 h 1066800"/>
                <a:gd name="connsiteX5" fmla="*/ 3576924 w 3754728"/>
                <a:gd name="connsiteY5" fmla="*/ 0 h 1066800"/>
                <a:gd name="connsiteX6" fmla="*/ 3754728 w 3754728"/>
                <a:gd name="connsiteY6" fmla="*/ 177804 h 1066800"/>
                <a:gd name="connsiteX7" fmla="*/ 3754728 w 3754728"/>
                <a:gd name="connsiteY7" fmla="*/ 177800 h 1066800"/>
                <a:gd name="connsiteX8" fmla="*/ 3754728 w 3754728"/>
                <a:gd name="connsiteY8" fmla="*/ 177800 h 1066800"/>
                <a:gd name="connsiteX9" fmla="*/ 3754728 w 3754728"/>
                <a:gd name="connsiteY9" fmla="*/ 444500 h 1066800"/>
                <a:gd name="connsiteX10" fmla="*/ 3754728 w 3754728"/>
                <a:gd name="connsiteY10" fmla="*/ 888996 h 1066800"/>
                <a:gd name="connsiteX11" fmla="*/ 3576924 w 3754728"/>
                <a:gd name="connsiteY11" fmla="*/ 1066800 h 1066800"/>
                <a:gd name="connsiteX12" fmla="*/ 3128940 w 3754728"/>
                <a:gd name="connsiteY12" fmla="*/ 1066800 h 1066800"/>
                <a:gd name="connsiteX13" fmla="*/ 2190258 w 3754728"/>
                <a:gd name="connsiteY13" fmla="*/ 1066800 h 1066800"/>
                <a:gd name="connsiteX14" fmla="*/ 2190258 w 3754728"/>
                <a:gd name="connsiteY14" fmla="*/ 1066800 h 1066800"/>
                <a:gd name="connsiteX15" fmla="*/ 177804 w 3754728"/>
                <a:gd name="connsiteY15" fmla="*/ 1066800 h 1066800"/>
                <a:gd name="connsiteX16" fmla="*/ 0 w 3754728"/>
                <a:gd name="connsiteY16" fmla="*/ 888996 h 1066800"/>
                <a:gd name="connsiteX17" fmla="*/ 0 w 3754728"/>
                <a:gd name="connsiteY17" fmla="*/ 444500 h 1066800"/>
                <a:gd name="connsiteX18" fmla="*/ 0 w 3754728"/>
                <a:gd name="connsiteY18" fmla="*/ 177800 h 1066800"/>
                <a:gd name="connsiteX19" fmla="*/ 0 w 3754728"/>
                <a:gd name="connsiteY19" fmla="*/ 177800 h 1066800"/>
                <a:gd name="connsiteX20" fmla="*/ 0 w 3754728"/>
                <a:gd name="connsiteY20" fmla="*/ 177804 h 1066800"/>
                <a:gd name="connsiteX0" fmla="*/ 0 w 3754728"/>
                <a:gd name="connsiteY0" fmla="*/ 1368918 h 2257914"/>
                <a:gd name="connsiteX1" fmla="*/ 177804 w 3754728"/>
                <a:gd name="connsiteY1" fmla="*/ 1191114 h 2257914"/>
                <a:gd name="connsiteX2" fmla="*/ 2676677 w 3754728"/>
                <a:gd name="connsiteY2" fmla="*/ 1191114 h 2257914"/>
                <a:gd name="connsiteX3" fmla="*/ 2973256 w 3754728"/>
                <a:gd name="connsiteY3" fmla="*/ 0 h 2257914"/>
                <a:gd name="connsiteX4" fmla="*/ 3128940 w 3754728"/>
                <a:gd name="connsiteY4" fmla="*/ 1191114 h 2257914"/>
                <a:gd name="connsiteX5" fmla="*/ 3576924 w 3754728"/>
                <a:gd name="connsiteY5" fmla="*/ 1191114 h 2257914"/>
                <a:gd name="connsiteX6" fmla="*/ 3754728 w 3754728"/>
                <a:gd name="connsiteY6" fmla="*/ 1368918 h 2257914"/>
                <a:gd name="connsiteX7" fmla="*/ 3754728 w 3754728"/>
                <a:gd name="connsiteY7" fmla="*/ 1368914 h 2257914"/>
                <a:gd name="connsiteX8" fmla="*/ 3754728 w 3754728"/>
                <a:gd name="connsiteY8" fmla="*/ 1368914 h 2257914"/>
                <a:gd name="connsiteX9" fmla="*/ 3754728 w 3754728"/>
                <a:gd name="connsiteY9" fmla="*/ 1635614 h 2257914"/>
                <a:gd name="connsiteX10" fmla="*/ 3754728 w 3754728"/>
                <a:gd name="connsiteY10" fmla="*/ 2080110 h 2257914"/>
                <a:gd name="connsiteX11" fmla="*/ 3576924 w 3754728"/>
                <a:gd name="connsiteY11" fmla="*/ 2257914 h 2257914"/>
                <a:gd name="connsiteX12" fmla="*/ 3128940 w 3754728"/>
                <a:gd name="connsiteY12" fmla="*/ 2257914 h 2257914"/>
                <a:gd name="connsiteX13" fmla="*/ 2190258 w 3754728"/>
                <a:gd name="connsiteY13" fmla="*/ 2257914 h 2257914"/>
                <a:gd name="connsiteX14" fmla="*/ 2190258 w 3754728"/>
                <a:gd name="connsiteY14" fmla="*/ 2257914 h 2257914"/>
                <a:gd name="connsiteX15" fmla="*/ 177804 w 3754728"/>
                <a:gd name="connsiteY15" fmla="*/ 2257914 h 2257914"/>
                <a:gd name="connsiteX16" fmla="*/ 0 w 3754728"/>
                <a:gd name="connsiteY16" fmla="*/ 2080110 h 2257914"/>
                <a:gd name="connsiteX17" fmla="*/ 0 w 3754728"/>
                <a:gd name="connsiteY17" fmla="*/ 1635614 h 2257914"/>
                <a:gd name="connsiteX18" fmla="*/ 0 w 3754728"/>
                <a:gd name="connsiteY18" fmla="*/ 1368914 h 2257914"/>
                <a:gd name="connsiteX19" fmla="*/ 0 w 3754728"/>
                <a:gd name="connsiteY19" fmla="*/ 1368914 h 2257914"/>
                <a:gd name="connsiteX20" fmla="*/ 0 w 3754728"/>
                <a:gd name="connsiteY20" fmla="*/ 1368918 h 2257914"/>
                <a:gd name="connsiteX0" fmla="*/ 0 w 3754728"/>
                <a:gd name="connsiteY0" fmla="*/ 1287858 h 2176854"/>
                <a:gd name="connsiteX1" fmla="*/ 177804 w 3754728"/>
                <a:gd name="connsiteY1" fmla="*/ 1110054 h 2176854"/>
                <a:gd name="connsiteX2" fmla="*/ 2676677 w 3754728"/>
                <a:gd name="connsiteY2" fmla="*/ 1110054 h 2176854"/>
                <a:gd name="connsiteX3" fmla="*/ 2932721 w 3754728"/>
                <a:gd name="connsiteY3" fmla="*/ 0 h 2176854"/>
                <a:gd name="connsiteX4" fmla="*/ 3128940 w 3754728"/>
                <a:gd name="connsiteY4" fmla="*/ 1110054 h 2176854"/>
                <a:gd name="connsiteX5" fmla="*/ 3576924 w 3754728"/>
                <a:gd name="connsiteY5" fmla="*/ 1110054 h 2176854"/>
                <a:gd name="connsiteX6" fmla="*/ 3754728 w 3754728"/>
                <a:gd name="connsiteY6" fmla="*/ 1287858 h 2176854"/>
                <a:gd name="connsiteX7" fmla="*/ 3754728 w 3754728"/>
                <a:gd name="connsiteY7" fmla="*/ 1287854 h 2176854"/>
                <a:gd name="connsiteX8" fmla="*/ 3754728 w 3754728"/>
                <a:gd name="connsiteY8" fmla="*/ 1287854 h 2176854"/>
                <a:gd name="connsiteX9" fmla="*/ 3754728 w 3754728"/>
                <a:gd name="connsiteY9" fmla="*/ 1554554 h 2176854"/>
                <a:gd name="connsiteX10" fmla="*/ 3754728 w 3754728"/>
                <a:gd name="connsiteY10" fmla="*/ 1999050 h 2176854"/>
                <a:gd name="connsiteX11" fmla="*/ 3576924 w 3754728"/>
                <a:gd name="connsiteY11" fmla="*/ 2176854 h 2176854"/>
                <a:gd name="connsiteX12" fmla="*/ 3128940 w 3754728"/>
                <a:gd name="connsiteY12" fmla="*/ 2176854 h 2176854"/>
                <a:gd name="connsiteX13" fmla="*/ 2190258 w 3754728"/>
                <a:gd name="connsiteY13" fmla="*/ 2176854 h 2176854"/>
                <a:gd name="connsiteX14" fmla="*/ 2190258 w 3754728"/>
                <a:gd name="connsiteY14" fmla="*/ 2176854 h 2176854"/>
                <a:gd name="connsiteX15" fmla="*/ 177804 w 3754728"/>
                <a:gd name="connsiteY15" fmla="*/ 2176854 h 2176854"/>
                <a:gd name="connsiteX16" fmla="*/ 0 w 3754728"/>
                <a:gd name="connsiteY16" fmla="*/ 1999050 h 2176854"/>
                <a:gd name="connsiteX17" fmla="*/ 0 w 3754728"/>
                <a:gd name="connsiteY17" fmla="*/ 1554554 h 2176854"/>
                <a:gd name="connsiteX18" fmla="*/ 0 w 3754728"/>
                <a:gd name="connsiteY18" fmla="*/ 1287854 h 2176854"/>
                <a:gd name="connsiteX19" fmla="*/ 0 w 3754728"/>
                <a:gd name="connsiteY19" fmla="*/ 1287854 h 2176854"/>
                <a:gd name="connsiteX20" fmla="*/ 0 w 3754728"/>
                <a:gd name="connsiteY20" fmla="*/ 1287858 h 2176854"/>
                <a:gd name="connsiteX0" fmla="*/ 0 w 3754728"/>
                <a:gd name="connsiteY0" fmla="*/ 1166268 h 2055264"/>
                <a:gd name="connsiteX1" fmla="*/ 177804 w 3754728"/>
                <a:gd name="connsiteY1" fmla="*/ 988464 h 2055264"/>
                <a:gd name="connsiteX2" fmla="*/ 2676677 w 3754728"/>
                <a:gd name="connsiteY2" fmla="*/ 988464 h 2055264"/>
                <a:gd name="connsiteX3" fmla="*/ 2932721 w 3754728"/>
                <a:gd name="connsiteY3" fmla="*/ 0 h 2055264"/>
                <a:gd name="connsiteX4" fmla="*/ 3128940 w 3754728"/>
                <a:gd name="connsiteY4" fmla="*/ 988464 h 2055264"/>
                <a:gd name="connsiteX5" fmla="*/ 3576924 w 3754728"/>
                <a:gd name="connsiteY5" fmla="*/ 988464 h 2055264"/>
                <a:gd name="connsiteX6" fmla="*/ 3754728 w 3754728"/>
                <a:gd name="connsiteY6" fmla="*/ 1166268 h 2055264"/>
                <a:gd name="connsiteX7" fmla="*/ 3754728 w 3754728"/>
                <a:gd name="connsiteY7" fmla="*/ 1166264 h 2055264"/>
                <a:gd name="connsiteX8" fmla="*/ 3754728 w 3754728"/>
                <a:gd name="connsiteY8" fmla="*/ 1166264 h 2055264"/>
                <a:gd name="connsiteX9" fmla="*/ 3754728 w 3754728"/>
                <a:gd name="connsiteY9" fmla="*/ 1432964 h 2055264"/>
                <a:gd name="connsiteX10" fmla="*/ 3754728 w 3754728"/>
                <a:gd name="connsiteY10" fmla="*/ 1877460 h 2055264"/>
                <a:gd name="connsiteX11" fmla="*/ 3576924 w 3754728"/>
                <a:gd name="connsiteY11" fmla="*/ 2055264 h 2055264"/>
                <a:gd name="connsiteX12" fmla="*/ 3128940 w 3754728"/>
                <a:gd name="connsiteY12" fmla="*/ 2055264 h 2055264"/>
                <a:gd name="connsiteX13" fmla="*/ 2190258 w 3754728"/>
                <a:gd name="connsiteY13" fmla="*/ 2055264 h 2055264"/>
                <a:gd name="connsiteX14" fmla="*/ 2190258 w 3754728"/>
                <a:gd name="connsiteY14" fmla="*/ 2055264 h 2055264"/>
                <a:gd name="connsiteX15" fmla="*/ 177804 w 3754728"/>
                <a:gd name="connsiteY15" fmla="*/ 2055264 h 2055264"/>
                <a:gd name="connsiteX16" fmla="*/ 0 w 3754728"/>
                <a:gd name="connsiteY16" fmla="*/ 1877460 h 2055264"/>
                <a:gd name="connsiteX17" fmla="*/ 0 w 3754728"/>
                <a:gd name="connsiteY17" fmla="*/ 1432964 h 2055264"/>
                <a:gd name="connsiteX18" fmla="*/ 0 w 3754728"/>
                <a:gd name="connsiteY18" fmla="*/ 1166264 h 2055264"/>
                <a:gd name="connsiteX19" fmla="*/ 0 w 3754728"/>
                <a:gd name="connsiteY19" fmla="*/ 1166264 h 2055264"/>
                <a:gd name="connsiteX20" fmla="*/ 0 w 3754728"/>
                <a:gd name="connsiteY20" fmla="*/ 1166268 h 2055264"/>
                <a:gd name="connsiteX0" fmla="*/ 0 w 3754728"/>
                <a:gd name="connsiteY0" fmla="*/ 1504017 h 2393013"/>
                <a:gd name="connsiteX1" fmla="*/ 177804 w 3754728"/>
                <a:gd name="connsiteY1" fmla="*/ 1326213 h 2393013"/>
                <a:gd name="connsiteX2" fmla="*/ 2676677 w 3754728"/>
                <a:gd name="connsiteY2" fmla="*/ 1326213 h 2393013"/>
                <a:gd name="connsiteX3" fmla="*/ 2689512 w 3754728"/>
                <a:gd name="connsiteY3" fmla="*/ 0 h 2393013"/>
                <a:gd name="connsiteX4" fmla="*/ 3128940 w 3754728"/>
                <a:gd name="connsiteY4" fmla="*/ 1326213 h 2393013"/>
                <a:gd name="connsiteX5" fmla="*/ 3576924 w 3754728"/>
                <a:gd name="connsiteY5" fmla="*/ 1326213 h 2393013"/>
                <a:gd name="connsiteX6" fmla="*/ 3754728 w 3754728"/>
                <a:gd name="connsiteY6" fmla="*/ 1504017 h 2393013"/>
                <a:gd name="connsiteX7" fmla="*/ 3754728 w 3754728"/>
                <a:gd name="connsiteY7" fmla="*/ 1504013 h 2393013"/>
                <a:gd name="connsiteX8" fmla="*/ 3754728 w 3754728"/>
                <a:gd name="connsiteY8" fmla="*/ 1504013 h 2393013"/>
                <a:gd name="connsiteX9" fmla="*/ 3754728 w 3754728"/>
                <a:gd name="connsiteY9" fmla="*/ 1770713 h 2393013"/>
                <a:gd name="connsiteX10" fmla="*/ 3754728 w 3754728"/>
                <a:gd name="connsiteY10" fmla="*/ 2215209 h 2393013"/>
                <a:gd name="connsiteX11" fmla="*/ 3576924 w 3754728"/>
                <a:gd name="connsiteY11" fmla="*/ 2393013 h 2393013"/>
                <a:gd name="connsiteX12" fmla="*/ 3128940 w 3754728"/>
                <a:gd name="connsiteY12" fmla="*/ 2393013 h 2393013"/>
                <a:gd name="connsiteX13" fmla="*/ 2190258 w 3754728"/>
                <a:gd name="connsiteY13" fmla="*/ 2393013 h 2393013"/>
                <a:gd name="connsiteX14" fmla="*/ 2190258 w 3754728"/>
                <a:gd name="connsiteY14" fmla="*/ 2393013 h 2393013"/>
                <a:gd name="connsiteX15" fmla="*/ 177804 w 3754728"/>
                <a:gd name="connsiteY15" fmla="*/ 2393013 h 2393013"/>
                <a:gd name="connsiteX16" fmla="*/ 0 w 3754728"/>
                <a:gd name="connsiteY16" fmla="*/ 2215209 h 2393013"/>
                <a:gd name="connsiteX17" fmla="*/ 0 w 3754728"/>
                <a:gd name="connsiteY17" fmla="*/ 1770713 h 2393013"/>
                <a:gd name="connsiteX18" fmla="*/ 0 w 3754728"/>
                <a:gd name="connsiteY18" fmla="*/ 1504013 h 2393013"/>
                <a:gd name="connsiteX19" fmla="*/ 0 w 3754728"/>
                <a:gd name="connsiteY19" fmla="*/ 1504013 h 2393013"/>
                <a:gd name="connsiteX20" fmla="*/ 0 w 3754728"/>
                <a:gd name="connsiteY20" fmla="*/ 1504017 h 2393013"/>
                <a:gd name="connsiteX0" fmla="*/ 0 w 3754728"/>
                <a:gd name="connsiteY0" fmla="*/ 1368917 h 2257913"/>
                <a:gd name="connsiteX1" fmla="*/ 177804 w 3754728"/>
                <a:gd name="connsiteY1" fmla="*/ 1191113 h 2257913"/>
                <a:gd name="connsiteX2" fmla="*/ 2676677 w 3754728"/>
                <a:gd name="connsiteY2" fmla="*/ 1191113 h 2257913"/>
                <a:gd name="connsiteX3" fmla="*/ 2689512 w 3754728"/>
                <a:gd name="connsiteY3" fmla="*/ 0 h 2257913"/>
                <a:gd name="connsiteX4" fmla="*/ 3128940 w 3754728"/>
                <a:gd name="connsiteY4" fmla="*/ 1191113 h 2257913"/>
                <a:gd name="connsiteX5" fmla="*/ 3576924 w 3754728"/>
                <a:gd name="connsiteY5" fmla="*/ 1191113 h 2257913"/>
                <a:gd name="connsiteX6" fmla="*/ 3754728 w 3754728"/>
                <a:gd name="connsiteY6" fmla="*/ 1368917 h 2257913"/>
                <a:gd name="connsiteX7" fmla="*/ 3754728 w 3754728"/>
                <a:gd name="connsiteY7" fmla="*/ 1368913 h 2257913"/>
                <a:gd name="connsiteX8" fmla="*/ 3754728 w 3754728"/>
                <a:gd name="connsiteY8" fmla="*/ 1368913 h 2257913"/>
                <a:gd name="connsiteX9" fmla="*/ 3754728 w 3754728"/>
                <a:gd name="connsiteY9" fmla="*/ 1635613 h 2257913"/>
                <a:gd name="connsiteX10" fmla="*/ 3754728 w 3754728"/>
                <a:gd name="connsiteY10" fmla="*/ 2080109 h 2257913"/>
                <a:gd name="connsiteX11" fmla="*/ 3576924 w 3754728"/>
                <a:gd name="connsiteY11" fmla="*/ 2257913 h 2257913"/>
                <a:gd name="connsiteX12" fmla="*/ 3128940 w 3754728"/>
                <a:gd name="connsiteY12" fmla="*/ 2257913 h 2257913"/>
                <a:gd name="connsiteX13" fmla="*/ 2190258 w 3754728"/>
                <a:gd name="connsiteY13" fmla="*/ 2257913 h 2257913"/>
                <a:gd name="connsiteX14" fmla="*/ 2190258 w 3754728"/>
                <a:gd name="connsiteY14" fmla="*/ 2257913 h 2257913"/>
                <a:gd name="connsiteX15" fmla="*/ 177804 w 3754728"/>
                <a:gd name="connsiteY15" fmla="*/ 2257913 h 2257913"/>
                <a:gd name="connsiteX16" fmla="*/ 0 w 3754728"/>
                <a:gd name="connsiteY16" fmla="*/ 2080109 h 2257913"/>
                <a:gd name="connsiteX17" fmla="*/ 0 w 3754728"/>
                <a:gd name="connsiteY17" fmla="*/ 1635613 h 2257913"/>
                <a:gd name="connsiteX18" fmla="*/ 0 w 3754728"/>
                <a:gd name="connsiteY18" fmla="*/ 1368913 h 2257913"/>
                <a:gd name="connsiteX19" fmla="*/ 0 w 3754728"/>
                <a:gd name="connsiteY19" fmla="*/ 1368913 h 2257913"/>
                <a:gd name="connsiteX20" fmla="*/ 0 w 3754728"/>
                <a:gd name="connsiteY20" fmla="*/ 1368917 h 2257913"/>
                <a:gd name="connsiteX0" fmla="*/ 0 w 3754728"/>
                <a:gd name="connsiteY0" fmla="*/ 1233817 h 2122813"/>
                <a:gd name="connsiteX1" fmla="*/ 177804 w 3754728"/>
                <a:gd name="connsiteY1" fmla="*/ 1056013 h 2122813"/>
                <a:gd name="connsiteX2" fmla="*/ 2676677 w 3754728"/>
                <a:gd name="connsiteY2" fmla="*/ 1056013 h 2122813"/>
                <a:gd name="connsiteX3" fmla="*/ 2703024 w 3754728"/>
                <a:gd name="connsiteY3" fmla="*/ 0 h 2122813"/>
                <a:gd name="connsiteX4" fmla="*/ 3128940 w 3754728"/>
                <a:gd name="connsiteY4" fmla="*/ 1056013 h 2122813"/>
                <a:gd name="connsiteX5" fmla="*/ 3576924 w 3754728"/>
                <a:gd name="connsiteY5" fmla="*/ 1056013 h 2122813"/>
                <a:gd name="connsiteX6" fmla="*/ 3754728 w 3754728"/>
                <a:gd name="connsiteY6" fmla="*/ 1233817 h 2122813"/>
                <a:gd name="connsiteX7" fmla="*/ 3754728 w 3754728"/>
                <a:gd name="connsiteY7" fmla="*/ 1233813 h 2122813"/>
                <a:gd name="connsiteX8" fmla="*/ 3754728 w 3754728"/>
                <a:gd name="connsiteY8" fmla="*/ 1233813 h 2122813"/>
                <a:gd name="connsiteX9" fmla="*/ 3754728 w 3754728"/>
                <a:gd name="connsiteY9" fmla="*/ 1500513 h 2122813"/>
                <a:gd name="connsiteX10" fmla="*/ 3754728 w 3754728"/>
                <a:gd name="connsiteY10" fmla="*/ 1945009 h 2122813"/>
                <a:gd name="connsiteX11" fmla="*/ 3576924 w 3754728"/>
                <a:gd name="connsiteY11" fmla="*/ 2122813 h 2122813"/>
                <a:gd name="connsiteX12" fmla="*/ 3128940 w 3754728"/>
                <a:gd name="connsiteY12" fmla="*/ 2122813 h 2122813"/>
                <a:gd name="connsiteX13" fmla="*/ 2190258 w 3754728"/>
                <a:gd name="connsiteY13" fmla="*/ 2122813 h 2122813"/>
                <a:gd name="connsiteX14" fmla="*/ 2190258 w 3754728"/>
                <a:gd name="connsiteY14" fmla="*/ 2122813 h 2122813"/>
                <a:gd name="connsiteX15" fmla="*/ 177804 w 3754728"/>
                <a:gd name="connsiteY15" fmla="*/ 2122813 h 2122813"/>
                <a:gd name="connsiteX16" fmla="*/ 0 w 3754728"/>
                <a:gd name="connsiteY16" fmla="*/ 1945009 h 2122813"/>
                <a:gd name="connsiteX17" fmla="*/ 0 w 3754728"/>
                <a:gd name="connsiteY17" fmla="*/ 1500513 h 2122813"/>
                <a:gd name="connsiteX18" fmla="*/ 0 w 3754728"/>
                <a:gd name="connsiteY18" fmla="*/ 1233813 h 2122813"/>
                <a:gd name="connsiteX19" fmla="*/ 0 w 3754728"/>
                <a:gd name="connsiteY19" fmla="*/ 1233813 h 2122813"/>
                <a:gd name="connsiteX20" fmla="*/ 0 w 3754728"/>
                <a:gd name="connsiteY20" fmla="*/ 1233817 h 212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54728" h="2122813">
                  <a:moveTo>
                    <a:pt x="0" y="1233817"/>
                  </a:moveTo>
                  <a:cubicBezTo>
                    <a:pt x="0" y="1135619"/>
                    <a:pt x="79606" y="1056013"/>
                    <a:pt x="177804" y="1056013"/>
                  </a:cubicBezTo>
                  <a:lnTo>
                    <a:pt x="2676677" y="1056013"/>
                  </a:lnTo>
                  <a:lnTo>
                    <a:pt x="2703024" y="0"/>
                  </a:lnTo>
                  <a:lnTo>
                    <a:pt x="3128940" y="1056013"/>
                  </a:lnTo>
                  <a:lnTo>
                    <a:pt x="3576924" y="1056013"/>
                  </a:lnTo>
                  <a:cubicBezTo>
                    <a:pt x="3675122" y="1056013"/>
                    <a:pt x="3754728" y="1135619"/>
                    <a:pt x="3754728" y="1233817"/>
                  </a:cubicBezTo>
                  <a:lnTo>
                    <a:pt x="3754728" y="1233813"/>
                  </a:lnTo>
                  <a:lnTo>
                    <a:pt x="3754728" y="1233813"/>
                  </a:lnTo>
                  <a:lnTo>
                    <a:pt x="3754728" y="1500513"/>
                  </a:lnTo>
                  <a:lnTo>
                    <a:pt x="3754728" y="1945009"/>
                  </a:lnTo>
                  <a:cubicBezTo>
                    <a:pt x="3754728" y="2043207"/>
                    <a:pt x="3675122" y="2122813"/>
                    <a:pt x="3576924" y="2122813"/>
                  </a:cubicBezTo>
                  <a:lnTo>
                    <a:pt x="3128940" y="2122813"/>
                  </a:lnTo>
                  <a:lnTo>
                    <a:pt x="2190258" y="2122813"/>
                  </a:lnTo>
                  <a:lnTo>
                    <a:pt x="2190258" y="2122813"/>
                  </a:lnTo>
                  <a:lnTo>
                    <a:pt x="177804" y="2122813"/>
                  </a:lnTo>
                  <a:cubicBezTo>
                    <a:pt x="79606" y="2122813"/>
                    <a:pt x="0" y="2043207"/>
                    <a:pt x="0" y="1945009"/>
                  </a:cubicBezTo>
                  <a:lnTo>
                    <a:pt x="0" y="1500513"/>
                  </a:lnTo>
                  <a:lnTo>
                    <a:pt x="0" y="1233813"/>
                  </a:lnTo>
                  <a:lnTo>
                    <a:pt x="0" y="1233813"/>
                  </a:lnTo>
                  <a:lnTo>
                    <a:pt x="0" y="1233817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4335389" y="5105400"/>
              <a:ext cx="3754728" cy="1066800"/>
            </a:xfrm>
            <a:prstGeom prst="wedgeRoundRectCallout">
              <a:avLst>
                <a:gd name="adj1" fmla="val -85607"/>
                <a:gd name="adj2" fmla="val -176850"/>
                <a:gd name="adj3" fmla="val 16667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2400" dirty="0" smtClean="0">
                  <a:solidFill>
                    <a:schemeClr val="bg1"/>
                  </a:solidFill>
                </a:rPr>
                <a:t>-Bad: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A change from good to bad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1650" y="5105400"/>
            <a:ext cx="3754728" cy="1066800"/>
            <a:chOff x="461650" y="5105400"/>
            <a:chExt cx="3754728" cy="1066800"/>
          </a:xfrm>
        </p:grpSpPr>
        <p:sp>
          <p:nvSpPr>
            <p:cNvPr id="127" name="Rounded Rectangular Callout 126"/>
            <p:cNvSpPr/>
            <p:nvPr/>
          </p:nvSpPr>
          <p:spPr>
            <a:xfrm>
              <a:off x="461650" y="5105400"/>
              <a:ext cx="3754728" cy="1066800"/>
            </a:xfrm>
            <a:prstGeom prst="wedgeRoundRectCallout">
              <a:avLst>
                <a:gd name="adj1" fmla="val -11836"/>
                <a:gd name="adj2" fmla="val -8946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2400" dirty="0" smtClean="0">
                  <a:solidFill>
                    <a:schemeClr val="bg1"/>
                  </a:solidFill>
                </a:rPr>
                <a:t>-Good: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A change from bad to good</a:t>
              </a:r>
            </a:p>
          </p:txBody>
        </p:sp>
        <p:sp>
          <p:nvSpPr>
            <p:cNvPr id="128" name="Rounded Rectangular Callout 127"/>
            <p:cNvSpPr/>
            <p:nvPr/>
          </p:nvSpPr>
          <p:spPr>
            <a:xfrm>
              <a:off x="461650" y="5105400"/>
              <a:ext cx="3754728" cy="1066800"/>
            </a:xfrm>
            <a:prstGeom prst="wedgeRoundRectCallout">
              <a:avLst>
                <a:gd name="adj1" fmla="val 90363"/>
                <a:gd name="adj2" fmla="val -9073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</a:rPr>
                <a:t>Δ</a:t>
              </a:r>
              <a:r>
                <a:rPr lang="en-US" sz="2400" dirty="0" smtClean="0">
                  <a:solidFill>
                    <a:schemeClr val="bg1"/>
                  </a:solidFill>
                </a:rPr>
                <a:t>-Good: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A change from bad to good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461650" y="6324600"/>
            <a:ext cx="814895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8452" y="6335183"/>
            <a:ext cx="321534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Epoch 1 IP stream s</a:t>
            </a:r>
            <a:r>
              <a:rPr lang="en-US" sz="2800" baseline="-25000" dirty="0" smtClean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19600" y="6335183"/>
            <a:ext cx="3215348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Epoch 2 IP stream s</a:t>
            </a:r>
            <a:r>
              <a:rPr lang="en-US" sz="2800" baseline="-25000" dirty="0" smtClean="0"/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43400" y="6172200"/>
            <a:ext cx="0" cy="32067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48600" y="6174845"/>
            <a:ext cx="0" cy="32067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58075" y="6174845"/>
            <a:ext cx="0" cy="320675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077200" y="6324600"/>
            <a:ext cx="294552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....</a:t>
            </a:r>
            <a:endParaRPr 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1211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2037" y="21023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90512" y="1371600"/>
            <a:ext cx="3386232" cy="3505200"/>
            <a:chOff x="609600" y="1524000"/>
            <a:chExt cx="3386232" cy="35052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61" name="Straight Arrow Connector 60"/>
              <p:cNvCxnSpPr>
                <a:stCxn id="62" idx="3"/>
                <a:endCxn id="63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Arrow Connector 63"/>
              <p:cNvCxnSpPr>
                <a:stCxn id="63" idx="3"/>
                <a:endCxn id="65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Straight Arrow Connector 65"/>
              <p:cNvCxnSpPr>
                <a:stCxn id="65" idx="3"/>
                <a:endCxn id="67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8" name="Straight Arrow Connector 67"/>
              <p:cNvCxnSpPr>
                <a:stCxn id="67" idx="3"/>
                <a:endCxn id="69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7" idx="5"/>
                <a:endCxn id="70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Arrow Connector 76"/>
              <p:cNvCxnSpPr>
                <a:stCxn id="65" idx="5"/>
                <a:endCxn id="74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62" idx="5"/>
                <a:endCxn id="79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Arrow Connector 79"/>
              <p:cNvCxnSpPr>
                <a:stCxn id="63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9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9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ounded Rectangle 84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1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33541" y="3760159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967256" y="1371600"/>
            <a:ext cx="3386232" cy="3505200"/>
            <a:chOff x="609600" y="1524000"/>
            <a:chExt cx="3386232" cy="3505200"/>
          </a:xfrm>
        </p:grpSpPr>
        <p:grpSp>
          <p:nvGrpSpPr>
            <p:cNvPr id="93" name="Group 92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01" name="Straight Arrow Connector 100"/>
              <p:cNvCxnSpPr>
                <a:stCxn id="105" idx="3"/>
                <a:endCxn id="106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Arrow Connector 106"/>
              <p:cNvCxnSpPr>
                <a:stCxn id="106" idx="3"/>
                <a:endCxn id="108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9" name="Straight Arrow Connector 108"/>
              <p:cNvCxnSpPr>
                <a:stCxn id="108" idx="3"/>
                <a:endCxn id="110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1" name="Straight Arrow Connector 110"/>
              <p:cNvCxnSpPr>
                <a:stCxn id="110" idx="3"/>
                <a:endCxn id="112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Straight Arrow Connector 113"/>
              <p:cNvCxnSpPr>
                <a:stCxn id="110" idx="5"/>
                <a:endCxn id="113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6" name="Straight Arrow Connector 115"/>
              <p:cNvCxnSpPr>
                <a:stCxn id="108" idx="5"/>
                <a:endCxn id="115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05" idx="5"/>
                <a:endCxn id="118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9" name="Straight Arrow Connector 118"/>
              <p:cNvCxnSpPr>
                <a:stCxn id="106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118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18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ounded Rectangle 121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94" name="Rounded Rectangle 93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2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62144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rgbClr val="009446"/>
                  </a:solidFill>
                </a:rPr>
                <a:t>+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33400" y="5181600"/>
            <a:ext cx="3643344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False positive: Misreporting that a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change occurred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043456" y="5181600"/>
            <a:ext cx="3643344" cy="1143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False Negative: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Missing a real change</a:t>
            </a:r>
          </a:p>
        </p:txBody>
      </p:sp>
    </p:spTree>
    <p:extLst>
      <p:ext uri="{BB962C8B-B14F-4D97-AF65-F5344CB8AC3E}">
        <p14:creationId xmlns:p14="http://schemas.microsoft.com/office/powerpoint/2010/main" val="81839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2037" y="21023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21" y="5075872"/>
            <a:ext cx="7155805" cy="147732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Idea: divide time into epochs and diff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Use </a:t>
            </a:r>
            <a:r>
              <a:rPr lang="en-US" sz="2400" dirty="0" err="1" smtClean="0"/>
              <a:t>TrackIPTree</a:t>
            </a:r>
            <a:r>
              <a:rPr lang="en-US" sz="2400" dirty="0" smtClean="0"/>
              <a:t> on labeled IP stream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learn T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Use </a:t>
            </a:r>
            <a:r>
              <a:rPr lang="en-US" sz="2400" dirty="0" err="1" smtClean="0"/>
              <a:t>TrackIPTree</a:t>
            </a:r>
            <a:r>
              <a:rPr lang="en-US" sz="2400" dirty="0" smtClean="0"/>
              <a:t> on labeled IP stream s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learn T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Diff 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to find </a:t>
            </a:r>
            <a:r>
              <a:rPr lang="en-US" sz="2400" dirty="0" err="1" smtClean="0"/>
              <a:t>Δ</a:t>
            </a:r>
            <a:r>
              <a:rPr lang="en-US" sz="2400" dirty="0" smtClean="0"/>
              <a:t>-Good </a:t>
            </a:r>
            <a:r>
              <a:rPr lang="en-US" sz="2400" dirty="0"/>
              <a:t>and </a:t>
            </a:r>
            <a:r>
              <a:rPr lang="en-US" sz="2400" dirty="0" err="1"/>
              <a:t>Δ</a:t>
            </a:r>
            <a:r>
              <a:rPr lang="en-US" sz="2400" dirty="0" smtClean="0"/>
              <a:t>-Bad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1524000"/>
            <a:ext cx="3386232" cy="3505200"/>
            <a:chOff x="609600" y="1524000"/>
            <a:chExt cx="3386232" cy="3505200"/>
          </a:xfrm>
        </p:grpSpPr>
        <p:grpSp>
          <p:nvGrpSpPr>
            <p:cNvPr id="2" name="Group 1"/>
            <p:cNvGrpSpPr/>
            <p:nvPr/>
          </p:nvGrpSpPr>
          <p:grpSpPr>
            <a:xfrm>
              <a:off x="1152335" y="1524000"/>
              <a:ext cx="2843497" cy="3144804"/>
              <a:chOff x="194402" y="2779744"/>
              <a:chExt cx="2843497" cy="314480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849431" y="2779744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/0</a:t>
                </a:r>
              </a:p>
            </p:txBody>
          </p:sp>
          <p:cxnSp>
            <p:nvCxnSpPr>
              <p:cNvPr id="14" name="Straight Arrow Connector 13"/>
              <p:cNvCxnSpPr>
                <a:stCxn id="35" idx="3"/>
                <a:endCxn id="44" idx="0"/>
              </p:cNvCxnSpPr>
              <p:nvPr/>
            </p:nvCxnSpPr>
            <p:spPr>
              <a:xfrm flipH="1">
                <a:off x="2028268" y="3090722"/>
                <a:ext cx="30050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2295297" y="28956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13968" y="35814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44" idx="3"/>
                <a:endCxn id="47" idx="0"/>
              </p:cNvCxnSpPr>
              <p:nvPr/>
            </p:nvCxnSpPr>
            <p:spPr>
              <a:xfrm flipH="1">
                <a:off x="1656632" y="3776522"/>
                <a:ext cx="290814" cy="46015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1542332" y="423668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9" name="Straight Arrow Connector 48"/>
              <p:cNvCxnSpPr>
                <a:stCxn id="47" idx="3"/>
                <a:endCxn id="50" idx="0"/>
              </p:cNvCxnSpPr>
              <p:nvPr/>
            </p:nvCxnSpPr>
            <p:spPr>
              <a:xfrm flipH="1">
                <a:off x="1242941" y="4431802"/>
                <a:ext cx="332869" cy="5211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1128641" y="49530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1" name="Straight Arrow Connector 50"/>
              <p:cNvCxnSpPr>
                <a:stCxn id="50" idx="3"/>
                <a:endCxn id="52" idx="0"/>
              </p:cNvCxnSpPr>
              <p:nvPr/>
            </p:nvCxnSpPr>
            <p:spPr>
              <a:xfrm flipH="1">
                <a:off x="842102" y="5148122"/>
                <a:ext cx="320017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727802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396739" y="5638800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2" name="Straight Arrow Connector 71"/>
              <p:cNvCxnSpPr>
                <a:stCxn id="50" idx="5"/>
                <a:endCxn id="71" idx="0"/>
              </p:cNvCxnSpPr>
              <p:nvPr/>
            </p:nvCxnSpPr>
            <p:spPr>
              <a:xfrm>
                <a:off x="1323763" y="5148122"/>
                <a:ext cx="187276" cy="49067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830039" y="4919522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6" name="Straight Arrow Connector 75"/>
              <p:cNvCxnSpPr>
                <a:stCxn id="47" idx="5"/>
                <a:endCxn id="75" idx="0"/>
              </p:cNvCxnSpPr>
              <p:nvPr/>
            </p:nvCxnSpPr>
            <p:spPr>
              <a:xfrm>
                <a:off x="1737454" y="4431802"/>
                <a:ext cx="206885" cy="487720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35" idx="5"/>
                <a:endCxn id="84" idx="0"/>
              </p:cNvCxnSpPr>
              <p:nvPr/>
            </p:nvCxnSpPr>
            <p:spPr>
              <a:xfrm>
                <a:off x="2490419" y="3090722"/>
                <a:ext cx="292120" cy="48927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2668239" y="3579998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6" name="Straight Arrow Connector 85"/>
              <p:cNvCxnSpPr>
                <a:stCxn id="44" idx="5"/>
              </p:cNvCxnSpPr>
              <p:nvPr/>
            </p:nvCxnSpPr>
            <p:spPr>
              <a:xfrm>
                <a:off x="2109090" y="3776522"/>
                <a:ext cx="138200" cy="392506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4" idx="3"/>
              </p:cNvCxnSpPr>
              <p:nvPr/>
            </p:nvCxnSpPr>
            <p:spPr>
              <a:xfrm flipH="1">
                <a:off x="2611179" y="3775120"/>
                <a:ext cx="90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4" idx="5"/>
              </p:cNvCxnSpPr>
              <p:nvPr/>
            </p:nvCxnSpPr>
            <p:spPr>
              <a:xfrm>
                <a:off x="2863361" y="3775120"/>
                <a:ext cx="174538" cy="292598"/>
              </a:xfrm>
              <a:prstGeom prst="straightConnector1">
                <a:avLst/>
              </a:prstGeom>
              <a:ln w="19050" cap="rnd" cmpd="sng">
                <a:solidFill>
                  <a:schemeClr val="tx1"/>
                </a:solidFill>
                <a:prstDash val="sysDash"/>
                <a:miter lim="800000"/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ounded Rectangle 99"/>
              <p:cNvSpPr/>
              <p:nvPr/>
            </p:nvSpPr>
            <p:spPr>
              <a:xfrm>
                <a:off x="1470745" y="3499748"/>
                <a:ext cx="414255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1008877" y="413307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/16</a:t>
                </a: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592113" y="4851732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/17</a:t>
                </a: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94402" y="5543548"/>
                <a:ext cx="502011" cy="381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200" dirty="0" smtClean="0">
                    <a:solidFill>
                      <a:srgbClr val="000000"/>
                    </a:solidFill>
                  </a:rPr>
                  <a:t>/18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09600" y="1676400"/>
              <a:ext cx="1676400" cy="72545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 for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1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2933" y="4459256"/>
              <a:ext cx="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endParaRPr lang="en-US" sz="32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87339" y="4536757"/>
              <a:ext cx="24305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</a:rPr>
                <a:t>+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727199" y="44958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833541" y="3760159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399" y="1600200"/>
            <a:ext cx="3224498" cy="2092643"/>
            <a:chOff x="4724399" y="1600200"/>
            <a:chExt cx="3224498" cy="2092643"/>
          </a:xfrm>
        </p:grpSpPr>
        <p:sp>
          <p:nvSpPr>
            <p:cNvPr id="194" name="Rounded Rectangle 193"/>
            <p:cNvSpPr/>
            <p:nvPr/>
          </p:nvSpPr>
          <p:spPr>
            <a:xfrm>
              <a:off x="6760429" y="1600200"/>
              <a:ext cx="414255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</a:rPr>
                <a:t>/0</a:t>
              </a:r>
            </a:p>
          </p:txBody>
        </p:sp>
        <p:cxnSp>
          <p:nvCxnSpPr>
            <p:cNvPr id="195" name="Straight Arrow Connector 194"/>
            <p:cNvCxnSpPr>
              <a:stCxn id="196" idx="3"/>
              <a:endCxn id="197" idx="0"/>
            </p:cNvCxnSpPr>
            <p:nvPr/>
          </p:nvCxnSpPr>
          <p:spPr>
            <a:xfrm flipH="1">
              <a:off x="6939266" y="1911178"/>
              <a:ext cx="300507" cy="49067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7206295" y="171605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824966" y="240185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98" name="Straight Arrow Connector 197"/>
            <p:cNvCxnSpPr>
              <a:stCxn id="197" idx="3"/>
              <a:endCxn id="199" idx="0"/>
            </p:cNvCxnSpPr>
            <p:nvPr/>
          </p:nvCxnSpPr>
          <p:spPr>
            <a:xfrm flipH="1">
              <a:off x="6567630" y="2596978"/>
              <a:ext cx="290814" cy="46015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6453330" y="3057136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08" name="Straight Arrow Connector 207"/>
            <p:cNvCxnSpPr>
              <a:stCxn id="196" idx="5"/>
              <a:endCxn id="209" idx="0"/>
            </p:cNvCxnSpPr>
            <p:nvPr/>
          </p:nvCxnSpPr>
          <p:spPr>
            <a:xfrm>
              <a:off x="7401417" y="1911178"/>
              <a:ext cx="292120" cy="489276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/>
            <p:cNvSpPr/>
            <p:nvPr/>
          </p:nvSpPr>
          <p:spPr>
            <a:xfrm>
              <a:off x="7579237" y="2400454"/>
              <a:ext cx="228600" cy="2286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10" name="Straight Arrow Connector 209"/>
            <p:cNvCxnSpPr>
              <a:stCxn id="197" idx="5"/>
            </p:cNvCxnSpPr>
            <p:nvPr/>
          </p:nvCxnSpPr>
          <p:spPr>
            <a:xfrm>
              <a:off x="7020088" y="2596978"/>
              <a:ext cx="138200" cy="392506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209" idx="3"/>
            </p:cNvCxnSpPr>
            <p:nvPr/>
          </p:nvCxnSpPr>
          <p:spPr>
            <a:xfrm flipH="1">
              <a:off x="7522177" y="2595576"/>
              <a:ext cx="90538" cy="29259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>
              <a:stCxn id="209" idx="5"/>
            </p:cNvCxnSpPr>
            <p:nvPr/>
          </p:nvCxnSpPr>
          <p:spPr>
            <a:xfrm>
              <a:off x="7774359" y="2595576"/>
              <a:ext cx="174538" cy="292598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ash"/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Rounded Rectangle 212"/>
            <p:cNvSpPr/>
            <p:nvPr/>
          </p:nvSpPr>
          <p:spPr>
            <a:xfrm>
              <a:off x="6381743" y="2320204"/>
              <a:ext cx="414255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</a:rPr>
                <a:t>/1</a:t>
              </a: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5919875" y="2953528"/>
              <a:ext cx="502011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200" dirty="0" smtClean="0">
                  <a:solidFill>
                    <a:srgbClr val="000000"/>
                  </a:solidFill>
                </a:rPr>
                <a:t>/16</a:t>
              </a: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4724399" y="1676400"/>
              <a:ext cx="1673352" cy="724054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for 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epoch 2</a:t>
              </a:r>
              <a:endParaRPr lang="en-US" sz="2400" baseline="-25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477000" y="3200400"/>
              <a:ext cx="13825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-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00" y="1256426"/>
            <a:ext cx="8839200" cy="544917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3872903"/>
            <a:ext cx="2438400" cy="85149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Different Granularities!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78353" y="-457200"/>
            <a:ext cx="312136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0" dirty="0" smtClean="0">
                <a:solidFill>
                  <a:srgbClr val="99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3" grpId="0" animBg="1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2037" y="990600"/>
            <a:ext cx="7359926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i="1" u="sng" dirty="0" smtClean="0"/>
              <a:t>Goal:</a:t>
            </a:r>
            <a:r>
              <a:rPr lang="en-US" sz="2800" dirty="0" smtClean="0"/>
              <a:t> identify online the specific regions on the Internet that have changed in malice.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2514600"/>
            <a:ext cx="7391400" cy="17526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0" tIns="0" rIns="182880" bIns="0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-Change Algorithm Main Idea: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Use </a:t>
            </a:r>
            <a:r>
              <a:rPr lang="en-US" sz="2800" i="1" u="sng" dirty="0" smtClean="0">
                <a:solidFill>
                  <a:schemeClr val="bg1"/>
                </a:solidFill>
              </a:rPr>
              <a:t>classification errors</a:t>
            </a:r>
            <a:r>
              <a:rPr lang="en-US" sz="2800" dirty="0" smtClean="0">
                <a:solidFill>
                  <a:schemeClr val="bg1"/>
                </a:solidFill>
              </a:rPr>
              <a:t> between T</a:t>
            </a:r>
            <a:r>
              <a:rPr lang="en-US" sz="2800" baseline="-25000" dirty="0">
                <a:solidFill>
                  <a:schemeClr val="bg1"/>
                </a:solidFill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</a:rPr>
              <a:t>-1</a:t>
            </a:r>
            <a:r>
              <a:rPr lang="en-US" sz="2800" dirty="0" smtClean="0">
                <a:solidFill>
                  <a:schemeClr val="bg1"/>
                </a:solidFill>
              </a:rPr>
              <a:t> and T</a:t>
            </a:r>
            <a:r>
              <a:rPr lang="en-US" sz="2800" baseline="-25000" dirty="0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to </a:t>
            </a:r>
            <a:r>
              <a:rPr lang="en-US" sz="2800" dirty="0">
                <a:solidFill>
                  <a:schemeClr val="bg1"/>
                </a:solidFill>
              </a:rPr>
              <a:t>infer  </a:t>
            </a:r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-Good and </a:t>
            </a:r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-Bad</a:t>
            </a:r>
          </a:p>
        </p:txBody>
      </p:sp>
    </p:spTree>
    <p:extLst>
      <p:ext uri="{BB962C8B-B14F-4D97-AF65-F5344CB8AC3E}">
        <p14:creationId xmlns:p14="http://schemas.microsoft.com/office/powerpoint/2010/main" val="362282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Viewpoint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Inside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943344" y="2438791"/>
            <a:ext cx="1743456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Outside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20285" y="2873789"/>
            <a:ext cx="1623059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00656" y="2873789"/>
            <a:ext cx="162306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ctagon 41"/>
          <p:cNvSpPr/>
          <p:nvPr/>
        </p:nvSpPr>
        <p:spPr>
          <a:xfrm>
            <a:off x="3823716" y="2207039"/>
            <a:ext cx="1496569" cy="1333500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33294" y="1676400"/>
            <a:ext cx="8229600" cy="4648200"/>
            <a:chOff x="433294" y="1676400"/>
            <a:chExt cx="8229600" cy="4648200"/>
          </a:xfrm>
        </p:grpSpPr>
        <p:sp>
          <p:nvSpPr>
            <p:cNvPr id="35" name="Content Placeholder 33"/>
            <p:cNvSpPr txBox="1">
              <a:spLocks/>
            </p:cNvSpPr>
            <p:nvPr/>
          </p:nvSpPr>
          <p:spPr>
            <a:xfrm>
              <a:off x="433294" y="4267200"/>
              <a:ext cx="8229600" cy="20574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1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dirty="0" smtClean="0"/>
                <a:t>For each message m, either:</a:t>
              </a:r>
            </a:p>
            <a:p>
              <a:r>
                <a:rPr lang="en-US" dirty="0" smtClean="0"/>
                <a:t>Allow with or without modification</a:t>
              </a:r>
            </a:p>
            <a:p>
              <a:r>
                <a:rPr lang="en-US" dirty="0" smtClean="0"/>
                <a:t>Block by dropping or sending rejection notice</a:t>
              </a:r>
            </a:p>
            <a:p>
              <a:r>
                <a:rPr lang="en-US" dirty="0" smtClean="0"/>
                <a:t>Queue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7400" y="2384725"/>
              <a:ext cx="3414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85338" y="1676400"/>
              <a:ext cx="173325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47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930467"/>
            <a:ext cx="56158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i-2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930467"/>
            <a:ext cx="56158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i-1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929470"/>
            <a:ext cx="32060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baseline="-25000" dirty="0" smtClean="0"/>
              <a:t>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5342" y="1909988"/>
            <a:ext cx="1523658" cy="533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TrackIPTree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542" y="1909988"/>
            <a:ext cx="1523658" cy="533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TrackIPTree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 flipV="1">
            <a:off x="1171185" y="2176688"/>
            <a:ext cx="734157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1"/>
          </p:cNvCxnSpPr>
          <p:nvPr/>
        </p:nvCxnSpPr>
        <p:spPr>
          <a:xfrm>
            <a:off x="3421147" y="2176688"/>
            <a:ext cx="693653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8" idx="1"/>
          </p:cNvCxnSpPr>
          <p:nvPr/>
        </p:nvCxnSpPr>
        <p:spPr>
          <a:xfrm flipV="1">
            <a:off x="4676385" y="2176688"/>
            <a:ext cx="734157" cy="1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6" idx="1"/>
          </p:cNvCxnSpPr>
          <p:nvPr/>
        </p:nvCxnSpPr>
        <p:spPr>
          <a:xfrm flipV="1">
            <a:off x="6934200" y="2175692"/>
            <a:ext cx="685800" cy="996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06216" y="838200"/>
            <a:ext cx="521911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i-1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1307" y="8382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-25000" dirty="0" smtClean="0"/>
              <a:t>i</a:t>
            </a:r>
          </a:p>
        </p:txBody>
      </p:sp>
      <p:cxnSp>
        <p:nvCxnSpPr>
          <p:cNvPr id="27" name="Straight Arrow Connector 26"/>
          <p:cNvCxnSpPr>
            <a:stCxn id="24" idx="2"/>
            <a:endCxn id="7" idx="0"/>
          </p:cNvCxnSpPr>
          <p:nvPr/>
        </p:nvCxnSpPr>
        <p:spPr>
          <a:xfrm flipH="1">
            <a:off x="2667171" y="1330643"/>
            <a:ext cx="1" cy="57934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  <a:endCxn id="8" idx="0"/>
          </p:cNvCxnSpPr>
          <p:nvPr/>
        </p:nvCxnSpPr>
        <p:spPr>
          <a:xfrm flipH="1">
            <a:off x="6172371" y="1330643"/>
            <a:ext cx="1" cy="579345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66800" y="2740223"/>
            <a:ext cx="60272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Fixed</a:t>
            </a:r>
          </a:p>
        </p:txBody>
      </p:sp>
      <p:cxnSp>
        <p:nvCxnSpPr>
          <p:cNvPr id="50" name="Straight Arrow Connector 49"/>
          <p:cNvCxnSpPr>
            <a:stCxn id="6" idx="3"/>
          </p:cNvCxnSpPr>
          <p:nvPr/>
        </p:nvCxnSpPr>
        <p:spPr>
          <a:xfrm>
            <a:off x="7940601" y="2175692"/>
            <a:ext cx="898599" cy="997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" idx="1"/>
          </p:cNvCxnSpPr>
          <p:nvPr/>
        </p:nvCxnSpPr>
        <p:spPr>
          <a:xfrm>
            <a:off x="-533400" y="2176689"/>
            <a:ext cx="11430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sysDash"/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914570" y="2514602"/>
            <a:ext cx="4494119" cy="1981198"/>
            <a:chOff x="914570" y="2362202"/>
            <a:chExt cx="4494119" cy="1981198"/>
          </a:xfrm>
        </p:grpSpPr>
        <p:sp>
          <p:nvSpPr>
            <p:cNvPr id="37" name="Rounded Rectangle 36"/>
            <p:cNvSpPr/>
            <p:nvPr/>
          </p:nvSpPr>
          <p:spPr>
            <a:xfrm>
              <a:off x="1905342" y="3581400"/>
              <a:ext cx="1523658" cy="7620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Ann. with class. error</a:t>
              </a:r>
            </a:p>
          </p:txBody>
        </p:sp>
        <p:cxnSp>
          <p:nvCxnSpPr>
            <p:cNvPr id="40" name="Elbow Connector 39"/>
            <p:cNvCxnSpPr>
              <a:endCxn id="37" idx="1"/>
            </p:cNvCxnSpPr>
            <p:nvPr/>
          </p:nvCxnSpPr>
          <p:spPr>
            <a:xfrm rot="16200000" flipH="1">
              <a:off x="609857" y="2666915"/>
              <a:ext cx="1600198" cy="990772"/>
            </a:xfrm>
            <a:prstGeom prst="bent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416248" y="2590800"/>
              <a:ext cx="521911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S</a:t>
              </a:r>
              <a:r>
                <a:rPr lang="en-US" sz="3200" baseline="-25000" dirty="0" smtClean="0"/>
                <a:t>i-1</a:t>
              </a:r>
            </a:p>
          </p:txBody>
        </p:sp>
        <p:cxnSp>
          <p:nvCxnSpPr>
            <p:cNvPr id="47" name="Straight Arrow Connector 46"/>
            <p:cNvCxnSpPr>
              <a:stCxn id="44" idx="2"/>
              <a:endCxn id="37" idx="0"/>
            </p:cNvCxnSpPr>
            <p:nvPr/>
          </p:nvCxnSpPr>
          <p:spPr>
            <a:xfrm flipH="1">
              <a:off x="2667171" y="3083243"/>
              <a:ext cx="10033" cy="498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7" idx="3"/>
            </p:cNvCxnSpPr>
            <p:nvPr/>
          </p:nvCxnSpPr>
          <p:spPr>
            <a:xfrm flipV="1">
              <a:off x="3429000" y="3962399"/>
              <a:ext cx="990600" cy="1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419771" y="3716177"/>
              <a:ext cx="988918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T</a:t>
              </a:r>
              <a:r>
                <a:rPr lang="en-US" sz="3200" baseline="-25000" dirty="0" smtClean="0"/>
                <a:t>old,i-1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14570" y="2514600"/>
            <a:ext cx="4314794" cy="3962400"/>
            <a:chOff x="914570" y="2514600"/>
            <a:chExt cx="4314794" cy="3962400"/>
          </a:xfrm>
        </p:grpSpPr>
        <p:sp>
          <p:nvSpPr>
            <p:cNvPr id="38" name="Rounded Rectangle 37"/>
            <p:cNvSpPr/>
            <p:nvPr/>
          </p:nvSpPr>
          <p:spPr>
            <a:xfrm>
              <a:off x="1905342" y="5715000"/>
              <a:ext cx="1523658" cy="762000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Ann. with class. error</a:t>
              </a:r>
            </a:p>
          </p:txBody>
        </p:sp>
        <p:cxnSp>
          <p:nvCxnSpPr>
            <p:cNvPr id="42" name="Elbow Connector 41"/>
            <p:cNvCxnSpPr>
              <a:endCxn id="38" idx="1"/>
            </p:cNvCxnSpPr>
            <p:nvPr/>
          </p:nvCxnSpPr>
          <p:spPr>
            <a:xfrm rot="16200000" flipH="1">
              <a:off x="-380744" y="3809914"/>
              <a:ext cx="3581400" cy="990772"/>
            </a:xfrm>
            <a:prstGeom prst="bentConnector2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537271" y="4724400"/>
              <a:ext cx="282129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S</a:t>
              </a:r>
              <a:r>
                <a:rPr lang="en-US" sz="3200" baseline="-25000" dirty="0" smtClean="0"/>
                <a:t>i</a:t>
              </a:r>
            </a:p>
          </p:txBody>
        </p:sp>
        <p:cxnSp>
          <p:nvCxnSpPr>
            <p:cNvPr id="49" name="Straight Arrow Connector 48"/>
            <p:cNvCxnSpPr>
              <a:stCxn id="45" idx="2"/>
              <a:endCxn id="38" idx="0"/>
            </p:cNvCxnSpPr>
            <p:nvPr/>
          </p:nvCxnSpPr>
          <p:spPr>
            <a:xfrm flipH="1">
              <a:off x="2667171" y="5216843"/>
              <a:ext cx="11165" cy="498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429000" y="6079488"/>
              <a:ext cx="1016328" cy="587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82766" y="5833266"/>
              <a:ext cx="746598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dirty="0" err="1" smtClean="0"/>
                <a:t>T</a:t>
              </a:r>
              <a:r>
                <a:rPr lang="en-US" sz="3200" baseline="-25000" dirty="0" err="1" smtClean="0"/>
                <a:t>old,i</a:t>
              </a:r>
              <a:endParaRPr lang="en-US" sz="3200" baseline="-25000" dirty="0" smtClean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10200" y="3048000"/>
            <a:ext cx="3264436" cy="3444875"/>
            <a:chOff x="5562600" y="3048000"/>
            <a:chExt cx="3264436" cy="3444875"/>
          </a:xfrm>
        </p:grpSpPr>
        <p:sp>
          <p:nvSpPr>
            <p:cNvPr id="62" name="Right Brace 61"/>
            <p:cNvSpPr/>
            <p:nvPr/>
          </p:nvSpPr>
          <p:spPr>
            <a:xfrm>
              <a:off x="5562600" y="3733800"/>
              <a:ext cx="880758" cy="2759075"/>
            </a:xfrm>
            <a:prstGeom prst="rightBrace">
              <a:avLst>
                <a:gd name="adj1" fmla="val 8333"/>
                <a:gd name="adj2" fmla="val 34567"/>
              </a:avLst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70745" y="3048000"/>
              <a:ext cx="2456291" cy="245173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t" anchorCtr="0">
              <a:spAutoFit/>
            </a:bodyPr>
            <a:lstStyle/>
            <a:p>
              <a:pPr algn="ctr"/>
              <a:r>
                <a:rPr lang="en-US" sz="2400" dirty="0" smtClean="0"/>
                <a:t>compare </a:t>
              </a:r>
              <a:br>
                <a:rPr lang="en-US" sz="2400" dirty="0" smtClean="0"/>
              </a:br>
              <a:r>
                <a:rPr lang="en-US" sz="2400" dirty="0" smtClean="0"/>
                <a:t>(weighted)</a:t>
              </a:r>
              <a:br>
                <a:rPr lang="en-US" sz="2400" dirty="0" smtClean="0"/>
              </a:br>
              <a:r>
                <a:rPr lang="en-US" sz="2400" i="1" u="sng" dirty="0" smtClean="0"/>
                <a:t>classification</a:t>
              </a:r>
              <a:br>
                <a:rPr lang="en-US" sz="2400" i="1" u="sng" dirty="0" smtClean="0"/>
              </a:br>
              <a:r>
                <a:rPr lang="en-US" sz="2400" i="1" u="sng" dirty="0" smtClean="0"/>
                <a:t>error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(note both based </a:t>
              </a:r>
              <a:br>
                <a:rPr lang="en-US" sz="2400" dirty="0" smtClean="0"/>
              </a:br>
              <a:r>
                <a:rPr lang="en-US" sz="2400" dirty="0" smtClean="0"/>
                <a:t>on same tree)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999167" y="5499735"/>
            <a:ext cx="2853545" cy="920591"/>
            <a:chOff x="6012679" y="5499735"/>
            <a:chExt cx="2853545" cy="920591"/>
          </a:xfrm>
        </p:grpSpPr>
        <p:cxnSp>
          <p:nvCxnSpPr>
            <p:cNvPr id="68" name="Straight Arrow Connector 67"/>
            <p:cNvCxnSpPr>
              <a:stCxn id="63" idx="2"/>
              <a:endCxn id="69" idx="0"/>
            </p:cNvCxnSpPr>
            <p:nvPr/>
          </p:nvCxnSpPr>
          <p:spPr>
            <a:xfrm flipH="1">
              <a:off x="7439452" y="5499735"/>
              <a:ext cx="20551" cy="443865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012679" y="5943600"/>
              <a:ext cx="2853545" cy="47672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2800" dirty="0" err="1" smtClean="0"/>
                <a:t>Δ</a:t>
              </a:r>
              <a:r>
                <a:rPr lang="en-US" sz="2800" dirty="0" smtClean="0"/>
                <a:t>-Good </a:t>
              </a:r>
              <a:r>
                <a:rPr lang="en-US" sz="2800" dirty="0"/>
                <a:t>and </a:t>
              </a:r>
              <a:r>
                <a:rPr lang="en-US" sz="2800" dirty="0" err="1" smtClean="0"/>
                <a:t>Δ</a:t>
              </a:r>
              <a:r>
                <a:rPr lang="en-US" sz="2800" dirty="0" smtClean="0"/>
                <a:t>-Bad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266619" y="228600"/>
            <a:ext cx="4610763" cy="67710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400" dirty="0" err="1">
                <a:solidFill>
                  <a:schemeClr val="tx2"/>
                </a:solidFill>
                <a:latin typeface="Calibri"/>
                <a:cs typeface="Calibri"/>
              </a:rPr>
              <a:t>Δ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-Change Algorithm</a:t>
            </a:r>
          </a:p>
        </p:txBody>
      </p:sp>
    </p:spTree>
    <p:extLst>
      <p:ext uri="{BB962C8B-B14F-4D97-AF65-F5344CB8AC3E}">
        <p14:creationId xmlns:p14="http://schemas.microsoft.com/office/powerpoint/2010/main" val="396754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1439876" y="2435911"/>
            <a:ext cx="2751124" cy="76448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181600" y="2438400"/>
            <a:ext cx="2751124" cy="76448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-Change Somewhere</a:t>
            </a:r>
          </a:p>
        </p:txBody>
      </p:sp>
    </p:spTree>
    <p:extLst>
      <p:ext uri="{BB962C8B-B14F-4D97-AF65-F5344CB8AC3E}">
        <p14:creationId xmlns:p14="http://schemas.microsoft.com/office/powerpoint/2010/main" val="87885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990600" y="3513105"/>
            <a:ext cx="1474201" cy="120534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807076" y="3533872"/>
            <a:ext cx="1474201" cy="120534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Insufficient </a:t>
            </a:r>
            <a:r>
              <a:rPr lang="en-US" sz="2800" i="1" u="sng" dirty="0" smtClean="0">
                <a:solidFill>
                  <a:schemeClr val="bg1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12199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5" name="Rounded Rectangle 134"/>
          <p:cNvSpPr/>
          <p:nvPr/>
        </p:nvSpPr>
        <p:spPr>
          <a:xfrm>
            <a:off x="1504873" y="4718447"/>
            <a:ext cx="1474201" cy="99655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270308" y="4876800"/>
            <a:ext cx="1474201" cy="82815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Insufficient </a:t>
            </a:r>
            <a:r>
              <a:rPr lang="en-US" sz="2800" i="1" u="sng" dirty="0" smtClean="0">
                <a:solidFill>
                  <a:schemeClr val="bg1"/>
                </a:solidFill>
              </a:rPr>
              <a:t>Traffic</a:t>
            </a:r>
          </a:p>
        </p:txBody>
      </p:sp>
    </p:spTree>
    <p:extLst>
      <p:ext uri="{BB962C8B-B14F-4D97-AF65-F5344CB8AC3E}">
        <p14:creationId xmlns:p14="http://schemas.microsoft.com/office/powerpoint/2010/main" val="4151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(Weighted) Classification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347375" y="1697467"/>
            <a:ext cx="2843625" cy="3865133"/>
            <a:chOff x="120710" y="1697467"/>
            <a:chExt cx="2843625" cy="3865133"/>
          </a:xfrm>
        </p:grpSpPr>
        <p:grpSp>
          <p:nvGrpSpPr>
            <p:cNvPr id="95" name="Group 94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8" idx="3"/>
                  <a:endCxn id="20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Straight Arrow Connector 20"/>
                <p:cNvCxnSpPr>
                  <a:stCxn id="25" idx="3"/>
                  <a:endCxn id="22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4" name="Straight Arrow Connector 23"/>
                <p:cNvCxnSpPr>
                  <a:stCxn id="25" idx="5"/>
                  <a:endCxn id="23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5"/>
                <p:cNvCxnSpPr>
                  <a:stCxn id="18" idx="5"/>
                  <a:endCxn id="25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ounded Rectangle 32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200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40%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150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90%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017366" y="533400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110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95%</a:t>
                  </a:r>
                </a:p>
              </p:txBody>
            </p:sp>
          </p:grpSp>
          <p:sp>
            <p:nvSpPr>
              <p:cNvPr id="43" name="Rounded Rectangle 42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smtClean="0">
                    <a:solidFill>
                      <a:schemeClr val="bg1"/>
                    </a:solidFill>
                  </a:rPr>
                  <a:t>old,i-1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40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80%</a:t>
                </a: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50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30%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57375" y="1697467"/>
            <a:ext cx="2843625" cy="3865133"/>
            <a:chOff x="120710" y="1697467"/>
            <a:chExt cx="2843625" cy="3865133"/>
          </a:xfrm>
        </p:grpSpPr>
        <p:grpSp>
          <p:nvGrpSpPr>
            <p:cNvPr id="117" name="Group 116"/>
            <p:cNvGrpSpPr/>
            <p:nvPr/>
          </p:nvGrpSpPr>
          <p:grpSpPr>
            <a:xfrm>
              <a:off x="577910" y="1697467"/>
              <a:ext cx="2386425" cy="3865133"/>
              <a:chOff x="577910" y="1697467"/>
              <a:chExt cx="2386425" cy="386513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736125" y="2459467"/>
                <a:ext cx="2228210" cy="3103133"/>
                <a:chOff x="3880181" y="2846420"/>
                <a:chExt cx="2228210" cy="3103133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413636" y="31242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3" name="Straight Arrow Connector 122"/>
                <p:cNvCxnSpPr>
                  <a:stCxn id="122" idx="3"/>
                  <a:endCxn id="124" idx="0"/>
                </p:cNvCxnSpPr>
                <p:nvPr/>
              </p:nvCxnSpPr>
              <p:spPr>
                <a:xfrm flipH="1">
                  <a:off x="4000500" y="3319322"/>
                  <a:ext cx="446614" cy="861493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3886200" y="4180815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5" name="Straight Arrow Connector 124"/>
                <p:cNvCxnSpPr>
                  <a:stCxn id="129" idx="3"/>
                  <a:endCxn id="126" idx="0"/>
                </p:cNvCxnSpPr>
                <p:nvPr/>
              </p:nvCxnSpPr>
              <p:spPr>
                <a:xfrm flipH="1">
                  <a:off x="4381500" y="4342459"/>
                  <a:ext cx="353321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4267200" y="5105400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012337" y="51054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29" idx="5"/>
                  <a:endCxn id="127" idx="0"/>
                </p:cNvCxnSpPr>
                <p:nvPr/>
              </p:nvCxnSpPr>
              <p:spPr>
                <a:xfrm>
                  <a:off x="4896465" y="4342459"/>
                  <a:ext cx="230172" cy="762941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Oval 128"/>
                <p:cNvSpPr/>
                <p:nvPr/>
              </p:nvSpPr>
              <p:spPr>
                <a:xfrm>
                  <a:off x="4701343" y="4147337"/>
                  <a:ext cx="2286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0" name="Straight Arrow Connector 129"/>
                <p:cNvCxnSpPr>
                  <a:stCxn id="122" idx="5"/>
                  <a:endCxn id="129" idx="0"/>
                </p:cNvCxnSpPr>
                <p:nvPr/>
              </p:nvCxnSpPr>
              <p:spPr>
                <a:xfrm>
                  <a:off x="4608758" y="3319322"/>
                  <a:ext cx="206885" cy="828015"/>
                </a:xfrm>
                <a:prstGeom prst="straightConnector1">
                  <a:avLst/>
                </a:prstGeom>
                <a:ln w="19050" cap="rnd" cmpd="sng">
                  <a:solidFill>
                    <a:schemeClr val="tx1"/>
                  </a:solidFill>
                  <a:miter lim="800000"/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Rounded Rectangle 130"/>
                <p:cNvSpPr/>
                <p:nvPr/>
              </p:nvSpPr>
              <p:spPr>
                <a:xfrm>
                  <a:off x="3880181" y="2971800"/>
                  <a:ext cx="502011" cy="3810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rgbClr val="000000"/>
                      </a:solidFill>
                    </a:rPr>
                    <a:t>/16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34821" y="2846420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170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13%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086101" y="3900058"/>
                  <a:ext cx="1022290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100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10%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5017366" y="5334000"/>
                  <a:ext cx="88027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spAutoFit/>
                </a:bodyPr>
                <a:lstStyle/>
                <a:p>
                  <a:r>
                    <a:rPr lang="en-US" sz="2000" dirty="0" smtClean="0"/>
                    <a:t>IPs: 80</a:t>
                  </a:r>
                  <a:br>
                    <a:rPr lang="en-US" sz="2000" dirty="0" smtClean="0"/>
                  </a:br>
                  <a:r>
                    <a:rPr lang="en-US" sz="2000" dirty="0" err="1" smtClean="0"/>
                    <a:t>Acc</a:t>
                  </a:r>
                  <a:r>
                    <a:rPr lang="en-US" sz="2000" dirty="0" smtClean="0"/>
                    <a:t>: 5%</a:t>
                  </a:r>
                </a:p>
              </p:txBody>
            </p:sp>
          </p:grpSp>
          <p:sp>
            <p:nvSpPr>
              <p:cNvPr id="120" name="Rounded Rectangle 119"/>
              <p:cNvSpPr/>
              <p:nvPr/>
            </p:nvSpPr>
            <p:spPr>
              <a:xfrm>
                <a:off x="812325" y="1697467"/>
                <a:ext cx="1263494" cy="725456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400" dirty="0" err="1" smtClean="0">
                    <a:solidFill>
                      <a:schemeClr val="bg1"/>
                    </a:solidFill>
                  </a:rPr>
                  <a:t>T</a:t>
                </a:r>
                <a:r>
                  <a:rPr lang="en-US" sz="2400" baseline="-25000" dirty="0" err="1" smtClean="0">
                    <a:solidFill>
                      <a:schemeClr val="bg1"/>
                    </a:solidFill>
                  </a:rPr>
                  <a:t>old,i</a:t>
                </a:r>
                <a:endParaRPr lang="en-US" sz="2400" baseline="-250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910" y="4947047"/>
                <a:ext cx="10222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r>
                  <a:rPr lang="en-US" sz="2000" dirty="0" smtClean="0"/>
                  <a:t>IPs: 20</a:t>
                </a:r>
                <a:br>
                  <a:rPr lang="en-US" sz="2000" dirty="0" smtClean="0"/>
                </a:br>
                <a:r>
                  <a:rPr lang="en-US" sz="2000" dirty="0" err="1" smtClean="0"/>
                  <a:t>Acc</a:t>
                </a:r>
                <a:r>
                  <a:rPr lang="en-US" sz="2000" dirty="0" smtClean="0"/>
                  <a:t>: 20%</a:t>
                </a: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20710" y="3962400"/>
              <a:ext cx="1022290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IPs: 70</a:t>
              </a:r>
              <a:br>
                <a:rPr lang="en-US" sz="2000" dirty="0" smtClean="0"/>
              </a:br>
              <a:r>
                <a:rPr lang="en-US" sz="2000" dirty="0" err="1" smtClean="0"/>
                <a:t>Acc</a:t>
              </a:r>
              <a:r>
                <a:rPr lang="en-US" sz="2000" dirty="0" smtClean="0"/>
                <a:t>: 20%</a:t>
              </a:r>
            </a:p>
          </p:txBody>
        </p:sp>
      </p:grpSp>
      <p:sp>
        <p:nvSpPr>
          <p:cNvPr id="136" name="Rounded Rectangle 135"/>
          <p:cNvSpPr/>
          <p:nvPr/>
        </p:nvSpPr>
        <p:spPr>
          <a:xfrm>
            <a:off x="2876664" y="4495800"/>
            <a:ext cx="1695336" cy="1143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2340778" y="5791200"/>
            <a:ext cx="4462444" cy="914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Δ</a:t>
            </a:r>
            <a:r>
              <a:rPr lang="en-US" sz="2800" dirty="0" smtClean="0">
                <a:solidFill>
                  <a:schemeClr val="bg1"/>
                </a:solidFill>
              </a:rPr>
              <a:t>-Change Localized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686664" y="4495800"/>
            <a:ext cx="1695336" cy="1143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performance characteristics?</a:t>
            </a:r>
          </a:p>
          <a:p>
            <a:r>
              <a:rPr lang="en-US" dirty="0" smtClean="0"/>
              <a:t>Are we better than previous work?</a:t>
            </a:r>
          </a:p>
          <a:p>
            <a:r>
              <a:rPr lang="en-US" dirty="0" smtClean="0"/>
              <a:t>Do we find cool things?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our experiments, we :</a:t>
            </a:r>
          </a:p>
          <a:p>
            <a:pPr lvl="1"/>
            <a:r>
              <a:rPr lang="en-US" dirty="0" smtClean="0"/>
              <a:t>let k=100,000 (k-</a:t>
            </a:r>
            <a:r>
              <a:rPr lang="en-US" dirty="0" err="1" smtClean="0"/>
              <a:t>IPTree</a:t>
            </a:r>
            <a:r>
              <a:rPr lang="en-US" dirty="0" smtClean="0"/>
              <a:t> size)</a:t>
            </a:r>
          </a:p>
          <a:p>
            <a:pPr lvl="1"/>
            <a:r>
              <a:rPr lang="en-US" dirty="0" smtClean="0"/>
              <a:t>processed 30-35 million IPs (</a:t>
            </a:r>
            <a:r>
              <a:rPr lang="en-US" dirty="0" smtClean="0"/>
              <a:t>one </a:t>
            </a:r>
            <a:r>
              <a:rPr lang="en-US" dirty="0" smtClean="0"/>
              <a:t>day’s traffic)</a:t>
            </a:r>
          </a:p>
          <a:p>
            <a:pPr lvl="1"/>
            <a:r>
              <a:rPr lang="en-US" dirty="0" smtClean="0"/>
              <a:t>using a 2.4 </a:t>
            </a:r>
            <a:r>
              <a:rPr lang="en-US" dirty="0" err="1" smtClean="0"/>
              <a:t>Ghz</a:t>
            </a:r>
            <a:r>
              <a:rPr lang="en-US" dirty="0" smtClean="0"/>
              <a:t> Processor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" y="4191000"/>
            <a:ext cx="7848600" cy="10969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Identified </a:t>
            </a:r>
            <a:r>
              <a:rPr lang="en-US" sz="3200" dirty="0" err="1" smtClean="0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-Good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err="1">
                <a:solidFill>
                  <a:schemeClr val="bg1"/>
                </a:solidFill>
              </a:rPr>
              <a:t>Δ</a:t>
            </a:r>
            <a:r>
              <a:rPr lang="en-US" sz="3200" dirty="0" smtClean="0">
                <a:solidFill>
                  <a:schemeClr val="bg1"/>
                </a:solidFill>
              </a:rPr>
              <a:t>-Bad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in &lt;22 min using &lt;3MB memory</a:t>
            </a:r>
          </a:p>
        </p:txBody>
      </p:sp>
    </p:spTree>
    <p:extLst>
      <p:ext uri="{BB962C8B-B14F-4D97-AF65-F5344CB8AC3E}">
        <p14:creationId xmlns:p14="http://schemas.microsoft.com/office/powerpoint/2010/main" val="27578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49822"/>
            <a:ext cx="5849679" cy="45733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98933" y="3357407"/>
            <a:ext cx="3099648" cy="958214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2.5x as many changes on average!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52" y="533400"/>
            <a:ext cx="8485296" cy="9848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3200" dirty="0" smtClean="0"/>
              <a:t>How do we compare to network-aware clusters?</a:t>
            </a:r>
          </a:p>
          <a:p>
            <a:pPr algn="ctr"/>
            <a:r>
              <a:rPr lang="en-US" sz="3200" dirty="0" smtClean="0"/>
              <a:t>(By Prefix)</a:t>
            </a:r>
          </a:p>
        </p:txBody>
      </p:sp>
    </p:spTree>
    <p:extLst>
      <p:ext uri="{BB962C8B-B14F-4D97-AF65-F5344CB8AC3E}">
        <p14:creationId xmlns:p14="http://schemas.microsoft.com/office/powerpoint/2010/main" val="114962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22878" y="1868989"/>
            <a:ext cx="6698244" cy="4608011"/>
            <a:chOff x="1295400" y="762000"/>
            <a:chExt cx="6698244" cy="46080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762000"/>
              <a:ext cx="6698244" cy="460801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30122" y="2181523"/>
              <a:ext cx="457200" cy="25146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477017" y="1277394"/>
            <a:ext cx="2209800" cy="914400"/>
          </a:xfrm>
          <a:prstGeom prst="wedgeRoundRectCallout">
            <a:avLst>
              <a:gd name="adj1" fmla="val 83112"/>
              <a:gd name="adj2" fmla="val 192025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Grum</a:t>
            </a:r>
            <a:r>
              <a:rPr lang="en-US" sz="2400" dirty="0" smtClean="0">
                <a:solidFill>
                  <a:schemeClr val="bg1"/>
                </a:solidFill>
              </a:rPr>
              <a:t> botnet takedown</a:t>
            </a:r>
          </a:p>
        </p:txBody>
      </p:sp>
    </p:spTree>
    <p:extLst>
      <p:ext uri="{BB962C8B-B14F-4D97-AF65-F5344CB8AC3E}">
        <p14:creationId xmlns:p14="http://schemas.microsoft.com/office/powerpoint/2010/main" val="7277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92155"/>
            <a:ext cx="6324600" cy="49086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810000"/>
            <a:ext cx="609600" cy="175260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2209800"/>
            <a:ext cx="609600" cy="3328688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76200"/>
            <a:ext cx="2590800" cy="1828800"/>
          </a:xfrm>
          <a:prstGeom prst="wedgeRoundRectCallout">
            <a:avLst>
              <a:gd name="adj1" fmla="val 100786"/>
              <a:gd name="adj2" fmla="val 155285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22.1 and 28.6 thousand new </a:t>
            </a:r>
            <a:r>
              <a:rPr lang="en-US" sz="2400" dirty="0" err="1" smtClean="0">
                <a:solidFill>
                  <a:schemeClr val="bg1"/>
                </a:solidFill>
              </a:rPr>
              <a:t>DNSChanger</a:t>
            </a:r>
            <a:r>
              <a:rPr lang="en-US" sz="2400" dirty="0" smtClean="0">
                <a:solidFill>
                  <a:schemeClr val="bg1"/>
                </a:solidFill>
              </a:rPr>
              <a:t> bots appeared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400800" y="174654"/>
            <a:ext cx="2590800" cy="1828800"/>
          </a:xfrm>
          <a:prstGeom prst="wedgeRoundRectCallout">
            <a:avLst>
              <a:gd name="adj1" fmla="val -35332"/>
              <a:gd name="adj2" fmla="val 69592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38.6 thousand new </a:t>
            </a:r>
            <a:r>
              <a:rPr lang="en-US" sz="2400" dirty="0" err="1" smtClean="0">
                <a:solidFill>
                  <a:schemeClr val="bg1"/>
                </a:solidFill>
              </a:rPr>
              <a:t>Conficker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Sality</a:t>
            </a:r>
            <a:r>
              <a:rPr lang="en-US" sz="2400" dirty="0" smtClean="0">
                <a:solidFill>
                  <a:schemeClr val="bg1"/>
                </a:solidFill>
              </a:rPr>
              <a:t> bots</a:t>
            </a:r>
          </a:p>
        </p:txBody>
      </p:sp>
    </p:spTree>
    <p:extLst>
      <p:ext uri="{BB962C8B-B14F-4D97-AF65-F5344CB8AC3E}">
        <p14:creationId xmlns:p14="http://schemas.microsoft.com/office/powerpoint/2010/main" val="97578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7511" y="1535113"/>
            <a:ext cx="4457537" cy="446087"/>
          </a:xfrm>
        </p:spPr>
        <p:txBody>
          <a:bodyPr/>
          <a:lstStyle/>
          <a:p>
            <a:r>
              <a:rPr lang="en-US" dirty="0" smtClean="0"/>
              <a:t>Host-based Firewall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7512" y="4038600"/>
            <a:ext cx="4459288" cy="446087"/>
          </a:xfrm>
        </p:spPr>
        <p:txBody>
          <a:bodyPr/>
          <a:lstStyle/>
          <a:p>
            <a:r>
              <a:rPr lang="en-US" dirty="0" smtClean="0"/>
              <a:t>Network-Based Firewall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28575" cap="rnd" cmpd="sng">
            <a:solidFill>
              <a:schemeClr val="tx1"/>
            </a:solidFill>
            <a:prstDash val="dot"/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17512" y="2209800"/>
            <a:ext cx="5323268" cy="869996"/>
            <a:chOff x="544132" y="2209800"/>
            <a:chExt cx="5323268" cy="869996"/>
          </a:xfrm>
        </p:grpSpPr>
        <p:sp>
          <p:nvSpPr>
            <p:cNvPr id="12" name="Rounded Rectangle 11"/>
            <p:cNvSpPr/>
            <p:nvPr/>
          </p:nvSpPr>
          <p:spPr>
            <a:xfrm>
              <a:off x="544132" y="2209800"/>
              <a:ext cx="2514600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0" bIns="0" rtlCol="0" anchor="ctr" anchorCtr="0">
              <a:no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Host</a:t>
              </a:r>
            </a:p>
          </p:txBody>
        </p:sp>
        <p:sp>
          <p:nvSpPr>
            <p:cNvPr id="13" name="Octagon 12"/>
            <p:cNvSpPr/>
            <p:nvPr/>
          </p:nvSpPr>
          <p:spPr>
            <a:xfrm>
              <a:off x="1908261" y="2209800"/>
              <a:ext cx="1150471" cy="869996"/>
            </a:xfrm>
            <a:prstGeom prst="octag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Firewall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58932" y="2209800"/>
              <a:ext cx="1208468" cy="86999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Outside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2" idx="3"/>
              <a:endCxn id="14" idx="1"/>
            </p:cNvCxnSpPr>
            <p:nvPr/>
          </p:nvCxnSpPr>
          <p:spPr>
            <a:xfrm>
              <a:off x="3058732" y="2644798"/>
              <a:ext cx="1600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prstDash val="dash"/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ctagon 26"/>
          <p:cNvSpPr/>
          <p:nvPr/>
        </p:nvSpPr>
        <p:spPr>
          <a:xfrm>
            <a:off x="2523755" y="5302204"/>
            <a:ext cx="1150471" cy="869996"/>
          </a:xfrm>
          <a:prstGeom prst="oc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Firewall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0" y="5302204"/>
            <a:ext cx="1208468" cy="8699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Outside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>
            <a:stCxn id="31" idx="3"/>
          </p:cNvCxnSpPr>
          <p:nvPr/>
        </p:nvCxnSpPr>
        <p:spPr>
          <a:xfrm>
            <a:off x="1665668" y="5729931"/>
            <a:ext cx="858087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57200" y="5515315"/>
            <a:ext cx="1208468" cy="42923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Host 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707939" y="5743179"/>
            <a:ext cx="824373" cy="5767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7200" y="6278259"/>
            <a:ext cx="1208468" cy="42923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Host 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4752370"/>
            <a:ext cx="1208468" cy="429231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Host A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endCxn id="27" idx="5"/>
          </p:cNvCxnSpPr>
          <p:nvPr/>
        </p:nvCxnSpPr>
        <p:spPr>
          <a:xfrm>
            <a:off x="1665668" y="4953000"/>
            <a:ext cx="858087" cy="604017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7" idx="4"/>
          </p:cNvCxnSpPr>
          <p:nvPr/>
        </p:nvCxnSpPr>
        <p:spPr>
          <a:xfrm flipV="1">
            <a:off x="1665668" y="5917387"/>
            <a:ext cx="858087" cy="567031"/>
          </a:xfrm>
          <a:prstGeom prst="straightConnector1">
            <a:avLst/>
          </a:prstGeom>
          <a:ln w="28575" cap="rnd" cmpd="sng">
            <a:solidFill>
              <a:schemeClr val="tx1"/>
            </a:solidFill>
            <a:prstDash val="dash"/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19801" y="1310330"/>
            <a:ext cx="2971800" cy="1538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Features: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Faithful to local configuration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Travels with you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048452" y="4532762"/>
            <a:ext cx="2971800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/>
              <a:t>Features: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Protect whole network</a:t>
            </a:r>
          </a:p>
          <a:p>
            <a:pPr marL="274320" indent="-274320">
              <a:buFont typeface="Arial"/>
              <a:buChar char="•"/>
            </a:pPr>
            <a:r>
              <a:rPr lang="en-US" sz="2000" dirty="0" smtClean="0"/>
              <a:t>Can make decisions on all of traffic (traffic-based anomaly)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990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Caveats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“For any distribution on which an ML algorithm works well, there is another on which is works poorly.” </a:t>
            </a:r>
            <a:br>
              <a:rPr lang="en-US" dirty="0" smtClean="0"/>
            </a:br>
            <a:r>
              <a:rPr lang="en-US" dirty="0" smtClean="0"/>
              <a:t>      – The “No Free Lunch” Theorem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2469952"/>
            <a:ext cx="8229600" cy="4616648"/>
            <a:chOff x="1104900" y="2469952"/>
            <a:chExt cx="8229600" cy="4616648"/>
          </a:xfrm>
        </p:grpSpPr>
        <p:sp>
          <p:nvSpPr>
            <p:cNvPr id="5" name="Rounded Rectangle 4"/>
            <p:cNvSpPr/>
            <p:nvPr/>
          </p:nvSpPr>
          <p:spPr>
            <a:xfrm>
              <a:off x="2402541" y="3429000"/>
              <a:ext cx="6931959" cy="3124201"/>
            </a:xfrm>
            <a:prstGeom prst="round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0" rIns="91440" bIns="0" rtlCol="0" anchor="ctr" anchorCtr="1">
              <a:noAutofit/>
            </a:bodyPr>
            <a:lstStyle/>
            <a:p>
              <a:r>
                <a:rPr lang="en-US" sz="2800" dirty="0"/>
                <a:t>Our </a:t>
              </a:r>
              <a:r>
                <a:rPr lang="en-US" sz="2800" dirty="0" smtClean="0"/>
                <a:t>algorithm is efficient and works well in practice.</a:t>
              </a:r>
              <a:br>
                <a:rPr lang="en-US" sz="2800" dirty="0" smtClean="0"/>
              </a:br>
              <a:r>
                <a:rPr lang="en-US" sz="2800" dirty="0" smtClean="0"/>
                <a:t>  </a:t>
              </a:r>
              <a:br>
                <a:rPr lang="en-US" sz="2800" dirty="0" smtClean="0"/>
              </a:br>
              <a:r>
                <a:rPr lang="en-US" sz="2800" dirty="0" smtClean="0"/>
                <a:t>....but </a:t>
              </a:r>
              <a:r>
                <a:rPr lang="en-US" sz="2800" dirty="0"/>
                <a:t>a very powerful </a:t>
              </a:r>
              <a:r>
                <a:rPr lang="en-US" sz="2800" dirty="0" smtClean="0"/>
                <a:t>adversary</a:t>
              </a:r>
              <a:br>
                <a:rPr lang="en-US" sz="2800" dirty="0" smtClean="0"/>
              </a:br>
              <a:r>
                <a:rPr lang="en-US" sz="2800" dirty="0" smtClean="0"/>
                <a:t>could fool it into having many false negatives. A formal characterization</a:t>
              </a:r>
              <a:br>
                <a:rPr lang="en-US" sz="2800" dirty="0" smtClean="0"/>
              </a:br>
              <a:r>
                <a:rPr lang="en-US" sz="2800" dirty="0" smtClean="0"/>
                <a:t>is future work.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4900" y="2469952"/>
              <a:ext cx="1252972" cy="461664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00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28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lIns="0"/>
          <a:lstStyle/>
          <a:p>
            <a:pPr marL="0" indent="0">
              <a:buNone/>
            </a:pPr>
            <a:r>
              <a:rPr lang="en-US" dirty="0" smtClean="0"/>
              <a:t>Base Rate, fallacies, and detection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2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Let </a:t>
            </a:r>
            <a:r>
              <a:rPr lang="en-US" sz="2800" dirty="0" err="1" smtClean="0"/>
              <a:t>Ω</a:t>
            </a:r>
            <a:r>
              <a:rPr lang="en-US" sz="2800" dirty="0" smtClean="0"/>
              <a:t> be the set of all possible events. </a:t>
            </a:r>
            <a:br>
              <a:rPr lang="en-US" sz="2800" dirty="0" smtClean="0"/>
            </a:br>
            <a:r>
              <a:rPr lang="en-US" sz="2800" dirty="0" smtClean="0"/>
              <a:t>For example: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Audit records produced on a host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Network packets seen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1177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590800" y="2819400"/>
            <a:ext cx="1828800" cy="140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120329" y="4780052"/>
            <a:ext cx="2438400" cy="1087348"/>
          </a:xfrm>
          <a:prstGeom prst="wedgeRoundRectCallout">
            <a:avLst>
              <a:gd name="adj1" fmla="val 41003"/>
              <a:gd name="adj2" fmla="val -957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Set of intrusion events 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1" y="4495800"/>
            <a:ext cx="2669974" cy="1371600"/>
            <a:chOff x="4648201" y="4495800"/>
            <a:chExt cx="2669974" cy="1371600"/>
          </a:xfrm>
        </p:grpSpPr>
        <p:sp>
          <p:nvSpPr>
            <p:cNvPr id="9" name="Folded Corner 8"/>
            <p:cNvSpPr/>
            <p:nvPr/>
          </p:nvSpPr>
          <p:spPr>
            <a:xfrm>
              <a:off x="4648201" y="4495800"/>
              <a:ext cx="2669974" cy="1371600"/>
            </a:xfrm>
            <a:prstGeom prst="foldedCorner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91440" rIns="0" bIns="0" rtlCol="0" anchor="t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Intrusion Rate:</a:t>
              </a: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887" y="4953000"/>
              <a:ext cx="1498600" cy="762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828800" y="609600"/>
            <a:ext cx="6626233" cy="1815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lang="en-US" sz="2800" u="sng" dirty="0" smtClean="0"/>
              <a:t>Example</a:t>
            </a:r>
            <a:r>
              <a:rPr lang="en-US" sz="2800" dirty="0" smtClean="0"/>
              <a:t>: IDS Received 1,000,000 packets. </a:t>
            </a:r>
            <a:br>
              <a:rPr lang="en-US" sz="2800" dirty="0" smtClean="0"/>
            </a:br>
            <a:r>
              <a:rPr lang="en-US" sz="2800" dirty="0" smtClean="0"/>
              <a:t>20 of them corresponded to an intrusion.</a:t>
            </a:r>
          </a:p>
          <a:p>
            <a:r>
              <a:rPr lang="en-US" sz="2800" dirty="0" smtClean="0"/>
              <a:t>The </a:t>
            </a:r>
            <a:r>
              <a:rPr lang="en-US" sz="2800" i="1" u="sng" dirty="0" smtClean="0"/>
              <a:t>intrusion rate</a:t>
            </a:r>
            <a:r>
              <a:rPr lang="en-US" sz="2800" dirty="0" smtClean="0"/>
              <a:t> </a:t>
            </a:r>
            <a:r>
              <a:rPr lang="en-US" sz="2800" dirty="0" err="1" smtClean="0"/>
              <a:t>Pr</a:t>
            </a:r>
            <a:r>
              <a:rPr lang="en-US" sz="2800" dirty="0" smtClean="0"/>
              <a:t>[I] is:</a:t>
            </a:r>
          </a:p>
          <a:p>
            <a:r>
              <a:rPr lang="en-US" sz="2800" dirty="0" err="1" smtClean="0"/>
              <a:t>Pr</a:t>
            </a:r>
            <a:r>
              <a:rPr lang="en-US" sz="2800" dirty="0" smtClean="0"/>
              <a:t>[I] = 20/1,000,000  = .00002</a:t>
            </a:r>
          </a:p>
        </p:txBody>
      </p:sp>
    </p:spTree>
    <p:extLst>
      <p:ext uri="{BB962C8B-B14F-4D97-AF65-F5344CB8AC3E}">
        <p14:creationId xmlns:p14="http://schemas.microsoft.com/office/powerpoint/2010/main" val="37878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590800" y="2819400"/>
            <a:ext cx="1828800" cy="140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83844" y="3138311"/>
            <a:ext cx="762000" cy="78457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20329" y="4780052"/>
            <a:ext cx="2438400" cy="934948"/>
          </a:xfrm>
          <a:prstGeom prst="wedgeRoundRectCallout">
            <a:avLst>
              <a:gd name="adj1" fmla="val 53734"/>
              <a:gd name="adj2" fmla="val -14867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Set of alerts </a:t>
            </a:r>
            <a:r>
              <a:rPr lang="en-US" sz="2400" b="1" dirty="0" smtClean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87" y="5029200"/>
            <a:ext cx="1498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6" name="Folded Corner 15"/>
          <p:cNvSpPr/>
          <p:nvPr/>
        </p:nvSpPr>
        <p:spPr>
          <a:xfrm>
            <a:off x="4648201" y="4343400"/>
            <a:ext cx="2669974" cy="1562100"/>
          </a:xfrm>
          <a:prstGeom prst="foldedCorner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228600" rIns="0" bIns="0" rtlCol="0" anchor="t" anchorCtr="0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Alert Rate: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38" y="4979811"/>
            <a:ext cx="1562100" cy="7366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521982" y="1884452"/>
            <a:ext cx="2438400" cy="934948"/>
            <a:chOff x="4521982" y="1884452"/>
            <a:chExt cx="2438400" cy="93494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21982" y="1884452"/>
              <a:ext cx="2438400" cy="934948"/>
            </a:xfrm>
            <a:prstGeom prst="wedgeRoundRectCallout">
              <a:avLst>
                <a:gd name="adj1" fmla="val -67794"/>
                <a:gd name="adj2" fmla="val 10186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Sound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482" y="2406649"/>
              <a:ext cx="7874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2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590800" y="2819400"/>
            <a:ext cx="1828800" cy="14097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I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2686050"/>
            <a:ext cx="2667000" cy="2343150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A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521982" y="1884452"/>
            <a:ext cx="2438400" cy="934948"/>
          </a:xfrm>
          <a:prstGeom prst="wedgeRoundRectCallout">
            <a:avLst>
              <a:gd name="adj1" fmla="val -47539"/>
              <a:gd name="adj2" fmla="val 9884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u="sng" dirty="0" err="1" smtClean="0">
                <a:solidFill>
                  <a:schemeClr val="bg1"/>
                </a:solidFill>
              </a:rPr>
              <a:t>Defn</a:t>
            </a:r>
            <a:r>
              <a:rPr lang="en-US" sz="2400" u="sng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Complete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2" y="2419350"/>
            <a:ext cx="787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2030" y="1600200"/>
            <a:ext cx="2793218" cy="934948"/>
            <a:chOff x="4521982" y="1884452"/>
            <a:chExt cx="2793218" cy="93494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21982" y="1884452"/>
              <a:ext cx="2793218" cy="934948"/>
            </a:xfrm>
            <a:prstGeom prst="wedgeRoundRectCallout">
              <a:avLst>
                <a:gd name="adj1" fmla="val -47539"/>
                <a:gd name="adj2" fmla="val 98849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False Positive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041" y="2433461"/>
              <a:ext cx="927100" cy="2413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583879" y="1577709"/>
            <a:ext cx="2793218" cy="934948"/>
            <a:chOff x="1120329" y="1600200"/>
            <a:chExt cx="2793218" cy="934948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1120329" y="1600200"/>
              <a:ext cx="2793218" cy="934948"/>
            </a:xfrm>
            <a:prstGeom prst="wedgeRoundRectCallout">
              <a:avLst>
                <a:gd name="adj1" fmla="val 20661"/>
                <a:gd name="adj2" fmla="val 106396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False Negative</a:t>
              </a:r>
            </a:p>
            <a:p>
              <a:pPr algn="ctr"/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88" y="2137128"/>
              <a:ext cx="927100" cy="2413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980488" y="4419600"/>
            <a:ext cx="2793218" cy="934948"/>
            <a:chOff x="2980488" y="4419600"/>
            <a:chExt cx="2793218" cy="934948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2980488" y="4419600"/>
              <a:ext cx="2793218" cy="934948"/>
            </a:xfrm>
            <a:prstGeom prst="wedgeRoundRectCallout">
              <a:avLst>
                <a:gd name="adj1" fmla="val 7526"/>
                <a:gd name="adj2" fmla="val -13660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True Positive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497" y="4945239"/>
              <a:ext cx="711200" cy="2413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565580" y="5473653"/>
            <a:ext cx="2793218" cy="934948"/>
            <a:chOff x="5565580" y="5473653"/>
            <a:chExt cx="2793218" cy="934948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5565580" y="5473653"/>
              <a:ext cx="2793218" cy="934948"/>
            </a:xfrm>
            <a:prstGeom prst="wedgeRoundRectCallout">
              <a:avLst>
                <a:gd name="adj1" fmla="val 7526"/>
                <a:gd name="adj2" fmla="val -13660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True Negative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389" y="5992989"/>
              <a:ext cx="1117600" cy="31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43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52289" y="2950246"/>
            <a:ext cx="1143976" cy="1143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43201" y="4876800"/>
            <a:ext cx="3508570" cy="1295400"/>
            <a:chOff x="2743201" y="4419600"/>
            <a:chExt cx="3508570" cy="129540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743201" y="4419600"/>
              <a:ext cx="3508570" cy="1295400"/>
            </a:xfrm>
            <a:prstGeom prst="wedgeRoundRectCallout">
              <a:avLst>
                <a:gd name="adj1" fmla="val 6218"/>
                <a:gd name="adj2" fmla="val -13142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45720" rIns="0" bIns="0" rtlCol="0" anchor="t" anchorCtr="0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Detection rate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036" y="4959330"/>
              <a:ext cx="2628900" cy="7366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828800" y="609600"/>
            <a:ext cx="6422852" cy="1384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lang="en-US" sz="2800" dirty="0" smtClean="0"/>
              <a:t>Think of the detection rate as the set of</a:t>
            </a:r>
            <a:br>
              <a:rPr lang="en-US" sz="2800" dirty="0" smtClean="0"/>
            </a:br>
            <a:r>
              <a:rPr lang="en-US" sz="2800" i="1" dirty="0" smtClean="0">
                <a:solidFill>
                  <a:schemeClr val="tx2"/>
                </a:solidFill>
              </a:rPr>
              <a:t>intrusions raising an alert</a:t>
            </a:r>
            <a:r>
              <a:rPr lang="en-US" sz="2800" dirty="0" smtClean="0"/>
              <a:t> normalized by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i="1" dirty="0" smtClean="0">
                <a:solidFill>
                  <a:srgbClr val="990000"/>
                </a:solidFill>
              </a:rPr>
              <a:t>set of </a:t>
            </a:r>
            <a:r>
              <a:rPr lang="en-US" sz="2800" i="1" u="sng" dirty="0" smtClean="0">
                <a:solidFill>
                  <a:srgbClr val="990000"/>
                </a:solidFill>
              </a:rPr>
              <a:t>all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990000"/>
                </a:solidFill>
              </a:rPr>
              <a:t>intrusions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22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Viewpoint: Probability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52689" y="2127955"/>
            <a:ext cx="4586111" cy="3358445"/>
            <a:chOff x="2119489" y="2051755"/>
            <a:chExt cx="4586111" cy="3358445"/>
          </a:xfrm>
        </p:grpSpPr>
        <p:grpSp>
          <p:nvGrpSpPr>
            <p:cNvPr id="13" name="Group 12"/>
            <p:cNvGrpSpPr/>
            <p:nvPr/>
          </p:nvGrpSpPr>
          <p:grpSpPr>
            <a:xfrm>
              <a:off x="2119489" y="2895600"/>
              <a:ext cx="2286000" cy="1676400"/>
              <a:chOff x="990600" y="2895600"/>
              <a:chExt cx="2286000" cy="1676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990600" y="28956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90600" y="37338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405489" y="4078111"/>
              <a:ext cx="2286000" cy="1332089"/>
              <a:chOff x="990600" y="3239911"/>
              <a:chExt cx="2286000" cy="133208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990600" y="3239911"/>
                <a:ext cx="2254956" cy="493889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990600" y="37338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419600" y="2051755"/>
              <a:ext cx="2286000" cy="1334912"/>
              <a:chOff x="990600" y="2895600"/>
              <a:chExt cx="2286000" cy="133491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990600" y="28956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90600" y="3733800"/>
                <a:ext cx="2269067" cy="496712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33" y="2942872"/>
            <a:ext cx="622300" cy="317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33" y="4452762"/>
            <a:ext cx="812800" cy="317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44" y="4025900"/>
            <a:ext cx="1143000" cy="317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44" y="5257800"/>
            <a:ext cx="1333500" cy="3175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55" y="3295650"/>
            <a:ext cx="1143000" cy="3175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98" y="2197100"/>
            <a:ext cx="927100" cy="317500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>
          <a:xfrm>
            <a:off x="1851376" y="1295400"/>
            <a:ext cx="2332567" cy="492477"/>
          </a:xfrm>
          <a:prstGeom prst="wedgeRoundRectCallout">
            <a:avLst>
              <a:gd name="adj1" fmla="val 46106"/>
              <a:gd name="adj2" fmla="val 12306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Detection Rate</a:t>
            </a:r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23" y="1994605"/>
            <a:ext cx="2908300" cy="2667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23" y="3329517"/>
            <a:ext cx="3238500" cy="2667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23" y="4000500"/>
            <a:ext cx="3416300" cy="2667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00700"/>
            <a:ext cx="3746500" cy="266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5410200"/>
            <a:ext cx="3276600" cy="1295400"/>
            <a:chOff x="304800" y="5410200"/>
            <a:chExt cx="3276600" cy="1295400"/>
          </a:xfrm>
        </p:grpSpPr>
        <p:sp>
          <p:nvSpPr>
            <p:cNvPr id="37" name="Rounded Rectangle 36"/>
            <p:cNvSpPr/>
            <p:nvPr/>
          </p:nvSpPr>
          <p:spPr>
            <a:xfrm>
              <a:off x="304800" y="5410200"/>
              <a:ext cx="3276600" cy="1295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t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Note:</a:t>
              </a: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5859093"/>
              <a:ext cx="2870200" cy="64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3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650859" y="30099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710918" y="3140746"/>
            <a:ext cx="1143976" cy="1143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01830" y="4876800"/>
            <a:ext cx="3508570" cy="1295400"/>
            <a:chOff x="2743201" y="4419600"/>
            <a:chExt cx="3508570" cy="1295400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2743201" y="4419600"/>
              <a:ext cx="3508570" cy="1295400"/>
            </a:xfrm>
            <a:prstGeom prst="wedgeRoundRectCallout">
              <a:avLst>
                <a:gd name="adj1" fmla="val 6218"/>
                <a:gd name="adj2" fmla="val -131420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45720" rIns="0" bIns="0" rtlCol="0" anchor="t" anchorCtr="0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Detection rate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036" y="4959330"/>
              <a:ext cx="2628900" cy="736600"/>
            </a:xfrm>
            <a:prstGeom prst="rect">
              <a:avLst/>
            </a:prstGeom>
          </p:spPr>
        </p:pic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690739"/>
            <a:ext cx="3048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 Filtering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Stateful</a:t>
            </a:r>
            <a:r>
              <a:rPr lang="en-US" dirty="0" smtClean="0"/>
              <a:t> Inspection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 proxy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Default allow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Default deny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650859" y="30099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710918" y="3140746"/>
            <a:ext cx="1143976" cy="1143000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953000" y="2024239"/>
            <a:ext cx="983859" cy="609600"/>
          </a:xfrm>
          <a:prstGeom prst="wedgeRoundRectCallout">
            <a:avLst>
              <a:gd name="adj1" fmla="val -28079"/>
              <a:gd name="adj2" fmla="val 1944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690739"/>
            <a:ext cx="3048000" cy="1638300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6248400" y="1871839"/>
            <a:ext cx="983859" cy="609600"/>
          </a:xfrm>
          <a:prstGeom prst="wedgeRoundRectCallout">
            <a:avLst>
              <a:gd name="adj1" fmla="val -28079"/>
              <a:gd name="adj2" fmla="val 1944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33600" y="2835946"/>
            <a:ext cx="983859" cy="609600"/>
          </a:xfrm>
          <a:prstGeom prst="wedgeRoundRectCallout">
            <a:avLst>
              <a:gd name="adj1" fmla="val 131124"/>
              <a:gd name="adj2" fmla="val 509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5105400"/>
            <a:ext cx="6324600" cy="914400"/>
            <a:chOff x="1447800" y="5105400"/>
            <a:chExt cx="63246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447800" y="5105400"/>
              <a:ext cx="63246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240867"/>
              <a:ext cx="5562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6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52689" y="2127955"/>
            <a:ext cx="4586111" cy="3358445"/>
            <a:chOff x="2119489" y="2051755"/>
            <a:chExt cx="4586111" cy="3358445"/>
          </a:xfrm>
        </p:grpSpPr>
        <p:grpSp>
          <p:nvGrpSpPr>
            <p:cNvPr id="13" name="Group 12"/>
            <p:cNvGrpSpPr/>
            <p:nvPr/>
          </p:nvGrpSpPr>
          <p:grpSpPr>
            <a:xfrm>
              <a:off x="2119489" y="2895600"/>
              <a:ext cx="2286000" cy="1676400"/>
              <a:chOff x="990600" y="2895600"/>
              <a:chExt cx="2286000" cy="1676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990600" y="28956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90600" y="37338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405489" y="4078111"/>
              <a:ext cx="2286000" cy="1332089"/>
              <a:chOff x="990600" y="3239911"/>
              <a:chExt cx="2286000" cy="133208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990600" y="3239911"/>
                <a:ext cx="2254956" cy="493889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990600" y="37338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419600" y="2051755"/>
              <a:ext cx="2286000" cy="1334912"/>
              <a:chOff x="990600" y="2895600"/>
              <a:chExt cx="2286000" cy="133491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990600" y="2895600"/>
                <a:ext cx="2286000" cy="838200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990600" y="3733800"/>
                <a:ext cx="2269067" cy="496712"/>
              </a:xfrm>
              <a:prstGeom prst="line">
                <a:avLst/>
              </a:prstGeom>
              <a:ln w="28575" cap="rnd" cmpd="sng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6" y="2935111"/>
            <a:ext cx="1828800" cy="266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2254955"/>
            <a:ext cx="22987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1867605"/>
            <a:ext cx="2133600" cy="520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1734255"/>
            <a:ext cx="2908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solidFill>
              <a:schemeClr val="accent3">
                <a:alpha val="61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52289" y="2950246"/>
            <a:ext cx="1143976" cy="11430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609600"/>
            <a:ext cx="6801862" cy="1815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t" anchorCtr="0">
            <a:spAutoFit/>
          </a:bodyPr>
          <a:lstStyle/>
          <a:p>
            <a:r>
              <a:rPr lang="en-US" sz="2800" dirty="0" smtClean="0"/>
              <a:t>Think of the Bayesian detection rate as the </a:t>
            </a:r>
            <a:br>
              <a:rPr lang="en-US" sz="2800" dirty="0" smtClean="0"/>
            </a:br>
            <a:r>
              <a:rPr lang="en-US" sz="2800" dirty="0" smtClean="0"/>
              <a:t>set of </a:t>
            </a:r>
            <a:r>
              <a:rPr lang="en-US" sz="2800" i="1" dirty="0" smtClean="0">
                <a:solidFill>
                  <a:schemeClr val="tx2"/>
                </a:solidFill>
              </a:rPr>
              <a:t>intrusions raising an alert</a:t>
            </a:r>
            <a:r>
              <a:rPr lang="en-US" sz="2800" dirty="0" smtClean="0"/>
              <a:t> normalized </a:t>
            </a:r>
            <a:br>
              <a:rPr lang="en-US" sz="2800" dirty="0" smtClean="0"/>
            </a:br>
            <a:r>
              <a:rPr lang="en-US" sz="2800" dirty="0" smtClean="0"/>
              <a:t>by the </a:t>
            </a:r>
            <a:r>
              <a:rPr lang="en-US" sz="2800" i="1" dirty="0" smtClean="0">
                <a:solidFill>
                  <a:srgbClr val="990000"/>
                </a:solidFill>
              </a:rPr>
              <a:t>set of </a:t>
            </a:r>
            <a:r>
              <a:rPr lang="en-US" sz="2800" i="1" u="sng" dirty="0" smtClean="0">
                <a:solidFill>
                  <a:srgbClr val="990000"/>
                </a:solidFill>
              </a:rPr>
              <a:t>all</a:t>
            </a:r>
            <a:r>
              <a:rPr lang="en-US" sz="2800" u="sng" dirty="0" smtClean="0">
                <a:solidFill>
                  <a:schemeClr val="tx2"/>
                </a:solidFill>
              </a:rPr>
              <a:t> </a:t>
            </a:r>
            <a:r>
              <a:rPr lang="en-US" sz="2800" i="1" u="sng" dirty="0" smtClean="0">
                <a:solidFill>
                  <a:srgbClr val="990000"/>
                </a:solidFill>
              </a:rPr>
              <a:t>alerts</a:t>
            </a:r>
            <a:r>
              <a:rPr lang="en-US" sz="2800" dirty="0" smtClean="0"/>
              <a:t>. (vs. detection rate</a:t>
            </a:r>
            <a:br>
              <a:rPr lang="en-US" sz="2800" dirty="0" smtClean="0"/>
            </a:br>
            <a:r>
              <a:rPr lang="en-US" sz="2800" dirty="0" smtClean="0"/>
              <a:t>which normalizes on intrusions.)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4724400"/>
            <a:ext cx="4267199" cy="1295400"/>
            <a:chOff x="2743200" y="4876800"/>
            <a:chExt cx="4267199" cy="129540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743200" y="4876800"/>
              <a:ext cx="4267199" cy="1295400"/>
            </a:xfrm>
            <a:prstGeom prst="wedgeRoundRectCallout">
              <a:avLst>
                <a:gd name="adj1" fmla="val 34658"/>
                <a:gd name="adj2" fmla="val -133599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45720" rIns="0" bIns="0" rtlCol="0" anchor="t" anchorCtr="0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Bayesian</a:t>
              </a:r>
              <a:r>
                <a:rPr lang="en-US" sz="2400" dirty="0" smtClean="0">
                  <a:solidFill>
                    <a:schemeClr val="bg1"/>
                  </a:solidFill>
                </a:rPr>
                <a:t> Detection rate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349" y="5403144"/>
              <a:ext cx="2628900" cy="7366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867400" y="4930599"/>
            <a:ext cx="2286000" cy="1107996"/>
            <a:chOff x="5867400" y="4930599"/>
            <a:chExt cx="2286000" cy="1107996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5029200"/>
              <a:ext cx="2286000" cy="95814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Crux of IDS usefulness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0775" y="4930599"/>
              <a:ext cx="30927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7200" b="1" dirty="0" smtClean="0">
                  <a:solidFill>
                    <a:schemeClr val="tx2"/>
                  </a:solidFill>
                </a:rPr>
                <a:t>!</a:t>
              </a:r>
              <a:endParaRPr lang="en-US" sz="6000" b="1" dirty="0" smtClean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8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92230" y="2819400"/>
            <a:ext cx="3359541" cy="1409700"/>
            <a:chOff x="2209800" y="2819400"/>
            <a:chExt cx="3359541" cy="1409700"/>
          </a:xfrm>
        </p:grpSpPr>
        <p:sp>
          <p:nvSpPr>
            <p:cNvPr id="2" name="Oval 1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solidFill>
              <a:schemeClr val="accent3">
                <a:alpha val="26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52289" y="2950246"/>
            <a:ext cx="1143976" cy="11430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2400" b="1" dirty="0" smtClean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4724400"/>
            <a:ext cx="4267199" cy="1295400"/>
            <a:chOff x="2743200" y="4876800"/>
            <a:chExt cx="4267199" cy="1295400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2743200" y="4876800"/>
              <a:ext cx="4267199" cy="1295400"/>
            </a:xfrm>
            <a:prstGeom prst="wedgeRoundRectCallout">
              <a:avLst>
                <a:gd name="adj1" fmla="val 34658"/>
                <a:gd name="adj2" fmla="val -133599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45720" rIns="0" bIns="0" rtlCol="0" anchor="t" anchorCtr="0">
              <a:noAutofit/>
            </a:bodyPr>
            <a:lstStyle/>
            <a:p>
              <a:pPr algn="ctr"/>
              <a:r>
                <a:rPr lang="en-US" sz="2400" u="sng" dirty="0" err="1" smtClean="0">
                  <a:solidFill>
                    <a:schemeClr val="bg1"/>
                  </a:solidFill>
                </a:rPr>
                <a:t>Defn</a:t>
              </a:r>
              <a:r>
                <a:rPr lang="en-US" sz="2400" u="sng" dirty="0" smtClean="0">
                  <a:solidFill>
                    <a:schemeClr val="bg1"/>
                  </a:solidFill>
                </a:rPr>
                <a:t>: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Bayesian</a:t>
              </a:r>
              <a:r>
                <a:rPr lang="en-US" sz="2400" dirty="0" smtClean="0">
                  <a:solidFill>
                    <a:schemeClr val="bg1"/>
                  </a:solidFill>
                </a:rPr>
                <a:t> Detection rate</a:t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349" y="5403144"/>
              <a:ext cx="2628900" cy="736600"/>
            </a:xfrm>
            <a:prstGeom prst="rect">
              <a:avLst/>
            </a:prstGeom>
          </p:spPr>
        </p:pic>
      </p:grpSp>
      <p:sp>
        <p:nvSpPr>
          <p:cNvPr id="16" name="Folded Corner 15"/>
          <p:cNvSpPr/>
          <p:nvPr/>
        </p:nvSpPr>
        <p:spPr>
          <a:xfrm>
            <a:off x="1131665" y="914400"/>
            <a:ext cx="6880671" cy="16002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Bayesian detection rate is the probability an alert signifies an intrusion. 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crux of deciding whether a detection system is useful often comes down to this equation.</a:t>
            </a:r>
          </a:p>
        </p:txBody>
      </p:sp>
    </p:spTree>
    <p:extLst>
      <p:ext uri="{BB962C8B-B14F-4D97-AF65-F5344CB8AC3E}">
        <p14:creationId xmlns:p14="http://schemas.microsoft.com/office/powerpoint/2010/main" val="404204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457200"/>
            <a:ext cx="8001000" cy="6009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09600"/>
            <a:ext cx="282129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err="1" smtClean="0"/>
              <a:t>Ω</a:t>
            </a:r>
            <a:endParaRPr lang="en-US" sz="32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3650859" y="2819400"/>
            <a:ext cx="3359541" cy="1409700"/>
            <a:chOff x="2209800" y="2819400"/>
            <a:chExt cx="3359541" cy="1409700"/>
          </a:xfrm>
        </p:grpSpPr>
        <p:sp>
          <p:nvSpPr>
            <p:cNvPr id="27" name="Oval 26"/>
            <p:cNvSpPr/>
            <p:nvPr/>
          </p:nvSpPr>
          <p:spPr>
            <a:xfrm>
              <a:off x="2209800" y="2819400"/>
              <a:ext cx="2209800" cy="14097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000000"/>
                  </a:solidFill>
                </a:rPr>
                <a:t>I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269859" y="2819400"/>
              <a:ext cx="2299482" cy="1409700"/>
            </a:xfrm>
            <a:prstGeom prst="ellipse">
              <a:avLst/>
            </a:prstGeom>
            <a:solidFill>
              <a:schemeClr val="accent3">
                <a:alpha val="63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3600" b="1" dirty="0" smtClean="0">
                  <a:solidFill>
                    <a:srgbClr val="000000"/>
                  </a:solidFill>
                </a:rPr>
                <a:t>A</a:t>
              </a:r>
              <a:endParaRPr lang="en-US" sz="2400" b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ounded Rectangular Callout 20"/>
          <p:cNvSpPr/>
          <p:nvPr/>
        </p:nvSpPr>
        <p:spPr>
          <a:xfrm>
            <a:off x="2133600" y="2835946"/>
            <a:ext cx="983859" cy="609600"/>
          </a:xfrm>
          <a:prstGeom prst="wedgeRoundRectCallout">
            <a:avLst>
              <a:gd name="adj1" fmla="val 131124"/>
              <a:gd name="adj2" fmla="val 509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48400" y="1871839"/>
            <a:ext cx="983859" cy="609600"/>
          </a:xfrm>
          <a:prstGeom prst="wedgeRoundRectCallout">
            <a:avLst>
              <a:gd name="adj1" fmla="val -28079"/>
              <a:gd name="adj2" fmla="val 19444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914281" y="4495800"/>
            <a:ext cx="983859" cy="609600"/>
          </a:xfrm>
          <a:prstGeom prst="wedgeRoundRectCallout">
            <a:avLst>
              <a:gd name="adj1" fmla="val -132780"/>
              <a:gd name="adj2" fmla="val -15046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47800" y="5257800"/>
            <a:ext cx="6324600" cy="914400"/>
            <a:chOff x="1447800" y="5257800"/>
            <a:chExt cx="63246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1447800" y="5257800"/>
              <a:ext cx="6324600" cy="914400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5410200"/>
              <a:ext cx="5029200" cy="609600"/>
            </a:xfrm>
            <a:prstGeom prst="rect">
              <a:avLst/>
            </a:prstGeom>
          </p:spPr>
        </p:pic>
      </p:grpSp>
      <p:sp>
        <p:nvSpPr>
          <p:cNvPr id="29" name="Folded Corner 28"/>
          <p:cNvSpPr/>
          <p:nvPr/>
        </p:nvSpPr>
        <p:spPr>
          <a:xfrm>
            <a:off x="685800" y="4068427"/>
            <a:ext cx="3276600" cy="854746"/>
          </a:xfrm>
          <a:prstGeom prst="foldedCorner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About 18% of all alerts are false positives!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" y="840822"/>
            <a:ext cx="49911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8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We’re often given the detection rate and know the intrusion rate, and want to calculate the Bayesian detection rate</a:t>
            </a:r>
          </a:p>
          <a:p>
            <a:pPr lvl="1"/>
            <a:r>
              <a:rPr lang="en-US" dirty="0" smtClean="0"/>
              <a:t>99% accurate medical test</a:t>
            </a:r>
          </a:p>
          <a:p>
            <a:pPr lvl="1"/>
            <a:r>
              <a:rPr lang="en-US" dirty="0" smtClean="0"/>
              <a:t>99% accurate IDS</a:t>
            </a:r>
          </a:p>
          <a:p>
            <a:pPr lvl="1"/>
            <a:r>
              <a:rPr lang="en-US" dirty="0" smtClean="0"/>
              <a:t>99% accurate test for deception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2" y="1486605"/>
            <a:ext cx="6616700" cy="3683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7200" y="2362200"/>
            <a:ext cx="8534400" cy="4114800"/>
            <a:chOff x="457200" y="2362200"/>
            <a:chExt cx="8534400" cy="4114800"/>
          </a:xfrm>
        </p:grpSpPr>
        <p:sp>
          <p:nvSpPr>
            <p:cNvPr id="28" name="Rectangle 27"/>
            <p:cNvSpPr/>
            <p:nvPr/>
          </p:nvSpPr>
          <p:spPr>
            <a:xfrm>
              <a:off x="5389034" y="4354689"/>
              <a:ext cx="3602566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02956" y="2362200"/>
              <a:ext cx="3155244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" y="2737555"/>
              <a:ext cx="4586111" cy="3358445"/>
              <a:chOff x="2119489" y="2051755"/>
              <a:chExt cx="4586111" cy="33584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19489" y="2895600"/>
                <a:ext cx="2286000" cy="1676400"/>
                <a:chOff x="990600" y="2895600"/>
                <a:chExt cx="2286000" cy="167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405489" y="4078111"/>
                <a:ext cx="2286000" cy="1332089"/>
                <a:chOff x="990600" y="3239911"/>
                <a:chExt cx="2286000" cy="133208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3239911"/>
                  <a:ext cx="2254956" cy="493889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19600" y="2051755"/>
                <a:ext cx="2286000" cy="1334912"/>
                <a:chOff x="990600" y="2895600"/>
                <a:chExt cx="2286000" cy="1334912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90600" y="3733800"/>
                  <a:ext cx="2269067" cy="49671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552472"/>
              <a:ext cx="6223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5062362"/>
              <a:ext cx="812800" cy="317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4635500"/>
              <a:ext cx="1143000" cy="317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5867400"/>
              <a:ext cx="13335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66" y="3905250"/>
              <a:ext cx="1143000" cy="3175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09" y="2806700"/>
              <a:ext cx="927100" cy="3175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2604205"/>
              <a:ext cx="29083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3939117"/>
              <a:ext cx="32385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4610100"/>
              <a:ext cx="34163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11" y="6210300"/>
              <a:ext cx="3746500" cy="266700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2362200"/>
              <a:ext cx="1529644" cy="60959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Proof: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09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Bayesian Detection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 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 to calculate the Bayesian detection rate: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One way is to compute: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2" y="1486605"/>
            <a:ext cx="66167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3048000"/>
            <a:ext cx="3060700" cy="838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067300"/>
            <a:ext cx="69850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1,000 people in the city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 is a terrorists, and we have their pictures. Thus the </a:t>
            </a:r>
            <a:r>
              <a:rPr lang="en-US" i="1" u="sng" dirty="0" smtClean="0">
                <a:solidFill>
                  <a:srgbClr val="990000"/>
                </a:solidFill>
              </a:rPr>
              <a:t>base rate</a:t>
            </a:r>
            <a:r>
              <a:rPr lang="en-US" dirty="0" smtClean="0"/>
              <a:t> of terrorists is 1/1000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Suppose we have a new terrorist facial recognition system that is 99% accurate.</a:t>
            </a:r>
          </a:p>
          <a:p>
            <a:pPr lvl="1"/>
            <a:r>
              <a:rPr lang="en-US" dirty="0" smtClean="0"/>
              <a:t>99/100 times when someone is a terrorist there is an alarm</a:t>
            </a:r>
          </a:p>
          <a:p>
            <a:pPr lvl="1"/>
            <a:r>
              <a:rPr lang="en-US" dirty="0" smtClean="0"/>
              <a:t>For every 100 good guys, the alarm only goes off once.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 alarm went off. Is the suspect really a terrorist?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78</a:t>
            </a:fld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228600" y="1866900"/>
            <a:ext cx="4343400" cy="3916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City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533400" y="2095501"/>
            <a:ext cx="3753556" cy="2971800"/>
            <a:chOff x="533400" y="2438400"/>
            <a:chExt cx="3753556" cy="2971800"/>
          </a:xfrm>
        </p:grpSpPr>
        <p:grpSp>
          <p:nvGrpSpPr>
            <p:cNvPr id="125" name="Group 124"/>
            <p:cNvGrpSpPr/>
            <p:nvPr/>
          </p:nvGrpSpPr>
          <p:grpSpPr>
            <a:xfrm>
              <a:off x="533400" y="2438400"/>
              <a:ext cx="304800" cy="2971800"/>
              <a:chOff x="742244" y="2438400"/>
              <a:chExt cx="304800" cy="29718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916595" y="2438400"/>
              <a:ext cx="304800" cy="2971800"/>
              <a:chOff x="742244" y="2438400"/>
              <a:chExt cx="304800" cy="2971800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299790" y="2438400"/>
              <a:ext cx="304800" cy="2971800"/>
              <a:chOff x="742244" y="2438400"/>
              <a:chExt cx="304800" cy="29718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682985" y="2438400"/>
              <a:ext cx="304800" cy="2971800"/>
              <a:chOff x="742244" y="2438400"/>
              <a:chExt cx="304800" cy="2971800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066180" y="2438400"/>
              <a:ext cx="304800" cy="2971800"/>
              <a:chOff x="742244" y="2438400"/>
              <a:chExt cx="304800" cy="297180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2449375" y="2438400"/>
              <a:ext cx="304800" cy="2971800"/>
              <a:chOff x="742244" y="2438400"/>
              <a:chExt cx="304800" cy="2971800"/>
            </a:xfrm>
          </p:grpSpPr>
          <p:sp>
            <p:nvSpPr>
              <p:cNvPr id="175" name="Oval 17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2832570" y="2438400"/>
              <a:ext cx="304800" cy="2971800"/>
              <a:chOff x="742244" y="2438400"/>
              <a:chExt cx="304800" cy="297180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3215765" y="2438400"/>
              <a:ext cx="304800" cy="2971800"/>
              <a:chOff x="742244" y="2438400"/>
              <a:chExt cx="304800" cy="2971800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598960" y="2438400"/>
              <a:ext cx="304800" cy="2971800"/>
              <a:chOff x="742244" y="2438400"/>
              <a:chExt cx="304800" cy="297180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982156" y="2438400"/>
              <a:ext cx="304800" cy="2971800"/>
              <a:chOff x="742244" y="2438400"/>
              <a:chExt cx="304800" cy="2971800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42244" y="2438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742244" y="2743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42244" y="3048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742244" y="3352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42244" y="3657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42244" y="39624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42244" y="42672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42244" y="45720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42244" y="51816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42244" y="4876800"/>
                <a:ext cx="304800" cy="228600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endParaRPr lang="en-US" sz="2400" dirty="0" smtClean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5" name="TextBox 234"/>
          <p:cNvSpPr txBox="1"/>
          <p:nvPr/>
        </p:nvSpPr>
        <p:spPr>
          <a:xfrm>
            <a:off x="1595605" y="5943600"/>
            <a:ext cx="160939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(this times 10)</a:t>
            </a:r>
          </a:p>
        </p:txBody>
      </p:sp>
    </p:spTree>
    <p:extLst>
      <p:ext uri="{BB962C8B-B14F-4D97-AF65-F5344CB8AC3E}">
        <p14:creationId xmlns:p14="http://schemas.microsoft.com/office/powerpoint/2010/main" val="269376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51037"/>
            <a:ext cx="39624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Answer: The facial </a:t>
            </a:r>
            <a:r>
              <a:rPr lang="en-US" sz="2400" dirty="0"/>
              <a:t>recognition system </a:t>
            </a:r>
            <a:r>
              <a:rPr lang="en-US" sz="2400" dirty="0" smtClean="0"/>
              <a:t>is </a:t>
            </a:r>
            <a:r>
              <a:rPr lang="en-US" sz="2400" dirty="0"/>
              <a:t>99% accurate</a:t>
            </a:r>
            <a:r>
              <a:rPr lang="en-US" sz="2400" dirty="0" smtClean="0"/>
              <a:t>.  That means there is only a 1% chance the guy is not the terrorist.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  <p:grpSp>
        <p:nvGrpSpPr>
          <p:cNvPr id="238" name="Group 237"/>
          <p:cNvGrpSpPr/>
          <p:nvPr/>
        </p:nvGrpSpPr>
        <p:grpSpPr>
          <a:xfrm>
            <a:off x="228600" y="1866900"/>
            <a:ext cx="4343400" cy="4384477"/>
            <a:chOff x="228600" y="1866900"/>
            <a:chExt cx="4343400" cy="4384477"/>
          </a:xfrm>
        </p:grpSpPr>
        <p:sp>
          <p:nvSpPr>
            <p:cNvPr id="122" name="TextBox 121"/>
            <p:cNvSpPr txBox="1"/>
            <p:nvPr/>
          </p:nvSpPr>
          <p:spPr>
            <a:xfrm>
              <a:off x="1595605" y="5943600"/>
              <a:ext cx="160939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/>
                <a:t>(this times 10)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228600" y="1866900"/>
              <a:ext cx="4343400" cy="3916363"/>
              <a:chOff x="228600" y="1760537"/>
              <a:chExt cx="4343400" cy="391636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28600" y="1760537"/>
                <a:ext cx="4343400" cy="3916363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b" anchorCtr="1">
                <a:no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City</a:t>
                </a: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33400" y="1989138"/>
                <a:ext cx="3753556" cy="2971800"/>
                <a:chOff x="533400" y="2438400"/>
                <a:chExt cx="3753556" cy="297180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53340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6" name="Oval 5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91659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129979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168298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06618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244937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283257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3" name="Group 82"/>
                <p:cNvGrpSpPr/>
                <p:nvPr/>
              </p:nvGrpSpPr>
              <p:grpSpPr>
                <a:xfrm>
                  <a:off x="3215765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3598960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95" name="Oval 94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3982156" y="2438400"/>
                  <a:ext cx="304800" cy="2971800"/>
                  <a:chOff x="742244" y="2438400"/>
                  <a:chExt cx="304800" cy="2971800"/>
                </a:xfrm>
              </p:grpSpPr>
              <p:sp>
                <p:nvSpPr>
                  <p:cNvPr id="106" name="Oval 105"/>
                  <p:cNvSpPr/>
                  <p:nvPr/>
                </p:nvSpPr>
                <p:spPr>
                  <a:xfrm>
                    <a:off x="742244" y="2438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742244" y="2743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742244" y="3048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742244" y="3352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742244" y="3657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742244" y="39624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742244" y="42672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742244" y="45720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742244" y="51816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742244" y="4876800"/>
                    <a:ext cx="304800" cy="228600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algn="ctr"/>
                    <a:endParaRPr lang="en-US" sz="2400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20" name="Rectangle 119"/>
          <p:cNvSpPr/>
          <p:nvPr/>
        </p:nvSpPr>
        <p:spPr>
          <a:xfrm rot="19479321">
            <a:off x="3646088" y="2152651"/>
            <a:ext cx="5390444" cy="156210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  <a:latin typeface="Chalkboard"/>
                <a:cs typeface="Chalkboard"/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207050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Protocol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606550"/>
            <a:ext cx="2971800" cy="4234656"/>
            <a:chOff x="3429000" y="1870074"/>
            <a:chExt cx="2971800" cy="423465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29000" y="1870074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Application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(e.g., SSL)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29000" y="2717005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Transport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</a:t>
              </a:r>
              <a:r>
                <a:rPr lang="en-US" sz="2400" kern="0" dirty="0" smtClean="0">
                  <a:solidFill>
                    <a:srgbClr val="000000"/>
                  </a:solidFill>
                  <a:latin typeface="Cambria"/>
                  <a:cs typeface="Cambria"/>
                </a:rPr>
                <a:t>e.g.,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TCP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, UDP)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29000" y="3563936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Network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/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(e.g., IP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)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9000" y="4410868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Link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Layer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(e.g.,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ethernet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29000" y="5257799"/>
              <a:ext cx="2971800" cy="8469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cs typeface="Cambria"/>
                </a:rPr>
                <a:t>Physical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cs typeface="Cambri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41725" y="1606550"/>
            <a:ext cx="5349875" cy="4108450"/>
            <a:chOff x="3641725" y="1606550"/>
            <a:chExt cx="5349875" cy="4108450"/>
          </a:xfrm>
        </p:grpSpPr>
        <p:grpSp>
          <p:nvGrpSpPr>
            <p:cNvPr id="45" name="Group 44"/>
            <p:cNvGrpSpPr/>
            <p:nvPr/>
          </p:nvGrpSpPr>
          <p:grpSpPr>
            <a:xfrm>
              <a:off x="3641725" y="1606550"/>
              <a:ext cx="5349875" cy="4108450"/>
              <a:chOff x="3641725" y="1606550"/>
              <a:chExt cx="5349875" cy="4108450"/>
            </a:xfrm>
          </p:grpSpPr>
          <p:sp>
            <p:nvSpPr>
              <p:cNvPr id="13" name="Line 2"/>
              <p:cNvSpPr>
                <a:spLocks noChangeShapeType="1"/>
              </p:cNvSpPr>
              <p:nvPr/>
            </p:nvSpPr>
            <p:spPr bwMode="auto">
              <a:xfrm flipH="1">
                <a:off x="5029200" y="4619625"/>
                <a:ext cx="152400" cy="533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Line 3"/>
              <p:cNvSpPr>
                <a:spLocks noChangeShapeType="1"/>
              </p:cNvSpPr>
              <p:nvPr/>
            </p:nvSpPr>
            <p:spPr bwMode="auto">
              <a:xfrm flipH="1" flipV="1">
                <a:off x="4114800" y="1952625"/>
                <a:ext cx="381000" cy="99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5029200" y="2028825"/>
                <a:ext cx="29718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Application message - data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343400" y="29432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4800600" y="29432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6019800" y="29432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6477000" y="29432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7620000" y="29432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B2B2B2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8077200" y="29432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H="1">
                <a:off x="4800600" y="2333625"/>
                <a:ext cx="228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H="1">
                <a:off x="5715000" y="2333625"/>
                <a:ext cx="1524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5867400" y="2333625"/>
                <a:ext cx="609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6781800" y="2333625"/>
                <a:ext cx="609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6858000" y="2333625"/>
                <a:ext cx="11430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8001000" y="2333625"/>
                <a:ext cx="990600" cy="609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3641725" y="1606550"/>
                <a:ext cx="12255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>
                    <a:latin typeface="Arial Narrow" charset="0"/>
                  </a:rPr>
                  <a:t>TCP Header</a:t>
                </a: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6477000" y="36290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6019800" y="36290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5562600" y="36290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IP</a:t>
                </a:r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6477000" y="4314825"/>
                <a:ext cx="9144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charset="0"/>
                  </a:rPr>
                  <a:t>data</a:t>
                </a:r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60198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TCP</a:t>
                </a: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55626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IP</a:t>
                </a: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51054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ETH</a:t>
                </a: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7391400" y="4314825"/>
                <a:ext cx="457200" cy="304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charset="0"/>
                  </a:rPr>
                  <a:t>ETH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charset="0"/>
                </a:endParaRPr>
              </a:p>
            </p:txBody>
          </p:sp>
          <p:sp>
            <p:nvSpPr>
              <p:cNvPr id="38" name="Text Box 33"/>
              <p:cNvSpPr txBox="1">
                <a:spLocks noChangeArrowheads="1"/>
              </p:cNvSpPr>
              <p:nvPr/>
            </p:nvSpPr>
            <p:spPr bwMode="auto">
              <a:xfrm>
                <a:off x="4724400" y="5073650"/>
                <a:ext cx="1412875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dirty="0">
                    <a:latin typeface="Arial Narrow" charset="0"/>
                  </a:rPr>
                  <a:t>Link (Ethernet)</a:t>
                </a:r>
              </a:p>
              <a:p>
                <a:pPr eaLnBrk="0" hangingPunct="0"/>
                <a:r>
                  <a:rPr lang="en-US" sz="1800" dirty="0">
                    <a:latin typeface="Arial Narrow" charset="0"/>
                  </a:rPr>
                  <a:t>      Header</a:t>
                </a:r>
              </a:p>
            </p:txBody>
          </p:sp>
          <p:sp>
            <p:nvSpPr>
              <p:cNvPr id="39" name="Text Box 34"/>
              <p:cNvSpPr txBox="1">
                <a:spLocks noChangeArrowheads="1"/>
              </p:cNvSpPr>
              <p:nvPr/>
            </p:nvSpPr>
            <p:spPr bwMode="auto">
              <a:xfrm>
                <a:off x="7086600" y="5073650"/>
                <a:ext cx="1412875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>
                    <a:latin typeface="Arial Narrow" charset="0"/>
                  </a:rPr>
                  <a:t>Link (Ethernet)</a:t>
                </a:r>
              </a:p>
              <a:p>
                <a:pPr eaLnBrk="0" hangingPunct="0"/>
                <a:r>
                  <a:rPr lang="en-US" sz="1800">
                    <a:latin typeface="Arial Narrow" charset="0"/>
                  </a:rPr>
                  <a:t>      Trailer</a:t>
                </a: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7620000" y="4619625"/>
                <a:ext cx="152400" cy="4540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>
                <a:off x="6019800" y="3933825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7391400" y="3857625"/>
                <a:ext cx="0" cy="457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>
                <a:off x="6019800" y="3248025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>
                <a:off x="7391400" y="3248025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114800" y="3578225"/>
              <a:ext cx="1416444" cy="369332"/>
              <a:chOff x="4114800" y="3578225"/>
              <a:chExt cx="1416444" cy="369332"/>
            </a:xfrm>
          </p:grpSpPr>
          <p:sp>
            <p:nvSpPr>
              <p:cNvPr id="46" name="Line 2"/>
              <p:cNvSpPr>
                <a:spLocks noChangeShapeType="1"/>
              </p:cNvSpPr>
              <p:nvPr/>
            </p:nvSpPr>
            <p:spPr bwMode="auto">
              <a:xfrm flipH="1">
                <a:off x="5117050" y="3782205"/>
                <a:ext cx="414194" cy="1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4114800" y="3578225"/>
                <a:ext cx="10336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 dirty="0" smtClean="0">
                    <a:latin typeface="Arial Narrow" charset="0"/>
                  </a:rPr>
                  <a:t>IP Header</a:t>
                </a:r>
                <a:endParaRPr lang="en-US" sz="1800" dirty="0">
                  <a:latin typeface="Arial Narrow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95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is </a:t>
            </a:r>
            <a:r>
              <a:rPr lang="en-US" sz="2400" dirty="0"/>
              <a:t>terrorists, and we have their pictures. Thus the </a:t>
            </a:r>
            <a:r>
              <a:rPr lang="en-US" sz="2400" i="1" u="sng" dirty="0">
                <a:solidFill>
                  <a:srgbClr val="990000"/>
                </a:solidFill>
              </a:rPr>
              <a:t>base rate</a:t>
            </a:r>
            <a:r>
              <a:rPr lang="en-US" sz="2400" dirty="0"/>
              <a:t> of terrorists is </a:t>
            </a:r>
            <a:r>
              <a:rPr lang="en-US" sz="2400" dirty="0" smtClean="0"/>
              <a:t>1/1000. </a:t>
            </a:r>
            <a:br>
              <a:rPr lang="en-US" sz="2400" dirty="0" smtClean="0"/>
            </a:br>
            <a:r>
              <a:rPr lang="en-US" sz="2400" b="1" dirty="0" smtClean="0"/>
              <a:t>P[T] = 0.001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99/100 times when someone is a terrorist there is an </a:t>
            </a:r>
            <a:r>
              <a:rPr lang="en-US" sz="2400" dirty="0" smtClean="0"/>
              <a:t>alarm.</a:t>
            </a:r>
            <a:br>
              <a:rPr lang="en-US" sz="2400" dirty="0" smtClean="0"/>
            </a:br>
            <a:r>
              <a:rPr lang="en-US" sz="2400" b="1" dirty="0" smtClean="0"/>
              <a:t>P[A|T] = .99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For every 100 good guys, the alarm only goes off once.</a:t>
            </a:r>
            <a:br>
              <a:rPr lang="en-US" sz="2400" dirty="0"/>
            </a:br>
            <a:r>
              <a:rPr lang="en-US" sz="2400" b="1" dirty="0" smtClean="0"/>
              <a:t>P[A | not T] = .01</a:t>
            </a:r>
            <a:br>
              <a:rPr lang="en-US" sz="2400" b="1" dirty="0" smtClean="0"/>
            </a:br>
            <a:endParaRPr lang="en-US" sz="2400" b="1" dirty="0"/>
          </a:p>
          <a:p>
            <a:pPr marL="292100" lvl="1">
              <a:buFont typeface="Arial"/>
              <a:buChar char="•"/>
            </a:pPr>
            <a:r>
              <a:rPr lang="en-US" sz="2400" dirty="0" smtClean="0"/>
              <a:t>Want to know </a:t>
            </a:r>
            <a:r>
              <a:rPr lang="en-US" sz="2400" b="1" dirty="0" smtClean="0"/>
              <a:t>P[T|A]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28600" y="1866900"/>
            <a:ext cx="4343400" cy="3916363"/>
            <a:chOff x="228600" y="1760537"/>
            <a:chExt cx="4343400" cy="3916363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760537"/>
              <a:ext cx="4343400" cy="391636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City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33400" y="1989138"/>
              <a:ext cx="3753556" cy="2971800"/>
              <a:chOff x="533400" y="2438400"/>
              <a:chExt cx="3753556" cy="29718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40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1659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29979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68298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06618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44937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83257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21576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59896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982156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18" name="TextBox 117"/>
          <p:cNvSpPr txBox="1"/>
          <p:nvPr/>
        </p:nvSpPr>
        <p:spPr>
          <a:xfrm>
            <a:off x="1595605" y="5943600"/>
            <a:ext cx="160939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(this times 10)</a:t>
            </a:r>
          </a:p>
        </p:txBody>
      </p:sp>
    </p:spTree>
    <p:extLst>
      <p:ext uri="{BB962C8B-B14F-4D97-AF65-F5344CB8AC3E}">
        <p14:creationId xmlns:p14="http://schemas.microsoft.com/office/powerpoint/2010/main" val="126616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is </a:t>
            </a:r>
            <a:r>
              <a:rPr lang="en-US" sz="2400" dirty="0"/>
              <a:t>terrorists, and we have their pictures. Thus the </a:t>
            </a:r>
            <a:r>
              <a:rPr lang="en-US" sz="2400" i="1" u="sng" dirty="0">
                <a:solidFill>
                  <a:srgbClr val="990000"/>
                </a:solidFill>
              </a:rPr>
              <a:t>base rate</a:t>
            </a:r>
            <a:r>
              <a:rPr lang="en-US" sz="2400" dirty="0"/>
              <a:t> of terrorists is </a:t>
            </a:r>
            <a:r>
              <a:rPr lang="en-US" sz="2400" dirty="0" smtClean="0"/>
              <a:t>1/1000. </a:t>
            </a:r>
            <a:br>
              <a:rPr lang="en-US" sz="2400" dirty="0" smtClean="0"/>
            </a:br>
            <a:r>
              <a:rPr lang="en-US" sz="2400" b="1" dirty="0" smtClean="0"/>
              <a:t>P[T] = 0.001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99/100 times when someone is a terrorist there is an </a:t>
            </a:r>
            <a:r>
              <a:rPr lang="en-US" sz="2400" dirty="0" smtClean="0"/>
              <a:t>alarm.</a:t>
            </a:r>
            <a:br>
              <a:rPr lang="en-US" sz="2400" dirty="0" smtClean="0"/>
            </a:br>
            <a:r>
              <a:rPr lang="en-US" sz="2400" b="1" dirty="0" smtClean="0"/>
              <a:t>P[A|T] = .99</a:t>
            </a:r>
            <a:br>
              <a:rPr lang="en-US" sz="2400" b="1" dirty="0" smtClean="0"/>
            </a:br>
            <a:endParaRPr lang="en-US" sz="2400" b="1" dirty="0" smtClean="0"/>
          </a:p>
          <a:p>
            <a:pPr marL="292100" lvl="1">
              <a:buFont typeface="Arial"/>
              <a:buChar char="•"/>
            </a:pPr>
            <a:r>
              <a:rPr lang="en-US" sz="2400" dirty="0"/>
              <a:t>For every 100 good guys, the alarm only goes off once.</a:t>
            </a:r>
            <a:br>
              <a:rPr lang="en-US" sz="2400" dirty="0"/>
            </a:br>
            <a:r>
              <a:rPr lang="en-US" sz="2400" b="1" dirty="0" smtClean="0"/>
              <a:t>P[A | not T] = .01</a:t>
            </a:r>
            <a:br>
              <a:rPr lang="en-US" sz="2400" b="1" dirty="0" smtClean="0"/>
            </a:br>
            <a:endParaRPr lang="en-US" sz="2400" b="1" dirty="0"/>
          </a:p>
          <a:p>
            <a:pPr marL="292100" lvl="1">
              <a:buFont typeface="Arial"/>
              <a:buChar char="•"/>
            </a:pPr>
            <a:r>
              <a:rPr lang="en-US" sz="2400" dirty="0" smtClean="0"/>
              <a:t>Want to know </a:t>
            </a:r>
            <a:r>
              <a:rPr lang="en-US" sz="2400" b="1" dirty="0" smtClean="0"/>
              <a:t>P[T|A]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228600" y="1866900"/>
            <a:ext cx="4343400" cy="3916363"/>
            <a:chOff x="228600" y="1760537"/>
            <a:chExt cx="4343400" cy="3916363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760537"/>
              <a:ext cx="4343400" cy="391636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b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City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33400" y="1989138"/>
              <a:ext cx="3753556" cy="2971800"/>
              <a:chOff x="533400" y="2438400"/>
              <a:chExt cx="3753556" cy="29718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40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91659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29979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168298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06618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44937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83257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3215765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598960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982156" y="2438400"/>
                <a:ext cx="304800" cy="2971800"/>
                <a:chOff x="742244" y="2438400"/>
                <a:chExt cx="304800" cy="2971800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42244" y="2438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42244" y="2743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742244" y="3048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42244" y="3352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742244" y="3657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42244" y="39624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42244" y="42672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42244" y="45720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42244" y="51816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42244" y="4876800"/>
                  <a:ext cx="304800" cy="22860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algn="ctr"/>
                  <a:endParaRPr lang="en-US" sz="2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18" name="TextBox 117"/>
          <p:cNvSpPr txBox="1"/>
          <p:nvPr/>
        </p:nvSpPr>
        <p:spPr>
          <a:xfrm>
            <a:off x="1595605" y="5943600"/>
            <a:ext cx="160939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(this times 10)</a:t>
            </a:r>
          </a:p>
        </p:txBody>
      </p:sp>
      <p:sp>
        <p:nvSpPr>
          <p:cNvPr id="117" name="Title 1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" name="Folded Corner 119"/>
          <p:cNvSpPr/>
          <p:nvPr/>
        </p:nvSpPr>
        <p:spPr>
          <a:xfrm>
            <a:off x="228600" y="304800"/>
            <a:ext cx="4876800" cy="1066800"/>
          </a:xfrm>
          <a:prstGeom prst="foldedCorner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</a:rPr>
              <a:t>Intuition</a:t>
            </a:r>
            <a:r>
              <a:rPr lang="en-US" sz="2400" dirty="0" smtClean="0">
                <a:solidFill>
                  <a:schemeClr val="bg1"/>
                </a:solidFill>
              </a:rPr>
              <a:t>: Given 999 good guys, we have 999*.01 ≈  9-10 false alarms</a:t>
            </a:r>
          </a:p>
        </p:txBody>
      </p:sp>
      <p:sp>
        <p:nvSpPr>
          <p:cNvPr id="121" name="Rounded Rectangular Callout 120"/>
          <p:cNvSpPr/>
          <p:nvPr/>
        </p:nvSpPr>
        <p:spPr>
          <a:xfrm>
            <a:off x="248669" y="5410200"/>
            <a:ext cx="1371600" cy="715963"/>
          </a:xfrm>
          <a:prstGeom prst="wedgeRoundRectCallout">
            <a:avLst>
              <a:gd name="adj1" fmla="val 12539"/>
              <a:gd name="adj2" fmla="val -91845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False alarms</a:t>
            </a:r>
          </a:p>
        </p:txBody>
      </p:sp>
      <p:sp>
        <p:nvSpPr>
          <p:cNvPr id="122" name="Oval 121"/>
          <p:cNvSpPr/>
          <p:nvPr/>
        </p:nvSpPr>
        <p:spPr>
          <a:xfrm>
            <a:off x="4724400" y="5334000"/>
            <a:ext cx="3505200" cy="563563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3" name="Rounded Rectangular Callout 122"/>
          <p:cNvSpPr/>
          <p:nvPr/>
        </p:nvSpPr>
        <p:spPr>
          <a:xfrm>
            <a:off x="4286956" y="6126163"/>
            <a:ext cx="1656644" cy="579437"/>
          </a:xfrm>
          <a:prstGeom prst="wedgeRoundRectCallout">
            <a:avLst>
              <a:gd name="adj1" fmla="val 88196"/>
              <a:gd name="adj2" fmla="val -90924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Guesses?</a:t>
            </a:r>
          </a:p>
        </p:txBody>
      </p:sp>
    </p:spTree>
    <p:extLst>
      <p:ext uri="{BB962C8B-B14F-4D97-AF65-F5344CB8AC3E}">
        <p14:creationId xmlns:p14="http://schemas.microsoft.com/office/powerpoint/2010/main" val="313804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155267" y="2592211"/>
            <a:ext cx="2057400" cy="533400"/>
          </a:xfrm>
          <a:prstGeom prst="wedgeRoundRectCallout">
            <a:avLst>
              <a:gd name="adj1" fmla="val -64043"/>
              <a:gd name="adj2" fmla="val 389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121400" y="3441700"/>
            <a:ext cx="2057400" cy="533400"/>
          </a:xfrm>
          <a:prstGeom prst="wedgeRoundRectCallout">
            <a:avLst>
              <a:gd name="adj1" fmla="val -64729"/>
              <a:gd name="adj2" fmla="val -2456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Unknown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00200"/>
            <a:ext cx="6451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to get </a:t>
            </a:r>
            <a:r>
              <a:rPr lang="en-US" dirty="0" err="1" smtClean="0"/>
              <a:t>Pr</a:t>
            </a:r>
            <a:r>
              <a:rPr lang="en-US" dirty="0" smtClean="0"/>
              <a:t>[A]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2" y="1486605"/>
            <a:ext cx="6616700" cy="3683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7200" y="2362200"/>
            <a:ext cx="8534400" cy="4114800"/>
            <a:chOff x="457200" y="2362200"/>
            <a:chExt cx="8534400" cy="4114800"/>
          </a:xfrm>
        </p:grpSpPr>
        <p:sp>
          <p:nvSpPr>
            <p:cNvPr id="28" name="Rectangle 27"/>
            <p:cNvSpPr/>
            <p:nvPr/>
          </p:nvSpPr>
          <p:spPr>
            <a:xfrm>
              <a:off x="5389034" y="4354689"/>
              <a:ext cx="3602566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02956" y="2362200"/>
              <a:ext cx="3155244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" y="2737555"/>
              <a:ext cx="4586111" cy="3358445"/>
              <a:chOff x="2119489" y="2051755"/>
              <a:chExt cx="4586111" cy="33584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19489" y="2895600"/>
                <a:ext cx="2286000" cy="1676400"/>
                <a:chOff x="990600" y="2895600"/>
                <a:chExt cx="2286000" cy="167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405489" y="4078111"/>
                <a:ext cx="2286000" cy="1332089"/>
                <a:chOff x="990600" y="3239911"/>
                <a:chExt cx="2286000" cy="133208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3239911"/>
                  <a:ext cx="2254956" cy="493889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19600" y="2051755"/>
                <a:ext cx="2286000" cy="1334912"/>
                <a:chOff x="990600" y="2895600"/>
                <a:chExt cx="2286000" cy="1334912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90600" y="3733800"/>
                  <a:ext cx="2269067" cy="49671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552472"/>
              <a:ext cx="6223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5062362"/>
              <a:ext cx="812800" cy="317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4635500"/>
              <a:ext cx="1143000" cy="317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5867400"/>
              <a:ext cx="13335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66" y="3905250"/>
              <a:ext cx="1143000" cy="3175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09" y="2806700"/>
              <a:ext cx="927100" cy="3175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2604205"/>
              <a:ext cx="29083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3939117"/>
              <a:ext cx="32385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4610100"/>
              <a:ext cx="34163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11" y="6210300"/>
              <a:ext cx="3746500" cy="266700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2362200"/>
              <a:ext cx="1529644" cy="60959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Proof: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22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155267" y="2592211"/>
            <a:ext cx="2057400" cy="533400"/>
          </a:xfrm>
          <a:prstGeom prst="wedgeRoundRectCallout">
            <a:avLst>
              <a:gd name="adj1" fmla="val -64043"/>
              <a:gd name="adj2" fmla="val 389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158089" y="3441700"/>
            <a:ext cx="2057400" cy="533400"/>
          </a:xfrm>
          <a:prstGeom prst="wedgeRoundRectCallout">
            <a:avLst>
              <a:gd name="adj1" fmla="val -64729"/>
              <a:gd name="adj2" fmla="val -2456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65" y="4449012"/>
            <a:ext cx="5207000" cy="736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00200"/>
            <a:ext cx="6451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..and to get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i="1" dirty="0"/>
              <a:t>A∩ 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Fact: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57200" y="2362200"/>
            <a:ext cx="8348134" cy="4114800"/>
            <a:chOff x="457200" y="2362200"/>
            <a:chExt cx="8348134" cy="4114800"/>
          </a:xfrm>
        </p:grpSpPr>
        <p:sp>
          <p:nvSpPr>
            <p:cNvPr id="27" name="Rectangle 26"/>
            <p:cNvSpPr/>
            <p:nvPr/>
          </p:nvSpPr>
          <p:spPr>
            <a:xfrm>
              <a:off x="5302956" y="2362200"/>
              <a:ext cx="3155244" cy="76200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0" y="2737555"/>
              <a:ext cx="4586111" cy="3358445"/>
              <a:chOff x="2119489" y="2051755"/>
              <a:chExt cx="4586111" cy="33584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119489" y="2895600"/>
                <a:ext cx="2286000" cy="1676400"/>
                <a:chOff x="990600" y="2895600"/>
                <a:chExt cx="2286000" cy="16764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4405489" y="4078111"/>
                <a:ext cx="2286000" cy="1332089"/>
                <a:chOff x="990600" y="3239911"/>
                <a:chExt cx="2286000" cy="1332089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90600" y="3239911"/>
                  <a:ext cx="2254956" cy="493889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90600" y="37338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4419600" y="2051755"/>
                <a:ext cx="2286000" cy="1334912"/>
                <a:chOff x="990600" y="2895600"/>
                <a:chExt cx="2286000" cy="1334912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990600" y="2895600"/>
                  <a:ext cx="2286000" cy="838200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990600" y="3733800"/>
                  <a:ext cx="2269067" cy="496712"/>
                </a:xfrm>
                <a:prstGeom prst="line">
                  <a:avLst/>
                </a:prstGeom>
                <a:ln w="28575" cap="rnd" cmpd="sng">
                  <a:solidFill>
                    <a:schemeClr val="tx1"/>
                  </a:solidFill>
                  <a:miter lim="800000"/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552472"/>
              <a:ext cx="6223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5062362"/>
              <a:ext cx="812800" cy="317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4635500"/>
              <a:ext cx="1143000" cy="31750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5" y="5867400"/>
              <a:ext cx="1333500" cy="3175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66" y="3905250"/>
              <a:ext cx="1143000" cy="3175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509" y="2806700"/>
              <a:ext cx="927100" cy="3175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2604205"/>
              <a:ext cx="29083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3939117"/>
              <a:ext cx="32385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034" y="4610100"/>
              <a:ext cx="34163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11" y="6210300"/>
              <a:ext cx="3746500" cy="266700"/>
            </a:xfrm>
            <a:prstGeom prst="rect">
              <a:avLst/>
            </a:prstGeom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57200" y="2362200"/>
              <a:ext cx="1529644" cy="609599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800" dirty="0" smtClean="0"/>
                <a:t>Proof:</a:t>
              </a:r>
              <a:endParaRPr lang="en-US" sz="2800" dirty="0"/>
            </a:p>
          </p:txBody>
        </p:sp>
      </p:grp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6" y="1521934"/>
            <a:ext cx="4064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155267" y="2592211"/>
            <a:ext cx="2057400" cy="533400"/>
          </a:xfrm>
          <a:prstGeom prst="wedgeRoundRectCallout">
            <a:avLst>
              <a:gd name="adj1" fmla="val -64043"/>
              <a:gd name="adj2" fmla="val 389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58089" y="3441700"/>
            <a:ext cx="2057400" cy="533400"/>
          </a:xfrm>
          <a:prstGeom prst="wedgeRoundRectCallout">
            <a:avLst>
              <a:gd name="adj1" fmla="val -64729"/>
              <a:gd name="adj2" fmla="val -2456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65" y="4449012"/>
            <a:ext cx="5207000" cy="736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65" y="5497452"/>
            <a:ext cx="5207000" cy="736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00200"/>
            <a:ext cx="6451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87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1941773"/>
            <a:ext cx="8978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Let 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 be an intrusion, </a:t>
            </a:r>
            <a:r>
              <a:rPr lang="en-US" b="1" dirty="0" smtClean="0"/>
              <a:t>A</a:t>
            </a:r>
            <a:r>
              <a:rPr lang="en-US" dirty="0" smtClean="0"/>
              <a:t> an alert from the IDS</a:t>
            </a:r>
          </a:p>
          <a:p>
            <a:pPr lvl="1"/>
            <a:r>
              <a:rPr lang="en-US" dirty="0" smtClean="0"/>
              <a:t>1,000,000 </a:t>
            </a:r>
            <a:r>
              <a:rPr lang="en-US" dirty="0" err="1" smtClean="0"/>
              <a:t>msgs</a:t>
            </a:r>
            <a:r>
              <a:rPr lang="en-US" dirty="0" smtClean="0"/>
              <a:t> per day processed</a:t>
            </a:r>
          </a:p>
          <a:p>
            <a:pPr lvl="1"/>
            <a:r>
              <a:rPr lang="en-US" dirty="0" smtClean="0"/>
              <a:t>2 attacks per day</a:t>
            </a:r>
          </a:p>
          <a:p>
            <a:pPr lvl="1"/>
            <a:r>
              <a:rPr lang="en-US" dirty="0" smtClean="0"/>
              <a:t>10 attacks per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54" y="1326479"/>
            <a:ext cx="4508500" cy="472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1640" y="4572000"/>
            <a:ext cx="1449115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False positives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733800" y="6053838"/>
            <a:ext cx="1981200" cy="439037"/>
          </a:xfrm>
          <a:prstGeom prst="wedgeRoundRectCallout">
            <a:avLst>
              <a:gd name="adj1" fmla="val 89650"/>
              <a:gd name="adj2" fmla="val -16588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False positives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86000" y="1289480"/>
            <a:ext cx="1981200" cy="439037"/>
          </a:xfrm>
          <a:prstGeom prst="wedgeRoundRectCallout">
            <a:avLst>
              <a:gd name="adj1" fmla="val 66035"/>
              <a:gd name="adj2" fmla="val 34798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True positives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679555" y="276132"/>
            <a:ext cx="1981200" cy="1095468"/>
          </a:xfrm>
          <a:prstGeom prst="wedgeRoundRectCallout">
            <a:avLst>
              <a:gd name="adj1" fmla="val -77339"/>
              <a:gd name="adj2" fmla="val 15271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70% detection requires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FP &lt; 1/100,000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54658" y="2133600"/>
            <a:ext cx="1981200" cy="1095468"/>
          </a:xfrm>
          <a:prstGeom prst="wedgeRoundRectCallout">
            <a:avLst>
              <a:gd name="adj1" fmla="val -62158"/>
              <a:gd name="adj2" fmla="val -4712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80% detection generates 40% FP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903" y="6280051"/>
            <a:ext cx="2649463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Axelsson</a:t>
            </a:r>
            <a:r>
              <a:rPr lang="en-US" sz="2000" dirty="0" smtClean="0"/>
              <a:t>, RAID 99</a:t>
            </a:r>
          </a:p>
        </p:txBody>
      </p:sp>
    </p:spTree>
    <p:extLst>
      <p:ext uri="{BB962C8B-B14F-4D97-AF65-F5344CB8AC3E}">
        <p14:creationId xmlns:p14="http://schemas.microsoft.com/office/powerpoint/2010/main" val="90532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3 types: Packet filtering, </a:t>
            </a:r>
            <a:r>
              <a:rPr lang="en-US" dirty="0" err="1" smtClean="0"/>
              <a:t>Stateful</a:t>
            </a:r>
            <a:r>
              <a:rPr lang="en-US" dirty="0" smtClean="0"/>
              <a:t>, and Application</a:t>
            </a:r>
          </a:p>
          <a:p>
            <a:pPr lvl="1"/>
            <a:r>
              <a:rPr lang="en-US" dirty="0" smtClean="0"/>
              <a:t>Placement and DMZ</a:t>
            </a:r>
          </a:p>
          <a:p>
            <a:endParaRPr lang="en-US" dirty="0" smtClean="0"/>
          </a:p>
          <a:p>
            <a:r>
              <a:rPr lang="en-US" dirty="0" smtClean="0"/>
              <a:t>IDS</a:t>
            </a:r>
          </a:p>
          <a:p>
            <a:pPr lvl="1"/>
            <a:r>
              <a:rPr lang="en-US" dirty="0" smtClean="0"/>
              <a:t>Anomaly vs. policy-based detection</a:t>
            </a:r>
          </a:p>
          <a:p>
            <a:endParaRPr lang="en-US" dirty="0" smtClean="0"/>
          </a:p>
          <a:p>
            <a:r>
              <a:rPr lang="en-US" dirty="0" smtClean="0"/>
              <a:t>Detection theory</a:t>
            </a:r>
          </a:p>
          <a:p>
            <a:pPr lvl="1"/>
            <a:r>
              <a:rPr lang="en-US" dirty="0" smtClean="0"/>
              <a:t>Base rate fallacy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Firewall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1447801"/>
            <a:ext cx="40386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Filter by packet header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IP Field</a:t>
            </a:r>
            <a:br>
              <a:rPr lang="en-US" sz="2400" dirty="0" smtClean="0"/>
            </a:br>
            <a:r>
              <a:rPr lang="en-US" sz="2400" dirty="0" smtClean="0"/>
              <a:t>(e.g., </a:t>
            </a:r>
            <a:r>
              <a:rPr lang="en-US" sz="2400" dirty="0" err="1" smtClean="0"/>
              <a:t>src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Protocol </a:t>
            </a:r>
            <a:br>
              <a:rPr lang="en-US" sz="2400" dirty="0" smtClean="0"/>
            </a:br>
            <a:r>
              <a:rPr lang="en-US" sz="2400" dirty="0" smtClean="0"/>
              <a:t>(e.g., TCP, UDP, ...)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Flags</a:t>
            </a:r>
            <a:br>
              <a:rPr lang="en-US" sz="2400" dirty="0" smtClean="0"/>
            </a:br>
            <a:r>
              <a:rPr lang="en-US" sz="2400" dirty="0" smtClean="0"/>
              <a:t>(e.g., SYN, ACK)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64936" y="1905000"/>
            <a:ext cx="1965928" cy="3695700"/>
            <a:chOff x="731536" y="2057400"/>
            <a:chExt cx="1965928" cy="3695700"/>
          </a:xfrm>
        </p:grpSpPr>
        <p:grpSp>
          <p:nvGrpSpPr>
            <p:cNvPr id="4" name="Group 3"/>
            <p:cNvGrpSpPr/>
            <p:nvPr/>
          </p:nvGrpSpPr>
          <p:grpSpPr>
            <a:xfrm>
              <a:off x="731536" y="2057400"/>
              <a:ext cx="1965928" cy="3124200"/>
              <a:chOff x="731536" y="2057400"/>
              <a:chExt cx="1965928" cy="3124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731536" y="2057400"/>
                <a:ext cx="1965928" cy="3124200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838200" y="2247900"/>
                <a:ext cx="1752600" cy="2743200"/>
                <a:chOff x="800100" y="2590800"/>
                <a:chExt cx="1752600" cy="2743200"/>
              </a:xfrm>
            </p:grpSpPr>
            <p:sp>
              <p:nvSpPr>
                <p:cNvPr id="6" name="Rectangle 5"/>
                <p:cNvSpPr>
                  <a:spLocks noChangeArrowheads="1"/>
                </p:cNvSpPr>
                <p:nvPr/>
              </p:nvSpPr>
              <p:spPr bwMode="auto">
                <a:xfrm>
                  <a:off x="800100" y="25908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Application</a:t>
                  </a:r>
                </a:p>
              </p:txBody>
            </p:sp>
            <p:sp>
              <p:nvSpPr>
                <p:cNvPr id="7" name="Rectangle 6"/>
                <p:cNvSpPr>
                  <a:spLocks noChangeArrowheads="1"/>
                </p:cNvSpPr>
                <p:nvPr/>
              </p:nvSpPr>
              <p:spPr bwMode="auto">
                <a:xfrm>
                  <a:off x="800100" y="32766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Transport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endParaRPr>
                </a:p>
              </p:txBody>
            </p:sp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800100" y="39624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Network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/>
                    <a:cs typeface="Cambria"/>
                  </a:endParaRPr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800100" y="4648200"/>
                  <a:ext cx="1752600" cy="68580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/>
                      <a:cs typeface="Cambria"/>
                    </a:rPr>
                    <a:t>Link Layer</a:t>
                  </a: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990600" y="5181600"/>
              <a:ext cx="14478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0" dirty="0" smtClean="0">
                  <a:latin typeface="Cambria"/>
                  <a:cs typeface="Cambria"/>
                </a:rPr>
                <a:t>Firewall</a:t>
              </a:r>
            </a:p>
          </p:txBody>
        </p:sp>
      </p:grpSp>
      <p:cxnSp>
        <p:nvCxnSpPr>
          <p:cNvPr id="19" name="Straight Arrow Connector 18"/>
          <p:cNvCxnSpPr>
            <a:endCxn id="16" idx="1"/>
          </p:cNvCxnSpPr>
          <p:nvPr/>
        </p:nvCxnSpPr>
        <p:spPr bwMode="auto">
          <a:xfrm>
            <a:off x="72479" y="3467100"/>
            <a:ext cx="1192457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2361" y="3152001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Outside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276600" y="3467100"/>
            <a:ext cx="91812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423047" y="3152001"/>
            <a:ext cx="615553" cy="2769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 smtClean="0"/>
              <a:t>Inside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4579029"/>
            <a:ext cx="4876800" cy="983571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Example</a:t>
            </a:r>
            <a:r>
              <a:rPr lang="en-US" sz="2400" dirty="0" smtClean="0"/>
              <a:t>: only allow incoming DNS packets to </a:t>
            </a:r>
            <a:r>
              <a:rPr lang="en-US" sz="2400" dirty="0" err="1" smtClean="0"/>
              <a:t>nameserver</a:t>
            </a:r>
            <a:r>
              <a:rPr lang="en-US" sz="2400" dirty="0" smtClean="0"/>
              <a:t> A.A.A.A.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43400" y="5562600"/>
            <a:ext cx="4572000" cy="81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74320" tIns="0" rIns="0" bIns="0" rtlCol="0" anchor="t" anchorCtr="0">
            <a:spAutoFit/>
          </a:bodyPr>
          <a:lstStyle/>
          <a:p>
            <a:r>
              <a:rPr lang="en-US" sz="2400" dirty="0"/>
              <a:t>Allow UDP port 53 to A.A.A.A</a:t>
            </a:r>
          </a:p>
          <a:p>
            <a:r>
              <a:rPr lang="en-US" sz="2400" dirty="0"/>
              <a:t>Deny UDP port 53 </a:t>
            </a:r>
            <a:r>
              <a:rPr lang="en-US" sz="2400" dirty="0" smtClean="0"/>
              <a:t>all</a:t>
            </a:r>
            <a:endParaRPr lang="en-US" sz="24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563864" y="5907160"/>
            <a:ext cx="2667000" cy="762000"/>
          </a:xfrm>
          <a:prstGeom prst="wedgeRoundRectCallout">
            <a:avLst>
              <a:gd name="adj1" fmla="val 100249"/>
              <a:gd name="adj2" fmla="val -14171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Fail-safe good practice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0700" y="1063823"/>
            <a:ext cx="2722600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e.g., </a:t>
            </a:r>
            <a:r>
              <a:rPr lang="en-US" sz="2000" dirty="0" err="1" smtClean="0"/>
              <a:t>ipchains</a:t>
            </a:r>
            <a:r>
              <a:rPr lang="en-US" sz="2000" dirty="0" smtClean="0"/>
              <a:t> in Linux 2.2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5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6" grpId="0" animBg="1"/>
      <p:bldP spid="2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92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057400" y="2590800"/>
            <a:ext cx="4800600" cy="15240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121666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500" y="1371600"/>
            <a:ext cx="4953000" cy="47545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Approach:</a:t>
            </a:r>
            <a:r>
              <a:rPr lang="en-US" sz="2800" dirty="0" smtClean="0"/>
              <a:t> Policy </a:t>
            </a:r>
            <a:r>
              <a:rPr lang="en-US" sz="2800" dirty="0" err="1" smtClean="0"/>
              <a:t>vs</a:t>
            </a:r>
            <a:r>
              <a:rPr lang="en-US" sz="2800" dirty="0" smtClean="0"/>
              <a:t> Anomaly</a:t>
            </a:r>
          </a:p>
          <a:p>
            <a:r>
              <a:rPr lang="en-US" sz="2800" u="sng" dirty="0" smtClean="0"/>
              <a:t>Location:</a:t>
            </a:r>
            <a:r>
              <a:rPr lang="en-US" sz="2800" dirty="0" smtClean="0"/>
              <a:t> Network vs. Host</a:t>
            </a:r>
          </a:p>
          <a:p>
            <a:r>
              <a:rPr lang="en-US" sz="2800" u="sng" dirty="0" smtClean="0"/>
              <a:t>Action:</a:t>
            </a:r>
            <a:r>
              <a:rPr lang="en-US" sz="2800" dirty="0" smtClean="0"/>
              <a:t> Detect vs. Prevent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3324"/>
              </p:ext>
            </p:extLst>
          </p:nvPr>
        </p:nvGraphicFramePr>
        <p:xfrm>
          <a:off x="1371600" y="3048000"/>
          <a:ext cx="6400800" cy="3566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80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Host,</a:t>
                      </a:r>
                      <a:r>
                        <a:rPr lang="en-US" sz="2000" baseline="0" dirty="0" smtClean="0"/>
                        <a:t> Rule, 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Tripwire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Host, Rule,</a:t>
                      </a:r>
                      <a:r>
                        <a:rPr lang="en-US" sz="2000" baseline="0" dirty="0" smtClean="0"/>
                        <a:t> IPS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Personal Firewall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Net,</a:t>
                      </a:r>
                      <a:r>
                        <a:rPr lang="en-US" sz="2000" baseline="0" dirty="0" smtClean="0"/>
                        <a:t> Rule, 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Snort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Net, Rule, IPS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Network</a:t>
                      </a:r>
                      <a:r>
                        <a:rPr lang="en-US" sz="2000" baseline="0" dirty="0" smtClean="0"/>
                        <a:t> firewall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Host, Anomaly,</a:t>
                      </a:r>
                      <a:r>
                        <a:rPr lang="en-US" sz="2000" baseline="0" dirty="0" smtClean="0"/>
                        <a:t> 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System</a:t>
                      </a:r>
                      <a:r>
                        <a:rPr lang="en-US" sz="2000" baseline="0" dirty="0" smtClean="0"/>
                        <a:t> call monitoring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Host, Anomaly, IPS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NX</a:t>
                      </a:r>
                      <a:r>
                        <a:rPr lang="en-US" sz="2000" baseline="0" dirty="0" smtClean="0"/>
                        <a:t> Bit?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Net,</a:t>
                      </a:r>
                      <a:r>
                        <a:rPr lang="en-US" sz="2000" baseline="0" dirty="0" smtClean="0"/>
                        <a:t> Anomaly, IDS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Working</a:t>
                      </a:r>
                      <a:r>
                        <a:rPr lang="en-US" sz="2000" baseline="0" dirty="0" smtClean="0"/>
                        <a:t> s</a:t>
                      </a:r>
                      <a:r>
                        <a:rPr lang="en-US" sz="2000" dirty="0" smtClean="0"/>
                        <a:t>et of connections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Net, Anomaly, IPS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3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11491</TotalTime>
  <Words>3050</Words>
  <Application>Microsoft Macintosh PowerPoint</Application>
  <PresentationFormat>On-screen Show (4:3)</PresentationFormat>
  <Paragraphs>1061</Paragraphs>
  <Slides>93</Slides>
  <Notes>27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template</vt:lpstr>
      <vt:lpstr>Firewalls and Intrusion Detection Systems</vt:lpstr>
      <vt:lpstr>IDS and Firewall Goals</vt:lpstr>
      <vt:lpstr>Firewalls</vt:lpstr>
      <vt:lpstr>Firewall Goals</vt:lpstr>
      <vt:lpstr>Logical Viewpoint</vt:lpstr>
      <vt:lpstr>Placement</vt:lpstr>
      <vt:lpstr>Parameters</vt:lpstr>
      <vt:lpstr>Recall: Protocol Stack</vt:lpstr>
      <vt:lpstr>Stateless Firewall</vt:lpstr>
      <vt:lpstr>Need to keep state</vt:lpstr>
      <vt:lpstr>Stateful Inspection Firewall</vt:lpstr>
      <vt:lpstr>Stateful More Expressive</vt:lpstr>
      <vt:lpstr>State Holding Attack</vt:lpstr>
      <vt:lpstr>Fragmentation</vt:lpstr>
      <vt:lpstr>Reassembly</vt:lpstr>
      <vt:lpstr>Overlapping Fragment Attack</vt:lpstr>
      <vt:lpstr>Stateful Firewalls</vt:lpstr>
      <vt:lpstr>Application Firewall</vt:lpstr>
      <vt:lpstr>Firewall Placement</vt:lpstr>
      <vt:lpstr>Demilitarized Zone (DMZ)</vt:lpstr>
      <vt:lpstr>Dual Firewall</vt:lpstr>
      <vt:lpstr>Design Utilities</vt:lpstr>
      <vt:lpstr>References</vt:lpstr>
      <vt:lpstr>Intrusion Detection and Prevetion Systems</vt:lpstr>
      <vt:lpstr>Logical Viewpoint</vt:lpstr>
      <vt:lpstr>Overview</vt:lpstr>
      <vt:lpstr>Policy-Based IDS</vt:lpstr>
      <vt:lpstr>Modeling System Calls  [wagner&amp;dean 2001]</vt:lpstr>
      <vt:lpstr>Anomaly Detection</vt:lpstr>
      <vt:lpstr>Example: Working Sets</vt:lpstr>
      <vt:lpstr>Anomaly Detection</vt:lpstr>
      <vt:lpstr>Automatically Inferring the Evolution of Malicious Activity on the Internet</vt:lpstr>
      <vt:lpstr>PowerPoint Presentation</vt:lpstr>
      <vt:lpstr>Research Questions</vt:lpstr>
      <vt:lpstr>PowerPoint Presentation</vt:lpstr>
      <vt:lpstr>PowerPoint Presentation</vt:lpstr>
      <vt:lpstr>PowerPoint Presentation</vt:lpstr>
      <vt:lpstr>PowerPoint Presentation</vt:lpstr>
      <vt:lpstr>Research Questions</vt:lpstr>
      <vt:lpstr>Background</vt:lpstr>
      <vt:lpstr>PowerPoint Presentation</vt:lpstr>
      <vt:lpstr>PowerPoint Presentation</vt:lpstr>
      <vt:lpstr>PowerPoint Presentation</vt:lpstr>
      <vt:lpstr>TrackIPTree Algorithm  [VBSSS’09]</vt:lpstr>
      <vt:lpstr>Δ-Change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(Weighted) Classification Error</vt:lpstr>
      <vt:lpstr>Comparing (Weighted) Classification Error</vt:lpstr>
      <vt:lpstr>Comparing (Weighted) Classification Error</vt:lpstr>
      <vt:lpstr>Comparing (Weighted) Classification Error</vt:lpstr>
      <vt:lpstr>Evaluation</vt:lpstr>
      <vt:lpstr>Performance</vt:lpstr>
      <vt:lpstr>PowerPoint Presentation</vt:lpstr>
      <vt:lpstr>Spam</vt:lpstr>
      <vt:lpstr>Botnets</vt:lpstr>
      <vt:lpstr>Caveats and Future Work</vt:lpstr>
      <vt:lpstr>Detection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Viewpoint: Probability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PowerPoint Presentation</vt:lpstr>
      <vt:lpstr>Calculating Bayesian Detection Rate</vt:lpstr>
      <vt:lpstr>Example</vt:lpstr>
      <vt:lpstr>Example</vt:lpstr>
      <vt:lpstr>Formalization</vt:lpstr>
      <vt:lpstr>PowerPoint Presentation</vt:lpstr>
      <vt:lpstr>PowerPoint Presentation</vt:lpstr>
      <vt:lpstr>Recall to get Pr[A]</vt:lpstr>
      <vt:lpstr>PowerPoint Presentation</vt:lpstr>
      <vt:lpstr>..and to get Pr[A∩ I]</vt:lpstr>
      <vt:lpstr>PowerPoint Presentation</vt:lpstr>
      <vt:lpstr>PowerPoint Presentation</vt:lpstr>
      <vt:lpstr>For IDS</vt:lpstr>
      <vt:lpstr>Conclusion</vt:lpstr>
      <vt:lpstr>PowerPoint Presentation</vt:lpstr>
      <vt:lpstr>END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David Brumley</cp:lastModifiedBy>
  <cp:revision>4838</cp:revision>
  <dcterms:created xsi:type="dcterms:W3CDTF">2011-11-02T18:57:24Z</dcterms:created>
  <dcterms:modified xsi:type="dcterms:W3CDTF">2013-11-18T18:15:03Z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