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836" r:id="rId2"/>
    <p:sldId id="842" r:id="rId3"/>
    <p:sldId id="854" r:id="rId4"/>
    <p:sldId id="839" r:id="rId5"/>
    <p:sldId id="841" r:id="rId6"/>
    <p:sldId id="840" r:id="rId7"/>
    <p:sldId id="848" r:id="rId8"/>
    <p:sldId id="847" r:id="rId9"/>
    <p:sldId id="846" r:id="rId10"/>
    <p:sldId id="856" r:id="rId11"/>
    <p:sldId id="857" r:id="rId12"/>
    <p:sldId id="858" r:id="rId13"/>
    <p:sldId id="855" r:id="rId14"/>
    <p:sldId id="852" r:id="rId15"/>
    <p:sldId id="850" r:id="rId16"/>
    <p:sldId id="851" r:id="rId17"/>
    <p:sldId id="853" r:id="rId18"/>
    <p:sldId id="859" r:id="rId19"/>
    <p:sldId id="860" r:id="rId20"/>
    <p:sldId id="861" r:id="rId21"/>
    <p:sldId id="862" r:id="rId22"/>
    <p:sldId id="863" r:id="rId23"/>
    <p:sldId id="864" r:id="rId24"/>
    <p:sldId id="866" r:id="rId25"/>
    <p:sldId id="865" r:id="rId26"/>
    <p:sldId id="867" r:id="rId27"/>
    <p:sldId id="869" r:id="rId28"/>
    <p:sldId id="870" r:id="rId29"/>
    <p:sldId id="871" r:id="rId30"/>
    <p:sldId id="872" r:id="rId31"/>
    <p:sldId id="873" r:id="rId32"/>
    <p:sldId id="268" r:id="rId33"/>
    <p:sldId id="387" r:id="rId34"/>
    <p:sldId id="83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  <p14:sldId id="842"/>
            <p14:sldId id="854"/>
            <p14:sldId id="839"/>
            <p14:sldId id="841"/>
            <p14:sldId id="840"/>
            <p14:sldId id="848"/>
            <p14:sldId id="847"/>
            <p14:sldId id="846"/>
            <p14:sldId id="856"/>
            <p14:sldId id="857"/>
            <p14:sldId id="858"/>
            <p14:sldId id="855"/>
            <p14:sldId id="852"/>
            <p14:sldId id="850"/>
            <p14:sldId id="851"/>
            <p14:sldId id="853"/>
            <p14:sldId id="859"/>
            <p14:sldId id="860"/>
            <p14:sldId id="861"/>
            <p14:sldId id="862"/>
            <p14:sldId id="863"/>
            <p14:sldId id="864"/>
            <p14:sldId id="866"/>
            <p14:sldId id="865"/>
            <p14:sldId id="867"/>
            <p14:sldId id="869"/>
            <p14:sldId id="870"/>
            <p14:sldId id="871"/>
            <p14:sldId id="872"/>
            <p14:sldId id="873"/>
          </p14:sldIdLst>
        </p14:section>
        <p14:section name="Conclusion" id="{FAD998B4-7667-8F40-A1A8-42BF6A185D67}">
          <p14:sldIdLst>
            <p14:sldId id="268"/>
            <p14:sldId id="387"/>
            <p14:sldId id="83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81791" autoAdjust="0"/>
  </p:normalViewPr>
  <p:slideViewPr>
    <p:cSldViewPr snapToObjects="1">
      <p:cViewPr>
        <p:scale>
          <a:sx n="94" d="100"/>
          <a:sy n="94" d="100"/>
        </p:scale>
        <p:origin x="-1360" y="72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10/20/13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10/20/13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[Redacted – This had the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HW solution]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3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0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Encryption must be randomized</a:t>
            </a:r>
          </a:p>
          <a:p>
            <a:endParaRPr lang="en-US" sz="1200" dirty="0" smtClean="0"/>
          </a:p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CPA. We</a:t>
            </a:r>
            <a:r>
              <a:rPr lang="en-US" sz="1200" baseline="0" dirty="0" smtClean="0"/>
              <a:t> may make this a homework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Encryption must be randomized</a:t>
            </a:r>
          </a:p>
          <a:p>
            <a:endParaRPr lang="en-US" sz="1200" dirty="0" smtClean="0"/>
          </a:p>
          <a:p>
            <a:r>
              <a:rPr lang="en-US" sz="1200" dirty="0" smtClean="0"/>
              <a:t>All ciphers that return the same </a:t>
            </a:r>
            <a:r>
              <a:rPr lang="en-US" sz="1200" dirty="0" err="1" smtClean="0"/>
              <a:t>ciphertext</a:t>
            </a:r>
            <a:r>
              <a:rPr lang="en-US" sz="1200" dirty="0" smtClean="0"/>
              <a:t> for the same plaintext (i.e., deterministic encryption) are vulnerable to CPA. We</a:t>
            </a:r>
            <a:r>
              <a:rPr lang="en-US" sz="1200" baseline="0" dirty="0" smtClean="0"/>
              <a:t> may make this a homework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this slowly.</a:t>
            </a:r>
            <a:r>
              <a:rPr lang="en-US" baseline="0" dirty="0" smtClean="0"/>
              <a:t> 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for World 0, then the adversary has guessed incorrectly. If A(</a:t>
            </a:r>
            <a:r>
              <a:rPr lang="en-US" baseline="0" dirty="0" err="1" smtClean="0"/>
              <a:t>Wb</a:t>
            </a:r>
            <a:r>
              <a:rPr lang="en-US" baseline="0" dirty="0" smtClean="0"/>
              <a:t>) = 1 in world 1, then the adversary is correct. Thus, the probability is counting the number of </a:t>
            </a:r>
          </a:p>
          <a:p>
            <a:endParaRPr lang="en-US" dirty="0" smtClean="0"/>
          </a:p>
          <a:p>
            <a:r>
              <a:rPr lang="en-US" dirty="0" smtClean="0"/>
              <a:t>This model is a behavioral</a:t>
            </a:r>
            <a:r>
              <a:rPr lang="en-US" baseline="0" dirty="0" smtClean="0"/>
              <a:t> model, i.e., says that the adversary behaves the same regardless of which world he is in.</a:t>
            </a:r>
          </a:p>
          <a:p>
            <a:r>
              <a:rPr lang="en-US" dirty="0" smtClean="0"/>
              <a:t>Behavioral</a:t>
            </a:r>
            <a:r>
              <a:rPr lang="en-US" baseline="0" dirty="0" smtClean="0"/>
              <a:t>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9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the attacker</a:t>
            </a:r>
            <a:r>
              <a:rPr lang="en-US" baseline="0" dirty="0" smtClean="0"/>
              <a:t> can encrypt himself with the PK.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10/20/13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10/20/13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10/20/13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10/20/13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10/20/13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10/20/13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10/20/13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tags" Target="../tags/tag1.xml"/><Relationship Id="rId16" Type="http://schemas.openxmlformats.org/officeDocument/2006/relationships/tags" Target="../tags/tag2.xml"/><Relationship Id="rId17" Type="http://schemas.openxmlformats.org/officeDocument/2006/relationships/tags" Target="../tags/tag3.xml"/><Relationship Id="rId18" Type="http://schemas.openxmlformats.org/officeDocument/2006/relationships/tags" Target="../tags/tag4.xml"/><Relationship Id="rId1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10/20/13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2.jpg"/><Relationship Id="rId1" Type="http://schemas.openxmlformats.org/officeDocument/2006/relationships/tags" Target="../tags/tag67.x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Cryptography: Review Day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Game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972" y="1295400"/>
            <a:ext cx="4429002" cy="3124200"/>
            <a:chOff x="62972" y="1295400"/>
            <a:chExt cx="4429002" cy="3124200"/>
          </a:xfrm>
        </p:grpSpPr>
        <p:sp>
          <p:nvSpPr>
            <p:cNvPr id="6" name="Rounded Rectangle 5"/>
            <p:cNvSpPr/>
            <p:nvPr/>
          </p:nvSpPr>
          <p:spPr>
            <a:xfrm>
              <a:off x="152400" y="1752600"/>
              <a:ext cx="1676400" cy="2514600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</a:rPr>
                <a:t>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/>
              </a:r>
              <a:br>
                <a:rPr lang="en-US" dirty="0" smtClean="0">
                  <a:solidFill>
                    <a:schemeClr val="tx1"/>
                  </a:solidFill>
                </a:rPr>
              </a:b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2. Pick b=0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3. k=</a:t>
              </a:r>
              <a:r>
                <a:rPr lang="en-US" dirty="0" err="1" smtClean="0">
                  <a:solidFill>
                    <a:schemeClr val="tx1"/>
                  </a:solidFill>
                </a:rPr>
                <a:t>KeyGen</a:t>
              </a:r>
              <a:r>
                <a:rPr lang="en-US" dirty="0" smtClean="0">
                  <a:solidFill>
                    <a:schemeClr val="tx1"/>
                  </a:solidFill>
                </a:rPr>
                <a:t>(l)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 smtClean="0">
                  <a:solidFill>
                    <a:schemeClr val="tx1"/>
                  </a:solidFill>
                </a:rPr>
                <a:t>. c = E(</a:t>
              </a:r>
              <a:r>
                <a:rPr lang="en-US" dirty="0" err="1" smtClean="0">
                  <a:solidFill>
                    <a:schemeClr val="tx1"/>
                  </a:solidFill>
                </a:rPr>
                <a:t>k,m</a:t>
              </a:r>
              <a:r>
                <a:rPr lang="en-US" baseline="-25000" dirty="0" err="1" smtClean="0">
                  <a:solidFill>
                    <a:schemeClr val="tx1"/>
                  </a:solidFill>
                </a:rPr>
                <a:t>b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67000" y="1752600"/>
              <a:ext cx="1673352" cy="2514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</a:rPr>
                <a:t>A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1. Picks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, 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, </a:t>
              </a:r>
              <a:br>
                <a:rPr lang="en-US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</a:rPr>
                <a:t>| = |m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dirty="0" smtClean="0">
                  <a:solidFill>
                    <a:schemeClr val="tx1"/>
                  </a:solidFill>
                </a:rPr>
                <a:t>|</a:t>
              </a:r>
            </a:p>
            <a:p>
              <a:endParaRPr lang="en-US" dirty="0" smtClean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5</a:t>
              </a:r>
              <a:r>
                <a:rPr lang="en-US" dirty="0" smtClean="0">
                  <a:solidFill>
                    <a:schemeClr val="tx1"/>
                  </a:solidFill>
                </a:rPr>
                <a:t>. Guess and output b’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828800" y="2819400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2265" y="2459392"/>
              <a:ext cx="914400" cy="5334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>
                <a:buFont typeface="Arial"/>
                <a:buNone/>
              </a:pPr>
              <a:r>
                <a:rPr lang="en-US" dirty="0" smtClean="0"/>
                <a:t>m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,m</a:t>
              </a:r>
              <a:r>
                <a:rPr lang="en-US" baseline="-25000" dirty="0" smtClean="0"/>
                <a:t>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828800" y="3943988"/>
              <a:ext cx="8382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07810" y="3604972"/>
              <a:ext cx="914400" cy="381000"/>
            </a:xfrm>
            <a:prstGeom prst="rect">
              <a:avLst/>
            </a:prstGeom>
          </p:spPr>
          <p:txBody>
            <a:bodyPr vert="horz" wrap="none" lIns="91440" tIns="45720" rIns="91440" bIns="45720" rtlCol="0" anchor="t" anchorCtr="0">
              <a:normAutofit/>
            </a:bodyPr>
            <a:lstStyle/>
            <a:p>
              <a:pPr marL="0" algn="ctr">
                <a:buFont typeface="Arial"/>
                <a:buNone/>
              </a:pPr>
              <a:r>
                <a:rPr lang="en-US" dirty="0" smtClean="0"/>
                <a:t>c</a:t>
              </a:r>
              <a:endParaRPr lang="en-US" baseline="-25000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972" y="1295400"/>
              <a:ext cx="4429002" cy="3124200"/>
            </a:xfrm>
            <a:prstGeom prst="rect">
              <a:avLst/>
            </a:prstGeom>
            <a:noFill/>
            <a:ln>
              <a:prstDash val="dot"/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World 0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2. Pick b=1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3. k=</a:t>
            </a:r>
            <a:r>
              <a:rPr lang="en-US" dirty="0" err="1" smtClean="0">
                <a:solidFill>
                  <a:schemeClr val="tx1"/>
                </a:solidFill>
              </a:rPr>
              <a:t>KeyGen</a:t>
            </a:r>
            <a:r>
              <a:rPr lang="en-US" dirty="0" smtClean="0">
                <a:solidFill>
                  <a:schemeClr val="tx1"/>
                </a:solidFill>
              </a:rPr>
              <a:t>(l)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 c = E(</a:t>
            </a:r>
            <a:r>
              <a:rPr lang="en-US" dirty="0" err="1" smtClean="0">
                <a:solidFill>
                  <a:schemeClr val="tx1"/>
                </a:solidFill>
              </a:rPr>
              <a:t>k,m</a:t>
            </a:r>
            <a:r>
              <a:rPr lang="en-US" baseline="-25000" dirty="0" err="1" smtClean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, 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|m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| = |m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|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5. Guess and output b’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>
              <a:buFont typeface="Arial"/>
              <a:buNone/>
            </a:pPr>
            <a:r>
              <a:rPr lang="en-US" dirty="0" smtClean="0"/>
              <a:t>m</a:t>
            </a:r>
            <a:r>
              <a:rPr lang="en-US" baseline="-25000" dirty="0" smtClean="0"/>
              <a:t>0</a:t>
            </a:r>
            <a:r>
              <a:rPr lang="en-US" dirty="0" smtClean="0"/>
              <a:t>,m</a:t>
            </a:r>
            <a:r>
              <a:rPr lang="en-US" baseline="-25000" dirty="0" smtClean="0"/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c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5410200"/>
            <a:ext cx="7772400" cy="9906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92500"/>
          </a:bodyPr>
          <a:lstStyle/>
          <a:p>
            <a:pPr marL="0">
              <a:buFont typeface="Arial"/>
              <a:buNone/>
            </a:pPr>
            <a:r>
              <a:rPr lang="en-US" sz="2800" dirty="0" smtClean="0"/>
              <a:t>Semantic security is a behavioral model getting at any  </a:t>
            </a:r>
            <a:r>
              <a:rPr lang="en-US" sz="2800" b="1" i="1" dirty="0" smtClean="0"/>
              <a:t>A</a:t>
            </a:r>
            <a:r>
              <a:rPr lang="en-US" sz="2800" dirty="0" smtClean="0"/>
              <a:t> behaving the same in either world when </a:t>
            </a:r>
            <a:r>
              <a:rPr lang="en-US" sz="2800" b="1" i="1" dirty="0" smtClean="0"/>
              <a:t>E</a:t>
            </a:r>
            <a:r>
              <a:rPr lang="en-US" sz="2800" dirty="0" smtClean="0"/>
              <a:t> is secure. </a:t>
            </a:r>
          </a:p>
        </p:txBody>
      </p:sp>
    </p:spTree>
    <p:extLst>
      <p:ext uri="{BB962C8B-B14F-4D97-AF65-F5344CB8AC3E}">
        <p14:creationId xmlns:p14="http://schemas.microsoft.com/office/powerpoint/2010/main" val="28835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Modes that return the same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(e.g., ECB, CTR) for the same plaintext are not semantically secure under a chosen plaintext attack (CPA) (many-time-key)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7460" y="3159765"/>
            <a:ext cx="4069080" cy="648292"/>
            <a:chOff x="2537460" y="3159765"/>
            <a:chExt cx="4069080" cy="64829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537460" y="3467542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37460" y="3801067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97178" y="3159765"/>
              <a:ext cx="117019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>
                  <a:latin typeface="+mj-lt"/>
                </a:rPr>
                <a:t>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/>
                <a:t>0</a:t>
              </a:r>
              <a:r>
                <a:rPr lang="en-US" sz="2000" baseline="-25000" dirty="0" smtClean="0"/>
                <a:t> </a:t>
              </a:r>
              <a:r>
                <a:rPr lang="en-US" sz="2000" dirty="0">
                  <a:latin typeface="+mj-lt"/>
                </a:rPr>
                <a:t>∊</a:t>
              </a:r>
              <a:r>
                <a:rPr lang="en-US" sz="2000" dirty="0" smtClean="0">
                  <a:latin typeface="+mj-lt"/>
                </a:rPr>
                <a:t> M</a:t>
              </a:r>
              <a:endParaRPr lang="en-US" sz="32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7178" y="3500280"/>
              <a:ext cx="12391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7460" y="3808649"/>
            <a:ext cx="4069080" cy="648292"/>
            <a:chOff x="2537460" y="3808649"/>
            <a:chExt cx="4069080" cy="64829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537460" y="4116426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37460" y="4449951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97178" y="3808649"/>
              <a:ext cx="113653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∊ M</a:t>
              </a:r>
              <a:endParaRPr lang="en-US" sz="32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7178" y="4149164"/>
              <a:ext cx="133209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C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606540" y="3239837"/>
            <a:ext cx="1676400" cy="1676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Adversary A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 under CPA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Modes that return the same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(e.g., ECB, CTR) for the same plaintext are not semantically secure under a chosen plaintext attack (CPA) (many-time-key)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1873" y="2935037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91092" y="2630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48" y="2586182"/>
            <a:ext cx="1241752" cy="31184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7450196" y="4916237"/>
            <a:ext cx="0" cy="609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74734" y="5525837"/>
            <a:ext cx="214000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= c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output 0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else output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37460" y="3159765"/>
            <a:ext cx="4069080" cy="648292"/>
            <a:chOff x="2537460" y="3159765"/>
            <a:chExt cx="4069080" cy="64829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2537460" y="3467542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37460" y="3801067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4097178" y="3159765"/>
              <a:ext cx="117019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>
                  <a:latin typeface="+mj-lt"/>
                </a:rPr>
                <a:t>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/>
                <a:t>0</a:t>
              </a:r>
              <a:r>
                <a:rPr lang="en-US" sz="2000" baseline="-25000" dirty="0" smtClean="0"/>
                <a:t> </a:t>
              </a:r>
              <a:r>
                <a:rPr lang="en-US" sz="2000" dirty="0">
                  <a:latin typeface="+mj-lt"/>
                </a:rPr>
                <a:t>∊</a:t>
              </a:r>
              <a:r>
                <a:rPr lang="en-US" sz="2000" dirty="0" smtClean="0">
                  <a:latin typeface="+mj-lt"/>
                </a:rPr>
                <a:t> M</a:t>
              </a:r>
              <a:endParaRPr lang="en-US" sz="32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7178" y="3500280"/>
              <a:ext cx="1239122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</a:t>
              </a:r>
              <a:r>
                <a:rPr lang="en-US" sz="2000" baseline="-25000" dirty="0" smtClean="0">
                  <a:latin typeface="+mj-lt"/>
                </a:rPr>
                <a:t>0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37460" y="3808649"/>
            <a:ext cx="4069080" cy="648292"/>
            <a:chOff x="2537460" y="3808649"/>
            <a:chExt cx="4069080" cy="64829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2537460" y="4116426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37460" y="4449951"/>
              <a:ext cx="406908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97178" y="3808649"/>
              <a:ext cx="1136530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>
                  <a:latin typeface="+mj-lt"/>
                </a:rPr>
                <a:t>m</a:t>
              </a:r>
              <a:r>
                <a:rPr lang="en-US" sz="2000" baseline="-25000" dirty="0" smtClean="0">
                  <a:latin typeface="+mj-lt"/>
                </a:rPr>
                <a:t>0,</a:t>
              </a:r>
              <a:r>
                <a:rPr lang="en-US" sz="2000" dirty="0" smtClean="0">
                  <a:latin typeface="+mj-lt"/>
                </a:rPr>
                <a:t> m</a:t>
              </a:r>
              <a:r>
                <a:rPr lang="en-US" sz="2000" baseline="-25000" dirty="0" smtClean="0"/>
                <a:t>1 </a:t>
              </a:r>
              <a:r>
                <a:rPr lang="en-US" sz="2000" dirty="0" smtClean="0"/>
                <a:t>∊ M</a:t>
              </a:r>
              <a:endParaRPr lang="en-US" sz="32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97178" y="4149164"/>
              <a:ext cx="1332096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C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dirty="0"/>
                <a:t>←</a:t>
              </a:r>
              <a:r>
                <a:rPr lang="en-US" sz="2000" dirty="0" smtClean="0">
                  <a:latin typeface="+mj-lt"/>
                </a:rPr>
                <a:t> E(</a:t>
              </a:r>
              <a:r>
                <a:rPr lang="en-US" sz="2000" dirty="0" err="1" smtClean="0">
                  <a:latin typeface="+mj-lt"/>
                </a:rPr>
                <a:t>k,m</a:t>
              </a:r>
              <a:r>
                <a:rPr lang="en-US" sz="2000" baseline="-25000" dirty="0" err="1" smtClean="0">
                  <a:latin typeface="+mj-lt"/>
                </a:rPr>
                <a:t>b</a:t>
              </a:r>
              <a:r>
                <a:rPr lang="en-US" sz="2000" dirty="0" smtClean="0">
                  <a:latin typeface="+mj-lt"/>
                </a:rPr>
                <a:t>)</a:t>
              </a:r>
              <a:endParaRPr lang="en-US" sz="3200" dirty="0" smtClean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861060" y="3239837"/>
            <a:ext cx="1676400" cy="1676400"/>
          </a:xfrm>
          <a:prstGeom prst="roundRect">
            <a:avLst/>
          </a:prstGeom>
          <a:solidFill>
            <a:schemeClr val="bg1"/>
          </a:solidFill>
          <a:ln w="28575" cap="rnd" cmpd="sng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Challenger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← K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606540" y="3239837"/>
            <a:ext cx="1676400" cy="16764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Adversary A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67464" y="5423478"/>
            <a:ext cx="6809073" cy="1158875"/>
          </a:xfrm>
          <a:prstGeom prst="roundRect">
            <a:avLst/>
          </a:prstGeom>
          <a:solidFill>
            <a:schemeClr val="accent1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/>
              <a:t>Encryption modes must be randomized or use a nonce (or are vulnerable to CPA)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Hashes and MACS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2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Integrity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r>
              <a:rPr lang="en-US" dirty="0" smtClean="0"/>
              <a:t>Goal: </a:t>
            </a:r>
            <a:r>
              <a:rPr lang="en-US" i="1" u="sng" dirty="0" smtClean="0">
                <a:solidFill>
                  <a:schemeClr val="tx2"/>
                </a:solidFill>
              </a:rPr>
              <a:t>integrity</a:t>
            </a:r>
            <a:r>
              <a:rPr lang="en-US" dirty="0"/>
              <a:t> </a:t>
            </a:r>
            <a:r>
              <a:rPr lang="en-US" dirty="0" smtClean="0"/>
              <a:t>(not secrecy)</a:t>
            </a:r>
          </a:p>
          <a:p>
            <a:pPr>
              <a:lnSpc>
                <a:spcPct val="120000"/>
              </a:lnSpc>
              <a:tabLst>
                <a:tab pos="3200400" algn="l"/>
              </a:tabLst>
            </a:pPr>
            <a:endParaRPr lang="en-US" dirty="0">
              <a:sym typeface="Symbol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Examples:</a:t>
            </a:r>
          </a:p>
          <a:p>
            <a:pPr lvl="1">
              <a:lnSpc>
                <a:spcPct val="120000"/>
              </a:lnSpc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Protecting binaries </a:t>
            </a:r>
            <a:r>
              <a:rPr lang="en-US" dirty="0">
                <a:sym typeface="Symbol" charset="0"/>
              </a:rPr>
              <a:t>on disk.   </a:t>
            </a:r>
            <a:endParaRPr lang="en-US" dirty="0" smtClean="0">
              <a:sym typeface="Symbol" charset="0"/>
            </a:endParaRPr>
          </a:p>
          <a:p>
            <a:pPr lvl="1">
              <a:lnSpc>
                <a:spcPct val="120000"/>
              </a:lnSpc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Protecting banner ads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on web pages</a:t>
            </a:r>
          </a:p>
          <a:p>
            <a:pPr>
              <a:lnSpc>
                <a:spcPct val="120000"/>
              </a:lnSpc>
              <a:tabLst>
                <a:tab pos="3200400" algn="l"/>
              </a:tabLst>
            </a:pPr>
            <a:endParaRPr lang="en-US" dirty="0">
              <a:sym typeface="Symbol" charset="0"/>
            </a:endParaRPr>
          </a:p>
          <a:p>
            <a:pPr marL="0" indent="0">
              <a:lnSpc>
                <a:spcPct val="120000"/>
              </a:lnSpc>
              <a:buNone/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Security Principles: </a:t>
            </a:r>
          </a:p>
          <a:p>
            <a:pPr lvl="1">
              <a:lnSpc>
                <a:spcPct val="120000"/>
              </a:lnSpc>
              <a:tabLst>
                <a:tab pos="3200400" algn="l"/>
              </a:tabLst>
            </a:pPr>
            <a:r>
              <a:rPr lang="en-US" dirty="0" smtClean="0">
                <a:sym typeface="Symbol" charset="0"/>
              </a:rPr>
              <a:t>Integrity means no one can forge a signature</a:t>
            </a:r>
          </a:p>
          <a:p>
            <a:pPr>
              <a:lnSpc>
                <a:spcPct val="120000"/>
              </a:lnSpc>
              <a:tabLst>
                <a:tab pos="3200400" algn="l"/>
              </a:tabLst>
            </a:pPr>
            <a:endParaRPr lang="en-US" sz="2800" dirty="0" smtClean="0"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4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PRF Security Game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(A </a:t>
            </a:r>
            <a:r>
              <a:rPr lang="en-US" sz="3100" i="1" u="sng" dirty="0" smtClean="0">
                <a:solidFill>
                  <a:schemeClr val="tx1"/>
                </a:solidFill>
              </a:rPr>
              <a:t>behavioral</a:t>
            </a:r>
            <a:r>
              <a:rPr lang="en-US" sz="3100" dirty="0" smtClean="0">
                <a:solidFill>
                  <a:schemeClr val="tx1"/>
                </a:solidFill>
              </a:rPr>
              <a:t> model)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if(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undefined)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 = rand()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return y =</a:t>
            </a:r>
            <a:r>
              <a:rPr lang="en-US" dirty="0" err="1" smtClean="0">
                <a:solidFill>
                  <a:schemeClr val="tx1"/>
                </a:solidFill>
              </a:rPr>
              <a:t>tbl</a:t>
            </a:r>
            <a:r>
              <a:rPr lang="en-US" dirty="0" smtClean="0">
                <a:solidFill>
                  <a:schemeClr val="tx1"/>
                </a:solidFill>
              </a:rPr>
              <a:t>[x]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67000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 Guess and output b’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0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x</a:t>
            </a:r>
            <a:endParaRPr lang="en-US" baseline="-250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7810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y</a:t>
            </a:r>
            <a:endParaRPr lang="en-US" baseline="-25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2972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37628" y="1752600"/>
            <a:ext cx="1676400" cy="2514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y = PRF(x)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252228" y="1752600"/>
            <a:ext cx="1673352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Picks x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3. Outputs guess for b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414028" y="2819400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7493" y="2459392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x</a:t>
            </a:r>
            <a:endParaRPr lang="en-US" baseline="-25000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14028" y="3943988"/>
            <a:ext cx="838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93038" y="3604972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dirty="0" smtClean="0"/>
              <a:t>y</a:t>
            </a:r>
            <a:endParaRPr lang="en-US" baseline="-25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4648200" y="1295400"/>
            <a:ext cx="4429002" cy="3124200"/>
          </a:xfrm>
          <a:prstGeom prst="rect">
            <a:avLst/>
          </a:prstGeom>
          <a:noFill/>
          <a:ln>
            <a:prstDash val="dot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World 1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65440" y="1143000"/>
            <a:ext cx="6560" cy="3380892"/>
          </a:xfrm>
          <a:prstGeom prst="lin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57200" y="4648200"/>
            <a:ext cx="8229600" cy="5334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</a:t>
            </a:r>
            <a:r>
              <a:rPr lang="en-US" sz="2400" dirty="0" smtClean="0">
                <a:solidFill>
                  <a:srgbClr val="FFFFFF"/>
                </a:solidFill>
              </a:rPr>
              <a:t> doesn’t know which world he is in, but wants to figure it out.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2863" y="5410200"/>
            <a:ext cx="5778275" cy="7514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b=0,1: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/>
              <a:t>:= [ event that </a:t>
            </a:r>
            <a:r>
              <a:rPr lang="en-US" sz="2400" b="1" i="1" dirty="0" smtClean="0"/>
              <a:t>A</a:t>
            </a:r>
            <a:r>
              <a:rPr lang="en-US" sz="2400" dirty="0" smtClean="0"/>
              <a:t>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 =</a:t>
            </a:r>
            <a:r>
              <a:rPr lang="en-US" sz="2400" dirty="0"/>
              <a:t>1  </a:t>
            </a:r>
            <a:r>
              <a:rPr lang="en-US" sz="2400" dirty="0" smtClean="0"/>
              <a:t>]</a:t>
            </a:r>
          </a:p>
          <a:p>
            <a:pPr>
              <a:spcBef>
                <a:spcPts val="100"/>
              </a:spcBef>
            </a:pPr>
            <a:r>
              <a:rPr lang="en-US" sz="2400" dirty="0" err="1" smtClean="0"/>
              <a:t>Adv</a:t>
            </a:r>
            <a:r>
              <a:rPr lang="en-US" sz="2400" baseline="-25000" dirty="0" err="1" smtClean="0"/>
              <a:t>SS</a:t>
            </a:r>
            <a:r>
              <a:rPr lang="en-US" sz="2400" dirty="0"/>
              <a:t>[</a:t>
            </a:r>
            <a:r>
              <a:rPr lang="en-US" sz="2400" b="1" i="1" dirty="0"/>
              <a:t>A</a:t>
            </a:r>
            <a:r>
              <a:rPr lang="en-US" sz="2400" dirty="0"/>
              <a:t>,</a:t>
            </a:r>
            <a:r>
              <a:rPr lang="en-US" sz="2400" b="1" i="1" dirty="0"/>
              <a:t>E</a:t>
            </a:r>
            <a:r>
              <a:rPr lang="en-US" sz="2400" dirty="0"/>
              <a:t>] := |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0</a:t>
            </a:r>
            <a:r>
              <a:rPr lang="en-US" sz="2400" dirty="0"/>
              <a:t> ] −  </a:t>
            </a:r>
            <a:r>
              <a:rPr lang="en-US" sz="2400" dirty="0" err="1"/>
              <a:t>Pr</a:t>
            </a:r>
            <a:r>
              <a:rPr lang="en-US" sz="2400" dirty="0"/>
              <a:t>[ W</a:t>
            </a:r>
            <a:r>
              <a:rPr lang="en-US" sz="2400" baseline="-25000" dirty="0"/>
              <a:t>1</a:t>
            </a:r>
            <a:r>
              <a:rPr lang="en-US" sz="2400" dirty="0"/>
              <a:t> ] |     ∈ [0,1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6324600" y="5410200"/>
            <a:ext cx="2752602" cy="457200"/>
            <a:chOff x="6324600" y="5410200"/>
            <a:chExt cx="2752602" cy="4572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7696200" y="5410200"/>
              <a:ext cx="1381002" cy="457200"/>
            </a:xfrm>
            <a:prstGeom prst="wedgeRoundRectCallout">
              <a:avLst>
                <a:gd name="adj1" fmla="val -100527"/>
                <a:gd name="adj2" fmla="val -1096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</a:rPr>
                <a:t>Always 1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324600" y="5791200"/>
              <a:ext cx="457200" cy="0"/>
            </a:xfrm>
            <a:prstGeom prst="line">
              <a:avLst/>
            </a:prstGeom>
            <a:ln>
              <a:headEnd type="none"/>
              <a:tailEnd type="non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99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 PRF: An Alternate Interpretation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92200"/>
            <a:ext cx="8686800" cy="5689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For </a:t>
            </a:r>
            <a:r>
              <a:rPr lang="en-US" sz="2800" i="1" dirty="0" smtClean="0"/>
              <a:t>b = 0,1 </a:t>
            </a:r>
            <a:r>
              <a:rPr lang="en-US" sz="2800" dirty="0" smtClean="0"/>
              <a:t>define experiment </a:t>
            </a:r>
            <a:r>
              <a:rPr lang="en-US" sz="2800" i="1" dirty="0" smtClean="0"/>
              <a:t>EXP(b)</a:t>
            </a:r>
            <a:r>
              <a:rPr lang="en-US" sz="2800" dirty="0" smtClean="0"/>
              <a:t> as: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marL="0" indent="0">
              <a:buNone/>
              <a:tabLst>
                <a:tab pos="1025525" algn="l"/>
              </a:tabLst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Def</a:t>
            </a:r>
            <a:r>
              <a:rPr lang="en-US" sz="2800" dirty="0" smtClean="0"/>
              <a:t>:  PRF is a secure PRF if for all efficient </a:t>
            </a:r>
            <a:r>
              <a:rPr lang="en-US" sz="2800" b="1" i="1" dirty="0" smtClean="0"/>
              <a:t>A</a:t>
            </a:r>
            <a:r>
              <a:rPr lang="en-US" sz="2800" dirty="0" smtClean="0"/>
              <a:t>:</a:t>
            </a:r>
          </a:p>
          <a:p>
            <a:pPr>
              <a:buFont typeface="Arial" pitchFamily="34" charset="0"/>
              <a:buChar char="•"/>
              <a:tabLst>
                <a:tab pos="1025525" algn="l"/>
              </a:tabLst>
            </a:pP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51873" y="2286000"/>
            <a:ext cx="8077200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tx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5442" y="1802793"/>
            <a:ext cx="65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endParaRPr lang="en-US" sz="3200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37460" y="34290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37460" y="3581400"/>
            <a:ext cx="406908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1108" y="2667000"/>
            <a:ext cx="1843492" cy="1447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Challenger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24806"/>
            <a:ext cx="3175000" cy="825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67" y="1657350"/>
            <a:ext cx="1168400" cy="4953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20" idx="0"/>
          </p:cNvCxnSpPr>
          <p:nvPr/>
        </p:nvCxnSpPr>
        <p:spPr>
          <a:xfrm flipH="1">
            <a:off x="1592854" y="2152650"/>
            <a:ext cx="7346" cy="51435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06540" y="2705100"/>
            <a:ext cx="1843492" cy="14478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Adversary</a:t>
            </a:r>
          </a:p>
        </p:txBody>
      </p:sp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3" y="3022600"/>
            <a:ext cx="2032000" cy="4826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2" y="3581400"/>
            <a:ext cx="2463800" cy="4953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600700"/>
            <a:ext cx="7848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MAC Game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37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Security goal: </a:t>
            </a:r>
            <a:r>
              <a:rPr lang="en-US" sz="2800" b="1" i="1" dirty="0" smtClean="0"/>
              <a:t>A</a:t>
            </a:r>
            <a:r>
              <a:rPr lang="en-US" sz="2800" dirty="0" smtClean="0"/>
              <a:t> cannot produce a valid tag on a message</a:t>
            </a:r>
          </a:p>
          <a:p>
            <a:pPr lvl="1"/>
            <a:r>
              <a:rPr lang="en-US" sz="2400" dirty="0" smtClean="0"/>
              <a:t>Even if the message is gibberish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1447800"/>
            <a:ext cx="3048000" cy="283650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Challenger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1. k = </a:t>
            </a:r>
            <a:r>
              <a:rPr lang="en-US" sz="2000" dirty="0" err="1" smtClean="0">
                <a:solidFill>
                  <a:schemeClr val="tx1"/>
                </a:solidFill>
              </a:rPr>
              <a:t>KeyGen</a:t>
            </a:r>
            <a:r>
              <a:rPr lang="en-US" sz="2000" dirty="0" smtClean="0">
                <a:solidFill>
                  <a:schemeClr val="tx1"/>
                </a:solidFill>
              </a:rPr>
              <a:t>(l)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3. Compute </a:t>
            </a:r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in 0...q: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t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= S(m</a:t>
            </a:r>
            <a:r>
              <a:rPr lang="en-US" sz="2000" baseline="-25000" dirty="0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, k)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5. b = V(</a:t>
            </a:r>
            <a:r>
              <a:rPr lang="en-US" sz="2000" dirty="0" err="1" smtClean="0">
                <a:solidFill>
                  <a:schemeClr val="tx1"/>
                </a:solidFill>
              </a:rPr>
              <a:t>m,t,k</a:t>
            </a:r>
            <a:r>
              <a:rPr lang="en-US" sz="2000" dirty="0" smtClean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38800" y="1447800"/>
            <a:ext cx="3048000" cy="28365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</a:rPr>
              <a:t>Adversary A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 Picks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 ..., 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. picks m </a:t>
            </a:r>
            <a:r>
              <a:rPr lang="en-US" sz="2000" b="1" i="1" dirty="0" smtClean="0">
                <a:solidFill>
                  <a:schemeClr val="tx1"/>
                </a:solidFill>
              </a:rPr>
              <a:t>not</a:t>
            </a:r>
            <a:r>
              <a:rPr lang="en-US" sz="2000" dirty="0" smtClean="0">
                <a:solidFill>
                  <a:schemeClr val="tx1"/>
                </a:solidFill>
              </a:rPr>
              <a:t> in m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,...,</a:t>
            </a:r>
            <a:r>
              <a:rPr lang="en-US" sz="2000" dirty="0" err="1" smtClean="0">
                <a:solidFill>
                  <a:schemeClr val="tx1"/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   Generates t</a:t>
            </a:r>
            <a:endParaRPr lang="en-US" baseline="-250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57600" y="2514600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0" y="2057400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,...,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q</a:t>
            </a:r>
            <a:endParaRPr lang="en-US" sz="2000" baseline="-25000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600" y="3065108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2684108"/>
            <a:ext cx="914400" cy="3810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marL="0" algn="ctr">
              <a:buFont typeface="Arial"/>
              <a:buNone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,...,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q</a:t>
            </a:r>
            <a:endParaRPr lang="en-US" sz="2000" baseline="-25000" dirty="0" smtClean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81400" y="3522308"/>
            <a:ext cx="1828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0" y="3151077"/>
            <a:ext cx="914400" cy="533400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normAutofit/>
          </a:bodyPr>
          <a:lstStyle/>
          <a:p>
            <a:pPr marL="0" algn="ctr">
              <a:buFont typeface="Arial"/>
              <a:buNone/>
            </a:pPr>
            <a:r>
              <a:rPr lang="en-US" sz="2000" dirty="0" err="1" smtClean="0"/>
              <a:t>m,t</a:t>
            </a:r>
            <a:endParaRPr lang="en-US" sz="2000" baseline="-250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66800" y="4343400"/>
            <a:ext cx="0" cy="474308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4436708"/>
            <a:ext cx="1290417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b = {</a:t>
            </a:r>
            <a:r>
              <a:rPr lang="en-US" sz="2000" dirty="0" err="1" smtClean="0"/>
              <a:t>yes,no</a:t>
            </a:r>
            <a:r>
              <a:rPr lang="en-US" sz="2000" dirty="0" smtClean="0"/>
              <a:t>}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838700" y="4284308"/>
            <a:ext cx="2705100" cy="838200"/>
          </a:xfrm>
          <a:prstGeom prst="wedgeRoundRectCallout">
            <a:avLst>
              <a:gd name="adj1" fmla="val -58851"/>
              <a:gd name="adj2" fmla="val -142351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existential forgery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if b=“yes”</a:t>
            </a:r>
          </a:p>
        </p:txBody>
      </p:sp>
    </p:spTree>
    <p:extLst>
      <p:ext uri="{BB962C8B-B14F-4D97-AF65-F5344CB8AC3E}">
        <p14:creationId xmlns:p14="http://schemas.microsoft.com/office/powerpoint/2010/main" val="155300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Paradox 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N possibilities, and random samples x</a:t>
            </a:r>
            <a:r>
              <a:rPr lang="en-US" baseline="-25000" dirty="0" smtClean="0"/>
              <a:t>1</a:t>
            </a:r>
            <a:r>
              <a:rPr lang="en-US" dirty="0" smtClean="0"/>
              <a:t>, ...,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, PR[x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] ≈ 50% when j = N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attack on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Let  H: M </a:t>
            </a:r>
            <a:r>
              <a:rPr lang="en-US" dirty="0" smtClean="0">
                <a:sym typeface="Symbol" charset="0"/>
              </a:rPr>
              <a:t> {0,1}</a:t>
            </a:r>
            <a:r>
              <a:rPr lang="en-US" baseline="30000" dirty="0" smtClean="0">
                <a:sym typeface="Symbol" charset="0"/>
              </a:rPr>
              <a:t>n</a:t>
            </a:r>
            <a:r>
              <a:rPr lang="en-US" dirty="0" smtClean="0">
                <a:sym typeface="Symbol" charset="0"/>
              </a:rPr>
              <a:t>  </a:t>
            </a:r>
            <a:r>
              <a:rPr lang="en-US" dirty="0">
                <a:sym typeface="Symbol" charset="0"/>
              </a:rPr>
              <a:t>be a hash function </a:t>
            </a:r>
            <a:r>
              <a:rPr lang="en-US" dirty="0" smtClean="0">
                <a:sym typeface="Symbol" charset="0"/>
              </a:rPr>
              <a:t>   ( |M| &gt;&gt; 2</a:t>
            </a:r>
            <a:r>
              <a:rPr lang="en-US" baseline="30000" dirty="0" smtClean="0">
                <a:sym typeface="Symbol" charset="0"/>
              </a:rPr>
              <a:t>n  </a:t>
            </a:r>
            <a:r>
              <a:rPr lang="en-US" dirty="0" smtClean="0">
                <a:sym typeface="Symbol" charset="0"/>
              </a:rPr>
              <a:t>)</a:t>
            </a:r>
            <a:endParaRPr lang="en-US" dirty="0">
              <a:sym typeface="Symbol" charset="0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>
                <a:sym typeface="Symbol" charset="0"/>
              </a:rPr>
              <a:t>G</a:t>
            </a:r>
            <a:r>
              <a:rPr lang="en-US" dirty="0" smtClean="0">
                <a:sym typeface="Symbol" charset="0"/>
              </a:rPr>
              <a:t>eneric alg. </a:t>
            </a:r>
            <a:r>
              <a:rPr lang="en-US" dirty="0">
                <a:sym typeface="Symbol" charset="0"/>
              </a:rPr>
              <a:t>t</a:t>
            </a:r>
            <a:r>
              <a:rPr lang="en-US" dirty="0" smtClean="0">
                <a:sym typeface="Symbol" charset="0"/>
              </a:rPr>
              <a:t>o find a collision </a:t>
            </a:r>
            <a:r>
              <a:rPr lang="en-US" b="1" dirty="0" smtClean="0">
                <a:sym typeface="Symbol" charset="0"/>
              </a:rPr>
              <a:t>in time   O(2</a:t>
            </a:r>
            <a:r>
              <a:rPr lang="en-US" b="1" baseline="30000" dirty="0" smtClean="0">
                <a:sym typeface="Symbol" charset="0"/>
              </a:rPr>
              <a:t>n/2</a:t>
            </a:r>
            <a:r>
              <a:rPr lang="en-US" b="1" dirty="0" smtClean="0">
                <a:sym typeface="Symbol" charset="0"/>
              </a:rPr>
              <a:t>)   </a:t>
            </a:r>
            <a:r>
              <a:rPr lang="en-US" dirty="0" smtClean="0">
                <a:sym typeface="Symbol" charset="0"/>
              </a:rPr>
              <a:t>hashes</a:t>
            </a:r>
            <a:endParaRPr lang="en-US" baseline="30000" dirty="0" smtClean="0">
              <a:sym typeface="Symbol" charset="0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sym typeface="Symbol" charset="0"/>
              </a:rPr>
              <a:t>Algorithm:</a:t>
            </a: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Choose 2</a:t>
            </a:r>
            <a:r>
              <a:rPr lang="en-US" baseline="30000" dirty="0" smtClean="0">
                <a:sym typeface="Symbol" charset="0"/>
              </a:rPr>
              <a:t>n</a:t>
            </a:r>
            <a:r>
              <a:rPr lang="en-US" baseline="30000" dirty="0">
                <a:sym typeface="Symbol" charset="0"/>
              </a:rPr>
              <a:t>/</a:t>
            </a:r>
            <a:r>
              <a:rPr lang="en-US" baseline="30000" dirty="0" smtClean="0">
                <a:sym typeface="Symbol" charset="0"/>
              </a:rPr>
              <a:t>2</a:t>
            </a:r>
            <a:r>
              <a:rPr lang="en-US" b="1" baseline="30000" dirty="0" smtClean="0">
                <a:sym typeface="Symbol" charset="0"/>
              </a:rPr>
              <a:t>  </a:t>
            </a:r>
            <a:r>
              <a:rPr lang="en-US" dirty="0" smtClean="0">
                <a:sym typeface="Symbol" charset="0"/>
              </a:rPr>
              <a:t>random messages in M:    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m</a:t>
            </a:r>
            <a:r>
              <a:rPr lang="en-US" baseline="-25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, …, m</a:t>
            </a:r>
            <a:r>
              <a:rPr lang="en-US" baseline="-25000" dirty="0" smtClean="0">
                <a:sym typeface="Symbol" charset="0"/>
              </a:rPr>
              <a:t>2</a:t>
            </a:r>
            <a:r>
              <a:rPr lang="en-US" baseline="9000" dirty="0" smtClean="0">
                <a:sym typeface="Symbol" charset="0"/>
              </a:rPr>
              <a:t>n/2      </a:t>
            </a:r>
            <a:r>
              <a:rPr lang="en-US" dirty="0" smtClean="0">
                <a:sym typeface="Symbol" charset="0"/>
              </a:rPr>
              <a:t> (distinct </a:t>
            </a:r>
            <a:r>
              <a:rPr lang="en-US" dirty="0" err="1" smtClean="0">
                <a:sym typeface="Symbol" charset="0"/>
              </a:rPr>
              <a:t>w.h.p</a:t>
            </a:r>
            <a:r>
              <a:rPr lang="en-US" dirty="0" smtClean="0">
                <a:sym typeface="Symbol" charset="0"/>
              </a:rPr>
              <a:t> )</a:t>
            </a:r>
            <a:endParaRPr lang="en-US" baseline="9000" dirty="0" smtClean="0">
              <a:sym typeface="Symbol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For </a:t>
            </a:r>
            <a:r>
              <a:rPr lang="en-US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1, …,  2</a:t>
            </a:r>
            <a:r>
              <a:rPr lang="en-US" baseline="30000" dirty="0" smtClean="0">
                <a:sym typeface="Symbol" charset="0"/>
              </a:rPr>
              <a:t>n/2  </a:t>
            </a:r>
            <a:r>
              <a:rPr lang="en-US" dirty="0" smtClean="0">
                <a:sym typeface="Symbol" charset="0"/>
              </a:rPr>
              <a:t>compute    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H(m</a:t>
            </a:r>
            <a:r>
              <a:rPr lang="en-US" baseline="-25000" dirty="0" smtClean="0">
                <a:sym typeface="Symbol" charset="0"/>
              </a:rPr>
              <a:t>i</a:t>
            </a:r>
            <a:r>
              <a:rPr lang="en-US" dirty="0">
                <a:sym typeface="Symbol" charset="0"/>
              </a:rPr>
              <a:t>)    </a:t>
            </a:r>
            <a:r>
              <a:rPr lang="en-US" sz="2000" dirty="0">
                <a:sym typeface="Symbol" charset="0"/>
              </a:rPr>
              <a:t>∈{0,1}</a:t>
            </a:r>
            <a:r>
              <a:rPr lang="en-US" sz="2000" baseline="30000" dirty="0">
                <a:sym typeface="Symbol" charset="0"/>
              </a:rPr>
              <a:t>n</a:t>
            </a:r>
            <a:r>
              <a:rPr lang="en-US" sz="2000" dirty="0">
                <a:sym typeface="Symbol" charset="0"/>
              </a:rPr>
              <a:t> </a:t>
            </a:r>
            <a:endParaRPr lang="en-US" sz="2000" dirty="0" smtClean="0">
              <a:sym typeface="Symbol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ym typeface="Symbol" charset="0"/>
              </a:rPr>
              <a:t>Look for a collision  (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i</a:t>
            </a:r>
            <a:r>
              <a:rPr lang="en-US" dirty="0" smtClean="0">
                <a:sym typeface="Symbol" charset="0"/>
              </a:rPr>
              <a:t> = </a:t>
            </a:r>
            <a:r>
              <a:rPr lang="en-US" dirty="0" err="1" smtClean="0">
                <a:sym typeface="Symbol" charset="0"/>
              </a:rPr>
              <a:t>t</a:t>
            </a:r>
            <a:r>
              <a:rPr lang="en-US" baseline="-25000" dirty="0" err="1" smtClean="0">
                <a:sym typeface="Symbol" charset="0"/>
              </a:rPr>
              <a:t>j</a:t>
            </a:r>
            <a:r>
              <a:rPr lang="en-US" dirty="0" smtClean="0">
                <a:sym typeface="Symbol" charset="0"/>
              </a:rPr>
              <a:t>).    If not found, got back to step 1</a:t>
            </a:r>
            <a:r>
              <a:rPr lang="en-US" dirty="0" smtClean="0">
                <a:sym typeface="Symbol" charset="0"/>
              </a:rPr>
              <a:t>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solidFill>
                  <a:schemeClr val="bg1"/>
                </a:solidFill>
                <a:sym typeface="Symbol" charset="0"/>
              </a:rPr>
              <a:t>How well will this work?</a:t>
            </a:r>
            <a:endParaRPr lang="en-US" dirty="0" smtClean="0">
              <a:solidFill>
                <a:schemeClr val="bg1"/>
              </a:solidFill>
              <a:sym typeface="Symbo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667000"/>
            <a:ext cx="8686800" cy="264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38250" y="5432408"/>
            <a:ext cx="6667500" cy="12954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Cryptonium</a:t>
            </a:r>
            <a:r>
              <a:rPr lang="en-US" sz="3200" dirty="0" smtClean="0">
                <a:solidFill>
                  <a:schemeClr val="bg1"/>
                </a:solidFill>
              </a:rPr>
              <a:t> Pipe Goals: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Privacy, Integrity, and Authenticity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sp>
        <p:nvSpPr>
          <p:cNvPr id="25" name="Can 24"/>
          <p:cNvSpPr/>
          <p:nvPr/>
        </p:nvSpPr>
        <p:spPr bwMode="auto">
          <a:xfrm rot="5400000">
            <a:off x="4378870" y="1374230"/>
            <a:ext cx="325574" cy="2301514"/>
          </a:xfrm>
          <a:prstGeom prst="can">
            <a:avLst/>
          </a:prstGeom>
          <a:solidFill>
            <a:schemeClr val="accent5">
              <a:alpha val="2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04900" y="227863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15100" y="2274332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30" name="Straight Arrow Connector 29"/>
          <p:cNvCxnSpPr>
            <a:endCxn id="37" idx="1"/>
          </p:cNvCxnSpPr>
          <p:nvPr/>
        </p:nvCxnSpPr>
        <p:spPr>
          <a:xfrm flipV="1">
            <a:off x="3096595" y="2579132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71211" y="1981200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924300" y="2581149"/>
            <a:ext cx="1524000" cy="1524000"/>
            <a:chOff x="3810000" y="3352800"/>
            <a:chExt cx="1524000" cy="1524000"/>
          </a:xfrm>
        </p:grpSpPr>
        <p:sp>
          <p:nvSpPr>
            <p:cNvPr id="33" name="Rounded Rectangle 32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34" name="Straight Arrow Connector 33"/>
            <p:cNvCxnSpPr>
              <a:stCxn id="33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552700" y="2274332"/>
            <a:ext cx="4028105" cy="613901"/>
            <a:chOff x="2438400" y="3045983"/>
            <a:chExt cx="4028105" cy="613901"/>
          </a:xfrm>
        </p:grpSpPr>
        <p:sp>
          <p:nvSpPr>
            <p:cNvPr id="36" name="Rectangle 35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62300" y="2209800"/>
            <a:ext cx="2830876" cy="369332"/>
            <a:chOff x="3048000" y="2981451"/>
            <a:chExt cx="2830876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0285" y="2981451"/>
              <a:ext cx="20859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c’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 bwMode="auto">
          <a:xfrm>
            <a:off x="2807365" y="1982144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807365" y="2901956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580227" y="1480302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0997" y="3058180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67400" y="1066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2800" b="0" dirty="0" smtClean="0">
                <a:latin typeface="Calibri"/>
                <a:cs typeface="Calibri"/>
              </a:rPr>
              <a:t>m or </a:t>
            </a:r>
            <a:br>
              <a:rPr lang="en-US" sz="2800" b="0" dirty="0" smtClean="0">
                <a:latin typeface="Calibri"/>
                <a:cs typeface="Calibri"/>
              </a:rPr>
            </a:br>
            <a:r>
              <a:rPr lang="en-US" sz="2800" b="0" dirty="0" smtClean="0">
                <a:latin typeface="Calibri"/>
                <a:cs typeface="Calibri"/>
              </a:rPr>
              <a:t>error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315863" y="2923530"/>
            <a:ext cx="0" cy="31244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089495" y="3079754"/>
            <a:ext cx="467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0" dirty="0" err="1" smtClean="0">
                <a:latin typeface="Calibri"/>
                <a:cs typeface="Calibri"/>
              </a:rPr>
              <a:t>k</a:t>
            </a:r>
            <a:r>
              <a:rPr lang="en-US" sz="2800" b="0" baseline="-25000" dirty="0" err="1" smtClean="0">
                <a:latin typeface="Calibri"/>
                <a:cs typeface="Calibri"/>
              </a:rPr>
              <a:t>e</a:t>
            </a:r>
            <a:endParaRPr lang="en-US" sz="2800" b="0" baseline="-25000" dirty="0" smtClean="0">
              <a:latin typeface="Calibri"/>
              <a:cs typeface="Calibri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15863" y="2007542"/>
            <a:ext cx="0" cy="306388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49" name="Rounded Rectangular Callout 48"/>
          <p:cNvSpPr/>
          <p:nvPr/>
        </p:nvSpPr>
        <p:spPr>
          <a:xfrm>
            <a:off x="6089495" y="4080789"/>
            <a:ext cx="2286000" cy="990601"/>
          </a:xfrm>
          <a:prstGeom prst="wedgeRoundRectCallout">
            <a:avLst>
              <a:gd name="adj1" fmla="val -107468"/>
              <a:gd name="adj2" fmla="val -16062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read/</a:t>
            </a:r>
            <a:r>
              <a:rPr lang="en-US" sz="2800" i="1" u="sng" dirty="0" smtClean="0">
                <a:solidFill>
                  <a:schemeClr val="bg1"/>
                </a:solidFill>
              </a:rPr>
              <a:t>write</a:t>
            </a:r>
            <a:r>
              <a:rPr lang="en-US" sz="2800" dirty="0" smtClean="0">
                <a:solidFill>
                  <a:schemeClr val="bg1"/>
                </a:solidFill>
              </a:rPr>
              <a:t> access</a:t>
            </a:r>
          </a:p>
        </p:txBody>
      </p:sp>
    </p:spTree>
    <p:extLst>
      <p:ext uri="{BB962C8B-B14F-4D97-AF65-F5344CB8AC3E}">
        <p14:creationId xmlns:p14="http://schemas.microsoft.com/office/powerpoint/2010/main" val="150318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Online Brute Force Attack: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input:</a:t>
            </a:r>
            <a:r>
              <a:rPr lang="en-US" dirty="0" smtClean="0"/>
              <a:t> </a:t>
            </a:r>
            <a:r>
              <a:rPr lang="en-US" i="1" dirty="0" err="1" smtClean="0"/>
              <a:t>hp</a:t>
            </a:r>
            <a:r>
              <a:rPr lang="en-US" dirty="0" smtClean="0"/>
              <a:t> = hash(password) to crack</a:t>
            </a:r>
          </a:p>
          <a:p>
            <a:pPr marL="342900" lvl="1" indent="0">
              <a:buNone/>
            </a:pPr>
            <a:r>
              <a:rPr lang="en-US" dirty="0" smtClean="0"/>
              <a:t>for each </a:t>
            </a:r>
            <a:r>
              <a:rPr lang="en-US" dirty="0" err="1" smtClean="0"/>
              <a:t>i</a:t>
            </a:r>
            <a:r>
              <a:rPr lang="en-US" dirty="0" smtClean="0"/>
              <a:t> in dictionary file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smtClean="0"/>
              <a:t>	if(h(</a:t>
            </a:r>
            <a:r>
              <a:rPr lang="en-US" dirty="0" err="1" smtClean="0"/>
              <a:t>i</a:t>
            </a:r>
            <a:r>
              <a:rPr lang="en-US" dirty="0" smtClean="0"/>
              <a:t>) == </a:t>
            </a:r>
            <a:r>
              <a:rPr lang="en-US" dirty="0" err="1" smtClean="0"/>
              <a:t>hp</a:t>
            </a:r>
            <a:r>
              <a:rPr lang="en-US" dirty="0" smtClean="0"/>
              <a:t>)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smtClean="0"/>
              <a:t>		output success;</a:t>
            </a:r>
          </a:p>
          <a:p>
            <a:pPr marL="3429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Time Space Tradeoff Attack: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precompute</a:t>
            </a:r>
            <a:r>
              <a:rPr lang="en-US" dirty="0" smtClean="0"/>
              <a:t>: h(</a:t>
            </a:r>
            <a:r>
              <a:rPr lang="en-US" dirty="0" err="1" smtClean="0"/>
              <a:t>i</a:t>
            </a:r>
            <a:r>
              <a:rPr lang="en-US" dirty="0" smtClean="0"/>
              <a:t>) for each </a:t>
            </a:r>
            <a:r>
              <a:rPr lang="en-US" dirty="0" err="1" smtClean="0"/>
              <a:t>i</a:t>
            </a:r>
            <a:r>
              <a:rPr lang="en-US" dirty="0" smtClean="0"/>
              <a:t> in </a:t>
            </a:r>
            <a:r>
              <a:rPr lang="en-US" dirty="0" err="1" smtClean="0"/>
              <a:t>dict</a:t>
            </a:r>
            <a:r>
              <a:rPr lang="en-US" dirty="0" smtClean="0"/>
              <a:t> file in hash </a:t>
            </a:r>
            <a:r>
              <a:rPr lang="en-US" dirty="0" err="1" smtClean="0"/>
              <a:t>tbl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/>
              <a:t> </a:t>
            </a:r>
            <a:r>
              <a:rPr lang="en-US" dirty="0" smtClean="0"/>
              <a:t>input: </a:t>
            </a:r>
            <a:r>
              <a:rPr lang="en-US" i="1" dirty="0" err="1" smtClean="0"/>
              <a:t>hp</a:t>
            </a:r>
            <a:r>
              <a:rPr lang="en-US" dirty="0" smtClean="0"/>
              <a:t> = hash(password)</a:t>
            </a:r>
          </a:p>
          <a:p>
            <a:pPr marL="342900" lvl="1" indent="0">
              <a:buNone/>
            </a:pPr>
            <a:r>
              <a:rPr lang="en-US" dirty="0"/>
              <a:t> </a:t>
            </a:r>
            <a:r>
              <a:rPr lang="en-US" dirty="0" smtClean="0"/>
              <a:t>check if </a:t>
            </a:r>
            <a:r>
              <a:rPr lang="en-US" i="1" dirty="0" err="1" smtClean="0"/>
              <a:t>hp</a:t>
            </a:r>
            <a:r>
              <a:rPr lang="en-US" dirty="0" smtClean="0"/>
              <a:t> is in hash </a:t>
            </a:r>
            <a:r>
              <a:rPr lang="en-US" dirty="0" err="1" smtClean="0"/>
              <a:t>tbl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172200" y="5410200"/>
            <a:ext cx="2514600" cy="715963"/>
          </a:xfrm>
          <a:prstGeom prst="wedgeRoundRectCallout">
            <a:avLst>
              <a:gd name="adj1" fmla="val -111181"/>
              <a:gd name="adj2" fmla="val -24221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“rainbow tables”</a:t>
            </a:r>
          </a:p>
        </p:txBody>
      </p:sp>
    </p:spTree>
    <p:extLst>
      <p:ext uri="{BB962C8B-B14F-4D97-AF65-F5344CB8AC3E}">
        <p14:creationId xmlns:p14="http://schemas.microsoft.com/office/powerpoint/2010/main" val="182578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Enrollment: 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000" dirty="0" smtClean="0"/>
              <a:t>compute </a:t>
            </a:r>
            <a:r>
              <a:rPr lang="en-US" sz="2000" dirty="0" err="1" smtClean="0"/>
              <a:t>hp</a:t>
            </a:r>
            <a:r>
              <a:rPr lang="en-US" sz="2000" dirty="0" smtClean="0"/>
              <a:t>=h(password + salt)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000" dirty="0" smtClean="0"/>
              <a:t>store salt || </a:t>
            </a:r>
            <a:r>
              <a:rPr lang="en-US" sz="2000" dirty="0" err="1" smtClean="0"/>
              <a:t>hp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Verification: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000" dirty="0" smtClean="0"/>
              <a:t>Look up salt in password file</a:t>
            </a:r>
          </a:p>
          <a:p>
            <a:pPr marL="857250" lvl="1" indent="-514350">
              <a:buFont typeface="+mj-lt"/>
              <a:buAutoNum type="arabicPeriod"/>
            </a:pPr>
            <a:r>
              <a:rPr lang="en-US" sz="2000" dirty="0" smtClean="0"/>
              <a:t>Check h(input||salt) == </a:t>
            </a:r>
            <a:r>
              <a:rPr lang="en-US" sz="2000" dirty="0" err="1" smtClean="0"/>
              <a:t>hp</a:t>
            </a: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is this good for security, given that the salt is public?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5562600"/>
            <a:ext cx="6705600" cy="8382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0" rIns="9144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Salt doesn’t increase security against online attack, but does make tables much bigger.</a:t>
            </a:r>
          </a:p>
        </p:txBody>
      </p:sp>
    </p:spTree>
    <p:extLst>
      <p:ext uri="{BB962C8B-B14F-4D97-AF65-F5344CB8AC3E}">
        <p14:creationId xmlns:p14="http://schemas.microsoft.com/office/powerpoint/2010/main" val="404924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7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Motivating Question: Which is Best?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253938" y="2794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6648747" y="2247152"/>
            <a:ext cx="1640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E(</a:t>
            </a:r>
            <a:r>
              <a:rPr lang="en-US" sz="2000" dirty="0" err="1" smtClean="0"/>
              <a:t>k</a:t>
            </a:r>
            <a:r>
              <a:rPr kumimoji="1" lang="en-US" sz="2000" baseline="-25000" dirty="0" err="1" smtClean="0"/>
              <a:t>E</a:t>
            </a:r>
            <a:r>
              <a:rPr kumimoji="1" lang="en-US" sz="2000" dirty="0" smtClean="0"/>
              <a:t> , m||tag)</a:t>
            </a:r>
            <a:endParaRPr kumimoji="1" lang="en-US" sz="2000" baseline="-25000" dirty="0"/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4883323" y="2266890"/>
            <a:ext cx="10122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S(</a:t>
            </a:r>
            <a:r>
              <a:rPr lang="en-US" sz="2000" dirty="0" err="1" smtClean="0"/>
              <a:t>k</a:t>
            </a:r>
            <a:r>
              <a:rPr kumimoji="1" lang="en-US" sz="2000" baseline="-25000" dirty="0" err="1" smtClean="0">
                <a:latin typeface="Cambria"/>
                <a:cs typeface="Cambria"/>
              </a:rPr>
              <a:t>I</a:t>
            </a:r>
            <a:r>
              <a:rPr kumimoji="1" lang="en-US" sz="2000" dirty="0" smtClean="0"/>
              <a:t>, m)</a:t>
            </a:r>
            <a:endParaRPr kumimoji="1" lang="en-US" sz="2000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1829951" y="2692401"/>
            <a:ext cx="1144615" cy="43179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4539" y="1219200"/>
            <a:ext cx="5194923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Encryption Key = K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; MAC key =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I</a:t>
            </a:r>
            <a:r>
              <a:rPr lang="en-US" sz="2800" dirty="0"/>
              <a:t> </a:t>
            </a:r>
            <a:endParaRPr lang="en-US" sz="2800" baseline="-250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66700" y="1920557"/>
            <a:ext cx="8610600" cy="1432243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Option 1: SSL (MAC-then-encrypt)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87338" y="2692401"/>
            <a:ext cx="2003862" cy="431799"/>
            <a:chOff x="3787338" y="2616201"/>
            <a:chExt cx="2003862" cy="431799"/>
          </a:xfrm>
        </p:grpSpPr>
        <p:sp>
          <p:nvSpPr>
            <p:cNvPr id="36" name="Rectangle 35"/>
            <p:cNvSpPr/>
            <p:nvPr/>
          </p:nvSpPr>
          <p:spPr>
            <a:xfrm>
              <a:off x="3787338" y="2616201"/>
              <a:ext cx="1144615" cy="43179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51385" y="2616201"/>
              <a:ext cx="839815" cy="43179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tag</a:t>
              </a:r>
            </a:p>
          </p:txBody>
        </p:sp>
      </p:grp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6019800" y="2794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77000" y="2692401"/>
            <a:ext cx="1984430" cy="431799"/>
            <a:chOff x="6477000" y="2616201"/>
            <a:chExt cx="1984430" cy="431799"/>
          </a:xfrm>
        </p:grpSpPr>
        <p:sp>
          <p:nvSpPr>
            <p:cNvPr id="42" name="Rectangle 41"/>
            <p:cNvSpPr/>
            <p:nvPr/>
          </p:nvSpPr>
          <p:spPr>
            <a:xfrm>
              <a:off x="6477000" y="2616201"/>
              <a:ext cx="1144615" cy="431799"/>
            </a:xfrm>
            <a:prstGeom prst="rect">
              <a:avLst/>
            </a:prstGeom>
            <a:pattFill prst="pct90">
              <a:fgClr>
                <a:schemeClr val="accent2"/>
              </a:fgClr>
              <a:bgClr>
                <a:prstClr val="white"/>
              </a:bgClr>
            </a:patt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21615" y="2616201"/>
              <a:ext cx="839815" cy="431799"/>
            </a:xfrm>
            <a:prstGeom prst="rect">
              <a:avLst/>
            </a:prstGeom>
            <a:pattFill prst="pct90">
              <a:fgClr>
                <a:schemeClr val="accent2"/>
              </a:fgClr>
              <a:bgClr>
                <a:prstClr val="white"/>
              </a:bgClr>
            </a:patt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tag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3520757"/>
            <a:ext cx="8610600" cy="1432243"/>
            <a:chOff x="304800" y="3520757"/>
            <a:chExt cx="8610600" cy="1279843"/>
          </a:xfrm>
        </p:grpSpPr>
        <p:sp>
          <p:nvSpPr>
            <p:cNvPr id="48" name="AutoShape 6"/>
            <p:cNvSpPr>
              <a:spLocks noChangeArrowheads="1"/>
            </p:cNvSpPr>
            <p:nvPr/>
          </p:nvSpPr>
          <p:spPr bwMode="auto">
            <a:xfrm>
              <a:off x="3292038" y="43180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7620797" y="3855755"/>
              <a:ext cx="9763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S(</a:t>
              </a:r>
              <a:r>
                <a:rPr lang="en-US" sz="2000" dirty="0" err="1" smtClean="0"/>
                <a:t>k</a:t>
              </a:r>
              <a:r>
                <a:rPr kumimoji="1" lang="en-US" sz="2000" baseline="-25000" dirty="0" err="1"/>
                <a:t>I</a:t>
              </a:r>
              <a:r>
                <a:rPr kumimoji="1" lang="en-US" sz="2000" dirty="0" smtClean="0"/>
                <a:t> , c)</a:t>
              </a:r>
              <a:endParaRPr kumimoji="1" lang="en-US" sz="2000" baseline="-25000" dirty="0"/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3856049" y="3855755"/>
              <a:ext cx="1083391" cy="35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E(</a:t>
              </a:r>
              <a:r>
                <a:rPr lang="en-US" sz="2000" dirty="0" err="1" smtClean="0"/>
                <a:t>k</a:t>
              </a:r>
              <a:r>
                <a:rPr kumimoji="1" lang="en-US" sz="2000" baseline="-25000" dirty="0" err="1">
                  <a:latin typeface="Cambria"/>
                  <a:cs typeface="Cambria"/>
                </a:rPr>
                <a:t>E</a:t>
              </a:r>
              <a:r>
                <a:rPr kumimoji="1" lang="en-US" sz="2000" dirty="0" smtClean="0"/>
                <a:t>, m)</a:t>
              </a:r>
              <a:endParaRPr kumimoji="1" lang="en-US" sz="2000" baseline="-250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68051" y="4216401"/>
              <a:ext cx="1144615" cy="43179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04800" y="3520757"/>
              <a:ext cx="8610600" cy="1279843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Option 2: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IPsec</a:t>
              </a:r>
              <a:r>
                <a:rPr lang="en-US" sz="2400" dirty="0" smtClean="0">
                  <a:solidFill>
                    <a:schemeClr val="tx1"/>
                  </a:solidFill>
                </a:rPr>
                <a:t> (Encrypt-then-MAC)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25438" y="4216401"/>
              <a:ext cx="1144615" cy="431799"/>
            </a:xfrm>
            <a:prstGeom prst="rect">
              <a:avLst/>
            </a:prstGeom>
            <a:pattFill prst="pct90">
              <a:fgClr>
                <a:schemeClr val="accent2"/>
              </a:fgClr>
              <a:bgClr>
                <a:prstClr val="white"/>
              </a:bgClr>
            </a:patt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>
              <a:off x="6057900" y="43180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515100" y="4216401"/>
              <a:ext cx="1984430" cy="431799"/>
              <a:chOff x="6477000" y="2616201"/>
              <a:chExt cx="1984430" cy="43179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477000" y="2616201"/>
                <a:ext cx="1144615" cy="431799"/>
              </a:xfrm>
              <a:prstGeom prst="rect">
                <a:avLst/>
              </a:prstGeom>
              <a:pattFill prst="pct90">
                <a:fgClr>
                  <a:schemeClr val="accent2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621615" y="2616201"/>
                <a:ext cx="839815" cy="431799"/>
              </a:xfrm>
              <a:prstGeom prst="rect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tag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04800" y="5120957"/>
            <a:ext cx="8610600" cy="1432243"/>
            <a:chOff x="304800" y="5120957"/>
            <a:chExt cx="8610600" cy="1279843"/>
          </a:xfrm>
        </p:grpSpPr>
        <p:sp>
          <p:nvSpPr>
            <p:cNvPr id="60" name="AutoShape 6"/>
            <p:cNvSpPr>
              <a:spLocks noChangeArrowheads="1"/>
            </p:cNvSpPr>
            <p:nvPr/>
          </p:nvSpPr>
          <p:spPr bwMode="auto">
            <a:xfrm>
              <a:off x="3292038" y="59182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7570640" y="5455955"/>
              <a:ext cx="107667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S(</a:t>
              </a:r>
              <a:r>
                <a:rPr lang="en-US" sz="2000" dirty="0" err="1" smtClean="0"/>
                <a:t>k</a:t>
              </a:r>
              <a:r>
                <a:rPr kumimoji="1" lang="en-US" sz="2000" baseline="-25000" dirty="0" err="1"/>
                <a:t>I</a:t>
              </a:r>
              <a:r>
                <a:rPr kumimoji="1" lang="en-US" sz="2000" dirty="0" smtClean="0"/>
                <a:t> , </a:t>
              </a:r>
              <a:r>
                <a:rPr kumimoji="1" lang="en-US" sz="2000" dirty="0"/>
                <a:t>m</a:t>
              </a:r>
              <a:r>
                <a:rPr kumimoji="1" lang="en-US" sz="2000" dirty="0" smtClean="0"/>
                <a:t>)</a:t>
              </a:r>
              <a:endParaRPr kumimoji="1" lang="en-US" sz="2000" baseline="-25000" dirty="0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3856049" y="5455955"/>
              <a:ext cx="1083391" cy="35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/>
                <a:t>E(</a:t>
              </a:r>
              <a:r>
                <a:rPr lang="en-US" sz="2000" dirty="0" err="1" smtClean="0"/>
                <a:t>k</a:t>
              </a:r>
              <a:r>
                <a:rPr kumimoji="1" lang="en-US" sz="2000" baseline="-25000" dirty="0" err="1">
                  <a:latin typeface="Cambria"/>
                  <a:cs typeface="Cambria"/>
                </a:rPr>
                <a:t>E</a:t>
              </a:r>
              <a:r>
                <a:rPr kumimoji="1" lang="en-US" sz="2000" dirty="0" smtClean="0"/>
                <a:t>, m)</a:t>
              </a:r>
              <a:endParaRPr kumimoji="1" lang="en-US" sz="2000" baseline="-25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68051" y="5816601"/>
              <a:ext cx="1144615" cy="43179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04800" y="5120957"/>
              <a:ext cx="8610600" cy="1279843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Option 3: SSH (Encrypt-and-MAC)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825438" y="5816601"/>
              <a:ext cx="1144615" cy="431799"/>
            </a:xfrm>
            <a:prstGeom prst="rect">
              <a:avLst/>
            </a:prstGeom>
            <a:pattFill prst="pct90">
              <a:fgClr>
                <a:schemeClr val="accent2"/>
              </a:fgClr>
              <a:bgClr>
                <a:prstClr val="white"/>
              </a:bgClr>
            </a:patt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66" name="AutoShape 6"/>
            <p:cNvSpPr>
              <a:spLocks noChangeArrowheads="1"/>
            </p:cNvSpPr>
            <p:nvPr/>
          </p:nvSpPr>
          <p:spPr bwMode="auto">
            <a:xfrm>
              <a:off x="6057900" y="5918200"/>
              <a:ext cx="304800" cy="228600"/>
            </a:xfrm>
            <a:prstGeom prst="rightArrow">
              <a:avLst>
                <a:gd name="adj1" fmla="val 50000"/>
                <a:gd name="adj2" fmla="val 33333"/>
              </a:avLst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515100" y="5816601"/>
              <a:ext cx="1984430" cy="431799"/>
              <a:chOff x="6477000" y="2616201"/>
              <a:chExt cx="1984430" cy="43179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6477000" y="2616201"/>
                <a:ext cx="1144615" cy="431799"/>
              </a:xfrm>
              <a:prstGeom prst="rect">
                <a:avLst/>
              </a:prstGeom>
              <a:pattFill prst="pct90">
                <a:fgClr>
                  <a:schemeClr val="accent2"/>
                </a:fgClr>
                <a:bgClr>
                  <a:prstClr val="white"/>
                </a:bgClr>
              </a:patt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621615" y="2616201"/>
                <a:ext cx="839815" cy="431799"/>
              </a:xfrm>
              <a:prstGeom prst="rect">
                <a:avLst/>
              </a:prstGeom>
              <a:solidFill>
                <a:schemeClr val="accent2"/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tag</a:t>
                </a: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5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i="1" u="sng" dirty="0" smtClean="0">
                <a:solidFill>
                  <a:schemeClr val="tx2"/>
                </a:solidFill>
              </a:rPr>
              <a:t>authenticated encryption</a:t>
            </a:r>
            <a:r>
              <a:rPr lang="en-US" b="1" dirty="0" smtClean="0"/>
              <a:t> </a:t>
            </a:r>
            <a:r>
              <a:rPr lang="en-US" dirty="0" smtClean="0"/>
              <a:t>system (E,D) is a cipher where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 smtClean="0"/>
              <a:t>	As usual:     E:  K × M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× 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/>
              <a:t>⟶ C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     		but           D:  K × C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× 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/>
              <a:t>⟶  M </a:t>
            </a:r>
            <a:r>
              <a:rPr lang="en-US" sz="3200" dirty="0" smtClean="0"/>
              <a:t>∪</a:t>
            </a:r>
            <a:r>
              <a:rPr lang="en-US" dirty="0" smtClean="0"/>
              <a:t>{⊥}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u="sng" dirty="0" smtClean="0">
                <a:solidFill>
                  <a:srgbClr val="000000"/>
                </a:solidFill>
              </a:rPr>
              <a:t>Security</a:t>
            </a:r>
            <a:r>
              <a:rPr lang="en-US" dirty="0" smtClean="0">
                <a:solidFill>
                  <a:srgbClr val="000000"/>
                </a:solidFill>
              </a:rPr>
              <a:t>:   the system must provide</a:t>
            </a:r>
          </a:p>
          <a:p>
            <a:pPr lvl="1"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Semantic security under CPA attack, </a:t>
            </a:r>
            <a:r>
              <a:rPr lang="en-US" b="1" i="1" dirty="0" smtClean="0">
                <a:solidFill>
                  <a:srgbClr val="000000"/>
                </a:solidFill>
              </a:rPr>
              <a:t>and</a:t>
            </a:r>
          </a:p>
          <a:p>
            <a:pPr lvl="1">
              <a:tabLst>
                <a:tab pos="457200" algn="l"/>
              </a:tabLst>
            </a:pPr>
            <a:r>
              <a:rPr lang="en-US" i="1" u="sng" dirty="0" err="1" smtClean="0">
                <a:solidFill>
                  <a:srgbClr val="990000"/>
                </a:solidFill>
              </a:rPr>
              <a:t>ciphertext</a:t>
            </a:r>
            <a:r>
              <a:rPr lang="en-US" i="1" u="sng" dirty="0" smtClean="0">
                <a:solidFill>
                  <a:srgbClr val="990000"/>
                </a:solidFill>
              </a:rPr>
              <a:t> integrity</a:t>
            </a:r>
            <a:r>
              <a:rPr lang="en-US" dirty="0" smtClean="0">
                <a:solidFill>
                  <a:srgbClr val="000000"/>
                </a:solidFill>
              </a:rPr>
              <a:t>. The attacker cannot create a new </a:t>
            </a:r>
            <a:r>
              <a:rPr lang="en-US" dirty="0" err="1" smtClean="0">
                <a:solidFill>
                  <a:srgbClr val="000000"/>
                </a:solidFill>
              </a:rPr>
              <a:t>ciphertext</a:t>
            </a:r>
            <a:r>
              <a:rPr lang="en-US" dirty="0" smtClean="0">
                <a:solidFill>
                  <a:srgbClr val="000000"/>
                </a:solidFill>
              </a:rPr>
              <a:t> that decrypts properly.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324600" y="3145364"/>
            <a:ext cx="1066800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725772" y="3505200"/>
            <a:ext cx="2362200" cy="1066800"/>
          </a:xfrm>
          <a:prstGeom prst="wedgeRoundRectCallout">
            <a:avLst>
              <a:gd name="adj1" fmla="val -33482"/>
              <a:gd name="adj2" fmla="val -7403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reject </a:t>
            </a:r>
            <a:r>
              <a:rPr lang="en-US" sz="2400" dirty="0" err="1" smtClean="0">
                <a:solidFill>
                  <a:schemeClr val="bg1"/>
                </a:solidFill>
              </a:rPr>
              <a:t>ciphertext</a:t>
            </a:r>
            <a:r>
              <a:rPr lang="en-US" sz="2400" dirty="0" smtClean="0">
                <a:solidFill>
                  <a:schemeClr val="bg1"/>
                </a:solidFill>
              </a:rPr>
              <a:t> as invalid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0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 Game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" y="2362199"/>
            <a:ext cx="8001000" cy="41306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6014116" cy="86177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800" dirty="0" smtClean="0"/>
              <a:t>Let ENC = (E,D) over (K,M,C). </a:t>
            </a:r>
            <a:br>
              <a:rPr lang="en-US" sz="2800" dirty="0" smtClean="0"/>
            </a:br>
            <a:r>
              <a:rPr lang="en-US" sz="2800" dirty="0" smtClean="0"/>
              <a:t>For b = {0,1}, define EXP(0) and EXP(1)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" y="3200400"/>
            <a:ext cx="1295400" cy="0"/>
          </a:xfrm>
          <a:prstGeom prst="straightConnector1">
            <a:avLst/>
          </a:prstGeom>
          <a:ln w="12700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0497" y="2707957"/>
            <a:ext cx="16846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2619215"/>
            <a:ext cx="1219200" cy="361664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000000"/>
                </a:solidFill>
              </a:rPr>
              <a:t>Chal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k </a:t>
            </a:r>
            <a:r>
              <a:rPr lang="en-US" sz="2400" dirty="0" smtClean="0">
                <a:solidFill>
                  <a:srgbClr val="000000"/>
                </a:solidFill>
                <a:sym typeface="Symbol" pitchFamily="18" charset="2"/>
              </a:rPr>
              <a:t> K</a:t>
            </a:r>
            <a:endParaRPr lang="en-US" sz="24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2619215"/>
            <a:ext cx="1219200" cy="361664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Adv.</a:t>
            </a:r>
            <a:endParaRPr lang="en-US" sz="2400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51838" y="5486400"/>
            <a:ext cx="1307924" cy="609597"/>
            <a:chOff x="7772400" y="2647952"/>
            <a:chExt cx="1307924" cy="457198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7772400" y="3105150"/>
              <a:ext cx="13079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816762" y="2647952"/>
              <a:ext cx="1263562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b’ </a:t>
              </a:r>
              <a:r>
                <a:rPr lang="en-US" sz="2000" dirty="0">
                  <a:sym typeface="Symbol" pitchFamily="18" charset="2"/>
                </a:rPr>
                <a:t> {0,1}</a:t>
              </a:r>
              <a:endParaRPr lang="en-US" sz="2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43200" y="3181348"/>
            <a:ext cx="3581400" cy="526853"/>
            <a:chOff x="2743200" y="2376632"/>
            <a:chExt cx="3581400" cy="395140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2743200" y="2771772"/>
              <a:ext cx="3581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048000" y="2376632"/>
              <a:ext cx="3150270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m</a:t>
              </a:r>
              <a:r>
                <a:rPr lang="en-US" sz="2000" baseline="-25000" dirty="0"/>
                <a:t>i</a:t>
              </a:r>
              <a:r>
                <a:rPr lang="en-US" sz="2000" baseline="-25000" dirty="0" smtClean="0"/>
                <a:t>,0</a:t>
              </a:r>
              <a:r>
                <a:rPr lang="en-US" sz="2000" dirty="0" smtClean="0"/>
                <a:t> </a:t>
              </a:r>
              <a:r>
                <a:rPr lang="en-US" sz="2000" dirty="0"/>
                <a:t>, </a:t>
              </a:r>
              <a:r>
                <a:rPr lang="en-US" sz="2000" dirty="0" smtClean="0"/>
                <a:t>m</a:t>
              </a:r>
              <a:r>
                <a:rPr lang="en-US" sz="2000" baseline="-25000" dirty="0"/>
                <a:t>i</a:t>
              </a:r>
              <a:r>
                <a:rPr lang="en-US" sz="2000" baseline="-25000" dirty="0" smtClean="0"/>
                <a:t>,1  </a:t>
              </a:r>
              <a:r>
                <a:rPr lang="en-US" dirty="0">
                  <a:sym typeface="Symbol" pitchFamily="18" charset="2"/>
                </a:rPr>
                <a:t> M :    |</a:t>
              </a:r>
              <a:r>
                <a:rPr lang="en-US" dirty="0" smtClean="0">
                  <a:sym typeface="Symbol" pitchFamily="18" charset="2"/>
                </a:rPr>
                <a:t>m</a:t>
              </a:r>
              <a:r>
                <a:rPr lang="en-US" baseline="-25000" dirty="0">
                  <a:sym typeface="Symbol" pitchFamily="18" charset="2"/>
                </a:rPr>
                <a:t>i</a:t>
              </a:r>
              <a:r>
                <a:rPr lang="en-US" baseline="-25000" dirty="0" smtClean="0">
                  <a:sym typeface="Symbol" pitchFamily="18" charset="2"/>
                </a:rPr>
                <a:t>,0</a:t>
              </a:r>
              <a:r>
                <a:rPr lang="en-US" dirty="0" smtClean="0">
                  <a:sym typeface="Symbol" pitchFamily="18" charset="2"/>
                </a:rPr>
                <a:t>| </a:t>
              </a:r>
              <a:r>
                <a:rPr lang="en-US" dirty="0">
                  <a:sym typeface="Symbol" pitchFamily="18" charset="2"/>
                </a:rPr>
                <a:t>= |</a:t>
              </a:r>
              <a:r>
                <a:rPr lang="en-US" dirty="0" smtClean="0">
                  <a:sym typeface="Symbol" pitchFamily="18" charset="2"/>
                </a:rPr>
                <a:t>m</a:t>
              </a:r>
              <a:r>
                <a:rPr lang="en-US" baseline="-25000" dirty="0">
                  <a:sym typeface="Symbol" pitchFamily="18" charset="2"/>
                </a:rPr>
                <a:t>i</a:t>
              </a:r>
              <a:r>
                <a:rPr lang="en-US" baseline="-25000" dirty="0" smtClean="0">
                  <a:sym typeface="Symbol" pitchFamily="18" charset="2"/>
                </a:rPr>
                <a:t>,1</a:t>
              </a:r>
              <a:r>
                <a:rPr lang="en-US" dirty="0" smtClean="0">
                  <a:sym typeface="Symbol" pitchFamily="18" charset="2"/>
                </a:rPr>
                <a:t>|</a:t>
              </a:r>
              <a:endParaRPr lang="en-US" dirty="0">
                <a:sym typeface="Symbol" pitchFamily="18" charset="2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2743200" y="3790950"/>
            <a:ext cx="3657600" cy="400050"/>
            <a:chOff x="1824" y="2194"/>
            <a:chExt cx="2304" cy="252"/>
          </a:xfrm>
        </p:grpSpPr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824" y="22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2440" y="2194"/>
              <a:ext cx="10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c</a:t>
              </a:r>
              <a:r>
                <a:rPr lang="en-US" sz="2000" baseline="-25000" dirty="0"/>
                <a:t>i</a:t>
              </a:r>
              <a:r>
                <a:rPr lang="en-US" sz="2000" dirty="0" smtClean="0"/>
                <a:t> </a:t>
              </a:r>
              <a:r>
                <a:rPr lang="en-US" dirty="0">
                  <a:sym typeface="Symbol" pitchFamily="18" charset="2"/>
                </a:rPr>
                <a:t> </a:t>
              </a:r>
              <a:r>
                <a:rPr lang="en-US" dirty="0"/>
                <a:t>E(k,</a:t>
              </a:r>
              <a:r>
                <a:rPr lang="en-US" sz="2000" b="1" dirty="0"/>
                <a:t> </a:t>
              </a:r>
              <a:r>
                <a:rPr lang="en-US" sz="2000" b="1" dirty="0" err="1" smtClean="0"/>
                <a:t>m</a:t>
              </a:r>
              <a:r>
                <a:rPr lang="en-US" sz="2000" b="1" baseline="-25000" dirty="0" err="1"/>
                <a:t>i</a:t>
              </a:r>
              <a:r>
                <a:rPr lang="en-US" sz="2000" b="1" baseline="-25000" dirty="0" err="1" smtClean="0"/>
                <a:t>,b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52746" y="2362200"/>
            <a:ext cx="2100254" cy="72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 err="1" smtClean="0"/>
              <a:t>i</a:t>
            </a:r>
            <a:r>
              <a:rPr lang="en-US" sz="2000" dirty="0"/>
              <a:t>=</a:t>
            </a:r>
            <a:r>
              <a:rPr lang="en-US" sz="2000" dirty="0" smtClean="0"/>
              <a:t>1,…,q:</a:t>
            </a:r>
          </a:p>
          <a:p>
            <a:pPr>
              <a:spcBef>
                <a:spcPts val="100"/>
              </a:spcBef>
            </a:pPr>
            <a:r>
              <a:rPr lang="en-US" sz="2000" dirty="0" smtClean="0"/>
              <a:t>  (1)   </a:t>
            </a:r>
            <a:r>
              <a:rPr lang="en-US" sz="2000" b="1" dirty="0" smtClean="0"/>
              <a:t>CPA query: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19400" y="4927600"/>
            <a:ext cx="3581400" cy="533400"/>
            <a:chOff x="2667000" y="2376632"/>
            <a:chExt cx="3581400" cy="400050"/>
          </a:xfrm>
        </p:grpSpPr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 flipV="1">
              <a:off x="2667000" y="2771772"/>
              <a:ext cx="3581400" cy="49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3048000" y="2376632"/>
              <a:ext cx="2523301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c</a:t>
              </a:r>
              <a:r>
                <a:rPr lang="en-US" sz="2000" baseline="-25000" dirty="0" smtClean="0"/>
                <a:t>i</a:t>
              </a:r>
              <a:r>
                <a:rPr lang="en-US" sz="2000" dirty="0" smtClean="0"/>
                <a:t> </a:t>
              </a:r>
              <a:r>
                <a:rPr lang="en-US" dirty="0" smtClean="0">
                  <a:sym typeface="Symbol" pitchFamily="18" charset="2"/>
                </a:rPr>
                <a:t> </a:t>
              </a:r>
              <a:r>
                <a:rPr lang="en-US" dirty="0">
                  <a:sym typeface="Symbol" pitchFamily="18" charset="2"/>
                </a:rPr>
                <a:t>C</a:t>
              </a:r>
              <a:r>
                <a:rPr lang="en-US" dirty="0" smtClean="0">
                  <a:sym typeface="Symbol" pitchFamily="18" charset="2"/>
                </a:rPr>
                <a:t> :     c</a:t>
              </a:r>
              <a:r>
                <a:rPr lang="en-US" baseline="-25000" dirty="0" smtClean="0">
                  <a:sym typeface="Symbol" pitchFamily="18" charset="2"/>
                </a:rPr>
                <a:t>i</a:t>
              </a:r>
              <a:r>
                <a:rPr lang="en-US" dirty="0" smtClean="0">
                  <a:sym typeface="Symbol" pitchFamily="18" charset="2"/>
                </a:rPr>
                <a:t> ∉ {c</a:t>
              </a:r>
              <a:r>
                <a:rPr lang="en-US" baseline="-25000" dirty="0" smtClean="0">
                  <a:sym typeface="Symbol" pitchFamily="18" charset="2"/>
                </a:rPr>
                <a:t>1</a:t>
              </a:r>
              <a:r>
                <a:rPr lang="en-US" dirty="0" smtClean="0">
                  <a:sym typeface="Symbol" pitchFamily="18" charset="2"/>
                </a:rPr>
                <a:t>, …, c</a:t>
              </a:r>
              <a:r>
                <a:rPr lang="en-US" baseline="-25000" dirty="0" smtClean="0">
                  <a:sym typeface="Symbol" pitchFamily="18" charset="2"/>
                </a:rPr>
                <a:t>i-1</a:t>
              </a:r>
              <a:r>
                <a:rPr lang="en-US" dirty="0" smtClean="0">
                  <a:sym typeface="Symbol" pitchFamily="18" charset="2"/>
                </a:rPr>
                <a:t>}</a:t>
              </a:r>
              <a:endParaRPr lang="en-US" dirty="0">
                <a:sym typeface="Symbol" pitchFamily="18" charset="2"/>
              </a:endParaRPr>
            </a:p>
          </p:txBody>
        </p:sp>
      </p:grp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2819400" y="5537200"/>
            <a:ext cx="3505200" cy="400050"/>
            <a:chOff x="1776" y="2194"/>
            <a:chExt cx="2208" cy="252"/>
          </a:xfrm>
        </p:grpSpPr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1776" y="2274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440" y="2194"/>
              <a:ext cx="9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 smtClean="0"/>
                <a:t>i</a:t>
              </a:r>
              <a:r>
                <a:rPr lang="en-US" sz="2000" dirty="0" smtClean="0"/>
                <a:t> </a:t>
              </a:r>
              <a:r>
                <a:rPr lang="en-US" dirty="0">
                  <a:sym typeface="Symbol" pitchFamily="18" charset="2"/>
                </a:rPr>
                <a:t> D</a:t>
              </a:r>
              <a:r>
                <a:rPr lang="en-US" dirty="0" smtClean="0"/>
                <a:t>(</a:t>
              </a:r>
              <a:r>
                <a:rPr lang="en-US" dirty="0"/>
                <a:t>k,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c</a:t>
              </a:r>
              <a:r>
                <a:rPr lang="en-US" sz="2000" b="1" baseline="-25000" dirty="0" smtClean="0"/>
                <a:t>i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52746" y="4527490"/>
            <a:ext cx="208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  (2)   </a:t>
            </a:r>
            <a:r>
              <a:rPr lang="en-US" sz="2000" b="1" dirty="0" smtClean="0"/>
              <a:t>CCA query: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391400" y="3390779"/>
            <a:ext cx="1981200" cy="1136711"/>
          </a:xfrm>
          <a:prstGeom prst="wedgeRoundRectCallout">
            <a:avLst>
              <a:gd name="adj1" fmla="val -68022"/>
              <a:gd name="adj2" fmla="val 54740"/>
              <a:gd name="adj3" fmla="val 16667"/>
            </a:avLst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Ex: could query a changed c</a:t>
            </a:r>
            <a:r>
              <a:rPr lang="en-US" sz="2400" baseline="-25000" dirty="0" smtClean="0">
                <a:solidFill>
                  <a:schemeClr val="bg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51038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Cryptography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56" y="4998380"/>
            <a:ext cx="8692444" cy="147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Eve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observes: g,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b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Goal: compute </a:t>
            </a:r>
            <a:r>
              <a:rPr lang="en-US" sz="2800" i="1" dirty="0" smtClean="0"/>
              <a:t>a</a:t>
            </a:r>
            <a:r>
              <a:rPr lang="en-US" sz="2800" dirty="0" smtClean="0"/>
              <a:t> (or </a:t>
            </a:r>
            <a:r>
              <a:rPr lang="en-US" sz="2800" i="1" dirty="0" smtClean="0"/>
              <a:t>b</a:t>
            </a:r>
            <a:r>
              <a:rPr lang="en-US" sz="2800" dirty="0" smtClean="0"/>
              <a:t>) (i.e., calculate the discrete log) or compute g</a:t>
            </a:r>
            <a:r>
              <a:rPr lang="en-US" sz="2800" baseline="30000" dirty="0" smtClean="0"/>
              <a:t>ab</a:t>
            </a: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79746" y="1286708"/>
            <a:ext cx="3581400" cy="384131"/>
            <a:chOff x="2971800" y="2511469"/>
            <a:chExt cx="3581400" cy="38413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58084" y="2511469"/>
              <a:ext cx="151824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 smtClean="0"/>
                <a:t> mod 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79746" y="2060501"/>
            <a:ext cx="3581400" cy="524738"/>
            <a:chOff x="2784101" y="2370862"/>
            <a:chExt cx="3581400" cy="52473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784101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78852" y="2370862"/>
              <a:ext cx="146259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2747" y="838200"/>
            <a:ext cx="276638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 Pick </a:t>
            </a:r>
            <a:r>
              <a:rPr lang="en-US" sz="2400" i="1" dirty="0" smtClean="0"/>
              <a:t>a</a:t>
            </a:r>
            <a:r>
              <a:rPr lang="en-US" sz="2400" dirty="0" smtClean="0"/>
              <a:t> from [0,p-1)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2046" y="838200"/>
            <a:ext cx="27648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Pick </a:t>
            </a:r>
            <a:r>
              <a:rPr lang="en-US" sz="2400" i="1" dirty="0" smtClean="0"/>
              <a:t>b</a:t>
            </a:r>
            <a:r>
              <a:rPr lang="en-US" sz="2400" dirty="0" smtClean="0"/>
              <a:t> from [0,p-1)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747" y="2951440"/>
            <a:ext cx="30535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Compute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 mod p</a:t>
            </a:r>
            <a:br>
              <a:rPr lang="en-US" sz="2400" dirty="0" smtClean="0"/>
            </a:br>
            <a:r>
              <a:rPr lang="en-US" sz="2400" dirty="0" smtClean="0"/>
              <a:t>as secret key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1046" y="2951440"/>
            <a:ext cx="30535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. Compute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mod p</a:t>
            </a:r>
            <a:br>
              <a:rPr lang="en-US" sz="2400" dirty="0" smtClean="0"/>
            </a:br>
            <a:r>
              <a:rPr lang="en-US" sz="2400" dirty="0" smtClean="0"/>
              <a:t>as secret key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3346" y="1472001"/>
            <a:ext cx="6934200" cy="1227265"/>
            <a:chOff x="1295400" y="2201735"/>
            <a:chExt cx="6934200" cy="1227265"/>
          </a:xfrm>
        </p:grpSpPr>
        <p:sp>
          <p:nvSpPr>
            <p:cNvPr id="16" name="Rounded Rectangle 15"/>
            <p:cNvSpPr/>
            <p:nvPr/>
          </p:nvSpPr>
          <p:spPr>
            <a:xfrm>
              <a:off x="1295400" y="2206036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05600" y="2201735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857016" y="3886200"/>
            <a:ext cx="3162784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>
            <a:off x="4438408" y="2699266"/>
            <a:ext cx="0" cy="11869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06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MITM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47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As described, </a:t>
            </a:r>
            <a:r>
              <a:rPr lang="en-US" dirty="0" err="1" smtClean="0"/>
              <a:t>Diffie</a:t>
            </a:r>
            <a:r>
              <a:rPr lang="en-US" dirty="0" smtClean="0"/>
              <a:t>-Hellman is </a:t>
            </a:r>
            <a:r>
              <a:rPr lang="en-US" i="1" u="sng" dirty="0" smtClean="0">
                <a:solidFill>
                  <a:schemeClr val="tx2"/>
                </a:solidFill>
              </a:rPr>
              <a:t>insecure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against </a:t>
            </a:r>
            <a:r>
              <a:rPr lang="en-US" i="1" u="sng" dirty="0" smtClean="0">
                <a:solidFill>
                  <a:srgbClr val="990000"/>
                </a:solidFill>
              </a:rPr>
              <a:t>active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smtClean="0"/>
              <a:t>Man </a:t>
            </a:r>
            <a:r>
              <a:rPr lang="en-US" dirty="0"/>
              <a:t>I</a:t>
            </a:r>
            <a:r>
              <a:rPr lang="en-US" dirty="0" smtClean="0"/>
              <a:t>n The Middle (MITM) attacks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290" y="2753380"/>
            <a:ext cx="100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Alice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99090" y="2753380"/>
            <a:ext cx="83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Bob</a:t>
            </a:r>
            <a:endParaRPr lang="en-US" sz="2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041491" y="2753380"/>
            <a:ext cx="114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MITM</a:t>
            </a:r>
            <a:endParaRPr lang="en-US" sz="2800" b="1" u="sng" dirty="0"/>
          </a:p>
        </p:txBody>
      </p:sp>
      <p:grpSp>
        <p:nvGrpSpPr>
          <p:cNvPr id="23" name="Group 22"/>
          <p:cNvGrpSpPr/>
          <p:nvPr/>
        </p:nvGrpSpPr>
        <p:grpSpPr>
          <a:xfrm>
            <a:off x="914400" y="3461449"/>
            <a:ext cx="3352800" cy="424751"/>
            <a:chOff x="914400" y="3461449"/>
            <a:chExt cx="3352800" cy="42475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14400" y="38862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800" y="3461449"/>
              <a:ext cx="114915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/>
                <a:t> </a:t>
              </a:r>
              <a:r>
                <a:rPr lang="en-US" sz="2400" dirty="0" smtClean="0"/>
                <a:t>mod p</a:t>
              </a:r>
              <a:endParaRPr lang="en-US" sz="2400" baseline="30000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6800" y="3461449"/>
            <a:ext cx="3352800" cy="424751"/>
            <a:chOff x="4876800" y="3461449"/>
            <a:chExt cx="3352800" cy="42475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876800" y="38862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1200" y="3461449"/>
              <a:ext cx="121968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3000" y="4452049"/>
            <a:ext cx="3352800" cy="424751"/>
            <a:chOff x="4953000" y="4452049"/>
            <a:chExt cx="3352800" cy="42475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53000" y="48768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67400" y="4452049"/>
              <a:ext cx="116127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4400" y="4439009"/>
            <a:ext cx="3352800" cy="424751"/>
            <a:chOff x="914400" y="4439009"/>
            <a:chExt cx="3352800" cy="42475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914400" y="486376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28800" y="4439009"/>
              <a:ext cx="121968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5430981"/>
            <a:ext cx="3352800" cy="424751"/>
            <a:chOff x="914400" y="5430981"/>
            <a:chExt cx="3352800" cy="42475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914400" y="5855732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28800" y="5430981"/>
              <a:ext cx="13198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ma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3000" y="5410200"/>
            <a:ext cx="3352800" cy="424751"/>
            <a:chOff x="4953000" y="5410200"/>
            <a:chExt cx="3352800" cy="42475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953000" y="5834951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67400" y="5410200"/>
              <a:ext cx="13198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mb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608877" y="3461449"/>
            <a:ext cx="0" cy="2710751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 smtClean="0"/>
              <a:t>Def</a:t>
            </a:r>
            <a:r>
              <a:rPr lang="en-US" sz="2400" dirty="0" smtClean="0"/>
              <a:t>:   a public-key encryption system is a triple of algorithms (G, E, D)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G():   randomized alg. outputs a key pair (</a:t>
            </a:r>
            <a:r>
              <a:rPr lang="en-US" sz="2400" dirty="0" err="1" smtClean="0"/>
              <a:t>pk</a:t>
            </a:r>
            <a:r>
              <a:rPr lang="en-US" sz="2400" dirty="0" smtClean="0"/>
              <a:t>,  </a:t>
            </a:r>
            <a:r>
              <a:rPr lang="en-US" sz="2400" dirty="0" err="1" smtClean="0"/>
              <a:t>sk</a:t>
            </a:r>
            <a:r>
              <a:rPr lang="en-US" sz="24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E</a:t>
            </a:r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m):  randomized alg. that takes  </a:t>
            </a:r>
            <a:r>
              <a:rPr lang="en-US" sz="2400" dirty="0" err="1" smtClean="0"/>
              <a:t>m∈M</a:t>
            </a:r>
            <a:r>
              <a:rPr lang="en-US" sz="2400" dirty="0" smtClean="0"/>
              <a:t> and outputs </a:t>
            </a:r>
            <a:r>
              <a:rPr lang="en-US" sz="2400" dirty="0"/>
              <a:t>c </a:t>
            </a:r>
            <a:r>
              <a:rPr lang="en-US" sz="2400" dirty="0" smtClean="0"/>
              <a:t>∈C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sk,c</a:t>
            </a:r>
            <a:r>
              <a:rPr lang="en-US" sz="2400" dirty="0" smtClean="0"/>
              <a:t>)</a:t>
            </a:r>
            <a:r>
              <a:rPr lang="en-US" sz="2400" dirty="0"/>
              <a:t>: </a:t>
            </a:r>
            <a:r>
              <a:rPr lang="en-US" sz="2400" dirty="0" smtClean="0"/>
              <a:t>  </a:t>
            </a:r>
            <a:r>
              <a:rPr lang="en-US" sz="2400" dirty="0" err="1" smtClean="0"/>
              <a:t>determisitic</a:t>
            </a:r>
            <a:r>
              <a:rPr lang="en-US" sz="2400" dirty="0" smtClean="0"/>
              <a:t> alg</a:t>
            </a:r>
            <a:r>
              <a:rPr lang="en-US" sz="2400" dirty="0"/>
              <a:t>. that takes </a:t>
            </a:r>
            <a:r>
              <a:rPr lang="en-US" sz="2400" dirty="0" err="1" smtClean="0"/>
              <a:t>c∈C</a:t>
            </a:r>
            <a:r>
              <a:rPr lang="en-US" sz="2400" dirty="0" smtClean="0"/>
              <a:t> </a:t>
            </a:r>
            <a:r>
              <a:rPr lang="en-US" sz="2400" dirty="0"/>
              <a:t>and outputs </a:t>
            </a:r>
            <a:r>
              <a:rPr lang="en-US" sz="2400" dirty="0" smtClean="0"/>
              <a:t>m ∈ M or ⊥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Consistency:    ∀</a:t>
            </a:r>
            <a:r>
              <a:rPr lang="en-US" sz="2400" dirty="0"/>
              <a:t>(</a:t>
            </a:r>
            <a:r>
              <a:rPr lang="en-US" sz="2400" dirty="0" err="1"/>
              <a:t>pk</a:t>
            </a:r>
            <a:r>
              <a:rPr lang="en-US" sz="2400" dirty="0"/>
              <a:t>,  </a:t>
            </a:r>
            <a:r>
              <a:rPr lang="en-US" sz="2400" dirty="0" err="1"/>
              <a:t>sk</a:t>
            </a:r>
            <a:r>
              <a:rPr lang="en-US" sz="2400" dirty="0" smtClean="0"/>
              <a:t>) output by G :   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∀</a:t>
            </a:r>
            <a:r>
              <a:rPr lang="en-US" sz="2400" dirty="0" err="1"/>
              <a:t>m</a:t>
            </a:r>
            <a:r>
              <a:rPr lang="en-US" sz="2400" dirty="0" err="1" smtClean="0"/>
              <a:t>∈</a:t>
            </a:r>
            <a:r>
              <a:rPr lang="en-US" sz="2400" dirty="0" err="1"/>
              <a:t>M</a:t>
            </a:r>
            <a:r>
              <a:rPr lang="en-US" sz="2400" dirty="0" smtClean="0"/>
              <a:t>:     D(</a:t>
            </a:r>
            <a:r>
              <a:rPr lang="en-US" sz="2400" dirty="0" err="1" smtClean="0"/>
              <a:t>sk</a:t>
            </a:r>
            <a:r>
              <a:rPr lang="en-US" sz="2400" dirty="0" smtClean="0"/>
              <a:t>,  </a:t>
            </a:r>
            <a:r>
              <a:rPr lang="en-US" sz="2400" dirty="0"/>
              <a:t>E</a:t>
            </a:r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m) ) = 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562600"/>
            <a:ext cx="7924800" cy="1066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Without randomization, an attacker can determin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E(pk,m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) = E(pk,m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 when m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=m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7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Crypto Out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76200"/>
            <a:ext cx="8458200" cy="65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93800"/>
            <a:ext cx="8686800" cy="558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2600" dirty="0" smtClean="0"/>
              <a:t>For   b=0,1 define experiments EXP(b) (i.e., EXP(0) and EXP(1)):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r>
              <a:rPr lang="en-US" sz="2600" u="sng" dirty="0" err="1" smtClean="0"/>
              <a:t>Def</a:t>
            </a:r>
            <a:r>
              <a:rPr lang="en-US" sz="2600" u="sng" dirty="0"/>
              <a:t>: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err="1" smtClean="0">
                <a:latin typeface="Castellar" pitchFamily="18" charset="0"/>
              </a:rPr>
              <a:t>Enc</a:t>
            </a:r>
            <a:r>
              <a:rPr lang="en-US" sz="2600" dirty="0" smtClean="0">
                <a:latin typeface="Castellar" pitchFamily="18" charset="0"/>
              </a:rPr>
              <a:t> =</a:t>
            </a:r>
            <a:r>
              <a:rPr lang="en-US" sz="2600" dirty="0" smtClean="0"/>
              <a:t>(G,E,D) </a:t>
            </a:r>
            <a:r>
              <a:rPr lang="en-US" sz="2600" dirty="0"/>
              <a:t>is </a:t>
            </a:r>
            <a:r>
              <a:rPr lang="en-US" sz="2600" dirty="0" smtClean="0"/>
              <a:t>sem. secure (</a:t>
            </a:r>
            <a:r>
              <a:rPr lang="en-US" sz="2600" dirty="0" err="1" smtClean="0"/>
              <a:t>a.k.a</a:t>
            </a:r>
            <a:r>
              <a:rPr lang="en-US" sz="2600" dirty="0" smtClean="0"/>
              <a:t> IND-CPA) if </a:t>
            </a:r>
            <a:r>
              <a:rPr lang="en-US" sz="2600" dirty="0"/>
              <a:t>for all </a:t>
            </a:r>
            <a:r>
              <a:rPr lang="en-US" sz="2600" dirty="0" smtClean="0"/>
              <a:t>efficient  </a:t>
            </a:r>
            <a:r>
              <a:rPr lang="en-US" sz="2600" dirty="0"/>
              <a:t>A:</a:t>
            </a:r>
            <a:br>
              <a:rPr lang="en-US" sz="2600" dirty="0"/>
            </a:br>
            <a:r>
              <a:rPr lang="en-US" sz="2600" dirty="0" smtClean="0"/>
              <a:t>   </a:t>
            </a:r>
            <a:r>
              <a:rPr lang="en-US" sz="2600" dirty="0" err="1" smtClean="0"/>
              <a:t>Adv</a:t>
            </a:r>
            <a:r>
              <a:rPr lang="en-US" sz="2600" baseline="-25000" dirty="0" err="1" smtClean="0"/>
              <a:t>SS</a:t>
            </a:r>
            <a:r>
              <a:rPr lang="en-US" sz="2600" dirty="0" smtClean="0"/>
              <a:t> </a:t>
            </a:r>
            <a:r>
              <a:rPr lang="en-US" sz="2600" dirty="0"/>
              <a:t>[</a:t>
            </a:r>
            <a:r>
              <a:rPr lang="en-US" sz="2600" dirty="0" err="1"/>
              <a:t>A,</a:t>
            </a:r>
            <a:r>
              <a:rPr lang="en-US" sz="2600" dirty="0" err="1" smtClean="0">
                <a:latin typeface="Castellar" pitchFamily="18" charset="0"/>
              </a:rPr>
              <a:t>Enc</a:t>
            </a:r>
            <a:r>
              <a:rPr lang="en-US" sz="2600" dirty="0" smtClean="0"/>
              <a:t>]  </a:t>
            </a:r>
            <a:r>
              <a:rPr lang="en-US" sz="2600" dirty="0"/>
              <a:t>=  |</a:t>
            </a:r>
            <a:r>
              <a:rPr lang="en-US" sz="2600" dirty="0" err="1"/>
              <a:t>Pr</a:t>
            </a:r>
            <a:r>
              <a:rPr lang="en-US" sz="2600" dirty="0"/>
              <a:t>[EXP(0)=1] – </a:t>
            </a:r>
            <a:r>
              <a:rPr lang="en-US" sz="2600" dirty="0" err="1"/>
              <a:t>Pr</a:t>
            </a:r>
            <a:r>
              <a:rPr lang="en-US" sz="2600" dirty="0"/>
              <a:t>[EXP(1)=1] |  </a:t>
            </a:r>
            <a:r>
              <a:rPr lang="en-US" sz="2600" dirty="0" smtClean="0"/>
              <a:t>&lt;   negligible</a:t>
            </a:r>
            <a:endParaRPr lang="en-US" sz="2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6812" y="2209800"/>
            <a:ext cx="1441450" cy="1836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>
                <a:solidFill>
                  <a:srgbClr val="000000"/>
                </a:solidFill>
              </a:rPr>
              <a:t>Chal.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22250" y="2716424"/>
            <a:ext cx="984562" cy="1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3082" y="2208425"/>
            <a:ext cx="35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0650" y="2209800"/>
            <a:ext cx="1295400" cy="1836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>
                <a:solidFill>
                  <a:srgbClr val="000000"/>
                </a:solidFill>
              </a:rPr>
              <a:t>Adv. 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16026" y="2678668"/>
            <a:ext cx="1423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dirty="0" err="1" smtClean="0">
                <a:solidFill>
                  <a:srgbClr val="000000"/>
                </a:solidFill>
                <a:sym typeface="Symbol" pitchFamily="18" charset="2"/>
              </a:rPr>
              <a:t>k,sk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)G()</a:t>
            </a:r>
            <a:endParaRPr lang="en-US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660650" y="2573551"/>
            <a:ext cx="3810000" cy="538163"/>
            <a:chOff x="1776" y="1783"/>
            <a:chExt cx="2400" cy="339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660650" y="3183153"/>
            <a:ext cx="3733800" cy="569913"/>
            <a:chOff x="1776" y="2051"/>
            <a:chExt cx="2352" cy="359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8" y="2051"/>
              <a:ext cx="11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pk</a:t>
              </a:r>
              <a:r>
                <a:rPr lang="en-US" sz="2000" dirty="0"/>
                <a:t>, </a:t>
              </a:r>
              <a:r>
                <a:rPr lang="en-US" sz="2400" b="1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7766050" y="3346455"/>
            <a:ext cx="1431925" cy="590549"/>
            <a:chOff x="4560" y="2726"/>
            <a:chExt cx="902" cy="372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60" y="309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568" y="2726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b’ </a:t>
              </a:r>
              <a:r>
                <a:rPr lang="en-US" sz="2400" dirty="0">
                  <a:sym typeface="Symbol" pitchFamily="18" charset="2"/>
                </a:rPr>
                <a:t> {0,1}</a:t>
              </a:r>
              <a:endParaRPr lang="en-US" sz="2400" dirty="0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1850" y="1905000"/>
            <a:ext cx="7315200" cy="2370352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29600" y="4038600"/>
            <a:ext cx="88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EXP(b)</a:t>
            </a:r>
            <a:endParaRPr lang="en-US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660650" y="1981202"/>
            <a:ext cx="3733800" cy="487363"/>
            <a:chOff x="1776" y="2103"/>
            <a:chExt cx="2352" cy="307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746" y="2103"/>
              <a:ext cx="2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pk</a:t>
              </a:r>
              <a:endParaRPr lang="en-US" sz="2000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4114800" y="4572000"/>
            <a:ext cx="3398837" cy="838200"/>
          </a:xfrm>
          <a:prstGeom prst="wedgeRoundRectCallout">
            <a:avLst>
              <a:gd name="adj1" fmla="val 27742"/>
              <a:gd name="adj2" fmla="val -1134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 query encryptions of messages. Why?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2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and Hard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Factoring</a:t>
            </a:r>
          </a:p>
          <a:p>
            <a:r>
              <a:rPr lang="en-US" dirty="0" smtClean="0"/>
              <a:t>Discrete Log</a:t>
            </a:r>
          </a:p>
          <a:p>
            <a:r>
              <a:rPr lang="en-US" dirty="0" smtClean="0"/>
              <a:t>Exponentiation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7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2057400" y="2590800"/>
            <a:ext cx="4800600" cy="15240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Thought</a:t>
            </a:r>
          </a:p>
        </p:txBody>
      </p:sp>
    </p:spTree>
    <p:extLst>
      <p:ext uri="{BB962C8B-B14F-4D97-AF65-F5344CB8AC3E}">
        <p14:creationId xmlns:p14="http://schemas.microsoft.com/office/powerpoint/2010/main" val="121666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and Encryption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Perfect Secrecy </a:t>
            </a:r>
            <a:r>
              <a:rPr lang="en-US" sz="2200" dirty="0" smtClean="0"/>
              <a:t>[Shannon1945]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/>
                </a:solidFill>
              </a:rPr>
              <a:t>(Information Theoretic Secrec</a:t>
            </a:r>
            <a:r>
              <a:rPr lang="en-US" sz="3100" dirty="0" smtClean="0">
                <a:solidFill>
                  <a:srgbClr val="171616"/>
                </a:solidFill>
              </a:rPr>
              <a:t>y)</a:t>
            </a:r>
            <a:endParaRPr lang="en-US" sz="3100" dirty="0">
              <a:solidFill>
                <a:srgbClr val="1716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828800"/>
            <a:ext cx="8497887" cy="2438400"/>
          </a:xfrm>
        </p:spPr>
        <p:txBody>
          <a:bodyPr/>
          <a:lstStyle/>
          <a:p>
            <a:pPr>
              <a:buNone/>
            </a:pPr>
            <a:r>
              <a:rPr lang="en-US" i="1" u="sng" dirty="0" err="1" smtClean="0"/>
              <a:t>Defn</a:t>
            </a:r>
            <a:r>
              <a:rPr lang="en-US" i="1" u="sng" dirty="0" smtClean="0"/>
              <a:t> Perfect Secrecy (informal):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We’re no better off determining the plaintext when given the </a:t>
            </a:r>
            <a:r>
              <a:rPr lang="en-US" dirty="0" err="1" smtClean="0"/>
              <a:t>ciphertext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" y="41148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38600" y="4114800"/>
            <a:ext cx="1143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1" name="Straight Arrow Connector 10"/>
          <p:cNvCxnSpPr>
            <a:stCxn id="9" idx="3"/>
            <a:endCxn id="10" idx="1"/>
          </p:cNvCxnSpPr>
          <p:nvPr/>
        </p:nvCxnSpPr>
        <p:spPr>
          <a:xfrm>
            <a:off x="1447800" y="4419600"/>
            <a:ext cx="25908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71700" y="5410200"/>
            <a:ext cx="1143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390" y="5404247"/>
            <a:ext cx="5257850" cy="92333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228600" indent="-274320">
              <a:buFont typeface="+mj-lt"/>
              <a:buAutoNum type="arabicPeriod"/>
            </a:pPr>
            <a:r>
              <a:rPr lang="en-US" sz="2000" dirty="0" smtClean="0"/>
              <a:t>Eve observes everything but the c. Guesses m</a:t>
            </a:r>
            <a:r>
              <a:rPr lang="en-US" sz="2000" baseline="-25000" dirty="0" smtClean="0"/>
              <a:t>1</a:t>
            </a:r>
          </a:p>
          <a:p>
            <a:pPr marL="228600" indent="-274320">
              <a:buFont typeface="+mj-lt"/>
              <a:buAutoNum type="arabicPeriod"/>
            </a:pPr>
            <a:r>
              <a:rPr lang="en-US" sz="2000" dirty="0" smtClean="0"/>
              <a:t>Eve observes c. Guesses m</a:t>
            </a:r>
            <a:r>
              <a:rPr lang="en-US" sz="2000" baseline="-25000" dirty="0" smtClean="0"/>
              <a:t>2</a:t>
            </a:r>
            <a:endParaRPr lang="en-US" sz="2000" dirty="0"/>
          </a:p>
          <a:p>
            <a:r>
              <a:rPr lang="en-US" sz="2000" dirty="0" smtClean="0"/>
              <a:t>Goal: 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86" y="6020701"/>
            <a:ext cx="3126614" cy="4115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72600" y="6300880"/>
            <a:ext cx="2565406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600" dirty="0"/>
              <a:t>\</a:t>
            </a:r>
            <a:r>
              <a:rPr lang="en-US" sz="1600" dirty="0" err="1"/>
              <a:t>Pr</a:t>
            </a:r>
            <a:r>
              <a:rPr lang="en-US" sz="1600" dirty="0"/>
              <a:t>[m = m_1] = \</a:t>
            </a:r>
            <a:r>
              <a:rPr lang="en-US" sz="1600" dirty="0" err="1"/>
              <a:t>Pr</a:t>
            </a:r>
            <a:r>
              <a:rPr lang="en-US" sz="1600" dirty="0"/>
              <a:t>[m = m_2]</a:t>
            </a:r>
            <a:endParaRPr lang="en-US" sz="1600" dirty="0" smtClean="0"/>
          </a:p>
        </p:txBody>
      </p:sp>
      <p:cxnSp>
        <p:nvCxnSpPr>
          <p:cNvPr id="21" name="Straight Arrow Connector 20"/>
          <p:cNvCxnSpPr>
            <a:endCxn id="12" idx="0"/>
          </p:cNvCxnSpPr>
          <p:nvPr/>
        </p:nvCxnSpPr>
        <p:spPr>
          <a:xfrm>
            <a:off x="2743200" y="4419600"/>
            <a:ext cx="0" cy="9906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344" y="228600"/>
            <a:ext cx="113325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Time 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4810" y="1049178"/>
            <a:ext cx="5434380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Miller, 1882 and </a:t>
            </a:r>
            <a:r>
              <a:rPr lang="en-US" sz="3200" dirty="0" err="1" smtClean="0"/>
              <a:t>Vernam</a:t>
            </a:r>
            <a:r>
              <a:rPr lang="en-US" sz="3200" dirty="0" smtClean="0"/>
              <a:t>, 1917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27250"/>
            <a:ext cx="4191000" cy="1155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7400" y="1541621"/>
            <a:ext cx="37338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\begin{align*}</a:t>
            </a:r>
          </a:p>
          <a:p>
            <a:r>
              <a:rPr lang="fr-FR" sz="2000" dirty="0"/>
              <a:t>E(</a:t>
            </a:r>
            <a:r>
              <a:rPr lang="fr-FR" sz="2000" dirty="0" err="1"/>
              <a:t>k,m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m = c\\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k,c</a:t>
            </a:r>
            <a:r>
              <a:rPr lang="fr-FR" sz="2000" dirty="0"/>
              <a:t>) &amp;= k \</a:t>
            </a:r>
            <a:r>
              <a:rPr lang="fr-FR" sz="2000" dirty="0" err="1"/>
              <a:t>oplus</a:t>
            </a:r>
            <a:r>
              <a:rPr lang="fr-FR" sz="2000" dirty="0"/>
              <a:t> c = m\\</a:t>
            </a:r>
          </a:p>
          <a:p>
            <a:r>
              <a:rPr lang="fr-FR" sz="2000" dirty="0"/>
              <a:t>\end{</a:t>
            </a:r>
            <a:r>
              <a:rPr lang="fr-FR" sz="2000" dirty="0" err="1"/>
              <a:t>align</a:t>
            </a:r>
            <a:r>
              <a:rPr lang="fr-FR" sz="2000" dirty="0"/>
              <a:t>*}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72600" y="3657600"/>
            <a:ext cx="3733800" cy="24622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/>
              <a:t>\[</a:t>
            </a:r>
          </a:p>
          <a:p>
            <a:r>
              <a:rPr lang="en-US" sz="2000" dirty="0"/>
              <a:t>\begin{split}</a:t>
            </a:r>
          </a:p>
          <a:p>
            <a:r>
              <a:rPr lang="fr-FR" sz="2000" dirty="0"/>
              <a:t>D(</a:t>
            </a:r>
            <a:r>
              <a:rPr lang="fr-FR" sz="2000" dirty="0" err="1"/>
              <a:t>k,E</a:t>
            </a:r>
            <a:r>
              <a:rPr lang="fr-FR" sz="2000" dirty="0"/>
              <a:t>(</a:t>
            </a:r>
            <a:r>
              <a:rPr lang="fr-FR" sz="2000" dirty="0" err="1"/>
              <a:t>k,m</a:t>
            </a:r>
            <a:r>
              <a:rPr lang="fr-FR" sz="2000" dirty="0"/>
              <a:t>)) &amp;= D(k, 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k \</a:t>
            </a:r>
            <a:r>
              <a:rPr lang="fr-FR" sz="2000" dirty="0" err="1"/>
              <a:t>oplus</a:t>
            </a:r>
            <a:r>
              <a:rPr lang="fr-FR" sz="2000" dirty="0"/>
              <a:t> (k \</a:t>
            </a:r>
            <a:r>
              <a:rPr lang="fr-FR" sz="2000" dirty="0" err="1"/>
              <a:t>oplus</a:t>
            </a:r>
            <a:r>
              <a:rPr lang="fr-FR" sz="2000" dirty="0"/>
              <a:t> m)\\</a:t>
            </a:r>
          </a:p>
          <a:p>
            <a:r>
              <a:rPr lang="fr-FR" sz="2000" dirty="0"/>
              <a:t> &amp;= 0 \</a:t>
            </a:r>
            <a:r>
              <a:rPr lang="fr-FR" sz="2000" dirty="0" err="1"/>
              <a:t>oplus</a:t>
            </a:r>
            <a:r>
              <a:rPr lang="fr-FR" sz="2000" dirty="0"/>
              <a:t> m \\</a:t>
            </a:r>
          </a:p>
          <a:p>
            <a:r>
              <a:rPr lang="fr-FR" sz="2000" dirty="0"/>
              <a:t> &amp;= m</a:t>
            </a:r>
          </a:p>
          <a:p>
            <a:r>
              <a:rPr lang="fr-FR" sz="2000" dirty="0"/>
              <a:t>\end{split}</a:t>
            </a:r>
          </a:p>
          <a:p>
            <a:r>
              <a:rPr lang="fr-FR" sz="2000" dirty="0"/>
              <a:t>\]</a:t>
            </a:r>
          </a:p>
        </p:txBody>
      </p:sp>
      <p:graphicFrame>
        <p:nvGraphicFramePr>
          <p:cNvPr id="1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493233"/>
              </p:ext>
            </p:extLst>
          </p:nvPr>
        </p:nvGraphicFramePr>
        <p:xfrm>
          <a:off x="1076940" y="3657600"/>
          <a:ext cx="6990120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k: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947791"/>
              </p:ext>
            </p:extLst>
          </p:nvPr>
        </p:nvGraphicFramePr>
        <p:xfrm>
          <a:off x="1076940" y="4804719"/>
          <a:ext cx="699012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c: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402418"/>
              </p:ext>
            </p:extLst>
          </p:nvPr>
        </p:nvGraphicFramePr>
        <p:xfrm>
          <a:off x="1076940" y="5456556"/>
          <a:ext cx="6990120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  <a:gridCol w="8737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k: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m: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93256" y="2230667"/>
            <a:ext cx="2945944" cy="645477"/>
          </a:xfrm>
          <a:prstGeom prst="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 = C = K = {0,1}</a:t>
            </a:r>
            <a:r>
              <a:rPr lang="en-US" sz="2400" baseline="30000" dirty="0" smtClean="0">
                <a:solidFill>
                  <a:schemeClr val="bg1"/>
                </a:solidFill>
              </a:rPr>
              <a:t>n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3886200"/>
            <a:ext cx="558800" cy="5715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0" y="5143500"/>
            <a:ext cx="5588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Modes of operations</a:t>
            </a:r>
          </a:p>
          <a:p>
            <a:pPr lvl="1"/>
            <a:r>
              <a:rPr lang="en-US" dirty="0" smtClean="0"/>
              <a:t>CBC, CTR, etc.</a:t>
            </a:r>
          </a:p>
          <a:p>
            <a:pPr lvl="1"/>
            <a:r>
              <a:rPr lang="en-US" dirty="0" smtClean="0"/>
              <a:t>What modes do for security, e.g., why ECB is bad, why randomize an IV for CBC, etc.</a:t>
            </a:r>
          </a:p>
          <a:p>
            <a:endParaRPr lang="en-US" dirty="0"/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Is a block cipher a PRP or PRF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Attacks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Exhaustive Search for block cipher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Goal</a:t>
            </a:r>
            <a:r>
              <a:rPr lang="en-US" sz="2800" dirty="0"/>
              <a:t>:   given a few </a:t>
            </a:r>
            <a:r>
              <a:rPr lang="en-US" sz="2800" dirty="0" smtClean="0"/>
              <a:t>input </a:t>
            </a:r>
            <a:r>
              <a:rPr lang="en-US" sz="2800" dirty="0"/>
              <a:t>output pairs</a:t>
            </a:r>
          </a:p>
          <a:p>
            <a:pPr marL="0" indent="0">
              <a:buNone/>
            </a:pPr>
            <a:r>
              <a:rPr lang="en-US" sz="2800" dirty="0"/>
              <a:t>         (m</a:t>
            </a:r>
            <a:r>
              <a:rPr lang="en-US" sz="2800" baseline="-25000" dirty="0"/>
              <a:t>i</a:t>
            </a:r>
            <a:r>
              <a:rPr lang="en-US" sz="2800" dirty="0"/>
              <a:t>, c</a:t>
            </a:r>
            <a:r>
              <a:rPr lang="en-US" sz="2800" baseline="-25000" dirty="0"/>
              <a:t>i</a:t>
            </a:r>
            <a:r>
              <a:rPr lang="en-US" sz="2800" dirty="0"/>
              <a:t> = E(k, m</a:t>
            </a:r>
            <a:r>
              <a:rPr lang="en-US" sz="2800" baseline="-25000" dirty="0"/>
              <a:t>i</a:t>
            </a:r>
            <a:r>
              <a:rPr lang="en-US" sz="2800" dirty="0"/>
              <a:t>))   </a:t>
            </a:r>
            <a:r>
              <a:rPr lang="en-US" sz="2800" dirty="0" err="1"/>
              <a:t>i</a:t>
            </a:r>
            <a:r>
              <a:rPr lang="en-US" sz="2800" dirty="0"/>
              <a:t>=1,..,n	find key k.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800" b="1" dirty="0" smtClean="0"/>
              <a:t>Attack</a:t>
            </a:r>
            <a:r>
              <a:rPr lang="en-US" sz="2800" dirty="0" smtClean="0"/>
              <a:t>: Brute force to find the key k.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800" dirty="0" smtClean="0"/>
              <a:t>Homework: What is the probability that the key </a:t>
            </a:r>
            <a:r>
              <a:rPr lang="en-US" sz="2800" i="1" dirty="0" smtClean="0"/>
              <a:t>k</a:t>
            </a:r>
            <a:r>
              <a:rPr lang="en-US" sz="2800" dirty="0" smtClean="0"/>
              <a:t> found with one &lt;</a:t>
            </a:r>
            <a:r>
              <a:rPr lang="en-US" sz="2800" dirty="0" err="1" smtClean="0"/>
              <a:t>m,c</a:t>
            </a:r>
            <a:r>
              <a:rPr lang="en-US" sz="2800" dirty="0" smtClean="0"/>
              <a:t>&gt; pair is correct? For two pairs?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6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86800" cy="5969000"/>
          </a:xfrm>
        </p:spPr>
        <p:txBody>
          <a:bodyPr/>
          <a:lstStyle/>
          <a:p>
            <a:r>
              <a:rPr lang="en-US" dirty="0"/>
              <a:t>Define       </a:t>
            </a:r>
            <a:r>
              <a:rPr lang="en-US" dirty="0" smtClean="0"/>
              <a:t>2E</a:t>
            </a:r>
            <a:r>
              <a:rPr lang="en-US" sz="3200" dirty="0"/>
              <a:t>(</a:t>
            </a:r>
            <a:r>
              <a:rPr lang="en-US" dirty="0"/>
              <a:t> (k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/>
              <a:t>, m</a:t>
            </a:r>
            <a:r>
              <a:rPr lang="en-US" sz="3200" dirty="0"/>
              <a:t>)</a:t>
            </a:r>
            <a:r>
              <a:rPr lang="en-US" dirty="0"/>
              <a:t> </a:t>
            </a:r>
            <a:r>
              <a:rPr lang="en-US" dirty="0" smtClean="0"/>
              <a:t>=   E</a:t>
            </a:r>
            <a:r>
              <a:rPr lang="en-US" sz="3200" dirty="0" smtClean="0"/>
              <a:t>(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, E(k</a:t>
            </a:r>
            <a:r>
              <a:rPr lang="en-US" baseline="-25000" dirty="0" smtClean="0"/>
              <a:t>2</a:t>
            </a:r>
            <a:r>
              <a:rPr lang="en-US" dirty="0" smtClean="0"/>
              <a:t> , m) </a:t>
            </a:r>
            <a:r>
              <a:rPr lang="en-US" sz="3200" dirty="0" smtClean="0"/>
              <a:t>)</a:t>
            </a:r>
            <a:endParaRPr lang="en-US" sz="900" dirty="0"/>
          </a:p>
          <a:p>
            <a:pPr marL="0" indent="0">
              <a:spcBef>
                <a:spcPts val="5976"/>
              </a:spcBef>
              <a:buNone/>
            </a:pPr>
            <a:endParaRPr lang="en-US" dirty="0" smtClean="0"/>
          </a:p>
          <a:p>
            <a:pPr marL="0" indent="0">
              <a:spcBef>
                <a:spcPts val="5976"/>
              </a:spcBef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5000" y="1733490"/>
            <a:ext cx="338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key</a:t>
            </a:r>
            <a:r>
              <a:rPr lang="en-US" sz="2000" dirty="0"/>
              <a:t>-</a:t>
            </a:r>
            <a:r>
              <a:rPr lang="en-US" sz="2000" dirty="0" err="1"/>
              <a:t>len</a:t>
            </a:r>
            <a:r>
              <a:rPr lang="en-US" sz="2000" dirty="0"/>
              <a:t> = 112 bits for </a:t>
            </a:r>
            <a:r>
              <a:rPr lang="en-US" sz="2000" dirty="0" smtClean="0"/>
              <a:t>2DES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41557"/>
            <a:ext cx="82296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Idea: key found when c’ = c’’: E(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, m) = D(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, c)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8200" y="3371150"/>
            <a:ext cx="2667000" cy="914400"/>
            <a:chOff x="838200" y="3371150"/>
            <a:chExt cx="2667000" cy="914400"/>
          </a:xfrm>
        </p:grpSpPr>
        <p:sp>
          <p:nvSpPr>
            <p:cNvPr id="18" name="Rectangle 17"/>
            <p:cNvSpPr/>
            <p:nvPr/>
          </p:nvSpPr>
          <p:spPr>
            <a:xfrm>
              <a:off x="838200" y="35997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600200" y="3371150"/>
              <a:ext cx="1143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00200" y="3828350"/>
              <a:ext cx="11430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00200" y="3828350"/>
              <a:ext cx="1143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743200" y="36251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c'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05200" y="2954907"/>
            <a:ext cx="762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05200" y="3945507"/>
            <a:ext cx="7620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86200" y="2954907"/>
            <a:ext cx="2819400" cy="1483043"/>
            <a:chOff x="3886200" y="2954907"/>
            <a:chExt cx="2819400" cy="1483043"/>
          </a:xfrm>
        </p:grpSpPr>
        <p:cxnSp>
          <p:nvCxnSpPr>
            <p:cNvPr id="33" name="Straight Arrow Connector 32"/>
            <p:cNvCxnSpPr>
              <a:stCxn id="36" idx="1"/>
            </p:cNvCxnSpPr>
            <p:nvPr/>
          </p:nvCxnSpPr>
          <p:spPr>
            <a:xfrm flipH="1" flipV="1">
              <a:off x="4648200" y="3371150"/>
              <a:ext cx="10668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648200" y="3828350"/>
              <a:ext cx="1046747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6" idx="1"/>
              <a:endCxn id="41" idx="3"/>
            </p:cNvCxnSpPr>
            <p:nvPr/>
          </p:nvCxnSpPr>
          <p:spPr>
            <a:xfrm flipH="1">
              <a:off x="4648200" y="3828350"/>
              <a:ext cx="1066800" cy="18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5715000" y="3625150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3600" y="2954907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43600" y="3945507"/>
              <a:ext cx="76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dirty="0" smtClean="0"/>
                <a:t>…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86200" y="3626973"/>
              <a:ext cx="762000" cy="40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  <a:r>
                <a:rPr lang="en-US" dirty="0" smtClean="0">
                  <a:solidFill>
                    <a:schemeClr val="tx1"/>
                  </a:solidFill>
                </a:rPr>
                <a:t>’’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8200" y="1739900"/>
            <a:ext cx="5638800" cy="1206500"/>
            <a:chOff x="838200" y="1739900"/>
            <a:chExt cx="5638800" cy="1206500"/>
          </a:xfrm>
        </p:grpSpPr>
        <p:sp>
          <p:nvSpPr>
            <p:cNvPr id="40" name="Down Arrow 39"/>
            <p:cNvSpPr/>
            <p:nvPr/>
          </p:nvSpPr>
          <p:spPr>
            <a:xfrm>
              <a:off x="3581400" y="1739900"/>
              <a:ext cx="152400" cy="787400"/>
            </a:xfrm>
            <a:prstGeom prst="downArrow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38200" y="2133600"/>
              <a:ext cx="5638800" cy="812800"/>
              <a:chOff x="838200" y="2133600"/>
              <a:chExt cx="5638800" cy="81280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32565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58" idx="1"/>
              </p:cNvCxnSpPr>
              <p:nvPr/>
            </p:nvCxnSpPr>
            <p:spPr>
              <a:xfrm>
                <a:off x="49329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56" idx="1"/>
              </p:cNvCxnSpPr>
              <p:nvPr/>
            </p:nvCxnSpPr>
            <p:spPr>
              <a:xfrm>
                <a:off x="1580147" y="2540000"/>
                <a:ext cx="78205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8382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3622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038600" y="2133600"/>
                <a:ext cx="914400" cy="812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E(k</a:t>
                </a:r>
                <a:r>
                  <a:rPr lang="en-US" sz="21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sz="2100" dirty="0">
                    <a:solidFill>
                      <a:schemeClr val="tx1"/>
                    </a:solidFill>
                  </a:rPr>
                  <a:t>,⋅)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715000" y="2336800"/>
                <a:ext cx="762000" cy="406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spc="-1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439D-C917-4EDB-AE93-DD258BDEFE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7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9934</TotalTime>
  <Words>1840</Words>
  <Application>Microsoft Macintosh PowerPoint</Application>
  <PresentationFormat>On-screen Show (4:3)</PresentationFormat>
  <Paragraphs>421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template</vt:lpstr>
      <vt:lpstr>Cryptography: Review Day</vt:lpstr>
      <vt:lpstr>PowerPoint Presentation</vt:lpstr>
      <vt:lpstr>PowerPoint Presentation</vt:lpstr>
      <vt:lpstr>Privacy and Encryption</vt:lpstr>
      <vt:lpstr>Perfect Secrecy [Shannon1945] (Information Theoretic Secrecy)</vt:lpstr>
      <vt:lpstr>The One Time Pad</vt:lpstr>
      <vt:lpstr>Block Ciphers</vt:lpstr>
      <vt:lpstr>Exhaustive Search for block cipher key</vt:lpstr>
      <vt:lpstr>Meet in the middle attack</vt:lpstr>
      <vt:lpstr>Semantic Security Game</vt:lpstr>
      <vt:lpstr>Semantic security under CPA</vt:lpstr>
      <vt:lpstr>Semantic security under CPA</vt:lpstr>
      <vt:lpstr>Hashes and MACS</vt:lpstr>
      <vt:lpstr>Message Integrity</vt:lpstr>
      <vt:lpstr>PRF Security Game (A behavioral model)</vt:lpstr>
      <vt:lpstr>Secure PRF: An Alternate Interpretation</vt:lpstr>
      <vt:lpstr>Secure MAC Game</vt:lpstr>
      <vt:lpstr>Birthday Paradox Rule of Thumb</vt:lpstr>
      <vt:lpstr>Generic attack on hash functions</vt:lpstr>
      <vt:lpstr>Brute Force</vt:lpstr>
      <vt:lpstr>Salts</vt:lpstr>
      <vt:lpstr>Authenticated Encryption</vt:lpstr>
      <vt:lpstr>Motivating Question: Which is Best?</vt:lpstr>
      <vt:lpstr>PowerPoint Presentation</vt:lpstr>
      <vt:lpstr>CCA Game Definition</vt:lpstr>
      <vt:lpstr>Public Key Cryptography</vt:lpstr>
      <vt:lpstr>PowerPoint Presentation</vt:lpstr>
      <vt:lpstr>MITM Adversary</vt:lpstr>
      <vt:lpstr>Public Key Encryption</vt:lpstr>
      <vt:lpstr>Semantic Security</vt:lpstr>
      <vt:lpstr>Easy and Hard Problems</vt:lpstr>
      <vt:lpstr>PowerPoint Presentation</vt:lpstr>
      <vt:lpstr>END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David Brumley</cp:lastModifiedBy>
  <cp:revision>4512</cp:revision>
  <dcterms:created xsi:type="dcterms:W3CDTF">2011-11-02T18:57:24Z</dcterms:created>
  <dcterms:modified xsi:type="dcterms:W3CDTF">2013-10-20T17:31:47Z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