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7.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6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9"/>
  </p:notesMasterIdLst>
  <p:handoutMasterIdLst>
    <p:handoutMasterId r:id="rId80"/>
  </p:handoutMasterIdLst>
  <p:sldIdLst>
    <p:sldId id="836" r:id="rId2"/>
    <p:sldId id="992" r:id="rId3"/>
    <p:sldId id="839" r:id="rId4"/>
    <p:sldId id="901" r:id="rId5"/>
    <p:sldId id="904" r:id="rId6"/>
    <p:sldId id="905" r:id="rId7"/>
    <p:sldId id="906" r:id="rId8"/>
    <p:sldId id="911" r:id="rId9"/>
    <p:sldId id="907" r:id="rId10"/>
    <p:sldId id="991" r:id="rId11"/>
    <p:sldId id="844" r:id="rId12"/>
    <p:sldId id="990" r:id="rId13"/>
    <p:sldId id="908" r:id="rId14"/>
    <p:sldId id="847" r:id="rId15"/>
    <p:sldId id="910" r:id="rId16"/>
    <p:sldId id="849" r:id="rId17"/>
    <p:sldId id="850" r:id="rId18"/>
    <p:sldId id="851" r:id="rId19"/>
    <p:sldId id="924" r:id="rId20"/>
    <p:sldId id="913" r:id="rId21"/>
    <p:sldId id="914" r:id="rId22"/>
    <p:sldId id="916" r:id="rId23"/>
    <p:sldId id="973" r:id="rId24"/>
    <p:sldId id="974" r:id="rId25"/>
    <p:sldId id="917" r:id="rId26"/>
    <p:sldId id="918" r:id="rId27"/>
    <p:sldId id="920" r:id="rId28"/>
    <p:sldId id="921" r:id="rId29"/>
    <p:sldId id="922" r:id="rId30"/>
    <p:sldId id="923" r:id="rId31"/>
    <p:sldId id="925" r:id="rId32"/>
    <p:sldId id="926" r:id="rId33"/>
    <p:sldId id="928" r:id="rId34"/>
    <p:sldId id="929" r:id="rId35"/>
    <p:sldId id="930" r:id="rId36"/>
    <p:sldId id="867" r:id="rId37"/>
    <p:sldId id="868" r:id="rId38"/>
    <p:sldId id="931" r:id="rId39"/>
    <p:sldId id="994" r:id="rId40"/>
    <p:sldId id="993" r:id="rId41"/>
    <p:sldId id="268" r:id="rId42"/>
    <p:sldId id="387" r:id="rId43"/>
    <p:sldId id="932" r:id="rId44"/>
    <p:sldId id="933" r:id="rId45"/>
    <p:sldId id="963" r:id="rId46"/>
    <p:sldId id="937" r:id="rId47"/>
    <p:sldId id="938" r:id="rId48"/>
    <p:sldId id="939" r:id="rId49"/>
    <p:sldId id="941" r:id="rId50"/>
    <p:sldId id="942" r:id="rId51"/>
    <p:sldId id="965" r:id="rId52"/>
    <p:sldId id="943" r:id="rId53"/>
    <p:sldId id="964" r:id="rId54"/>
    <p:sldId id="947" r:id="rId55"/>
    <p:sldId id="966" r:id="rId56"/>
    <p:sldId id="967" r:id="rId57"/>
    <p:sldId id="968" r:id="rId58"/>
    <p:sldId id="969" r:id="rId59"/>
    <p:sldId id="970" r:id="rId60"/>
    <p:sldId id="971" r:id="rId61"/>
    <p:sldId id="976" r:id="rId62"/>
    <p:sldId id="980" r:id="rId63"/>
    <p:sldId id="981" r:id="rId64"/>
    <p:sldId id="982" r:id="rId65"/>
    <p:sldId id="983" r:id="rId66"/>
    <p:sldId id="984" r:id="rId67"/>
    <p:sldId id="972" r:id="rId68"/>
    <p:sldId id="877" r:id="rId69"/>
    <p:sldId id="890" r:id="rId70"/>
    <p:sldId id="985" r:id="rId71"/>
    <p:sldId id="954" r:id="rId72"/>
    <p:sldId id="955" r:id="rId73"/>
    <p:sldId id="956" r:id="rId74"/>
    <p:sldId id="986" r:id="rId75"/>
    <p:sldId id="987" r:id="rId76"/>
    <p:sldId id="988" r:id="rId77"/>
    <p:sldId id="95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EE1610-0505-CA4A-BCC7-AA58FD6B1707}">
          <p14:sldIdLst>
            <p14:sldId id="836"/>
            <p14:sldId id="992"/>
            <p14:sldId id="839"/>
            <p14:sldId id="901"/>
            <p14:sldId id="904"/>
            <p14:sldId id="905"/>
            <p14:sldId id="906"/>
            <p14:sldId id="911"/>
            <p14:sldId id="907"/>
            <p14:sldId id="991"/>
            <p14:sldId id="844"/>
            <p14:sldId id="990"/>
          </p14:sldIdLst>
        </p14:section>
        <p14:section name="Authenticated Encryption" id="{9FA55592-89C8-9B46-B49E-E9A4ACFCEB88}">
          <p14:sldIdLst>
            <p14:sldId id="908"/>
            <p14:sldId id="847"/>
            <p14:sldId id="910"/>
            <p14:sldId id="849"/>
            <p14:sldId id="850"/>
            <p14:sldId id="851"/>
          </p14:sldIdLst>
        </p14:section>
        <p14:section name="CCA Security" id="{1A7A2488-9B98-224C-B2DF-F7BDDBF1894E}">
          <p14:sldIdLst>
            <p14:sldId id="924"/>
            <p14:sldId id="913"/>
            <p14:sldId id="914"/>
            <p14:sldId id="916"/>
            <p14:sldId id="973"/>
            <p14:sldId id="974"/>
            <p14:sldId id="917"/>
            <p14:sldId id="918"/>
            <p14:sldId id="920"/>
            <p14:sldId id="921"/>
            <p14:sldId id="922"/>
            <p14:sldId id="923"/>
          </p14:sldIdLst>
        </p14:section>
        <p14:section name="AE Constructions" id="{70ACC646-4BE5-0E4A-9202-0F8FBEDEFC40}">
          <p14:sldIdLst>
            <p14:sldId id="925"/>
            <p14:sldId id="926"/>
            <p14:sldId id="928"/>
            <p14:sldId id="929"/>
            <p14:sldId id="930"/>
            <p14:sldId id="867"/>
            <p14:sldId id="868"/>
            <p14:sldId id="931"/>
          </p14:sldIdLst>
        </p14:section>
        <p14:section name="Conclusion" id="{FAD998B4-7667-8F40-A1A8-42BF6A185D67}">
          <p14:sldIdLst>
            <p14:sldId id="994"/>
            <p14:sldId id="993"/>
            <p14:sldId id="268"/>
            <p14:sldId id="387"/>
          </p14:sldIdLst>
        </p14:section>
        <p14:section name="TLS" id="{59E593B0-26E6-E246-837F-402A264D7CCF}">
          <p14:sldIdLst>
            <p14:sldId id="932"/>
            <p14:sldId id="933"/>
            <p14:sldId id="963"/>
            <p14:sldId id="937"/>
            <p14:sldId id="938"/>
            <p14:sldId id="939"/>
            <p14:sldId id="941"/>
            <p14:sldId id="942"/>
            <p14:sldId id="965"/>
            <p14:sldId id="943"/>
            <p14:sldId id="964"/>
            <p14:sldId id="947"/>
            <p14:sldId id="966"/>
            <p14:sldId id="967"/>
            <p14:sldId id="968"/>
            <p14:sldId id="969"/>
            <p14:sldId id="970"/>
            <p14:sldId id="971"/>
            <p14:sldId id="976"/>
            <p14:sldId id="980"/>
            <p14:sldId id="981"/>
            <p14:sldId id="982"/>
            <p14:sldId id="983"/>
            <p14:sldId id="984"/>
            <p14:sldId id="972"/>
            <p14:sldId id="877"/>
            <p14:sldId id="890"/>
          </p14:sldIdLst>
        </p14:section>
        <p14:section name="Certificate revocation" id="{4E7D4248-9FB8-434D-B805-C4F040FC07D3}">
          <p14:sldIdLst>
            <p14:sldId id="985"/>
            <p14:sldId id="954"/>
            <p14:sldId id="955"/>
            <p14:sldId id="956"/>
            <p14:sldId id="986"/>
            <p14:sldId id="987"/>
            <p14:sldId id="988"/>
            <p14:sldId id="957"/>
          </p14:sldIdLst>
        </p14:section>
      </p14:sectionLst>
    </p:ext>
    <p:ext uri="{EFAFB233-063F-42B5-8137-9DF3F51BA10A}">
      <p15:sldGuideLst xmlns:p15="http://schemas.microsoft.com/office/powerpoint/2012/main">
        <p15:guide id="1" orient="horz" pos="2880">
          <p15:clr>
            <a:srgbClr val="A4A3A4"/>
          </p15:clr>
        </p15:guide>
        <p15:guide id="2" orient="horz" pos="1392">
          <p15:clr>
            <a:srgbClr val="A4A3A4"/>
          </p15:clr>
        </p15:guide>
        <p15:guide id="3" pos="3840">
          <p15:clr>
            <a:srgbClr val="A4A3A4"/>
          </p15:clr>
        </p15:guide>
        <p15:guide id="4" pos="19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erick Woo" initials="ma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5722"/>
    <a:srgbClr val="990000"/>
    <a:srgbClr val="FC5C8B"/>
    <a:srgbClr val="FF3300"/>
    <a:srgbClr val="0000FF"/>
    <a:srgbClr val="FF0000"/>
    <a:srgbClr val="0080FF"/>
    <a:srgbClr val="3F5842"/>
    <a:srgbClr val="595A5A"/>
    <a:srgbClr val="A32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5927" autoAdjust="0"/>
  </p:normalViewPr>
  <p:slideViewPr>
    <p:cSldViewPr snapToObjects="1">
      <p:cViewPr varScale="1">
        <p:scale>
          <a:sx n="60" d="100"/>
          <a:sy n="60" d="100"/>
        </p:scale>
        <p:origin x="1480" y="56"/>
      </p:cViewPr>
      <p:guideLst>
        <p:guide orient="horz" pos="2880"/>
        <p:guide orient="horz" pos="1392"/>
        <p:guide pos="3840"/>
        <p:guide pos="19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672"/>
    </p:cViewPr>
  </p:sorterViewPr>
  <p:notesViewPr>
    <p:cSldViewPr snapToGrid="0" snapToObjects="1">
      <p:cViewPr varScale="1">
        <p:scale>
          <a:sx n="90" d="100"/>
          <a:sy n="90" d="100"/>
        </p:scale>
        <p:origin x="-34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281C90-955A-E944-AB32-466E55900D6A}" type="datetime1">
              <a:rPr lang="en-US" smtClean="0"/>
              <a:t>10/16/2013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F8D97-067E-974E-BD5D-FA8C0988A610}" type="slidenum">
              <a:rPr lang="en-US" smtClean="0"/>
              <a:t>‹#›</a:t>
            </a:fld>
            <a:endParaRPr lang="en-US"/>
          </a:p>
        </p:txBody>
      </p:sp>
    </p:spTree>
    <p:extLst>
      <p:ext uri="{BB962C8B-B14F-4D97-AF65-F5344CB8AC3E}">
        <p14:creationId xmlns:p14="http://schemas.microsoft.com/office/powerpoint/2010/main" val="259509196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43:47.969"/>
    </inkml:context>
    <inkml:brush xml:id="br0">
      <inkml:brushProperty name="width" value="0.05292" units="cm"/>
      <inkml:brushProperty name="height" value="0.05292" units="cm"/>
      <inkml:brushProperty name="color" value="#0000FF"/>
    </inkml:brush>
  </inkml:definitions>
  <inkml:trace contextRef="#ctx0" brushRef="#br0">11519 9295 1,'-38'-9'0,"38"9"17,-45-12 65,24 2-58,-12 3 2,0 0 0,-3 5 4,-11-5-2,0 4 1,-15 1 0,1 4-10,-10 3-5,-3 2-6,-8 0 2,-1-2-3,-2 2 3,-5-2-3,-4 0 0,-8-3 2,-2 0 0,0 3 3,-5-5-1,0 2-1,-2-2-1,0 3-1,-5-3 1,12 2-2,-9 1 1,2 6-3,-7-4 2,-3 7-1,-7-8 1,3 8-2,-2-9 1,1 6-1,3-9-1,0-5-1,-2 1-1,7-4-2,-10 6 1,-2-3-1,-4 5 0,-3 5 0,-3-3 0,-4 3-1,4 2 1,1 5-1,9-5 0,2 7 0,8-9 2,2 0-1,2-5 1,7 7 1,5-9-1,2-1 1,3-2 0,7-2 0,4 3 0,1-3-1,7 4-1,4 6 0,0-3 0,8 2 0,-1 5 0,3 5 0,-2-3-2,-1 8 2,-4-5 0,-3 2 0,-9 0 0,-2-2 1,-6 2-2,1 3 2,-5-1-2,5 3 2,5 5-2,2-1 1,9 8-2,5 5 2,10 1-2,4 6 1,12-3 0,2 3 0,13 4-1,4 3 2,7-1-1,4-1 1,1-1-1,5-5 1,-3 3-1,5-2 1,0-5-1,2-3 2,0-2-2,1 0 1,1-2-1,1 0 2,0-3-2,-1-2 1,1 0-1,-1 0 2,-4 0 1,3 0-1,1 3 2,-1-1-4,1 5 4,-2 0-4,10 0 4,-2 1-4,6-4 0,10 1 0,5-5 0,11-2 2,12-3-1,10 0 2,7-2-1,9-2 1,3 2-1,4-3 1,5 1-1,5-1 1,5 1-1,-1-3 0,5 0-1,1 3 0,1-3 0,1 3 1,-5-3-1,-3 2 1,-4 3 0,-5 0 2,-7-2-1,-2-1 0,-5 1 0,2-5 0,-2 2-1,-2 0 1,2-5-2,4 1-1,8 2 0,4-5 1,6 5 0,-1-3-1,5 3 1,2 0-1,0 0 1,-4-1 1,-1 1-1,-4-2 1,5 1-1,4-1 1,7-3-1,5-2 0,10-3-1,0 0 1,9 1 1,-3-3-1,-2 0 1,-4-3-1,-5 3 1,-7 0-1,-5 3 1,-5-1 0,-2 5-2,0 0 1,2 5-1,-5 2 1,1 3 0,2-1 1,-2 6 0,1-3 0,-1-3 0,0 1 1,1-3-1,6-2 0,2 0 0,2-1 1,1-1-2,4 2 1,2-3-1,-2-2 0,8 3 1,-6-6-1,1 1 1,-3 0-1,0-3 1,-7 3-1,0-3 0,-3 1 0,-4-3 0,0 0 0,-2 0 0,-5-5 0,-1 0 0,-3-4 0,-4-1 0,-1-4 1,-3-2-1,-7-1 0,-1-2 1,-1-2-1,-3-3 0,0-4 0,-2-5 1,0-7-2,0-3 2,0-4-1,-5-5 0,0-7 1,-2-3 0,-8-4-1,-4 0 2,-7 2-2,-7 0 2,-12-5-1,-8 1 1,-11 2-1,-4-3 1,-13 5-1,-7-4 1,-9-6-1,-7-1 0,0-3 0,-7 0 2,-5-3-2,-7 3 2,-5 0-3,-7 2 3,-2 6-2,-12 6 0,-10 7 0,-11 5 0,-10 5-1,-12 2 1,-4 2 0,-8-2-5,-2-4 8,-2-6-7,0-2 2,7-2-4,5-5 1,9 3-7,5-3-4,14 12-11,-5 0-32,17 14-64,11 10-6,3 7 0,10 14 29</inkml:trace>
</inkml:ink>
</file>

<file path=ppt/ink/ink1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58:28.561"/>
    </inkml:context>
    <inkml:brush xml:id="br0">
      <inkml:brushProperty name="width" value="0.05292" units="cm"/>
      <inkml:brushProperty name="height" value="0.05292" units="cm"/>
      <inkml:brushProperty name="color" value="#0000FF"/>
    </inkml:brush>
  </inkml:definitions>
  <inkml:trace contextRef="#ctx0" brushRef="#br0">11932 14339 90,'24'-19'105,"7"0"-5,-3-2-31,5-19-44,17-3-5,9-21-2,17-4-2,6-8-1,13-2-3,-3 0 0,3 5-6,4 4-2,-7 15-3,-7 11 0,-12 10-2,-16 7 1,-12 7-7,-12 10-8,-33 9-23,0 0-69,0 0-1,-33 26-5,-9-3 9</inkml:trace>
  <inkml:trace contextRef="#ctx0" brushRef="#br0" timeOffset="293.8053">12136 13821 38,'-29'7'95,"29"-7"3,-42 26 3,9 0-82,2 17 4,-9 2-1,2 11 4,-12 1 1,8 12-1,-13-3-6,11 10-3,-4-8 0,15 1 1,12-12-1,21-8-3,21-20 1,26-13-6,31-18-7,22-20-33,30-6-85,14-12-13,5-14-4,9 2-8</inkml:trace>
</inkml:ink>
</file>

<file path=ppt/ink/ink1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00:21.323"/>
    </inkml:context>
    <inkml:brush xml:id="br0">
      <inkml:brushProperty name="width" value="0.05292" units="cm"/>
      <inkml:brushProperty name="height" value="0.05292" units="cm"/>
      <inkml:brushProperty name="color" value="#0000FF"/>
    </inkml:brush>
  </inkml:definitions>
  <inkml:trace contextRef="#ctx0" brushRef="#br0">17485 7858 1,'38'-12'0,"-8"-24"24,20 13 64,0-11-59,2-3 4,11-1-6,4-9 5,11-1-3,-3-4-4,10-5-6,5-2-5,9 3-1,1-1-2,6 0-1,-7 0-4,-4 8-4,-8 4-1,-13 9-1,-8 8 0,-19 2-8,-14 12-16,-33 14-54,0 0-22,0 0-3,-52 19 53</inkml:trace>
  <inkml:trace contextRef="#ctx0" brushRef="#br0" timeOffset="418.9204">17445 7761 4,'0'0'99,"0"0"-32,0 0-15,-26 28-5,26-28 0,-26 31-12,9-8-6,-14 1-15,3 7 2,-5-3-6,5 8-1,2-8-1,7 3-2,12-8 1,23-1-2,17-11 2,24-3-12,23-1-13,5-10-46,19-4-57,12 7 0,-12-12-5</inkml:trace>
  <inkml:trace contextRef="#ctx0" brushRef="#br0" timeOffset="8663.2345">11131 6491 7,'0'0'72,"0"0"-45,0 0 2,0 0-3,24-5-1,-24 5 0,0 0-1,-7 36-5,-8-10 0,-20 7-2,-10 9-2,-14 8-3,-19 9 0,-14 2-4,-5 6 0,0-3-1,2-3-5,15-7 0,7-2-1,14-7-2,14-12-4,14-2-15,5-14-49,26-17-21,-24 14-3,24-14 15</inkml:trace>
  <inkml:trace contextRef="#ctx0" brushRef="#br0" timeOffset="8980.1931">10171 6999 30,'-11'-28'102,"11"28"-1,-5-36-9,5 36-72,0 0-12,0 0-3,-24 52-1,12-14 2,-2 7 0,-12 7-1,7 5 3,-4 2-4,9-2 2,2-3-5,0-2 1,14-12-2,12-11 2,22-17 0,9-15-1,23-11 2,10-12-3,17 0-5,-1-12-23,3 10-66,-12 9-6,-14-2-5,-14 13 30</inkml:trace>
</inkml:ink>
</file>

<file path=ppt/ink/ink1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01:43.969"/>
    </inkml:context>
    <inkml:brush xml:id="br0">
      <inkml:brushProperty name="width" value="0.05292" units="cm"/>
      <inkml:brushProperty name="height" value="0.05292" units="cm"/>
      <inkml:brushProperty name="color" value="#0000FF"/>
    </inkml:brush>
  </inkml:definitions>
  <inkml:trace contextRef="#ctx0" brushRef="#br0">18905 3764 25,'0'0'96,"-14"-23"5,-9 13-7,-13 13-67,-16 4-3,-9 19-8,-15 9-5,-4 13 2,-3 4 3,7 4-6,12 6 3,24-1-6,24-2 3,28-7-4,32-7 3,32-14-4,19-7-3,18-12 2,12-5-11,1-12-18,4-2-78,-22-7-2,-13-1-6,-22-4-1</inkml:trace>
  <inkml:trace contextRef="#ctx0" brushRef="#br0" timeOffset="234.6943">19700 3859 42,'11'-28'99,"-11"28"5,0 0-5,0 0-74,-9 37 6,2 8-11,-10 3 4,3 13-10,-5 8-2,3 2-9,-3 0 1,2-8-10,10-6-12,-9-26-20,13-10-65,3-21-2,0-33-2,0-14 8</inkml:trace>
  <inkml:trace contextRef="#ctx0" brushRef="#br0" timeOffset="489.5656">19617 3755 88,'14'-40'98,"12"7"4,7 0-3,17 4-73,7 6-9,18 4-9,10 4-1,7 8-1,-2 7-1,-2 12-1,-13 9-5,-20 13 1,-27 6-4,-21 7 3,-28 3-2,-22-3 1,-16-4 0,-19-8 1,-4-7-1,-1-9-1,10-5-12,6-11-43,20-1-39,14-7-9,33 5 2</inkml:trace>
  <inkml:trace contextRef="#ctx0" brushRef="#br0" timeOffset="835.9284">20260 4396 59,'0'21'113,"0"-21"0,0 0 3,12-31-80,2-9-15,19-7 3,5-22-8,14-4 5,7-22-10,9 1 0,1-15-9,4-2 1,-2 0-5,-2 14-1,-10 7 5,-10 17-3,-6 25 1,-10 27-2,-9 33 0,-10 33-1,-7 30-2,0 18 1,-5 25 4,-2 10-4,3 6 2,-1-1-2,3-8-2,-5-14-10,5-4-13,-20-29-66,-1-24-19,-15-28 1,-9-21-4</inkml:trace>
  <inkml:trace contextRef="#ctx0" brushRef="#br0" timeOffset="967.4703">20581 4169 190,'66'-33'119,"36"2"-3,21 7-34,9 3-181,13 12-17,-1 4-10,-5 2-14</inkml:trace>
</inkml:ink>
</file>

<file path=ppt/ink/ink1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04:00.848"/>
    </inkml:context>
    <inkml:brush xml:id="br0">
      <inkml:brushProperty name="width" value="0.05292" units="cm"/>
      <inkml:brushProperty name="height" value="0.05292" units="cm"/>
      <inkml:brushProperty name="color" value="#0000FF"/>
    </inkml:brush>
  </inkml:definitions>
  <inkml:trace contextRef="#ctx0" brushRef="#br0">12805 15840 10,'-3'-23'97,"-20"-15"2,11 3-45,-2 9-15,-3-8-8,8 4 4,-6-11-7,13 4-2,-5-18-3,7 1-2,0-17 0,7 5-5,-5-15 1,10 3-5,-5-7 0,5 2-4,-5-6 2,3 6-8,-3-7 5,2-2-1,-4-5-1,2-3 1,-7-6-3,2 0 1,-2-5-2,0-1 5,-4 4-2,1 1-2,1 8 2,0 9-3,2 5 2,0 12-2,2-1 1,5 10-1,-2 5-1,0 7 0,-1-2-1,-4 2 1,3-2-1,-3 1 1,0 4 0,0-1 0,-3 1 0,3 1-1,0 6 0,0 9 0,0 4 0,0 8 0,0 21 0,-4-21 0,4 21 0,0 0 0,0 0-1,0 0 1,0 0 0,0 0 0,-8 23 0,8-23 0,-4 24 0,4-24 0,-7 26 0,7-26 0,-15 21 1,15-21-1,0 0 0,-21 17 1,21-17-1,-21 9 0,21-9 1,-26 17-1,26-17 0,-26 28 0,14-7 0,-4 3 1,1 2-2,-1 0 2,-3 2-1,5 1 0,-3-6 1,-2 1-1,19-24 0,-30 31 0,30-31 0,-31 14 0,31-14 0,-24-9 0,24 9 1,-12-34-1,15 8 0,1-4 0,6-3 0,4-5-1,7-2 1,8-3-1,-1-2 1,8 3-2,1 1 3,4 4-2,-1 6 1,5 5 0,-5 12 0,0 6-1,-5 16 1,-4 11 1,-5 14 0,-7 9 2,-7 10-2,-5 5 2,-2 2-1,-3 0 1,0-4-1,1-8-1,-1-7-5,3-14-9,9 5-20,-14-31-63,2 21-39,-2-21-5,0 0-1</inkml:trace>
  <inkml:trace contextRef="#ctx0" brushRef="#br0" timeOffset="1070.1819">13464 12875 1,'0'0'0,"-19"-40"74,19 40 23,-2-31-58,2 31-1,-10-28 1,10 28-2,0 0-2,0 0-8,0 0-4,15 35-3,-4 10-1,-1 12-2,6 21-1,-9 7-1,5 22 1,-7 13 0,2 15 1,-7 12-3,2 13 2,-9-1-2,5 9 2,-3 0-3,5 2-1,3-9-3,1-5-1,6-12-2,2-9-3,2-17-3,0-16-4,0-20-3,-7-22-3,-2-18-10,-5-42-10,-17 21-18,-18-49-25,7 0-56,-15-10-1,-9-2 3,0 2 49</inkml:trace>
  <inkml:trace contextRef="#ctx0" brushRef="#br0" timeOffset="1358.6957">13102 15105 64,'24'-40'106,"4"26"0,-9-8 2,10 8-84,9 17-1,-1-1 0,6 22 0,-10 6-2,5 20-1,-10 7-2,8 11 0,-13 6-4,10 1-1,-7-11-4,3-5 0,-3-19-3,4-18-2,1-27 0,5-23-3,-1-29 1,1-19-3,4-16-3,-5-14-7,5 2-7,-11-3-27,9 13-83,-15 25 0,-6 19-3,-10 20 1</inkml:trace>
  <inkml:trace contextRef="#ctx0" brushRef="#br0" timeOffset="2307.9161">14268 14275 47,'0'0'108,"-21"21"-4,21-21-1,-10-33-86,12 10-13,8-8 3,6-12 0,1-11 3,4-5-2,-4-5 3,4 0-2,-4 0 0,2 10-2,-5 4 1,2 22 1,-16 28 1,22-10 1,-15 32 2,4 18 2,-6 5 0,5 9 2,-1-6-5,5-1-1,3-19-3,6-16-2,6-21-2,9-17-2,4-15-3,3-4 0,5-7 0,-3 5 0,0 12 4,-4 23 3,-10 26 2,-9 31 2,-8 16 1,-2 17 0,-11 10 0,1 7-1,-1-1-16,-6-21-28,18-6-102,-13-18 2,3-16-9,-5-7 2</inkml:trace>
</inkml:ink>
</file>

<file path=ppt/ink/ink1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08:50.338"/>
    </inkml:context>
    <inkml:brush xml:id="br0">
      <inkml:brushProperty name="width" value="0.05292" units="cm"/>
      <inkml:brushProperty name="height" value="0.05292" units="cm"/>
      <inkml:brushProperty name="color" value="#0000FF"/>
    </inkml:brush>
  </inkml:definitions>
  <inkml:trace contextRef="#ctx0" brushRef="#br0">7829 6964 1,'0'0'57,"-26"-24"34,26 24 3,0 0-82,0 0 0,-26 33-4,14 0-2,5 15 1,-7 11 0,4 12-1,1 4 0,9 6 6,5-10-4,11-8 3,8-20-3,9-17 0,10-28 0,1-24-1,4-24 2,-6-14-2,-9-16 5,-9-3-2,-15-4 8,-6 11-1,-17 3 2,4 21-3,-13 9-1,8 15-6,15 28-12,-28-24-19,28 24-49,0 0-46,12 28-5,-12-28 3</inkml:trace>
  <inkml:trace contextRef="#ctx0" brushRef="#br0" timeOffset="248.49">8009 6796 51,'-31'33'108,"31"-33"-4,-36 54 0,13-18-99,2 16-5,4 7 4,3 9-1,7 3 1,2 7-3,5-7 3,7-4-3,0-8-7,5-10-15,-3-16-49,-9-33-36,0 0-3,0 0 33</inkml:trace>
  <inkml:trace contextRef="#ctx0" brushRef="#br0" timeOffset="358.6432">7829 7231 70,'0'0'112,"40"-2"-11,7 6-38,-2-11-146,3-9-24,8 1-6,-6-13 71</inkml:trace>
</inkml:ink>
</file>

<file path=ppt/ink/ink1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09:02.836"/>
    </inkml:context>
    <inkml:brush xml:id="br0">
      <inkml:brushProperty name="width" value="0.05292" units="cm"/>
      <inkml:brushProperty name="height" value="0.05292" units="cm"/>
      <inkml:brushProperty name="color" value="#0000FF"/>
    </inkml:brush>
  </inkml:definitions>
  <inkml:trace contextRef="#ctx0" brushRef="#br0">9945 7193 1,'-10'-28'8,"34"18"52,6-4-37,15 12-10,5 2-6,16 4-4,3 4 2,9 1 2,0-2 1,-3 3-2,3-6 2,-11 1 5,-1 2-1,-12-5 3,3 1 0,-17-6 1,-2 1-1,-38 2-1,31-14 0,-31 14-1,-50-12 4,-7 5-4,-18 2 0,-22-2-1,-19 7-2,-7 0 2,-7 5-1,7-5-2,14 5-2,15-5 1,25 2-4,29-7 0,40 5-1,35-19-1,41 3-1,35-8 0,31-4-2,28-1-8,15 1-25,13 11-61,-6 10-5,-27-12-12,-16 5 61</inkml:trace>
  <inkml:trace contextRef="#ctx0" brushRef="#br0" timeOffset="883.7474">19655 7224 30,'-12'-29'38,"-14"6"-9,-19 6-2,-14 5-2,-10 8 2,-16-1-2,-2 5-1,-10 0-1,12 5-5,0-1-3,26 6-4,7-5-3,26 2-6,26-7 1,0 0-2,68-10 0,5-6 1,17-6-1,14-6 0,7-5 0,-2 0 0,-10 2-3,-18 5-15,-22 5-48,-28 21-26,-31 0-5,-52 2 55</inkml:trace>
</inkml:ink>
</file>

<file path=ppt/ink/ink1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2:11.220"/>
    </inkml:context>
    <inkml:brush xml:id="br0">
      <inkml:brushProperty name="width" value="0.05292" units="cm"/>
      <inkml:brushProperty name="height" value="0.05292" units="cm"/>
      <inkml:brushProperty name="color" value="#0000FF"/>
    </inkml:brush>
  </inkml:definitions>
  <inkml:trace contextRef="#ctx0" brushRef="#br0">13745 5651 1,'0'0'53,"-7"22"40,7-22-3,36-24-62,6 19 2,15-11-4,30 2 0,13-10 0,34 7-5,11-9-3,13 12-4,5-2-2,7 6-3,-4 3-4,-10 5-2,-12-1-2,-19 3-1,-18 5 1,-20-3 1,-23 3 2,-22 2-1,-42-7 3,-11 21-1,-51-6 0,-25 1-1,-34-2 1,-28 1-2,-23-4-1,-17-1 1,-3-5-2,3-3 2,12-4-1,14-3 1,23-2 0,31 0 1,31-3-1,24 3-1,28 0 1,26 7-1,31-14 1,33 4-1,25-1 0,32 1-1,23-4 1,22 4-1,9-1 1,14 1-3,-5 1 1,-9 2-4,-17 4-6,-32-1-8,-27 15-30,-38-4-62,-30 3-6,-31-10-3,-45 7 8</inkml:trace>
  <inkml:trace contextRef="#ctx0" brushRef="#br0" timeOffset="605.0847">17596 5571 13,'-24'-19'104,"8"-5"-5,13 1 4,10-3-66,3 0-4,25 12-15,8 2-3,14 9-1,16-1-2,26 6 0,22 0-2,25 3 0,22-5-4,19-5 2,16-2-2,5-5 1,-2 1-2,-12-6 2,-24 5-2,-33-2-1,-31 9-1,-42 5-4,-64 0 4,0 0-4,-106 31 3,-27-12-1,-56-5-2,-21 10-1,-29-5 1,7 4 2,15-1-3,33-6 3,56-4-2,71-10 2,86-4 0,68-10-1,73 0-14,50-9-56,51 9-45,20-2-5,5-10-8</inkml:trace>
</inkml:ink>
</file>

<file path=ppt/ink/ink1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2:30.455"/>
    </inkml:context>
    <inkml:brush xml:id="br0">
      <inkml:brushProperty name="width" value="0.05292" units="cm"/>
      <inkml:brushProperty name="height" value="0.05292" units="cm"/>
      <inkml:brushProperty name="color" value="#0000FF"/>
    </inkml:brush>
  </inkml:definitions>
  <inkml:trace contextRef="#ctx0" brushRef="#br0">14157 10016 48,'0'0'31,"0"0"-7,0 0-5,-26 15-3,26-15-1,-36 14 0,15-5-2,-5-2 1,2 0-1,-6-4 0,8 4 1,-4-7-1,26 0-3,-30-2-2,30 2-1,0 0-1,2-24 0,-2 24-2,35-31-2,-6 15 0,-1-1-6,8 8-6,-6 2-14,1 4-54,-3 17-20,-28-14 20,22 22 78</inkml:trace>
  <inkml:trace contextRef="#ctx0" brushRef="#br0" timeOffset="849.913">15951 10078 66,'16'-21'30,"-16"21"-6,22-3-3,-22 3-9,23 5-3,-23-5-6,29 7-1,-29-7-3,30 10 1,-30-10 2,0 0 2,29-3 1,-29 3-1,0 0 2,0 0-1,0 0 2,0 0-1,0 0 0,0 0 1,-22 17 1,22-17 1,-37 14 0,37-14-1,-34 7 0,34-7-1,0 0-2,0 0-2,0 0-5,34-19-8,-8 17-12,-26 2-44,33-14-31,-5 18 20,-28-4 77</inkml:trace>
  <inkml:trace contextRef="#ctx0" brushRef="#br0" timeOffset="2597.3021">14126 11889 45,'0'0'47,"-7"-31"-11,7 31 1,0 0-12,0 0-1,-31-4-2,31 4-9,-33 23-1,33-23-9,-35 29 4,35-29-7,-29 26 8,29-26-4,0 0 2,0 0 0,26 0 2,-2-7-1,2-3-3,7-2 3,-2-2-4,4 2 5,-7 1-8,3 6 7,-31 5-7,36-10 7,-36 10 2,0 0-3,-24 24 5,-9-10-4,-7 3 8,-5-3-6,-5-2 7,1-3-7,4-4 2,7-5-2,7-5-7,31 5 3,-21-21-7,21 21 5,31-28-7,2 18 6,9-4-8,8 4 7,2 1-1,2 2 1,-4 5-4,-10-3-2,-4 7-10,-36-2-20,30-9-71,-30 9-8,0 0 1,-28-7 55</inkml:trace>
  <inkml:trace contextRef="#ctx0" brushRef="#br0" timeOffset="23124.325">13942 12119 1,'0'0'53,"9"-36"35,-9 36-45,0 0-1,19-26-4,-19 26-6,0 0-3,-19 21-7,-9 1-8,-1 8-4,-6 8-7,-3 5 2,0 2-3,0-5 1,10-2-1,4-10 2,24-28 0,-23 21-1,23-21 1,14-26-1,5-2 2,7-3-2,2-4 1,10-1-2,-5 1 1,7 9-2,-2 5 1,2 11 0,-2 8 1,2 9 2,-2 7-2,2 7 4,-2 5-1,5 7 2,-6 3 0,6 2 0,-7-5-3,1-7 1,-6-2-2,0-10-2,-10-5-8,-21-9-9,28-2-13,-28 2-15,-4-26-11,-18 4-6,1 11-5,-19-8 2,7 5 5,-19-3 12,5 3 18,-5 4 23,2-1 20,5 1 12,2-2 14,10 5 4,0-5 4,33 12 0,-40-14-3,40 14-8,-26 7-3,26-7-7,-16 45-6,13 0-5,-2 5-3,10 9-1,0 5-3,9 4-1,7-4-4,12-2 0,10-15-2,14-12-1,11-9-15,6-16-36,8-3-59,11-9-5,-8-13-4,4 1 24</inkml:trace>
  <inkml:trace contextRef="#ctx0" brushRef="#br0" timeOffset="62999.8189">10781 12279 1,'-40'0'0,"-21"-14"85,4 12 4,-19-10-69,-2 0 4,-9 3 0,-12-10 1,-8 2-2,-13-13 0,-3 1-7,-17 1-2,6-1-8,-15 6-2,9 1-2,-13 8-2,4 0-2,-3 5 1,3 4 2,3 3-1,-8 4 2,8 3-2,-1 4 2,3-4 0,-3 9 2,-2-2 0,3 9 0,2 0 0,4 15-2,6 4 1,11 10-1,14 11-1,17 8-1,11 14-1,10 9 1,8 9-2,8 11 5,8 6-4,0 7 4,9 8-3,0 4 3,7 5-3,3 4 6,4 1-1,8 6 4,-1 1-3,3 9 6,-3 8-4,1 11 1,-8 7-2,-4 9-2,-3-6-3,-4-8 0,-5-11 2,-1-22 0,-1-16-1,4-19-3,3-36 4,9-20-5,11-20 5,18-12-6,18-11 2,24-6-8,23-6 8,25 0-1,27 0-2,22-3-9,28 17-18,8 5-76,18 11-4,-2 1-4,-17-15 23</inkml:trace>
  <inkml:trace contextRef="#ctx0" brushRef="#br0" timeOffset="63853.5915">8392 8801 1,'-52'-5'48,"2"8"38,-9-6-5,-12 8-78,12 19 3,-7 2 1,-5 4 3,-12-4-1,-12 3 2,-13-8-3,-6 3 3,-2-3-3,1-2 0,6-3-3,3 1-1,13 0-1,18 4 0,13 7-1,8 12 1,11 20 7,13 20-2,4 19 1,14 31 0,0 24 0,7 16 2,3 12 0,2 8-4,0-8-4,0-7 0,-2-17-1,2-21 0,0-16-2,4-20 0,1-15-1,7-16 3,9-13-1,10-12 1,14-9-6,11-10-14,37 2-38,20-4-47,24-17-4,10 0-9</inkml:trace>
  <inkml:trace contextRef="#ctx0" brushRef="#br0" timeOffset="94688.0094">15289 9094 1,'-2'-26'9,"2"26"81,9-33-50,0 9-14,1 3 4,4-10-2,7 3 5,-2-14 1,12-6-4,-3-13-4,22-8-2,2-18-2,24-6-6,16-18 0,24-9-1,16-20 0,33-4-6,22-14 4,21-8-5,17-4 3,16 2-2,2 2-2,8 10 3,-10 10-4,-7 16 3,-19 11-3,-9 18 2,-22 13-3,-16 13 0,-29 6 2,-18 15-8,-22 6 4,-18 10-2,-22 12 0,-17 8 0,-18 6-1,-24 12 0,0 0-2,0 0-2,0 0-7,-24 0-10,24 0-24,-35 19-76,35-19-1,-29 0-4,29 0 6</inkml:trace>
  <inkml:trace contextRef="#ctx0" brushRef="#br0" timeOffset="95140.7666">20371 5311 53,'2'-26'94,"-2"26"0,-7-29-42,-21 18-10,2 18-10,-17 5 2,-4 14-18,-7 9 3,2 12-6,-3 10-1,13 2-6,13 3 2,15-6-6,14-8-5,19-8 3,9-7-9,8-19-18,18-9-82,-4-3 2,-5-21-8,0-2 9</inkml:trace>
  <inkml:trace contextRef="#ctx0" brushRef="#br0" timeOffset="95593.725">20794 5254 22,'0'0'92,"24"12"3,-24-12 1,23 26-63,-13 5-34,-1 14 6,-4 7 3,-5-5 10,-7 10-3,-12 2-7,0-2-8,-2-8-5,-3-13-1,8-10 1,16-26 0,0 0-3,-19-38-2,30-14 3,8-19 2,7-12-7,7-9 5,8-5-1,1 2 5,5 3 5,1 9 6,-1 10 2,3 19 2,-3 11 8,5 19-2,-12 13-2,0 18-3,-11 7 0,-3 17-4,-19 4-1,-12 15-3,-19-1-3,-11 1 1,-10-3-3,-7-4 0,0-3 0,-5-11-11,15 1-24,-3-11-68,19-5-1,26-14-5,0 0 23</inkml:trace>
  <inkml:trace contextRef="#ctx0" brushRef="#br0" timeOffset="95947.9664">21366 5663 135,'33'10'123,"-33"-10"0,36-45 0,-15 0-101,7-7-8,5-7-10,12-8 1,2-13-3,5-5 1,-2-12-3,2-5 0,0-9-3,2 12-2,-6 7 9,-3 11-5,-10 17 2,-4 22-1,-10 30-1,-7 33-1,-7 34-2,-9 18 3,2 22-4,-7 6 5,5 15 3,-3-5-1,5-7-2,-2-16-5,6-13-7,-13-27-20,4-3-27,-14-24-56,-14-21-5,-9-10 1,-11-11 40</inkml:trace>
  <inkml:trace contextRef="#ctx0" brushRef="#br0" timeOffset="96093.2587">21591 5214 164,'18'-31'125,"27"5"-1,22-5-1,22 5-96,11-2-16,8 0-22,11 11-38,-18-4-74,-6 4-3,-17 3-9,-26 5 6</inkml:trace>
  <inkml:trace contextRef="#ctx0" brushRef="#br0" timeOffset="536791.4082">21794 16836 4,'42'-7'89,"13"-7"-1,13 2 1,6-9-45,25 11-9,5-2-7,24 10-7,11-3-5,19 10-4,17 0 0,17 4-2,13 1 0,13-1 0,-5-4-1,-3 2 1,-9-2-3,-12-1 0,-31-1-4,-25-1 0,-34 0-1,-28-2-1,-36 0 0,-35 0-1,0 0 0,-71-16 0,-7 9-1,-23 0 0,-22-3-1,-17 3 1,-9-5 0,-11 3-1,-8-1 1,-7 3-1,-2 0 2,-5 2-1,2 3 0,0 4 1,8 3 0,6 0 1,18 0-1,18-1 1,23 1-1,27-3 0,30 3 1,50-5-1,0 0 0,55 5-1,37 0 1,28-3 1,32 3-1,30 0 2,18-3-1,16 3 2,-4-3-1,-6 0 1,-22 1-1,-23-3 1,-36-3-1,-37 1 0,-48 0-1,-40 2-5,-52-3-15,-43-1-39,-25 11-44,-34-10-9,-11 6-3,-13-1 1</inkml:trace>
</inkml:ink>
</file>

<file path=ppt/ink/ink1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6T18:42:30.476"/>
    </inkml:context>
    <inkml:brush xml:id="br0">
      <inkml:brushProperty name="width" value="0.05292" units="cm"/>
      <inkml:brushProperty name="height" value="0.05292" units="cm"/>
      <inkml:brushProperty name="color" value="#0000FF"/>
    </inkml:brush>
  </inkml:definitions>
  <inkml:trace contextRef="#ctx0" brushRef="#br0">13982 7229 30,'-88'-22'23,"-4"-1"-3,-7-1-5,-17 5-3,-7 3 3,-9 1 0,-8 1 1,-4 2-1,-7 3 1,-5-1-2,5 3 1,2 0-1,0 0-7,0 2-1,2 5-2,-11-2-1,0 4-1,-13 5 0,-1 3-1,-8-3 1,8 7 1,-1 5-2,0 7 0,8 3 0,7 1 0,6 6 0,6 4 0,4 7-2,-9 8-1,-3 4 0,-4 2-1,-8 3 1,1 5 1,-8-1 5,8 8 0,-1-5 1,6 2 0,6 0 0,7 5 0,8 5 0,2 5-1,4 2-6,1-1 1,2 4-3,7-1 3,7-5-1,3-4 1,9-7 1,14-5 4,10-7 0,11 2 2,10 5 1,12 7-2,7 2 1,14 5-1,7 5-2,2 5-3,12 2 1,3 0-3,2-3 0,0-4 1,5-2-1,4-6 3,3-1-1,5-8 1,6-2 1,6 0-3,6-3 2,8 1-1,2-3 0,7-2 0,4 0 0,6-5-1,4-2 0,7-3 4,5-7-2,7-4 1,10-5-1,4 0 1,10 0-2,2-3 2,9 0-1,6-4 0,1 2 0,10-2-1,3 2 1,6-4 0,3 1-1,3 1 1,-3 0-1,4 2 1,-9-2 0,1 2 1,-4-3 0,1 6 0,2-3 0,-2 0 1,0-5-1,0 1 1,4-3-2,1-2 1,4-6-1,1-1 1,4-3-1,2-4 0,0 1 4,3-1-4,-5 2 3,-5-3-4,-2 5 4,-7 3-5,0-1 6,-5 6-6,7-8 1,5 0 2,2-7-2,5-2 0,0-5 0,5-7 0,0-3-1,0-9 1,-1 5-4,1-5 1,-3 3-1,1-1 3,4 1-3,0 6 5,2 1-5,3 4 7,5 5 0,-5 2-3,4 3 0,-9-2 0,12 4-1,-9-5-2,9-2 2,-1-2 0,1-5-3,7-3 4,5 3-3,7-2 1,-5-3-3,3-2 2,-3-1-3,-10-8 0,-4-3 0,-12-15-2,-7-6 3,-9-14-2,-10-17 3,-7-22-2,-12-18 2,-14-21-4,-5-17 4,-14-24-4,-11-21 7,-20-14-3,-16-10 6,-19-4 1,-17-8 0,-18-2 2,-29-4 0,-19 11 2,-31 10-1,-16 16 6,-33 12-3,-24 17-4,-30 23 4,-24 31-2,-27 24 1,-20 28-2,-17 19 0,-12 21-8,-7 19 0,-5 8-2,-2 11-4,0 5-5,10 6-13,2 1-23,2 5-45,12 19-4,5-13 47</inkml:trace>
</inkml:ink>
</file>

<file path=ppt/ink/ink1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4:33.936"/>
    </inkml:context>
    <inkml:brush xml:id="br0">
      <inkml:brushProperty name="width" value="0.05292" units="cm"/>
      <inkml:brushProperty name="height" value="0.05292" units="cm"/>
      <inkml:brushProperty name="color" value="#0000FF"/>
    </inkml:brush>
  </inkml:definitions>
  <inkml:trace contextRef="#ctx0" brushRef="#br0">13901 8562 26,'0'0'49,"0"0"-4,26 19-10,-26-19-7,33 28-2,-33-28-4,41 31-2,-41-31-3,37 26-1,-37-26-4,36 10 3,-15-15-2,10 0-4,-3-4-2,12-3-4,3-2-1,4 0-3,-2 2 1,0 0-5,-7 10-14,-10-1-36,-28 3-40,38 19-6,-38-19 33</inkml:trace>
  <inkml:trace contextRef="#ctx0" brushRef="#br0" timeOffset="327.683">15027 8574 1,'0'0'33,"0"0"57,0 0 0,0 0-73,0 0 2,21 14-8,-21-14 2,49 7-1,-11-4 0,12-1 0,14-4-3,11-1-3,10-4-9,1-2-21,1-5-73,-2 16-2,-21-9-2,-5 16 101</inkml:trace>
  <inkml:trace contextRef="#ctx0" brushRef="#br0" timeOffset="7328.1637">13514 8834 36,'-22'36'16,"6"-3"1,-8 2-1,3 1-2,-5-1-2,2 1-2,-2 1-2,-2 6 3,7-5-2,-10 0-1,7-5 1,1-3-3,9 1-4,2-5-11,2-4-34,10-22-34,-12 23 33,12-23 44</inkml:trace>
  <inkml:trace contextRef="#ctx0" brushRef="#br0" timeOffset="7578.8385">13154 9224 1,'0'0'0,"0"0"38,-18 38-23,8-12 0,1 5-1,-3 2 1,-2 2 2,2-6 0,0-1-3,7-7 4,5-21-2,0 0-4,45 8-6,-12-23-5,12-13-23,5-12-52,16 4-9,-19-16 64,17 14 19</inkml:trace>
  <inkml:trace contextRef="#ctx0" brushRef="#br0" timeOffset="8521.3805">15341 8983 22,'-28'10'26,"28"-10"-1,-34 30-1,13-8 0,-12 1-4,2 3-1,-6 0-3,8 3-5,-9 4-4,5 0-1,0 0-8,2 2-13,5-6-23,3 4-43,-6-17 18,11 13 63</inkml:trace>
  <inkml:trace contextRef="#ctx0" brushRef="#br0" timeOffset="8706.8238">14759 9399 1,'0'0'23,"0"0"55,-11 22-48,11-22-10,4 33-12,-4-33-2,31 26-2,-5-22-1,0-6-1,12-12-1,4-3-8,10-11-33,-2-10-38,9 7 28,-16-11 50</inkml:trace>
  <inkml:trace contextRef="#ctx0" brushRef="#br0" timeOffset="15031.6555">14459 12218 1,'0'0'15,"0"0"75,22 0 4,-22 0-73,0 0 0,-3 28 0,3-28 0,-14 38 0,0-10-1,2 6-3,-7-1-5,3 2 0,1-6-5,1-1-2,14-28-2,-19 31 1,19-31 0,0 0 0,12-31 2,5 5-1,2-2 2,4 2-2,-2 2 1,5 10-1,5 4-2,-2 13 0,-1 11-1,5 9 1,-2 8 2,2 14 4,-2 5 0,4 9 1,-7 0 0,3 7 1,-10-7-1,1 0-2,-6-11-9,-4-8-11,-3-9-21,-9-31-39,0 0-43,0 0-6,-30-12 3</inkml:trace>
  <inkml:trace contextRef="#ctx0" brushRef="#br0" timeOffset="15318.3502">14495 12696 11,'-17'-29'96,"17"29"0,-7-23 4,7 23-74,0 0-6,0 0 0,12 37 1,-17-4 0,5 19 2,-12 5 0,3 19-2,-5 7-6,0 18-3,-8 1-4,-1 4 0,-3 3-3,0-2-1,0-6-1,2-6-3,0-17 1,5-14-1,5-12-5,5-14-10,9-8-22,0-30-74,0 0-7,0 0-4,9-23 0</inkml:trace>
  <inkml:trace contextRef="#ctx0" brushRef="#br0" timeOffset="19950.8341">18924 7671 60,'0'0'33,"17"26"-1,-17-26 0,19 21-2,-19-21-2,33 35-3,0-6-1,0-1-7,10 15 2,1-1-3,11 17-1,-6 12-3,6 22 1,-13 13-5,-1 17-1,-8 12-1,-12 11-3,-7 8 1,-7 5-1,-7-10 1,-7-1 0,-7-10 3,-12-1-2,-5-5 3,-4-4-4,-10-10 2,-2-4 1,-5-6-4,0-6 2,0-14-2,4-8 0,3-11 0,0-13 0,10-11-1,2-9 2,9-8-2,1-11-2,23-17-7,-29 7-12,29-7-21,0 0-39,0 0-43,0 0 1,-14-31 50</inkml:trace>
  <inkml:trace contextRef="#ctx0" brushRef="#br0" timeOffset="20261.7127">18695 10454 1,'-28'-24'0,"28"24"0,-26-16 83,26 16-62,0 0 4,-22 9 3,22-9 2,-2 38 0,7-12 0,-12 12-5,9 7-5,-4-5-7,4 12-1,-4-2-2,9-1 2,2-4 0,15-5 4,7-16-2,13-10-1,11-11-2,9-13-4,11-6-14,-9-20-31,3-4-74,2 4-5,-24-11-2,-2 9 100</inkml:trace>
  <inkml:trace contextRef="#ctx0" brushRef="#br0" timeOffset="20902.921">18702 7579 1,'-7'-38'39,"7"38"46,-5-43 7,5 43-74,0 0 0,-28 21-7,18 17 2,-4 2-2,2 15 2,-11 6-1,2 8-4,-1-3 0,1 0-3,4-11 1,1-8-1,2-14 0,7-12-1,7-21 1,0 0 4,16-35-4,3-1-1,0-11-1,7-7 1,5-10 0,4-5 0,-2-2 0,0 3-2,0 4 3,1 5-1,3 7 3,6 14-2,-1 14 0,3 20-1,7 13 1,3 15-4,6 9 0,3 12 0,2-3-3,0 1-8,-4-1-28,2-4-72,-24-19-3,0-7-3,-40-12 70</inkml:trace>
  <inkml:trace contextRef="#ctx0" brushRef="#br0" timeOffset="27893.4903">14204 9104 1,'9'-26'36,"-9"26"-6,0 0-7,0 0-6,-23 0 1,23 0 0,-40 30 0,9-1-1,-2 4 0,-12 9 1,2 6-3,-6-1 3,6 3-4,-7-3 1,13 3-7,-6-13 0,10 1-4,2-9 1,10-6 2,21-23-5,-28 29 1,28-29-15,0 0-29,0 0-56,0 0-2,26-12 37</inkml:trace>
  <inkml:trace contextRef="#ctx0" brushRef="#br0" timeOffset="28328.1353">13637 9399 43,'0'0'31,"0"0"-1,0 0-1,0 0-3,0 0-5,0 0-4,-24 5-2,24-5-3,-24 26-4,24-26-1,-30 33-2,15-12-1,-1 1 2,4 1-1,-2-1 0,14-22 1,-12 37 1,12-37-1,7 22 1,-7-22 0,36-7-1,-8-5-1,7-5-2,3 1-14,14-1-31,3 5-53,-10-9-5,2 19 38</inkml:trace>
  <inkml:trace contextRef="#ctx0" brushRef="#br0" timeOffset="29326.7914">13426 10480 16,'0'0'26,"26"-5"-5,-26 5-3,36-2 3,-13-3-3,6 3-1,1-1-7,4 1 0,-1-3-7,-5 1 2,3 1-1,-5 1-1,0-1 0,-26 3 0,33 3 1,-33-3-2,0 0 0,0 0 0,0 0 4,-29-3 2,-1-1 4,4 1 1,-14-1 0,9 1 1,-12 1 0,3 2 0,-5 2-3,5 3-1,0-3-3,4 5 1,6-4-2,1 4 2,8-7-3,21 0 2,0 0-2,0 0-1,0 0-1,0 0-3,43-12 1,-10 10-1,2 2 0,10 0-1,0 2 1,5-2-1,-6 2 0,4 1 1,-3 2-1,-10-5 0,-2 2 1,-12 0 1,-21-2 0,0 0 0,0 0 1,-28 19 2,-10-14 1,-2 0 2,-12-1 0,0 1-1,-2-3 1,11-2-1,10-4-1,33 4-2,0 0-2,10-36-1,39 17-6,22-7-21,35 0-80,15 7-6,-5-7-1,7 15 74</inkml:trace>
  <inkml:trace contextRef="#ctx0" brushRef="#br0" timeOffset="37942.708">9803 3343 17,'-66'0'83,"2"0"0,-7-9-4,5 0-58,-8-1 0,11 5 0,3-2 0,16 3 2,6-13-5,38 17-1,4-33-3,46 14-1,30-2-1,36-1-5,36-6-2,20 2-4,31-2 3,15 4-4,4 0 2,0 3-1,-11 0 2,-22 2-2,-33 7 0,-33 5 0,-55 7-1,-44 5 3,-57 7-1,-45 6 1,-57 8-2,-40 8 4,-33 1-1,-26 5 1,-7 3-1,12-1 1,9-4-3,33 0 2,38-10-1,55-4 2,58-7 0,36-17-1,92 2-1,29-16 1,49-8 1,33-6-2,29-10 1,2 0-3,-12 1 1,-23 4-1,-36 6 1,-52 13-3,-66 12 2,-69 21-1,-77 16 0,-63 17 1,-46 10-1,-31 4 1,-12 3-1,3-8 2,30-11-1,47-20 0,74-15-7,66-20-20,82 0-77,48-23-12,57-17-12,42-9-12</inkml:trace>
  <inkml:trace contextRef="#ctx0" brushRef="#br0" timeOffset="158242.0628">15955 5112 14,'-26'-12'33,"-11"5"-7,-6 5-10,-14 4-5,-9 5-2,-12 8-3,-14 4 1,-12 2-2,-7 2 1,-7-1-1,-3-6 6,-6-9 1,4-2 2,-3-14 1,-4-6 1,-9-11 0,-5 0-2,-8 0-1,-4 10-4,-9 9-1,-8 11-2,-6 11-4,-6 8-1,-11 13 4,2 2 0,-18 4 0,-8 1-2,-24-1 1,-13 10 1,-8-4 1,-2 6 3,0-7-5,-15 10 0,6-3 2,9 3-1,21 7 0,19 2-1,14 3-2,8 4-3,9 5 0,21 3-1,14 1-1,14-1 1,10-1 0,10-2 4,11-5 0,14 1-1,15 1-1,13 6 0,8 6 0,7 8 1,7 9-1,5 5-5,9 7-1,0 2 4,10 0-3,4-7 3,8 0 6,1-9-3,8-10 3,5-7-1,7-2 0,4-5-1,3 7 1,7 3-1,9 4-7,8 3 3,2 1-3,6 4 4,16-3-2,6-7 1,9-15 0,10-6 2,17-19 1,9-15 1,17-14 2,11-11-1,5-10 1,10-12 1,16-5 2,17-6-3,16-3 1,15 2-3,9 0 1,4 3-2,13 5 0,6 1-1,3 4-2,-7-1 2,-2-2-2,-6-3 2,13 0-2,2-6 1,-3-3 1,-9 0-1,-2 4 1,-2 6-1,-13 9 1,-14 4-1,-13 13 0,-15 6 0,-10 6-1,-6 6 2,-8-2-1,3-2 0,4-8 0,10-4 1,5-7-1,-5-12 2,2-12-1,-4-7-1,-3-7 1,-10-5 0,-11 0 0,-19-4 0,-9-1 0,-10-7 0,-5-4 1,-6-5 0,-8-10 1,-9 1-1,-15-10 2,-4-7 3,-10-12-2,-4 0-1,-7-5 2,-8 0-1,-2-4 1,-9-5-1,-5-12 2,-10-5-5,-9-9 7,-12-12 2,-18-17-6,-15-18 1,-29-24 1,-18-12 1,-28-14-6,-17 2 3,-31 0-4,-19 24-3,-35 24 6,-19 47-3,-15 47-4,3 40-3,1 43-1,-4 28-5,10 34-4,8 6-14,34 27-13,18-5-50,27-3-1,15-7-2,14-18 69</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44:52.941"/>
    </inkml:context>
    <inkml:brush xml:id="br0">
      <inkml:brushProperty name="width" value="0.05292" units="cm"/>
      <inkml:brushProperty name="height" value="0.05292" units="cm"/>
      <inkml:brushProperty name="color" value="#0000FF"/>
    </inkml:brush>
  </inkml:definitions>
  <inkml:trace contextRef="#ctx0" brushRef="#br0">20286 3776 34,'-12'26'100,"12"-26"8,0 0-4,-2 31-82,2-31 0,0 0 1,0 0 1,16 26-1,-16-26-5,0 0-2,26-28-4,-9 6 0,-1-13-2,10-8-1,3-11 0,4-10-4,5-7 2,6 3-4,1 1 2,3 8-3,-6 10 1,-2 13-2,-9 17-1,-7 22 0,-24-3 0,23 49 1,-20-11 0,-6 5 2,1-3-2,2-5 2,5-6 0,-5-29 0,26 11 0,-3-25 0,8-14 0,7-8-1,2-11 1,7 2-2,-4-4 1,2 8-1,-5 6 0,-7 16-1,-5 14 1,-28 5 0,26 50 1,-23 0 2,-8 6 0,-4 8 0,-6 0 0,4 0 1,-6-10-2,5-11-2,3-10-10,9-33-9,-5 38-19,5-38-37,0 0-53,0 0-5,21-26 2,-9 4 23</inkml:trace>
  <inkml:trace contextRef="#ctx0" brushRef="#br0" timeOffset="560.7908">21602 3455 11,'0'0'93,"-28"-31"4,28 31-41,0 0-18,-38-31 4,38 31 0,-33-7-5,33 7-8,-42 17-7,20 2-3,-6-1-3,7 8-3,-1 0-6,8 5 0,5-7-4,9-24 0,14 26 0,7-26-2,5-7 1,3-7-2,1-3 1,1-4 0,-5 2 1,-2 2-2,-24 17 3,26-12-1,-26 12 1,0 0 1,0 0 0,26 34 0,-26-34 0,14 28 0,-14-28-10,0 0-15,35 33-50,-35-33-51,0 0 0,26-9-5,-26 9 24</inkml:trace>
  <inkml:trace contextRef="#ctx0" brushRef="#br0" timeOffset="3329.9718">22222 2816 1,'-24'-21'82,"24"21"24,5-21 0,-5 21-48,0 0-12,9-26 5,-9 26-6,3 23-7,-3 13-8,-15 2-7,8 21-3,-9 5-5,2 11-4,-3 3-6,3 0 0,2-7-4,5-9-1,5-13-9,-3-20-9,17-8-18,-12-21-34,23-45-57,-6-9-1,14-10-2,-3-19 6</inkml:trace>
  <inkml:trace contextRef="#ctx0" brushRef="#br0" timeOffset="3514.0489">22439 2696 150,'0'0'124,"0"0"-1,7 33 0,-14 16-98,-9 1-3,9 21-3,-8-5-7,13 7-3,-7 1-6,6-3-4,6-5-13,-6-16-16,17 4-55,-11-33-41,-3-21 1,0 0-4</inkml:trace>
  <inkml:trace contextRef="#ctx0" brushRef="#br0" timeOffset="3850.9804">22600 3299 157,'0'0'118,"26"14"0,-26-14-37,26-22-58,-12 1 0,12 5-5,-7-13-6,9 1-5,-6-8-3,-3 3-2,-3-2 0,-9 4-2,-7 5 0,0 26 1,-23-26 1,1 33 1,-11 12 1,2 12 1,-2 7 0,14 9 5,8 0-3,15-2 2,15-5-2,14-7-2,15-11-2,6-13-6,10-4-12,-10-19-23,12 11-45,-21-20-44,3 4-1,-15-5-1</inkml:trace>
  <inkml:trace contextRef="#ctx0" brushRef="#br0" timeOffset="4185.247">23326 3159 45,'0'0'117,"14"-33"4,-14 33-2,-24-31-55,24 31-5,-54-5-15,21 22-10,-19-5-12,7 16-6,0 5-6,7 5 0,12-5-4,14 0-2,17-11-2,19-8-1,11-7-1,12-12 0,8-4 1,1-5-2,-1 2 1,-3 0 0,-10 2-1,-4 8 1,-10 4 0,-28-2 0,36 17-1,-36-17 0,19 28-6,-19-28-6,19 31-14,-19-31-23,26 12-80,-26-12-1,35-21-3,-14-8 1</inkml:trace>
  <inkml:trace contextRef="#ctx0" brushRef="#br0" timeOffset="4542.0259">23820 2662 140,'-31'0'131,"14"26"-3,-4-2-2,12 23-70,-3-4-35,9 14-4,1-10-1,9 3-7,5-12-7,4-8 0,10-11-3,5-14 0,7-7-1,5-8 0,1-4 0,1 2 0,0 5 2,-5 9 1,-9 15 2,-12 9 3,-9 7-1,-13 17 3,-9-1 0,-7 6-1,-14-10-1,-4-5-2,-6-14-2,0-12-7,6-14-9,-1-26-16,14 5-34,-9-31-67,31 0-2,-3-15 0,24 11 0</inkml:trace>
  <inkml:trace contextRef="#ctx0" brushRef="#br0" timeOffset="4800.7712">24288 2485 267,'0'0'133,"0"40"-1,0 10-44,-10-3-59,8 19-7,-8 3-5,6 9-9,-1 2-1,2 1-8,3-8-8,0-7-8,10 3-21,-12-31-48,18 2-49,-16-40-2,45 19-1,-17-31 2</inkml:trace>
  <inkml:trace contextRef="#ctx0" brushRef="#br0" timeOffset="5030.4963">24687 3083 193,'12'-26'134,"-12"26"-2,12-47-1,-12 47-105,-5-47-2,5 47-8,-9-38-7,9 38-5,-29-19-1,8 26 3,-10 5-2,3 16 2,-3 8 0,5 4 1,12 3 0,16 1-1,20-8-1,15-5-3,20-8-3,5-11-13,13 12-80,-13-22-45,-1 8-6,-11-8-7</inkml:trace>
</inkml:ink>
</file>

<file path=ppt/ink/ink2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6:38.254"/>
    </inkml:context>
    <inkml:brush xml:id="br0">
      <inkml:brushProperty name="width" value="0.05292" units="cm"/>
      <inkml:brushProperty name="height" value="0.05292" units="cm"/>
      <inkml:brushProperty name="color" value="#0000FF"/>
    </inkml:brush>
  </inkml:definitions>
  <inkml:trace contextRef="#ctx0" brushRef="#br0">3009 13719 1,'24'12'0,"26"5"73,-3-17 10,19-10-66,26 8 2,12-5-1,10 0-1,6-7 0,3 7-1,2-1 0,1 8-1,-3 3-4,0 6-1,4 5-2,8 10 2,0 0-1,9 4 0,5-2 1,7 0 0,-5-2-1,12 2 1,0-7-1,7-7 0,1-8-2,-1-6-1,0-10-1,-5-2 0,-1-10 0,-11 1-1,-11-1-1,-10 3 0,-6 2 0,-10 7 0,-10 2-1,-9 6 0,-7-1 1,-10 5-2,-7 2 1,-16 3-1,-12-3 0,-7 1 0,-12-1 0,-26-2 1,0 0-2,0 0 1,0 0-4,-26 7-15,26-7-69,-36 22-27,8-22-8,2 2 0</inkml:trace>
  <inkml:trace contextRef="#ctx0" brushRef="#br0" timeOffset="983.702">11843 13563 33,'0'0'96,"54"24"-2,-19-7-42,10 1-35,17 8 1,2 3-3,11-3 1,8-5 1,9-2 0,5-12 1,9 0-3,3-9 1,9 2-4,1-7-1,8 0-2,3-5-2,10 5-1,-13 0 0,13 2 1,-1 3-2,5 4 1,1 3-1,-4 4 1,-1-2 1,-1 5 0,-4-5 1,-3 0-1,-4-2-1,4-3 1,-2-2-2,5 0-2,-5 0 0,-2 3-2,-5-3 0,-5 4-1,-2-1 0,-12-3 0,-14 2 0,-12-4 0,-10-3 0,-14 0 0,-9-2 1,-12 0-1,-11-5 1,-22 12 0,0 0 1,7-21-1,-7 21 0,-31-12 0,10 8-1,-3-1 1,-2 5-1,-5 0 0,3 0 1,2 0-1,2 5 0,24-5-1,0 0-12,-21 21-23,45-5-85,7 6-4,9-20-5,16-4-2</inkml:trace>
  <inkml:trace contextRef="#ctx0" brushRef="#br0" timeOffset="2204.1284">19442 13507 1,'38'4'67,"4"-8"38,22 4 3,21 0-76,12-3 2,36 6-6,15-13-6,25 5-3,4-2-3,8 3-3,-1-1-3,0 5-5,-9 0-1,-9 5-3,-22 4 1,-14 5-1,-19-2 0,-16 2 1,-22 0 0,-21 5 1,-26 3 0,-31 1 3,-28 1 1,-26 0 2,-29-6 1,-23-3-1,-28-6-1,-19-9 0,-24-9-1,-3-8-1,-9-9-2,3-2-1,4-3-1,22 5 0,13 0 0,34 2-1,31 3-1,32 2 0,34 3 0,21 16-4,71-29-5,2 13-11,34 16-22,4-5-79,24 7-6,-1 5-2,-11-2 19</inkml:trace>
  <inkml:trace contextRef="#ctx0" brushRef="#br0" timeOffset="8742.1524">13511 11884 1,'38'-49'0,"-5"-34"2,26 0 68,10-21-57,16-5-2,10-6-3,9-6-5,2-2 0,3 10-4,-12 9-3,-8 16 2,-13 19-13,-14 20-25,-10 28-8,-31 4 48</inkml:trace>
  <inkml:trace contextRef="#ctx0" brushRef="#br0" timeOffset="9045.3998">13424 11551 1,'0'0'0,"-28"26"45,23 5 33,-7 2-64,-5 17 10,3 13-9,-9 4 7,6 4 0,-7-10-2,8 3 1,-1-14-1,15-10-1,2-40-10,43 7-5,13-38-7,22-21-6,31-7-38,23-10-51,3-23-2,23 5 44</inkml:trace>
  <inkml:trace contextRef="#ctx0" brushRef="#br0" timeOffset="16152.576">1865 11582 13,'-37'42'24,"-1"-4"-5,0 7 1,-2 5-3,4 7-4,6 4 0,8 8-3,8 9-1,12 7-3,9 16 0,14 6-5,12 2-2,14-1-1,20 6-2,15-3-60,22-19-3,26-9 55,7-50 12</inkml:trace>
</inkml:ink>
</file>

<file path=ppt/ink/ink2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0:02.089"/>
    </inkml:context>
    <inkml:brush xml:id="br0">
      <inkml:brushProperty name="width" value="0.05292" units="cm"/>
      <inkml:brushProperty name="height" value="0.05292" units="cm"/>
      <inkml:brushProperty name="color" value="#0000FF"/>
    </inkml:brush>
  </inkml:definitions>
  <inkml:trace contextRef="#ctx0" brushRef="#br0">17291 1691 164,'0'0'127,"0"0"-6,0 0-5,0 0-91,-31 35-24,19 27 6,-9 11-1,2 17 2,-4 0-3,6 7 3,1-10-4,4-9 2,7-12-2,3-23-1,2-43 0,23-7 0,1-45 1,11-29-1,8-25 4,4-17-3,3-14 1,-1 0 0,3 7 3,-9 14 0,-5 21-1,-5 27 0,-7 20-3,0 29 2,-26 19-4,40 17-4,-21 18 0,2 17-2,1 12 2,4 12-2,0 4 1,2 5-2,0 3 3,3-8 1,-3-4-4,-2-15-5,5-6-15,-17-31-30,10 2-68,-24-26-1,0 0-4,-10-45-3</inkml:trace>
  <inkml:trace contextRef="#ctx0" brushRef="#br0" timeOffset="192.6722">17655 1795 218,'0'0'130,"38"-15"-5,-15-3-3,22-4-116,0 6-5,10 2-6,4-3-11,-7-11-28,9 13-69,-9-6-4,0 16-2,-16-4-2</inkml:trace>
  <inkml:trace contextRef="#ctx0" brushRef="#br0" timeOffset="453.0694">18336 1724 208,'19'42'120,"-12"-9"1,7 12-1,-21-12-99,12 3-3,-8-15-4,3-21-3,0 0-2,0 0-5,36-52-1,-8 5-2,10-8 1,7 1-3,7 2 2,-3 10-1,1 8-1,-7 20 0,-10 17 1,-10 13 0,-11 10-2,-10 10 1,-4 1-9,-7-3-10,11 6-26,-2-40-73,12 40-4,-12-40 0,59-17-3</inkml:trace>
  <inkml:trace contextRef="#ctx0" brushRef="#br0" timeOffset="733.1979">19201 1587 146,'0'0'119,"0"0"5,-33 45-3,-10-12-67,15 19-31,-3-3-2,17 6-2,9-10-7,22-10-4,9-18-5,12-20-1,6-23 1,4-21-1,-3-19 2,-5-19-1,-14-15 4,-12-8 0,-12-11-1,-13 3 1,-15 8-1,-8 13 1,-3 12-2,-6 24-1,3 21-9,0 17-12,40 21-32,-45 40-71,45 8-2,2-3-7,17 21-2</inkml:trace>
  <inkml:trace contextRef="#ctx0" brushRef="#br0" timeOffset="1013.4817">19754 1676 197,'0'26'134,"-26"-16"1,26-10-6,-54 9-90,32-13-22,-1-13 1,13-7-7,8-13-2,14-6-4,9-9 3,10-2-2,9-8 1,7 5 3,3 5-5,-3 3 1,0 11-11,-6 0-4,1 21-19,-16-6-17,14 35-50,-40-12-38,50 21 7,-29-9-7</inkml:trace>
  <inkml:trace contextRef="#ctx0" brushRef="#br0" timeOffset="1399.7107">20397 1256 75,'0'0'105,"-28"28"-1,20-4 5,8-24-55,-21 44-2,0-25-4,14 22-13,-14-8-10,9 9-11,-7 1-2,9 4-2,3-4-5,12-5-1,9-12-1,12-15 0,10-13-1,6-15 1,1-13-1,4-11 1,-4-8 1,-8-3 1,-7-3 0,-11 3 0,-12 3-2,-5 9 5,-10 4-5,-6 10 4,-3 5-6,-3 9 1,-1 5-7,-1 12-3,24-5-17,-42 23-45,35 3-57,7-26-5,-12 38-2,12-38-3</inkml:trace>
  <inkml:trace contextRef="#ctx0" brushRef="#br0" timeOffset="1631.0023">20905 1343 231,'0'0'130,"0"0"-2,0 0-3,14 26-99,-18-5-6,6 15-10,-4-1-6,-1 3-8,6 5-13,-3-17-20,16 4-69,-16-30-18,36 3-4,-15-29 1</inkml:trace>
  <inkml:trace contextRef="#ctx0" brushRef="#br0" timeOffset="1903.0073">21347 1177 259,'0'0'137,"0"0"-11,-19 50 1,-12-12-102,8 16-13,-1-2 4,17 3-10,12-10 0,16-12-8,15-14 5,11-15 1,7-18 3,3-16 1,-10-18-1,-11-13 3,-15-10-4,-16-14 2,-17-12-5,-14-12 4,-14-9-7,-10-5-3,-2 5-9,-5-5-10,12 28-27,-11-2-75,20 36-5,-4 9-6,16 35-3</inkml:trace>
  <inkml:trace contextRef="#ctx0" brushRef="#br0" timeOffset="4633.282">4378 14691 1,'-2'-21'0,"2"21"24,23-31 45,6 17-53,-1 7-7,7 5 3,6 4 3,6 0 3,7 5 7,1-4-1,11 4 5,-2-7-1,14 5 3,-5-3-7,12 7-1,-5-6-6,13 9-2,-6-5-3,12 7 2,-4-9-3,14 9 1,-1-7-1,15 5 2,2-8-3,10 6 0,5-5-1,6-1 0,6 1-1,8-3-1,8-4-2,5 2-1,2-5-1,2 3 0,2 2 1,1 0 0,0 5 0,-3-1 0,0 4 1,-2 1 0,-2 3 0,6 0 1,1-3-3,4 3 2,3-3-2,-2 1 0,1-1 0,-1 3 1,-1 0 0,0-3 0,-4 1 1,2-3-2,0-2 2,0-1-2,-2-6 2,2-5-3,-5 0 2,3-5-3,-8 0 1,1 0-1,-5 1 1,-5 4-2,0 2 2,-5 2-1,3 3 1,0 0-1,-3 3 1,7-3 0,-2 0 0,1 0 1,-6 0 0,0 2-1,-9 1-1,-5 1 0,-4 1 0,-8 7 0,1-5 1,-3 2 0,4-2 0,8-2-1,0-2 2,5-3-1,9-5-1,0-5 0,-3-1-1,1-1-1,-10-2 1,0-3 0,-4-4 0,-3 2 0,-14 0 0,-5 0 0,-14 5-1,-17 2-5,-9 7-13,-40-7-46,-38 12-67,0 0-4,-94 22-8,-39-13-3</inkml:trace>
  <inkml:trace contextRef="#ctx0" brushRef="#br0" timeOffset="7392.2716">7127 5226 1,'50'-10'13,"21"10"64,-8-9 0,15 9-74,0 7-4,15 7-3,1 0-1,10 5 0,0 0-2,2 2 3,3-2 4,7-5 1,7-4 7,2-5 6,12-1 1,-4-1 2,1 2-1,6-5 4,6 9-2,-4-7 3,7 10-5,-7-7 1,12 7-5,-3-8 2,12 1-2,-7 0-2,9-3-4,1 3 0,2-3-3,0 3 1,2-3-1,-5 1 0,3-1 1,0 1-2,-3-1 0,-4-4 0,2 2 1,-4-3-1,1 1 1,-1-3-1,-3 3 0,-3-3 0,1 0-1,-3 3 1,-2 0 0,-5 2 2,3 0 0,2-3 2,0 8 1,-3-3 0,3 5-1,5-2 0,2 5-1,5-1-2,4 0-1,0 3-1,6-2 1,4-1 0,9-2 2,-7-2 0,8 0-1,1-5 1,6 0 0,2-3-1,-1 1-1,4-3 0,4 1-1,4-4 1,6 1 1,-1 0 0,-2 3 0,2-1 1,3 0 0,-5 0 0,0 3-2,-2 2 0,-5-2 0,-1-1 0,-3 1 0,-6-3-1,5 0 1,-2-4 0,2 2 2,-2-5 2,2 0 2,-4 0-1,6-6 2,3 3-2,3-4 2,-1-2-10,0 0 2,3-5-4,-5-3-1,-3-1-2,-9-1 1,-14-2-4,-19 0-9,-16 11-48,-27-8-56,-37-8-3,-36-5-7,-59-25 43</inkml:trace>
</inkml:ink>
</file>

<file path=ppt/ink/ink2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1:19.355"/>
    </inkml:context>
    <inkml:brush xml:id="br0">
      <inkml:brushProperty name="width" value="0.05292" units="cm"/>
      <inkml:brushProperty name="height" value="0.05292" units="cm"/>
      <inkml:brushProperty name="color" value="#0000FF"/>
    </inkml:brush>
  </inkml:definitions>
  <inkml:trace contextRef="#ctx0" brushRef="#br0">22640 14653 1,'0'0'0,"17"-30"0,4 20 31,0-2-41,-21 12-6,40-7 11</inkml:trace>
  <inkml:trace contextRef="#ctx0" brushRef="#br0" timeOffset="371.4214">22860 14509 107,'2'-31'63,"3"8"3,-5-10-3,0 33-5,7-48-8,-7 48-9,5-30-8,-5 30-9,0 0-3,0 0-3,0 0-5,0 0-1,-19 21-4,0 10-2,-9 9 1,-5 14-2,-12 5 3,2 10-4,-7 0 3,3 6-4,0-4 2,4 0-1,3-9 0,12-3 0,2-12-3,7-9-2,5-3-4,2-11-7,5 4-15,7-28-26,0 0-76,-24 19-4,24-19 1,0 0-1</inkml:trace>
  <inkml:trace contextRef="#ctx0" brushRef="#br0" timeOffset="657.9091">22212 15126 34,'-7'-23'113,"7"23"5,0 0 2,-26-29-82,26 29 0,-14 24-2,12 2-5,-10 0-7,9 17-5,-1-1-6,6 8-4,0-1-3,10-4 0,2-9-3,10-10 0,7-17-2,7-18 0,9-17-4,5-14-7,14-1-20,-14-11-70,12 10-29,-12-3-6,-7 17-1</inkml:trace>
  <inkml:trace contextRef="#ctx0" brushRef="#br0" timeOffset="2110.3102">15043 15006 72,'-68'31'109,"-3"13"3,-3 4 0,8-6-91,21 20-3,19-3-3,29 2 1,25-16-5,31-9-10,29-10-20,16-24-32,26-11-57,9-10-6,-7-14 1,1-8 32</inkml:trace>
  <inkml:trace contextRef="#ctx0" brushRef="#br0" timeOffset="2525.5703">15837 15093 140,'-30'40'118,"-8"8"-2,5 6-2,-5 8-100,7-6-10,7-1 0,8-8-2,6-19 0,10-28-3,0 0 0,5-40-1,9-9-2,-2-15 1,7-12-1,2-7 3,3 1-1,2-1 7,7 12-1,0 12 4,5 16-1,0 15 2,0 16-1,2 12-2,-7 14 1,-9 15-1,-10 8 0,-14 8-1,-10 7 1,-11-4-1,-7 1 1,-13 1 0,4-3 0,1-7-1,10 3 1,7-8-1,15-1 0,13 1-1,17-4-1,17-8-2,11-1-7,10-3-16,-3-19-27,20 0-75,-15-15-6,0-8 0,-12-13-3</inkml:trace>
  <inkml:trace contextRef="#ctx0" brushRef="#br0" timeOffset="2779.2866">16719 14918 113,'40'-33'114,"3"5"8,-8 2 2,-16 0-101,2 19 2,-21 7 1,0 0 2,-66 40 2,19 7-1,-19 5-9,7 17-5,4 4-5,24 3-1,39-10-4,44-16-6,47-13-18,29-32-51,44 2-69,17-21-7,10-7-2,-8 4-7</inkml:trace>
</inkml:ink>
</file>

<file path=ppt/ink/ink2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19:46.885"/>
    </inkml:context>
    <inkml:brush xml:id="br0">
      <inkml:brushProperty name="width" value="0.05292" units="cm"/>
      <inkml:brushProperty name="height" value="0.05292" units="cm"/>
      <inkml:brushProperty name="color" value="#0000FF"/>
    </inkml:brush>
  </inkml:definitions>
  <inkml:trace contextRef="#ctx0" brushRef="#br0">3392 3781 1,'0'0'14,"-47"-10"74,47 10-15,-43-11-40,10 6-5,0 10-2,-9-5 2,-1 9 0,-16-4-2,-5 11 1,-23-4-1,4 7-2,-23-9-1,2 6 0,-26-9-1,0 3 0,-12-10-2,2 4-2,-6-6-4,2 4 0,-3-2-2,8 5-3,-1 2-1,13 0-7,-6 8 6,13-1-6,6-2 5,13 4-9,8-2 6,13 0-6,14 1 5,7 4-1,19-1-1,-1 9 1,8 8 0,7 5 1,7 10-1,3 9 3,6 7-1,6 12 2,4 7-3,9 5 3,3 5-2,7 2 1,4 2-2,1 12-2,7 0 1,0 0 1,-3 3-1,-2 11 0,-2 3-1,-6 9 1,-8 5-1,-1-3 4,-9 1-5,-2 7-3,-5-3 2,0-2-1,-3-3 1,1-6-1,2-1 1,4-2-1,3-2 0,3-10 6,2-4-5,2-10 3,4-10-3,-1-9 0,-1-11 2,-2-8-3,-4-12 3,-1 1-2,-2-3 2,0 2-3,0 3 3,5 2 0,7 5 0,-3 0 0,10 2-1,-2-2 2,6-3-2,-1-7 1,-1-6 0,0-10 0,-4-8 0,-6-1 0,-1-3 0,2 0 0,2 2-1,0 3 2,10 4-2,4 1 1,10-1 0,9 1 0,10-6 0,7-6 1,7-5 0,11-5-1,8-7 1,10-2-1,20-3 3,31-2-1,27 3 1,25-1-2,33 5-7,15 0-15,35 26-56,-7-2-64,-7 0-5,-34-12-7,-37-5 56</inkml:trace>
  <inkml:trace contextRef="#ctx0" brushRef="#br0" timeOffset="10685.1593">10621 13031 1,'0'0'27,"-34"-9"60,34 9 5,-35-14-60,35 14 1,-24 2-11,24-2-2,-30 12-7,30-12-4,-29 31-3,10-8-2,-2 10-2,-7 5-1,-1 9 1,-1 5 0,-3 1 0,4-4-1,3-2-2,5-4-23,2-12-68,12 0-1,7-31-6,-24 21 53</inkml:trace>
  <inkml:trace contextRef="#ctx0" brushRef="#br0" timeOffset="10992.4239">10011 13490 2,'0'0'92,"0"0"3,0 0-2,0 0-77,0 0 2,14 24-1,-5 2 2,-4 4-3,7 6-2,-3 2-4,3 2-4,-2 3-4,-1-3 0,-2 2 0,0-6-1,-2-8 0,7-7 1,-12-21 0,45 5 0,-10-21 0,17-13-1,10-11 1,11-3-5,10 6-37,4 6-58,-14-2-5,-2 14-4,-16 2 42</inkml:trace>
  <inkml:trace contextRef="#ctx0" brushRef="#br0" timeOffset="11906.6447">16681 12800 20,'5'-36'85,"11"1"-34,-6-1-1,-10-6-8,7 6-6,-9-2-5,4 10-4,-12 0-5,10 28-8,-33 2-5,5 29-4,-12 21 1,-7 16 2,-10 13 0,0 13 6,-7 8-3,0 4 0,3-11 1,7-3-1,2-9-2,11-10-5,6-7-5,4-11-14,12-10-20,3-15-67,16-30-6,0 0-2,-26-4-3</inkml:trace>
  <inkml:trace contextRef="#ctx0" brushRef="#br0" timeOffset="12108.3564">15814 13325 64,'-43'14'97,"31"7"4,-4 3-4,9 9-76,11 14-4,-1-7-1,20 0 2,6-14 1,23-9-3,14-15-2,21-11-4,13-17-3,11-10-17,16-1-84,-6-4-17,-17-1-10,-12 6-2</inkml:trace>
</inkml:ink>
</file>

<file path=ppt/ink/ink2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20:20:08.143"/>
    </inkml:context>
    <inkml:brush xml:id="br0">
      <inkml:brushProperty name="width" value="0.05292" units="cm"/>
      <inkml:brushProperty name="height" value="0.05292" units="cm"/>
      <inkml:brushProperty name="color" value="#0000FF"/>
    </inkml:brush>
  </inkml:definitions>
  <inkml:trace contextRef="#ctx0" brushRef="#br0">19492 4223 89,'63'-12'116,"20"-2"-4,9-7-6,19 11-98,24 13-3,21-1-4,19 0 3,9 1 4,13-1 2,-8 1 4,2 4 4,-4-3 1,2 8 3,-12-2 1,10 11-3,-7-5-2,9 11-5,0-1-2,9 0-3,3 2-2,3 3-2,-13-1-4,-4 6 1,-15 6-2,-11 3 2,-19 7-2,-17 7 3,-18 3-3,-18 7 3,-8 4-1,-15 3 1,-7 6 7,-5 6-2,-11 9 3,-3 16-2,-4 20 1,-8 11-2,0 17 1,-4 16-7,0 15 0,-5 11 0,-1 10-2,-3 7 3,1 9-3,-11-2-1,-3-2-1,3 2 8,-3 4-9,5-1 5,3 4-4,2 0-4,4 2 2,10 10 5,3 14-2,1-2 0,-1 7 2,-3 0-1,-5 4 2,-2-11 5,-5-5-4,0-9 4,-2-13 0,-2 1-1,-3-14 0,2 4-1,1 0 1,-1 1-1,-2 1-1,-5 3-2,1 0-2,-6 0 3,1-7-2,-3-9 0,-2-6-3,3-8 1,1-13 1,3-4 1,0-8-1,5-4 2,2 0-2,5-5 0,4-7 1,-1-2-2,3-5 2,4-5-3,-3-7 3,2-14-3,-2-12 2,-3-11 0,1-17 2,2-10 0,-10-9 0,1-15 0,-3-8-1,0-8 1,-5-7 0,3-5-1,-5-21 0,-7 31 1,7-31-2,-21 26 1,-3-10 0,-16 3 0,-17 2-1,-30 5 1,-24 3-1,-34 2 1,-30 2 0,-37 0-2,-39 2 0,-25-2-4,-18 0-5,-15-18-50,4 4-88,2-24-7,15-16-2,19-5-8</inkml:trace>
  <inkml:trace contextRef="#ctx0" brushRef="#br0" timeOffset="4190.3262">7151 10560 1,'0'0'0,"0"0"39,0 0-28,21 3-3,0-27 6,-2-4 3,5-5 5,-10-3 3,0-2 0,-16 0 6,-8 8-3,-11 4-1,-12 9-6,-17 3-2,-6 9-2,-20 0-1,-7 15-3,-18-3-1,-1 12 0,-16 0 1,-3 12 5,-9 2-1,2 12-3,-4-3 0,12 13 0,-1 1-1,8 18-5,4 11-1,14 7-6,5 10 0,17 9 3,9 9-3,15 8 3,4 4 2,16 3-1,13-2 1,14 4-1,9-2 1,12 2-2,14-10 4,9-1-2,17-10-3,15-12 3,13-12-4,12-12 3,15-18-4,9-10 2,7-14-4,4-10 1,8-14 0,2-9 0,1-22 0,-1-20-1,0-23 1,-5-27-2,1-24 3,-8-22-3,-11-18 0,-12-14 1,-15-10 0,-14-12 1,-23-12 0,-19 3 0,-21-8 0,-17 1 6,-15-3 0,-13 1-4,-17 18-1,-16 7-4,-20 31-3,-27 17-8,-18 42-22,-51 26-98,-36 33-1,-37 43-3,-58 33 46</inkml:trace>
</inkml:ink>
</file>

<file path=ppt/ink/ink2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6T18:45:55.090"/>
    </inkml:context>
    <inkml:brush xml:id="br0">
      <inkml:brushProperty name="width" value="0.05292" units="cm"/>
      <inkml:brushProperty name="height" value="0.05292" units="cm"/>
      <inkml:brushProperty name="color" value="#0000FF"/>
    </inkml:brush>
  </inkml:definitions>
  <inkml:trace contextRef="#ctx0" brushRef="#br0">16343 11726 32,'43'-12'18,"9"5"-1,2-2-3,10 2-4,0-1-5,2 6-1,5 0-3,-3-1 2,1 3-4,-8 3 1,-2 4 0,-11 0 0,-3 5 1,-12 2-1,-7 3 1,-5 9 3,-9 2 0,0 5 4,-8 5 0,1 2 2,-5 7 0,7 3 2,-2 7 0,0 4-3,4 8 1,-7 4-3,8 5 1,2 5 1,0 4 1,-3 3-1,5 2 2,-2-6 0,7 3 1,-3-1-2,3 2-1,-7-5-2,5 2-1,-8-4-1,1 5-2,-6-1 1,1 1-2,-5-3 3,7-2 2,-4 2 1,4-3 1,0 4-1,5-1 1,-1-5-3,4 0 3,1-4-6,1-5 0,-1-5-3,-2-7-3,1-4 1,-1-8-1,-2-7 3,-3-7-4,-2-7 3,-2-4-3,-5-22 2,-5 21 0,5-21 0,-33-12-2,9 0 0,-16-4 0,-5-1 1,-14 1 0,-5 1 2,-11 4-1,-3 6 2,-5 7-1,3 5-4,-1 3-10,10 6-19,5 3-43,5-12-19,25 8 0,-4-20 83</inkml:trace>
  <inkml:trace contextRef="#ctx0" brushRef="#br0" timeOffset="783.6661">17650 11579 29,'-26'19'23,"-2"5"-5,0 7-5,-8 4-7,5 8 2,1 2-3,6 4 2,12 1 0,0-7-1,12-3 2,12-14 4,21-7-2,10-15-3,16-8-3,12-8-6,2-9-11,15-3-15,-1 0-38,-11-16 13,9 19 53</inkml:trace>
  <inkml:trace contextRef="#ctx0" brushRef="#br0" timeOffset="1070.7737">18345 11303 56,'0'54'26,"-5"10"-1,-4 7-7,-3-2-8,3-3-11,-5-7-15,6-14-15,4-3-29,4-42 34</inkml:trace>
  <inkml:trace contextRef="#ctx0" brushRef="#br0" timeOffset="1347.2534">18589 11222 17,'0'41'12,"-7"-6"1,-15 3-3,-6-10-2,-5-2-5,0-4-21,-5-18-26,38-4 44,-47 7 0</inkml:trace>
  <inkml:trace contextRef="#ctx0" brushRef="#br0" timeOffset="1820.1073">18723 11740 1,'0'0'0,"0"0"5,0 0 65,19-26-65,3 5-2,-1-7-3,5-8 0,0-4 1,5-12 1,-8-3 0,3-6 2,-2-3-4,-1-9 0,-1-5-1,-1-3 0,0 1 0,-4 11 1,4 3 0,-7 12 1,5 7 0,-2 18 2,-17 29 7,23-5 4,-16 31 1,1 12 1,-6 14 2,7 15 2,-11 11 2,11 4 2,1 6-5,4-1 0,3-2-4,6-2 2,1-9-4,7-4-1,-5-8-4,0-3-9,-5-9-4,-7-8-15,0-4-17,-14-5-44,0-33-22,-19 29 14,-9-41 89</inkml:trace>
  <inkml:trace contextRef="#ctx0" brushRef="#br0" timeOffset="2084.6182">19019 11535 1,'-31'0'0,"31"0"33,0 0 45,0 0-61,0 0 1,28 9 0,-6-9 0,4-7-2,4-3 1,6-4-4,4 0-5,5 0-18,-2-3-12,-1 3-15,-4 9-54,-14-18 15,4 18 76</inkml:trace>
  <inkml:trace contextRef="#ctx0" brushRef="#br0" timeOffset="3979.398">15932 15105 1,'0'0'59,"0"0"41,0 0 3,26-9-72,-26 9-3,45 7 2,-24-10 1,14 13 0,-11-10-5,14 7-7,-10-9-6,15 9-4,-5-7-2,2 9-2,5 1-1,0-3-1,0 4 1,-3-1-1,-4 4 0,-5-4 0,-5 4-1,-28-14 0,29 28 2,-25-7 0,-8 3 1,-6 9 1,-4 5 0,-2 9 2,-6 5 0,8 10-1,-2 9 0,6 9-5,1 1 3,9 8-3,2 4 2,5 4-3,3 0 1,1 4-2,1-4 2,0 2 2,2 1-3,-2-1 2,-3 0-3,-1 3 2,-1-3-2,2 3-2,-2-3 2,3 1-2,4-3 2,0-5-2,3-7 3,4-9-3,0-10 3,0-9 1,-2-15-2,-5-11 1,-14-31-1,12 31 0,-12-31 0,0 0 0,-40-29 0,7 10-1,-7-2 2,-10 0-2,-7 2 2,-6 0-2,-8 5 2,-5 7 0,-4 4 0,-1 6 0,3 6 0,5 5 1,2 5-1,7 3-1,10 1-3,9-4-7,17 2-11,-3-16-26,31-5-45,0 0-37,24-9-2,4-20-3</inkml:trace>
  <inkml:trace contextRef="#ctx0" brushRef="#br0" timeOffset="4652.2583">17419 15616 1,'-33'-7'50,"33"7"47,-50 0 7,19-3-68,-2 13-9,-9-3 0,6 12 3,-2-7-1,12 9 0,0-4-6,14 9-7,8-3-5,13 1-8,12-1 2,13-1-6,6-8 4,7-2-7,5-5 4,0-7-6,0-10 1,-2-4-1,-5 2-21,-15-11-21,6 1-65,-10 8-2,-26 14-8,26-23 81</inkml:trace>
  <inkml:trace contextRef="#ctx0" brushRef="#br0" timeOffset="5047.5008">18180 15268 1,'0'0'49,"-33"-4"55,33 4 3,-41 21-59,18-7-28,6 17 2,-4-5 0,7 16 1,-7-4-3,9 9-5,2 1-7,13-1-1,4-4-3,14-6-1,7-8-1,8-8 0,9-9-9,2-10-6,5-2-15,-9-16-20,4 4-43,-7 0-25,-14-9 4,-2 11 71</inkml:trace>
  <inkml:trace contextRef="#ctx0" brushRef="#br0" timeOffset="5451.2257">18492 15635 72,'0'0'115,"0"0"0,0 0 5,16-38-106,-6 12 0,-3-17 2,7-4-2,0-17 1,5 3-5,-2-13-3,4 3-6,-2 3 0,2 2-3,-4 7 3,-1 11-2,-2 8 2,-2 7-1,-2 12 1,-10 21 2,0 0 0,21 0 1,-16 23 0,4 10 1,1 8 0,6 11 2,-4 7-2,9 7 1,3 5-2,4 0 0,1-5-1,1-4 1,1-3-4,-7-12-2,2-4-7,-15-17-10,6 2-19,-17-28-27,0 0-44,0 0-21,-43-17 4,13-4 54</inkml:trace>
  <inkml:trace contextRef="#ctx0" brushRef="#br0" timeOffset="5618.7427">18593 15405 83,'0'0'119,"24"-16"-1,0 4 1,-3-7-104,19 5-10,7-5-2,8-5-16,1 8-42,-6-3-60,-7-7-4,-3 12-5</inkml:trace>
</inkml:ink>
</file>

<file path=ppt/ink/ink2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6T18:46:39.936"/>
    </inkml:context>
    <inkml:brush xml:id="br0">
      <inkml:brushProperty name="width" value="0.05292" units="cm"/>
      <inkml:brushProperty name="height" value="0.05292" units="cm"/>
      <inkml:brushProperty name="color" value="#0000FF"/>
    </inkml:brush>
  </inkml:definitions>
  <inkml:trace contextRef="#ctx0" brushRef="#br0">12218 11473 1,'-28'-2'0,"28"2"29,0 0 62,0 0-63,0 0 1,21-15-1,1 20 1,-1-5-1,10 5-3,-1-5-7,8 9-3,5-6-5,9 1-2,4-1-2,1-6-1,7-1-1,0-3-2,2-3-1,-5-2-1,-4 3 0,-10-1-1,-9 1 1,-7 4 0,-10-2-1,-21 7 1,0 0-1,0 0 0,0 0 0,-21-12 1,-10 12-1,-11 0 1,-8 3 1,-9 1 0,-7 4 0,-7 6 0,-8 2 0,3 3 1,0 0 1,10 2 0,1-2-1,13 3 2,12-8-1,16 0 3,26-14-1,0 0 0,35 12-2,12-15 1,19-1-2,15-6 0,16-2-2,7-4-6,7 2-6,-2-8-19,-1 8-38,-4 5-40,-21-13 0,-5 13 46</inkml:trace>
  <inkml:trace contextRef="#ctx0" brushRef="#br0" timeOffset="1785.4773">12282 11076 33,'0'0'32,"0"0"2,0 0 1,0 0-4,0 0-6,0 0-2,-4 31-2,-6-8 1,-6 1 0,-3 4-1,-7 3-3,0 7-1,-10 2-2,5 5-2,-6-3-3,4 6 0,-5-6-3,7 6 0,-4-11 0,11 1 1,3-5-1,6-2 1,6-5-2,9 0 1,5-5-2,7 1-1,9-3-2,2-5-1,8 0 0,2 0 0,5 0 4,-2 1-6,-1-1 7,0-5-7,-4 5 5,0-4-4,-3 4 5,-2-2-4,-4-3-1,-1 6 2,-21-15-2,38 26 3,-38-26-3,33 28 2,-33-28-2,30 24 0,-30-24 0,24 16 0,-24-16 0,0 0-1,21 7 2,-21-7-1,0 0-1,0 0 1,0 0-1,-2-21 1,2 21 0,0 0 0,0 0-1,-24-19 1,24 19-2,0 0 0,0 0-3,-23-12-9,23 12-6,0 0-15,0 0-8,2-21-21,-2 21-48,0 0 1,0 0 44</inkml:trace>
  <inkml:trace contextRef="#ctx0" brushRef="#br0" timeOffset="2622.3795">12209 11118 17,'0'0'33,"0"0"-3,0 0-6,0 0-3,2 31-2,-2-31 0,0 36 2,3-10 2,-6 2-2,6 10 1,-6 0-1,6 7-1,-6-3-2,8 8-1,-10-8-3,10 8 0,-3-10-3,6 5 1,-4-7-2,6 7 2,-3-5 2,2 7-3,-2-4 0,0-1-3,-2-1 1,0-1-4,-5-7 3,2-5-5,-4-6-1,2-22-1,-2 26 0,2-26 0,0 0-1,0 0 0,0 0 0,0 0 0,0 0-2,0 0 0,0 0-4,-22 7-2,22-7-9,0 0-10,0 0-21,0 0-41,0 0-24,0 0 2,-7-31 62</inkml:trace>
  <inkml:trace contextRef="#ctx0" brushRef="#br0" timeOffset="4968.0644">12805 7744 23,'0'0'20,"-15"24"-3,15-24-1,-23 26 0,23-26 2,-36 35-2,15-11 3,-7-3-3,-1 7-1,-1-4-1,-1 7-2,0-5-1,5 2-3,-2-2 1,7 3-7,6-6 3,6-1-2,7-1 2,2-21-1,18 38-1,-18-38 0,41 30-1,-13-13 1,-2-3-2,0 0 0,2-2-1,-6 0-3,6 0-5,-28-12-5,40 16-11,-40-16-18,21 3-41,-21-3-1,0 0 80</inkml:trace>
  <inkml:trace contextRef="#ctx0" brushRef="#br0" timeOffset="5415.6387">12547 8141 1,'31'7'13,"-1"-14"7,-1 5 2,11 0-1,7-3 0,12 0 2,5 0-1,12-2-2,2-2-8,9 2 0,8-3-2,-5-4 2,4 2 1,-6-4-2,-3 4 2,-7-2-5,-3 4 3,-16 1-6,-7 4 0,-11 0-6,-8 5 0,-10 0-4,-23 0 0,24 3-5,-24-3-5,0 0-8,0 0-14,0 0-25,-21 16-23,21-16 55</inkml:trace>
  <inkml:trace contextRef="#ctx0" brushRef="#br0" timeOffset="6377.7353">12698 7770 14,'-21'2'31,"21"-2"-4,0 0 0,0 0-3,2 24-2,-2-24 1,3 33 0,-1-12-3,3 8-3,-3-3-3,3 5 3,-3-3-2,5 5-1,-2-5-2,0 3-3,0 0-2,2 2 0,0 0 1,-3 3-6,4 1 1,-1-1-2,-3 4 0,1-9-1,0 0 0,-5-8 0,0-2 1,0-21-1,-5 24 0,5-24 0,0 0-6,0 0-8,0 0-18,0 0-35,0 0-28,0 0 1,-7-26 64</inkml:trace>
  <inkml:trace contextRef="#ctx0" brushRef="#br0" timeOffset="12212.3935">21775 7789 21,'0'0'30,"0"0"-4,0 0 2,0 0-1,0 0 1,-24 31-4,24-31 1,-14 33-6,14-33 1,-26 35-6,12-11 4,-10 0-8,3 2-2,-10-8 0,8 6-2,-8-5 3,5 2-5,0-6 2,5-4-4,21-11 3,-31 26 0,31-26-1,-5 29 0,5-29-2,17 33 0,-17-33 1,35 40 0,-9-19-1,5 1 1,7-3-2,0-1 1,4-1 0,3-3-1,0 0-1,-3-7-3,1 8-8,-12-11-10,-3 6-19,-28-10-28,0 0-41,24 7 1,-24-7 97</inkml:trace>
  <inkml:trace contextRef="#ctx0" brushRef="#br0" timeOffset="12601.3935">21567 8155 69,'40'-4'37,"10"-1"3,9-2-1,16-3-4,15 1-10,12-5-2,14 0-2,11-5-7,13-5-2,2 3-3,2 0 0,-2-1-5,-12 3-1,-7 7-8,-15-2-6,-13 12-15,-27-3-16,-8 0-42,-13 15-18,-47-10 33,21 19 69</inkml:trace>
  <inkml:trace contextRef="#ctx0" brushRef="#br0" timeOffset="13326.5487">21957 11014 59,'-28'0'39,"28"0"-5,-34 22-5,16-1-5,-11 5-3,1 9-2,-8 6-2,3 8-1,-2 6-4,-1 1 0,3-1 0,12 1-1,2-4-1,12-2-2,7-12-1,14 2-1,10-11-2,9-3 0,2-5-2,10-5-1,3-1-1,-4-8-4,4-3-5,-10-6-6,-1 4-13,-15-9-25,-22 7-45,28-9-3,-28 9 63</inkml:trace>
  <inkml:trace contextRef="#ctx0" brushRef="#br0" timeOffset="13609.4689">21621 11499 1,'-2'-31'0,"2"31"61,24-23 37,-1 13-59,27 8 1,14-10-5,28-2-2,17-10-2,28 3-7,16-7-9,18 4-7,6-7-9,5 7-9,-5 6-11,-14 3-10,-7 8-11,-23-2-16,-6 2-23,-16 9-24,-26-7 70</inkml:trace>
</inkml:ink>
</file>

<file path=ppt/ink/ink2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6T18:47:43.372"/>
    </inkml:context>
    <inkml:brush xml:id="br0">
      <inkml:brushProperty name="width" value="0.05292" units="cm"/>
      <inkml:brushProperty name="height" value="0.05292" units="cm"/>
      <inkml:brushProperty name="color" value="#0000FF"/>
    </inkml:brush>
  </inkml:definitions>
  <inkml:trace contextRef="#ctx0" brushRef="#br0">14840 6924 34,'0'0'27,"0"0"2,0 0-3,33-5-2,-12 7-3,0 1-7,10-1-2,-2 3-6,1-3-1,8-2-3,5 2 1,6-2-1,3-2-2,5 0 2,-3-1-3,3 1 2,-5 0-1,-2 2 1,-10 0-2,-5 0 2,-6 0-1,-8 0 0,-21 0 0,21 4 1,-21-4 0,0 0 0,-23 10 1,1-6 0,-8 1 0,-11 0-1,-1-3 1,-5 3 0,-8 0-1,-1 2 0,-4-5 0,1 5-1,3 0 0,-1-2 0,3 2 2,6-4-1,8 1 2,12-1 0,28-3 2,-26 2 0,26-2 1,35-7 0,8 2-1,6-2-1,15-2-1,14-1-1,5-4-1,4 5-2,-4-6-4,-3 8-7,-11-5-16,-5 3-48,-12 9-3,-31-7 10,-21 7 69</inkml:trace>
  <inkml:trace contextRef="#ctx0" brushRef="#br0" timeOffset="9292.4439">14424 8435 9,'0'0'21,"21"14"1,-21-14-4,21 9 0,-21-9-1,33 3 1,-33-3-2,45 0 1,-16-3-5,1 1 1,6-1 0,-1 3-1,6 3 1,-4-1-3,6 3 2,-5 0-4,4 2 2,-4 0-2,2 2-1,-2-2-1,-5 3-2,3-1 0,-8 3-1,-2 2 0,-5-2 0,-21-12 1,29 36 1,-22-15 0,-3 5 1,-4 0-1,0 7 2,-2 2-1,0 8 1,-5 0-2,2 4 2,-2 3-3,0-1 3,2 3 1,-4 0-1,1 7 1,4 0-4,-3-2 3,4 2-6,1 0 5,0 1-4,-3-1 1,2 5-2,1-8 2,0 6 2,-3 4-3,3 3 2,-1 1-2,3 1 1,0-2-2,3 0 1,1-1-2,1-4 2,2-5-2,0 0 2,3-2 0,-3-3-1,2 8 1,-2-3 1,0-2-1,3 4 1,-1 1 0,-2 1 0,3-1-3,-1-1 3,-2-6-3,3 2 1,-1-3 0,1-4 0,-1 2-1,1-5 2,-3 0-2,2-2 2,1 0-1,-1 0 1,-2 0-2,0 2 2,3-2-1,-5 5 1,2-5-1,-5 2 1,5 0 3,-2 1-3,0-3 3,-1-3-3,3-2 3,5 1-4,0-4 4,2 4-3,0-11-2,1-4 1,-1 0-1,-14-26 1,21 38 0,-21-38-1,12 21 0,-12-21 1,0 0-1,0 0 1,0 0-1,0 0 0,0 0 0,0 0-1,0 0 1,0 0-1,0 0 0,0 0 0,0 0 1,0 0-1,-21 19 0,21-19 1,-26-9-1,26 9-1,-41-19 0,20 10 0,-7-3 1,-1 2-1,-1 1 1,-6 2 0,-2 2 0,1 5 1,-1-2-1,-2 4 1,6 0 0,1 1-1,5-1-2,7 0-2,21-2-6,-29 3-9,29-3-26,0 0-50,0 0-21,0 0 1,0 0 42</inkml:trace>
  <inkml:trace contextRef="#ctx0" brushRef="#br0" timeOffset="10963.8727">16095 9383 44,'26'-14'43,"-26"14"1,-5 23-5,-14 1-4,-7 11-5,-16 8-4,-8 11-4,-9 8-6,-5 2-4,-7 14-4,3-3-1,-1 1-3,5-3 0,12-9-3,3-10-5,16-2-17,0-16-17,18-12-38,13 2-29,2-26 15,0 0 90</inkml:trace>
  <inkml:trace contextRef="#ctx0" brushRef="#br0" timeOffset="11278.4128">15504 9534 1,'0'-50'0,"0"50"4,5-28 89,-5 28-62,0 0 3,0 0 2,38 31 1,-20-8 1,13 15-5,0 10-9,14 13-5,0 10-5,14 9-2,2 8-2,5 2-1,-2-5-2,0-2-1,-10-10-3,1-7-5,-8-12-12,-11-13-23,-3-8-44,-5-2-34,-28-31 1,17 26 67</inkml:trace>
  <inkml:trace contextRef="#ctx0" brushRef="#br0" timeOffset="138926.9612">10538 15788 1,'-17'-30'33,"17"30"46,0 0-42,-23-29-6,23 29 1,0 0-4,0 0 2,-12 24 3,12 14-8,-5 4 0,5 20-8,-2 4 1,4 12-6,-2 3 2,5 1-7,-5-8-1,2-11-2,1-11-5,-1-18-8,5-8-18,-7-26-21,0 0-31,2-43-21,-9-7-2,0-2 37</inkml:trace>
  <inkml:trace contextRef="#ctx0" brushRef="#br0" timeOffset="139789.2632">10320 15706 1,'0'0'11,"0"0"77,22-12 1,-22 12-44,26 0-4,2 2-1,0-11-6,17 4-2,0-11-4,17 4-7,-3-5-4,14 5-6,3-4 1,11 6-4,3 1 1,9 6-1,3 1 0,4 4 0,3 1 1,2 2-2,0-1 0,-2 3-1,0-2 0,-1 0-1,-6-3 0,0 1-1,2-6-1,0-2 0,0-2-1,2 0 0,-4 0-1,-5 0 0,-8 2-1,-4-2 1,-14 5-2,-9 0 1,-15 4 0,-11 0 1,-10 3-2,-26-5 2,21 17-1,-21-17 0,0 0 1,-17 33-1,17-33 1,-28 30 0,28-30 0,-28 36 1,28-36 0,-24 40 0,19-14-1,3 2 3,4 6-3,5 3-3,5 4 3,5 4-3,2 2 3,4 0-4,1 0 4,-1 1-5,3-6 4,-4 1 1,4-3-1,-7-2 1,2-3 0,-9 1 0,0-5-1,-8-3 2,-4-4-1,0-24 0,-16 33 0,16-33 0,-48 9-1,18-11 1,-13-5 0,-6-5-1,-8-2 0,-14-1 0,-9-3 1,-13 1-1,-13-4 1,-12 4 0,-12 3-1,-12 2 0,-12 3 0,-13 2 0,-11 4 0,-4 8 0,-2 0 0,-8 2-2,10 0 1,10 0-1,13 2-1,18-1-6,20 6-10,17-10-26,33 13-72,22 7-4,18-1-4,24 3-7</inkml:trace>
  <inkml:trace contextRef="#ctx0" brushRef="#br0" timeOffset="141562.2802">13188 15630 1,'0'0'21,"-22"-21"61,22 21 8,-23-36-50,23 36 0,-7-21-5,7 21-3,0 0-2,18-21-4,-18 21-5,34-5-3,-8 3-2,7 4-2,4-2 1,11 5-3,1-1-1,10 4 0,3-1-2,6 2-1,3 1-2,7 1 0,0 1-2,5 0 1,2 0-2,0 0 0,-2-5-1,-3-3 0,-2-1 2,-4-3-2,-3-7 1,-3 2-2,-6-2 2,-1 0-2,-7 0 1,1 0-2,-8 4 0,-4 1-1,-10 2 0,-7 2 2,-5 3-2,-21-5 2,24 12-1,-24-12 2,0 0-2,-5 33 2,5-33 0,-19 31 0,19-31 2,-28 40-1,11-19 0,3 0 1,-3 3-2,17-24 2,-21 40-2,9-16-4,8 0 3,4 2-4,2 2 4,5 5-4,7 3 4,0 4-4,5 0 4,5 3 3,0 1-3,-1 1 2,3 0-2,-2-2 2,-3-5-3,-2-3 1,-5-6 0,-2-3 0,-12-26-1,7 28 1,-7-28-1,0 0 0,-28 7 0,6-12 0,-1 3 1,-8-5-2,-2 0 1,-2 2 0,-6 0 0,-1-2 1,-10 2 0,0 1-1,-5-3 0,-4 2 1,-8 3 0,-2-1 0,-7 3-1,-2-2 1,2-1-1,-3 3 1,3-2-2,3 2 1,4-2-3,5-1-3,9 8-8,3-5-10,11 14-23,-7-9-45,17 9-30,0-2-2,5-5-3</inkml:trace>
  <inkml:trace contextRef="#ctx0" brushRef="#br0" timeOffset="142399.4245">11427 15803 1,'-38'0'4,"38"0"72,0 0 4,-29 19-55,29-19-5,0 37 6,5-8-1,5-3-1,-1 9-8,5-2-5,0 5-5,3-9-2,-3-1-3,-2-4-12,-12-24-16,24 16-34,-24-16-22,2-24-3,0 1 36</inkml:trace>
  <inkml:trace contextRef="#ctx0" brushRef="#br0" timeOffset="142704.6033">11351 15758 13,'0'0'78,"-14"-22"-1,14 22-35,0 0-20,2-23-2,-2 23-5,31-14 2,-10 7-3,7 4-2,1 1-3,6 4 1,-2-2-1,3 7 0,-8-2-1,1 2 2,-29-7 0,35 21-2,-35-21 1,2 24-3,-2-24 0,-21 26-3,21-26-1,-40 28-3,19-13-3,-1-1-13,22-14-2,-26 28-19,26-28-20,19 38-36,-19-38-1,50 31 13</inkml:trace>
  <inkml:trace contextRef="#ctx0" brushRef="#br0" timeOffset="142967.6767">11944 15822 1,'0'0'55,"0"0"23,-23 9-1,23-9-48,-5 21-14,5-21 1,7 45-4,-5-21 2,3 9-5,-3-7-1,1 2-3,-1-2-11,-2-4-10,0-22-37,0 0-30,0 0-5,0 0 16</inkml:trace>
  <inkml:trace contextRef="#ctx0" brushRef="#br0" timeOffset="143134.1239">11831 15807 89,'0'0'94,"0"0"4,12-28-7,-12 28-76,54-35-19,-7 9-15,8 2-24,6 3-50,-7-1 1,6 15-6,-13 0 61</inkml:trace>
  <inkml:trace contextRef="#ctx0" brushRef="#br0" timeOffset="144133.4309">13646 16124 76,'0'-23'34,"0"23"1,0 0 7,0 0-4,0 0-7,0 0-7,14-26-3,-14 26-2,3-26-2,-1 4-4,0-6-3,3-3-5,2-2 0,3-2 2,1-1-3,4 5 0,-1 8-2,-14 23 3,28-31-1,-28 31 8,21 9-5,-21-9-2,17 29 4,-17-29-4,17 38 3,-17-38-5,21 23 2,-21-23-6,33-9 3,-12-5 3,3-8-5,2-1 4,0 1-3,0-1 3,-3 9-2,-1 9 7,-22 5-5,23 28-3,-18-2 4,-3 5-3,-4 0 2,0 2-6,-3-2-5,0-8-14,8 1-16,-3-24-48,0 31-25,0-31-1,0 0-5</inkml:trace>
  <inkml:trace contextRef="#ctx0" brushRef="#br0" timeOffset="148478.6219">11753 16507 64,'0'0'26,"0"0"1,0 0 1,-24 5-5,24-5-5,-9 31-6,2-8-2,0 1 0,-1 4-1,1-2-1,3 3 2,-1-8-2,5-21 1,0 26 0,0-26-1,0 0-5,31-19 1,-31 19-2,30-45 0,-13 19 2,2 0 0,-3 0 2,3 5 2,-19 21 3,36-24 1,-36 24 3,35 5-1,-35-5 1,36 38-2,-13-10 1,-1 10-1,1 2-1,3 5-1,-2 0-2,-1 0 0,-1-7-4,-3-5-2,-5-5-7,-14-28-13,23 38-17,-23-38-28,0 0-42,0 0-4,0 0 3</inkml:trace>
  <inkml:trace contextRef="#ctx0" brushRef="#br0" timeOffset="148751.3887">11859 16758 1,'0'0'40,"0"0"41,-28-12 5,28 12-60,-17 24-7,8-1 2,4 13 1,-7 2 0,3 14 3,-8 5-3,1 6-8,-6-4-3,1 3-3,0-8-1,-3-2-6,5-9-6,0-12-17,10-8-17,9-23-34,0 0-31,0 0 1,0 0 44</inkml:trace>
  <inkml:trace contextRef="#ctx0" brushRef="#br0" timeOffset="149432.8483">14079 16588 1,'-17'-24'0,"17"24"54,-31 40-27,8-9-7,-3 9 4,-12 3 1,2 6 5,-6-4 0,6 0-1,3-12-6,12-7-4,21-26-5,0 0-7,0 0-6,19-52-7,12 12-2,7-5-4,4 0 1,-2-4 0,0 11 1,-6 2 6,-6 13 8,-4 9 5,-24 14 3,33 0 2,-33 0 1,28 30 2,-28-30 0,31 45 0,-19-21-2,11 4-2,-9-7-1,10 3-1,-24-24-1,33 38-3,-33-38-7,24 26-13,-24-26-16,0 0-24,14 24-38,-14-24-13,0 0 0,-26 16 84</inkml:trace>
  <inkml:trace contextRef="#ctx0" brushRef="#br0" timeOffset="149691.4404">14079 16756 21,'0'0'95,"-31"33"9,19-10-45,5 20-16,-10 4-3,15 17-3,-10-2-5,10 16-7,-10-8-4,10 6-8,-5-3-2,7-2-6,-3-9 1,3-10-3,10-2-7,-6-20-13,18 6-33,-6-15-64,6-11-5,1-10-1,-2-8 30</inkml:trace>
  <inkml:trace contextRef="#ctx0" brushRef="#br0" timeOffset="235682.0519">9254 5377 1,'0'0'29,"52"-26"56,-28 7-2,4 14-75,10 5-3,0 0-4,5 3 0,1-1 3,1 0 4,0 1 3,3 2 2,-1-8 5,2 8 3,1-5 0,4 9-4,1-4 0,6 7-7,1 0-2,4 4-2,-2-4-3,2 2-6,0-2 4,0-2-1,0-1 2,1-2 2,-1-2 0,0-3 1,0 1 2,3-1 0,-1-2 1,6 2-1,-6-4-1,5 2 0,3-2-1,2 4-1,2-4-2,-2 2 0,0 0 1,-2-3 1,0 6-1,-1-1 2,-8 0 1,1 3 0,-4 0 2,2 2-2,-4 0 0,1 0-1,-1-2 0,4 0-1,0-5-2,3-3 0,2-2-1,0-2 0,4 0-1,-2 0 2,-2 0 0,-4 5 2,-4 2 0,-4 2 0,-4 0 1,-1 8 1,-4-3-1,2 2-1,2 1-1,-4-3-1,2 0 0,-3 0 0,1-2-1,0-3 1,-3 1 0,3-3 0,-5-3 0,2-1 1,0-1-2,5-2 2,-2 0-1,2 2-1,2 3 0,0-1 0,1 6-1,-1 1 0,-4 1-1,2 2 1,-3 3 0,1-6 0,-3 3 0,5-2 1,-4-3-1,4 3 1,2 0 0,-2 0 0,2-1-1,1 1 1,-3-2-1,-3 1 0,-1 1 1,-3-5-2,-3 0 2,-2 0-1,3-5 1,-3-2-1,0 0 0,3-5 0,-3 0 1,3-2 0,-1 0 0,1-3-2,-3 3 0,-2 0-1,-5 2-1,-7 3-1,0 4-1,-26 5 0,28-2-1,-28 2 2,0 0-2,0 0 0,0 26-3,0-26-8,-5 26-38,5-26-63,0 0-6,0 0-1,-37-3 38</inkml:trace>
  <inkml:trace contextRef="#ctx0" brushRef="#br0" timeOffset="249814.4432">21782 3840 1,'17'-24'0,"-17"24"24,14-21-16,-14 21 2,23-5 0,-23 5 3,26 12 1,-26-12 2,19 26-2,-12-4 3,0-1 2,1 5-1,-1-5-1,-7-21 2,23 33-2,1-26 5,9-14 0,14-2 3,8-27 0,27-4 3,13-26-1,30-7-2,10-27 3,23 3-9,8-9 2,16-1-5,0-1-3,9 6-7,-9 12-7,-7 10-6,-5 18-8,-21 3-8,-7 19-18,-31 2-44,-7 19-24,-28 7 1,-24 5 4</inkml:trace>
  <inkml:trace contextRef="#ctx0" brushRef="#br0" timeOffset="262355.1301">22602 12107 33,'22'-5'30,"-1"0"0,2 3-2,8 2-5,-5-2-3,10 4-1,-1-2-3,8 5-2,-1-3-2,10 3-3,3-5-1,1 0-3,6 0-1,2-3-1,2 1 1,2 2-1,-2-2 2,1 6 1,-4 1 1,4 5 1,-11 1-1,6 4 1,-3 1-1,5 1 0,-5-1-2,2 1-1,-2-3-3,0-2 1,-4-3-2,-3 1 1,-7-1-1,-10 1 1,-2-3 1,-7 2 1,-4 1 0,-22-10 2,28 30 0,-19-8 2,-4 1-1,2 13 0,-7 2 0,0 11 1,0 6-1,0 11 0,0 0 0,0 10 1,0 4-2,0 3-1,-7 2 0,5 3-1,-1-3 1,1-3-3,0 1 1,2 2 0,0-7 1,2 10 1,-2-3-2,2-2 2,1 2-1,-1 0 0,-2 0 0,2-5 1,-2-4-3,5-5 0,-2-2-1,1-5-1,-1-3 1,4 3 0,2-5-1,-2 5-1,0-3 4,3 3-1,-3-2 0,-2 6 2,2-6-1,-3 2 0,-1-1-1,-1-4 2,1 1-3,-6-4 2,3-1-1,-2-6 0,2 3 0,-3-4 0,3-6 0,3-4 0,-3-2-1,2-3 1,1-5-1,-1-2-1,0-2 0,-2-24-1,3 35 2,-3-35-2,2 26 2,-2-26-3,0 0 2,0 21 0,0-21 0,0 0 0,0 0 0,0 0 0,0 0 0,0 0 1,0 0-1,-19-21 2,19 21-1,0 0 0,0 0-1,-26 0 1,26 0 0,-21 0-1,21 0 1,-29-2-1,29 2 1,-40-3-1,12 3 1,0 0-1,-8 0 1,-2 3 1,-4 2-2,-3 2 2,-2 0-1,-8 0 1,3 0-2,0-2-1,-2 4-2,-1-9-5,3 2-8,-4-13-13,16 13-30,-10-9-49,5-5-9,12 7 10</inkml:trace>
  <inkml:trace contextRef="#ctx0" brushRef="#br0" timeOffset="273410.6471">17388 16670 1,'24'-14'4,"-24"14"88,0 0 3,0 0-56,0 0-6,0 0 0,0 0-2,-15 36-2,15-36-6,-28 47-6,4-16-8,1 7-3,-3-1-3,0 1-2,2-5-8,-2-7-11,12-4-19,14-22-35,0 0-26,0 0-6,0 0 25</inkml:trace>
  <inkml:trace contextRef="#ctx0" brushRef="#br0" timeOffset="273648.5115">17752 16673 12,'0'0'89,"0"0"4,7 31-34,-19-10-38,3 10 1,-10-3 0,2 15-1,-11-10-1,4 7-6,-4-2-9,2-3-9,2-2-15,1-11-14,11 1-31,12-23-33,0 0 1,0 0 32</inkml:trace>
  <inkml:trace contextRef="#ctx0" brushRef="#br0" timeOffset="273879.2804">17906 16905 1,'0'21'85,"-5"0"6,-12 3 5,-4 2-78,9 12-1,-2-1-3,2 8-2,0-7-1,5-2-12,5-3-13,-3-10-25,5-23-36,12 34-23,-12-34 0,12-22 79</inkml:trace>
  <inkml:trace contextRef="#ctx0" brushRef="#br0" timeOffset="274173.5385">17830 16964 1,'12'-31'81,"4"-5"15,15 6-4,12-1-57,1 0-12,18 5-7,-1 7-7,10 7-2,-5 10 0,1 19 1,-13 9-1,-4 19 4,-20 7 2,-4 19 3,-19 0-1,-9 7-2,-17-8 1,-7-1-5,-14-15 0,-7-4-6,-5-12-2,-12-17-8,2-9 1,3-12-6,7-2-12,0-15-14,24 10-15,2-14-22,26 21-35,14-24 3,17 12 54</inkml:trace>
  <inkml:trace contextRef="#ctx0" brushRef="#br0" timeOffset="274724.1959">18842 17169 55,'0'0'99,"-50"5"0,10 2-27,-5 17-63,0-3 0,5 8-2,7-8 2,9 5 2,24-26-1,-17 40-2,17-40-3,41 19-2,-8-19-1,5-5-1,4-7 1,1 1-2,-1-6 0,-4 3 0,-7 2 0,-10 3 0,-21 9 4,31-3 1,-31 3 1,0 0-1,16 21 0,-16-21-3,0 0-12,0 0-15,22 17-21,-15-38-13,14 9-3,-9-19 1,11 12 6,-8-14 17,6 14 23,-21 19 26,31-28 26,-31 28 17,0 0 8,35 28 2,-35-28-6,14 45-10,-14-45-11,21 45-10,-21-45-9,36 43-4,-12-34-5,4-4-3,0-8-1,3-4-2,-3-7-3,-2-9-5,0-1-7,-11-9-8,6 12-18,-23-13-8,2 34-19,4-35-11,-4 35-11,0 0-4</inkml:trace>
  <inkml:trace contextRef="#ctx0" brushRef="#br0" timeOffset="274903.7776">19548 17113 62,'0'0'70,"38"-5"2,-38 5-12,14 24-14,-14-24-12,3 42-17,-8-18-13,0-1-20,8 3-21,-3-26-47,0 26-18,0-26 1,28-4 77</inkml:trace>
  <inkml:trace contextRef="#ctx0" brushRef="#br0" timeOffset="275230.2104">19986 17058 15,'0'0'98,"-29"33"2,3-4 2,-4-1-80,11 15-6,2-8 2,15 8-2,6-10 5,18-2-8,6-17-5,8-10-3,1-11-1,1-12-2,-5-14 1,-7-9 2,-14-8-3,-7-4 1,-15-5-2,-9 0 5,-7-1-1,-2 11 4,-5-1-4,5 8 0,-1 4-1,8 9-8,21 29-22,-28-40-35,28 40-51,0 0-4,0 0-1,30-5 66</inkml:trace>
  <inkml:trace contextRef="#ctx0" brushRef="#br0" timeOffset="275465.5519">20558 16436 101,'9'-23'107,"-9"23"2,0 0-25,-9 21-73,-1 5-6,-4 5-5,5 7-12,-10-15-16,16 8-34,3-31-42,0 0-3,0 0 4</inkml:trace>
  <inkml:trace contextRef="#ctx0" brushRef="#br0" timeOffset="275592.9148">20728 16443 66,'26'12'111,"-26"-12"-5,-7 43-23,-15-10-128,6-7-57,4 2-9,-2-6 4</inkml:trace>
  <inkml:trace contextRef="#ctx0" brushRef="#br0" timeOffset="276582.6256">21009 17002 1,'0'0'6,"0"0"82,0 0 0,31 14-55,-31-14-5,26 2 1,-26-2-1,33 5 0,-33-5-6,45 7-6,-19-7-4,7 5-2,-2-10-4,6 5 0,-1-10-1,4 3-1,-2-4-3,-3-4-11,6 6-17,-15-8-43,-3 8-31,-2 2-7,-21 7 14</inkml:trace>
  <inkml:trace contextRef="#ctx0" brushRef="#br0" timeOffset="277754.0203">15639 17427 1,'0'0'56,"-14"26"39,14-26-16,0 0-47,0 0 0,0 0 0,18-23-2,-6-4-3,10-1-9,-4-14-8,8-6-1,0-1-5,3-3 3,-1 0-4,3 2 4,0 7-4,-1 13 4,-1 8-2,-3 15-1,-3 12 1,-1 12 1,-6 4-1,-4 10 2,0-1-1,-3-1-3,3-8 3,-12-21 0,28 9-2,-6-20-1,4-18-1,4-6-1,4-8 0,8 1 2,-2 4-2,0 7-3,3 12 2,-3 17 3,-7 14 2,-2 18 3,-10 13 1,-4 14-3,-8-1 3,-2 3-3,-9-4 2,0-3-7,-5-7-5,-3-14-19,12-1-20,-2-30-37,0 0-43,0 0 0,0 0-5</inkml:trace>
  <inkml:trace contextRef="#ctx0" brushRef="#br0" timeOffset="278271.4217">17178 16399 11,'-26'11'103,"4"11"4,-4 13-30,-14 10-29,9 28 1,-18 3-10,9 23-3,-10 8-10,12 13-9,3-4-5,16 2-6,12-6-4,9-11-10,22-1-12,4-20-26,26-9-65,3-19-7,7-10-4,9-18 15</inkml:trace>
  <inkml:trace contextRef="#ctx0" brushRef="#br0" timeOffset="279101.3376">20636 16013 1,'-19'-31'0,"19"31"16,-14-26 64,14 26-49,0 0 1,0 0 1,0 0-1,21 10 2,2 18-2,1 3-3,16 19-2,-4 2-2,13 19-3,-6 2-2,9 17 1,-7 2-5,0 12 1,-12-5-6,-2 10 1,-17-7-6,-10 4-1,-11-9 0,-9-2-2,-13-13 0,-8-1-1,-6-13-2,-7-8-4,1-8-4,-1-17-10,12 0-23,-11-25-42,18-1-36,10-11-1,21 2-1</inkml:trace>
  <inkml:trace contextRef="#ctx0" brushRef="#br0" timeOffset="282080.1851">18681 16129 30,'19'-26'52,"-19"26"-8,0 0-1,14-24-1,-14 24-4,0 0-2,5 26-8,-12 0-6,-1 15-4,-3 1-6,-4 10-3,1 0-6,0-2 1,5-8-4,4-11 0,5-31-3,0 0-3,0 0-3,35-14 0,-11-17 2,2-7-1,0 3 0,0-3 2,0 3 4,-2 6 3,-5 3 2,-19 26 1,28-31 0,-28 31 1,0 0-1,0 0-2,0 0 0,7 29-1,-7-29 1,-5 47 2,3-14-1,4 3 2,3-3 0,7 2 1,2-4-2,7-5 1,3-5-7,0-11-12,11-3-19,-7-10-44,1-4-24,-1 0-3,-28 7 53</inkml:trace>
  <inkml:trace contextRef="#ctx0" brushRef="#br0" timeOffset="282247.0464">19194 16467 52,'0'0'103,"21"19"-2,-21-19-1,-21 26-95,7 2-3,-5 3-4,-5 0-13,3 7-26,-5-5-54,-3-10-2,13-1-7,16-22 96</inkml:trace>
  <inkml:trace contextRef="#ctx0" brushRef="#br0" timeOffset="283450.7384">22295 16725 1,'19'-24'74,"-19"24"23,0 0-18,0 0-49,31 0 2,-31 0 0,4 40 1,-13-11-4,2 20-5,-12 1-9,2 9-4,-6 3-6,1-1-7,6-9-6,-3-7-10,14-9-12,5-36-16,-7 21-22,7-21-34,3-38-4,1 0 25</inkml:trace>
  <inkml:trace contextRef="#ctx0" brushRef="#br0" timeOffset="283757.8992">22151 16701 1,'-12'-31'70,"12"31"27,-9-37 5,9 37-56,14-24-18,-14 24-8,49-12-4,-8 7-3,6 10-2,10 5-5,6 9-2,6 9 0,4 10 2,-14 4 1,0 13 1,-11 1 1,-15 6 2,-14-3-3,-12 0-3,-17-12-1,-16-2-5,-12-9-2,-9-10-4,-5-5-3,-7-9-10,9 0-9,-6-17-11,16 12-15,-1-14-8,41 7-29,-28 2-13,28-2 55</inkml:trace>
  <inkml:trace contextRef="#ctx0" brushRef="#br0" timeOffset="284149.6957">22990 17141 1,'0'0'54,"0"0"35,0 0-8,-21-21-67,21 21 0,-26 0-1,26 0 1,-36 16 1,17 6 1,0-1-2,0 7-4,3-4 0,4 4-1,7-6 0,5-22-1,15 21-1,-15-21-5,44-12-2,-10-5-1,-1-1-1,4-4 0,-3 3 3,-4 5 1,-1 7 3,-1 9 3,-7 6 2,-21-8 1,36 28 0,-20-7-1,-16-21-1,33 33-6,-33-33-16,24 19-27,-24-19-69,24 0-1,-24 0-5,0 0 58</inkml:trace>
  <inkml:trace contextRef="#ctx0" brushRef="#br0" timeOffset="286837.2367">23515 17493 1,'0'0'0,"-41"-7"58,41 7 30,-30-7-53,30 7-10,0 0 1,-22-21 3,22 21 0,0 0-2,0 0-5,0 0-3,0 0-1,0 0-2,31-5-3,-31 5-1,29 5 1,-29-5-2,47 5 1,-19-5-2,10 2 1,0-4-2,9 2 1,-2-3-1,9 3-2,-4 0-1,2-2-2,-2 0 0,-3 2-1,0-3-1,-4 3-1,-8-2-1,1 2 1,-8 0-2,-4 5 1,-24-5 0,33 7 1,-33-7-1,0 0 1,23 11-1,-23-11 0,0 0 0,0 0 0,-23 8-1,23-8 0,-40 2 0,11 0 0,-6 1 0,-5-1 1,-5 0-1,0 3 2,-3 0 0,1 2 1,5-2 0,1 2 0,8 0 0,10-2 0,23-5 0,-26 4-1,26-4-1,0 0 0,28-7-3,-4 0-7,14 9-14,-3-11-27,17 7-68,-2-1-2,-1 3-4,1 0 38</inkml:trace>
</inkml:ink>
</file>

<file path=ppt/ink/ink2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6T18:53:16.844"/>
    </inkml:context>
    <inkml:brush xml:id="br0">
      <inkml:brushProperty name="width" value="0.05292" units="cm"/>
      <inkml:brushProperty name="height" value="0.05292" units="cm"/>
      <inkml:brushProperty name="color" value="#0000FF"/>
    </inkml:brush>
  </inkml:definitions>
  <inkml:trace contextRef="#ctx0" brushRef="#br0">2062 5535 1,'0'0'0,"30"-16"57,-30 16 18,40-31-57,-9 24-2,2 0-3,7 5 1,-2-5 5,12 4 2,-10-4 3,10 7 3,-5-5 0,9 5-1,-2-2-4,12 2-4,-5-5-2,12 5-5,2-4-1,12 4-2,-2-5 0,9 5-1,3 0 0,6 0-2,3 2 0,3 1-1,4 1-1,5 1-1,2 0 1,2-1-1,-1 1 1,6 0-1,0 2 2,3 0 0,-3-5 1,5 6 0,-5-6-1,8 3 0,-1-3 0,0 0-1,1-2-1,6-2 0,1 0-1,6-1 0,1-1 1,-1 1 0,6-2 0,-1 5 1,-5-2 0,1 7-1,0-3 0,-1 5 0,3 0-1,2 0 1,-2 1-1,7-4 1,0 1 0,5 0 0,0-3 1,-1 0-1,-1 1 0,-3-1 1,2-2-1,0 0 1,-4 0 0,5-2-1,-1-1 1,0-1 1,1 1-1,-3 3 0,-3 0-1,-1 3 0,-6 4 0,1 0 1,-8 2-1,3-2 0,0 1-1,0-4 1,2 1 0,5-5 0,0-2 0,2-1-1,-2-4 1,0 5 0,0-5 0,-5 0 0,0 0 0,0-3-1,-2 3 1,-3 2-1,3 1 1,0-1-1,-2 2 0,-1 3 0,0 0 0,1 3 1,-1-6-1,6 1 1,-1-3 1,-5-2-1,8-5 1,4 1 0,-2-4 0,2 1-1,5-5 1,0 3-1,3-1 0,-1-4 3,-4 2-11,-3 2 5,-2-1-5,-5 1 5,-7 0-6,-5 1 5,-2-1-5,-2 6 3,-7-4 5,-1 4 0,-4-1 0,0 2 0,-7-2 0,-3 3 1,-9 0 1,-5-1-1,-7 1 2,-12-1 1,-4 1-1,-12-1 1,-12 1 0,-5-1-1,-9 1 0,-8 2 0,-23 7-1,26-12-2,-26 12 1,0 0-1,0 0-5,0 0-11,0 0-31,-33-7-94,33 7 1,-50 19-9,13-15 0</inkml:trace>
  <inkml:trace contextRef="#ctx0" brushRef="#br0" timeOffset="2791.4945">1792 12634 1,'33'-7'7,"-14"-19"74,21 14 1,5-2-75,5 7 2,9 9 5,5-2 5,11 7 3,-1-7 2,11 5 3,-5-10-1,10 1 0,0-11-3,16 6-3,0-10-5,13 2-5,8-4 0,15 5-3,5-3 0,6 5 0,1-1 0,9 11 0,-5-3 1,8 9 0,-5 0-1,4 10 1,-2-2-1,5 4 0,0-2-1,2 2 1,3 0-1,4 0 1,7 0-1,3 0 0,9-2 0,5 7 0,0 0-2,9 2 0,8 3-1,2 2-1,-1-2 1,-1-3 0,2 3-2,-3-5 2,3-1-2,0-3 2,-7-4 0,-3-1 1,-2-3-1,0 0 0,0-2 1,2 0-1,-2-1 0,-2 1 0,-3 2-1,-2 0-1,0 3 1,-2-1-1,-8 3-1,-2 2 1,-2 0 0,-3 3 0,1-1-1,-1 1 2,5 0-1,0-1 1,5 1-1,2-1 1,3 1 0,4-1 0,3 1 0,2-3 1,-5-2 0,0 2 0,-2-4-1,-2-1 2,-1-4-1,3-1-1,-2-4 0,-1-2 0,1-3-1,-3 1-1,3-3 1,-1 2-2,3-2 1,-5 2 1,0 0-1,1 3 0,-3 2 0,2-2 0,0 4 0,2-2 0,-4 0 0,0 0 0,-7-2 0,2-3 0,-5 0 1,-2-2 0,-4 0-1,-6 0 1,-11-3 0,-5 6 1,-12-3 1,-7 2-1,-16 0 2,-13 3-2,-18-3 2,-12 3-1,-14-3 0,-12 2 0,-12 1-1,-11 0-2,-29 2 1,30-7 0,-30 7-4,0 0-8,0 0-31,-28-5-100,2 7-1,-14-2-8,-22-4-1</inkml:trace>
  <inkml:trace contextRef="#ctx0" brushRef="#br0" timeOffset="4594.758">19300 11412 1,'54'-52'3,"-9"-17"88,17 10 1,6 0-69,-8 7 2,10 14-7,1 2-1,0 17 1,-9 17-1,-8 19-3,-18 21-6,-13 14-1,-18 16 1,-15 15 5,-20 0 1,-6 9 5,-13-9-1,1-1 2,-4-13-1,17-8-3,4-11-2,15-5-7,11-12 0,12-12-10,14-4-4,10-19-18,23 2-19,3-22-31,21-8-43,7-6 0,7-14 20</inkml:trace>
  <inkml:trace contextRef="#ctx0" brushRef="#br0" timeOffset="4888.6068">20811 11400 1,'-29'-12'76,"-6"24"31,-27-3 3,1 12-73,6 22-8,6-3-12,18 5-1,19-7-4,29-5-2,23-14-4,26-14-3,19-15-1,15-16-3,6-12 1,-4-16-2,-10-5 1,-21-3-2,-26-1 2,-27 8-1,-29 10 1,-25 17-1,-23 11-2,-14 15-7,0 19-15,-5-3-14,26 21-26,14 3-43,24-10-2,37-2 66</inkml:trace>
  <inkml:trace contextRef="#ctx0" brushRef="#br0" timeOffset="5180.0593">21810 11088 1,'-66'14'99,"-2"28"4,-20-4-1,10 14-87,21 14-4,22-6-6,30-11 0,31-18 0,31-22-2,26-20 0,21-18-1,7-18-2,0-12-1,-9-5 1,-20-5-1,-23 6 3,-30 13 1,-32 10 0,-23 14 0,-21 11-3,-12 15-11,2 12-16,5 5-18,22 9-36,22 5-25,8-31 14,57 40 92</inkml:trace>
  <inkml:trace contextRef="#ctx0" brushRef="#br0" timeOffset="5756.2493">23151 10645 1,'-52'-26'0,"4"24"6,-11-22 80,0 10-61,17 7 2,6-2-1,15-1-2,21 10 2,-7-35-3,16 11-7,13 8-2,1-1-5,3 5 0,0 0-2,-5 3 2,-21 9-4,34-10 0,-34 10-3,0 0-3,0 0 0,0 0 0,0 0 1,0 0-1,-31 22 2,31-22 0,-40 16 0,18 1 1,-4 9 0,5 2 1,2 8-2,3 1 2,4 4-1,7 4 0,5-3-1,7 1 3,10-13 2,11 4 3,8-13-1,11-2 2,7-10 1,8-4 0,1-12 0,8-5-2,-4-9-1,1-10-3,-9-9 0,-7-5-3,-14-7 1,-7-7 0,-19-5 1,-17-7-2,-19-5 1,-18 3-2,-22 4 0,-17 13 0,-6 8-1,-15 15-10,5 26-17,-4 10-37,6 23-54,22 19-5,12-5 14</inkml:trace>
</inkml:ink>
</file>

<file path=ppt/ink/ink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45:35.635"/>
    </inkml:context>
    <inkml:brush xml:id="br0">
      <inkml:brushProperty name="width" value="0.05292" units="cm"/>
      <inkml:brushProperty name="height" value="0.05292" units="cm"/>
      <inkml:brushProperty name="color" value="#0000FF"/>
    </inkml:brush>
  </inkml:definitions>
  <inkml:trace contextRef="#ctx0" brushRef="#br0">5201 10548 1,'4'-26'32,"-4"-7"65,7 7-10,-7 26-66,10-21 1,-10 21 4,0 0 2,-3 38-1,-13-7-5,-8 14-7,-11 4 0,-8 17-5,-9 3-1,-9 7-4,-3-3-2,-2 0-1,0-4-6,7-15-6,16-6-20,-2-32-43,17-16-35,28 0-2,-22-47 24</inkml:trace>
  <inkml:trace contextRef="#ctx0" brushRef="#br0" timeOffset="217.1417">4728 10662 7,'23'-35'108,"-23"35"4,38-8-2,-38 8-73,48 26-6,-22 3-10,16 13-5,-6 3-3,8 12-5,-10 0-3,3 2-1,-4-5-6,-4-4-5,-1-3-16,-11-21-36,-1-2-57,-16-24 0,24 2-4,-19-23 92</inkml:trace>
  <inkml:trace contextRef="#ctx0" brushRef="#br0" timeOffset="665.8945">4295 9666 1,'0'0'19,"0"24"78,0-24-1,31-19-60,-5 12 0,7-12-7,3 5-6,4-7-5,0 7-7,-5 2-3,1 9-3,-10 13 0,-7 11 1,-15 12-1,-6 12 2,-14 5 2,-1 2 1,-4-5-1,7-2 2,4-17-3,20-6 0,-10-22-3,42 0-5,3-12-14,0-17-27,12 1-69,-1-5-3,-4-2-2,-4 1 47</inkml:trace>
  <inkml:trace contextRef="#ctx0" brushRef="#br0" timeOffset="927.7841">4997 9536 48,'0'0'105,"-23"-4"0,23 4-1,-41 4-96,41-4 0,-30 38-2,23-12 0,0 3 0,4-1 0,6 0 0,13-2-4,5-4-1,12-6-1,3 1 1,2-1 0,-3 1 0,-6 2 1,-8 9-2,-7 5 3,-16 5-2,-10 2-2,-12 1-14,-16-13-38,-3 0-52,-6-14-4,-3-23-3</inkml:trace>
  <inkml:trace contextRef="#ctx0" brushRef="#br0" timeOffset="1076.3411">4905 9666 128,'73'-26'125,"20"-4"-12,11-3-41,2-12-182,-2 12-7,0 4-9,-17-2 42</inkml:trace>
  <inkml:trace contextRef="#ctx0" brushRef="#br0" timeOffset="4383.0032">11720 7619 54,'0'0'32,"0"0"-6,0 0-3,0 0-11,0 0-1,0 0-5,-19 26-2,-5-7-3,-14-3-2,0 3 3,-6 0 0,3-2 2,-4-6 0,12-1 3,12-8-2,21-2 3,0 0-3,33-21 0,17 7-9,-1 0-48,22 4-24,-16-4-1,4 9 77</inkml:trace>
  <inkml:trace contextRef="#ctx0" brushRef="#br0" timeOffset="5136.8032">12627 7671 1,'0'0'52,"0"0"-31,0 0-3,36-14-9,-3 16-3,5-2 0,9 2 3,7 1-2,3-6 2,5 3 1,-3-2-1,4 2-2,-6-2-1,5-1 0,-10 1-4,-5 2 2,-12 0-4,-11 2 4,-24-2-2,0 0-1,0 0 3,-59 24-3,12-15 3,-20-2-3,1 3 1,-9-3-4,-3 0 4,9-5 1,5 3 2,17-3-1,7-2 0,40 0 1,0 0 1,0 0 0,66-11 0,-2 4-3,11-1-2,11-3 3,6 1-2,-10 1-1,-4 2 0,-18 4-2,-20 3-5,-14 7-14,-26-7-59,-26 26-3,-10-4 19,-25-8 63</inkml:trace>
  <inkml:trace contextRef="#ctx0" brushRef="#br0" timeOffset="11216.0852">20083 4933 66,'7'-22'34,"-7"22"-1,-5-33-1,5 33-5,-21-7-8,21 7-5,-36 28-4,8-2 0,-3 10 0,-7 6 0,3 8 4,-12 9 2,2 5 0,-7 2-2,-3 3-2,3 4-2,0-4-5,3 2 1,-1-7-4,7-5-3,3-10-3,12-1-8,2-15-15,14-7-64,3-5-1,9-21-3,0 0 58</inkml:trace>
  <inkml:trace contextRef="#ctx0" brushRef="#br0" timeOffset="11562.9987">19156 5595 1,'-40'19'23,"40"-19"50,-36 21 3,15-12-62,21-9 4,-26 38 0,19-12 2,0 0 0,2 10 0,-2-1-2,2 10-6,1 0-4,4 2-3,2-4-2,3-3 1,4-12 1,12-11 0,15-17 2,11-17 0,19-16-1,17-12-1,9-14 1,10 0-3,-3-5-8,-4 5-23,-3 5-65,-14 16-2,-28-2-7,-15 21 49</inkml:trace>
  <inkml:trace contextRef="#ctx0" brushRef="#br0" timeOffset="21301.4882">14906 10690 1,'-19'48'20,"5"4"2,-3-3-5,6 6-1,-1-6-3,5 1 1,2 4-1,3-6-1,-1 4-2,6-7 0,-1 7 1,7-3 0,3-1 0,7-1-1,5-2 2,4 0-1,5-7-1,5 4-1,5-9-2,-1 3 0,8-8-1,-8 0 1,10-4-1,5-3 2,4-4-1,6 0 1,-1-8-1,7 0 0,5-4-1,0 0-1,-5-3 0,3-2-1,-3 0-1,3 0-1,-3-2 1,5 0 0,0-1-1,5 1 0,9-3-1,5 3 0,-2-3 0,-3 0 0,2-2 0,-1 0 0,-4-2-1,-4-1 0,-4 1-1,-3-3 1,-5 2-1,0-4 0,1 5 1,-6-1-1,-2 1 0,-4-1 0,-8 1 0,-7-5 1,-4-3-1,-8-2 0,-4-2 0,-7-7 0,-5-1 1,-5-6-1,-5-1 1,-2-4-1,3 5 2,-3-6-1,0 1 1,3 0-1,1 2 0,-1 0 0,2-4 0,-5 2-1,-5-5 1,-9-5-2,-7-4 2,-12-5-2,-7-8 2,-7 3 0,-10 1 2,-4 4-1,-6 4 2,-3 5-1,-6 10 1,-2 10-1,-12 8 1,-9 3-1,-7 10 0,-19-1-1,-10 8 0,-7 0 0,-14 4 1,-2-2-1,-2 2-1,-1 3 1,0 0 0,10 2 0,5 2-3,6 3-4,13 7-14,6 0-20,20-2-65,11 18 0,7-11 27,29 11 78</inkml:trace>
  <inkml:trace contextRef="#ctx0" brushRef="#br0" timeOffset="22521.9728">21666 10482 1,'-54'-40'39,"21"21"-13,-3 0-5,-4 0-3,-2 0 0,-10 0-2,-8 5 1,-8 0-3,-10 5-3,-7 4-5,-10-2-3,-9 4-2,-9 1-2,-3 0 1,-2-3 0,-3-2 0,-4-3-1,-3-1 1,5-1 0,1 5 1,-6 2-1,0 5 0,-2 7 0,5 3 1,7 6-1,4 5 1,8 5 1,7 0 0,11 7 1,8 1 2,9 1-1,9 10 1,3-2 2,10 1-2,4 1 3,2 0-1,13 3 1,4-3-2,9 7 3,3-7-3,11 9 1,3 0-2,10 5 0,6 10-1,13 2 1,11 5-2,10 2 2,11 0-2,12 0 3,17 0-2,14-3 2,17-1 0,13-3-4,8-10 3,7-7-3,14-13 4,10-8-3,2-14 6,12-10-5,-8-14 0,8-9 3,2-12-3,0-2 3,-12-5-4,-6-3 1,-18-6-5,-9-8 5,-7-7 0,-11-7 1,-15-4 0,-12-8-1,-9-7 2,-7-2-2,-12-2 2,-10 4-4,-18 0 1,-17 5-2,-17 5 0,-16 0-3,-21-1 1,-22 6-3,-21-1 2,-14 8-2,-17-1 1,-9 3-1,-5 10 0,-7 8 2,3 11-1,9 4 1,12 14-4,6 7-6,13 14-12,0 1-36,4 6-51,22 20-6,2-15 47</inkml:trace>
  <inkml:trace contextRef="#ctx0" brushRef="#br0" timeOffset="24159.2684">19281 16791 26,'24'-24'55,"-24"24"1,26-37-11,-26 37-3,0 0-4,-26-5-1,-12 12-2,3 21-2,-25-2-7,4 17-3,-18-1-7,-1 8-3,-8-7-3,0 2 0,-2-8-3,3 1 1,1-5-2,8 0-5,4-7 2,10 1-5,10-1 3,11 0-5,9-5 4,11 0-3,18-21 3,0 0 1,0 0 0,52 0 0,-5-26-1,10-14 5,13-7-4,8-8 3,0-4-3,3 2 1,-8 3-2,-7 9 2,-14 14-1,-12 17-2,-40 14 1,17 26 3,-38 10 2,-19 16 4,-20 7-1,-8 14-1,-20-2 3,-4 2-1,-12-7 1,3 1-4,-1-8 0,10-10-6,11-8 2,11-6-5,20-7-10,14-16-14,36-12-32,0 0-62,57 5-5,0-26-2,16 4 31</inkml:trace>
  <inkml:trace contextRef="#ctx0" brushRef="#br0" timeOffset="24592.1717">18804 17723 76,'0'0'108,"0"0"-2,21-19 0,0 2-94,15 8-3,6-3-1,1 7-2,-1-2 1,1 12-1,-10 4 0,-7 15-2,-12 4 0,-9 15 3,-12 2 1,-5 7 2,-7-5 0,3 0 0,-1-6-1,12-11 1,5-6-3,0-24-4,38 14-1,-7-19-3,11-2-5,1-9-8,11 6-12,-14-13-23,17 13-63,-14-4-7,-1 9 1,-6-4 30</inkml:trace>
  <inkml:trace contextRef="#ctx0" brushRef="#br0" timeOffset="24897.3111">19782 17718 95,'-21'-24'109,"-5"27"-1,-9 1 1,-3 11-100,-2 6 0,7 5-1,-1 0 1,11 7 0,4 0-1,12 0 0,7 0-4,14-2-2,10 2-1,11-2 1,8-3-1,6-2 1,1 0-1,2 3 1,-7-1-1,-7 3 1,-15 2-2,-13 0 1,-13-5-6,-18-6-8,-5-1-24,-21-21-56,0-5-19,-8-16-5,6-7 3</inkml:trace>
  <inkml:trace contextRef="#ctx0" brushRef="#br0" timeOffset="25038.9582">19636 17891 118,'64'-33'115,"16"-10"0,19-2-3,10-7-104,12-2-31,18 4-87,-11 0-3,-3 5-6,-14 10 17</inkml:trace>
  <inkml:trace contextRef="#ctx0" brushRef="#br0" timeOffset="49759.8293">5137 4181 18,'-38'0'81,"38"0"-2,-38 18-6,12 8-58,-2 12 0,-12 10-1,-5 13 3,-10 5-1,1 10 1,-15 4-2,3 3-2,-7 2-5,7 0-2,-8 1-4,11-8 0,-6 0 2,3-10-3,2-9 3,5-9-2,9-12 3,5-10-10,15-7-7,-3-18-33,33-3-42,-36-33-5,27 2-1,-1-12 21</inkml:trace>
  <inkml:trace contextRef="#ctx0" brushRef="#br0" timeOffset="50104.6478">4016 4850 1,'0'0'61,"0"0"18,17 23 1,-17-23-43,-14 52-1,-8-16-2,6 18-2,-22 1-4,0 13-9,-9 1-4,2 2-6,-2 0-2,7-3-3,11-9 0,15-7-2,21-16 0,19-12 0,28-20 1,22-13-1,26-17 1,16-17 5,10-9-8,6-7 2,3-5-8,-7 0-8,-4 17-33,-29 0-51,-24 16-6,-28 7-13,-45 24 34</inkml:trace>
</inkml:ink>
</file>

<file path=ppt/ink/ink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47:25.966"/>
    </inkml:context>
    <inkml:brush xml:id="br0">
      <inkml:brushProperty name="width" value="0.05292" units="cm"/>
      <inkml:brushProperty name="height" value="0.05292" units="cm"/>
      <inkml:brushProperty name="color" value="#0000FF"/>
    </inkml:brush>
  </inkml:definitions>
  <inkml:trace contextRef="#ctx0" brushRef="#br0">18574 7136 1,'0'0'0,"5"-28"40,-5 28 50,-2-26-55,2 26-1,0 0-1,-29-24 1,29 24-3,-30 24-7,1 2-9,-6 14-3,-8 10-5,-9 7 0,-4 4-2,-3 1-3,-5 1 0,2-4-3,8 1 2,0-13-2,13-7-3,6-4-10,7-13-10,13 1-21,15-24-35,-26 19-21,26-19-1,0 0 102</inkml:trace>
  <inkml:trace contextRef="#ctx0" brushRef="#br0" timeOffset="218.3823">17844 7704 1,'-28'-5'26,"28"5"63,-33 12-7,33-12-47,-26 26-8,26-26-8,-17 43-2,12-17-7,8 2 3,1-4-4,6-3 1,-10-21-2,40 16 0,-4-27-1,11-8-4,10-12-10,4-7-33,0-7-58,10 10-9,-16-10 2,-1 16 99</inkml:trace>
  <inkml:trace contextRef="#ctx0" brushRef="#br0" timeOffset="1752.6861">15755 6900 55,'-24'16'31,"-2"3"3,0 3-3,-10 8-1,-4 6-7,-9 4-3,1 3-5,-8 6-4,4 3-4,-5 5-5,3 2 1,-3-4-5,10 1-2,4-6-21,3 2-57,4-19-5,13 3 26,-3-27 61</inkml:trace>
  <inkml:trace contextRef="#ctx0" brushRef="#br0" timeOffset="2023.4992">15062 7420 1,'-35'28'0,"18"-6"55,-14-10 20,5 9-64,0 7 2,5-4 2,0 4 3,2-2 0,2 7-1,3-7-1,12 3-4,4-8-2,-2-21-3,36 26-3,-6-21 0,6-10-1,9-7-2,2-4-15,0-3-51,-2-10-25,-2 13 0,-13-15 70</inkml:trace>
  <inkml:trace contextRef="#ctx0" brushRef="#br0" timeOffset="2437.5755">15970 6380 1,'11'-24'54,"-11"24"-1,0 0-7,0 0-11,0 0-5,0 0-6,-21 24-6,7 2-5,2 4-7,-2 11 1,-3 4 2,-1-1-2,1 1-5,-2 3-13,-2-6-53,0-9-25,9 3 1,12-36 36</inkml:trace>
  <inkml:trace contextRef="#ctx0" brushRef="#br0" timeOffset="2799.4733">15939 6841 1,'0'0'10,"-19"30"68,19-30-2,-26 12-67,26-12 4,0 0-1,0 0 1,-5-23 0,19 1 1,10-6-7,2-3 0,10 1-9,4-6 6,-2 5-5,6 3 3,-13 9-4,0 5 4,-31 14 0,35-5 2,-35 5 5,-2 31-8,-7-7 5,-13 6-6,1-1 7,-5 1-7,9-4-4,-4-4-9,21-22-5,0 0-13,0 0-35,0 0-15,21-31 10,10 3 71</inkml:trace>
  <inkml:trace contextRef="#ctx0" brushRef="#br0" timeOffset="2983.0203">16338 6389 1,'0'0'39,"0"0"50,0 33-4,-9-2-54,-1 4-9,6 10-6,-3 0-5,2 0-5,0-2 1,0-8-8,3-4-10,-5-3-37,7-28-40,-12 24-6,12-24 30</inkml:trace>
  <inkml:trace contextRef="#ctx0" brushRef="#br0" timeOffset="3140.3018">16270 6661 2,'33'-21'95,"-7"11"-7,-7-11-7,9 4-59,-4 3-50,7 2-53,2 8-13,-33 4 10,35-5 84</inkml:trace>
  <inkml:trace contextRef="#ctx0" brushRef="#br0" timeOffset="3447.6854">16596 6640 1,'28'-17'11,"-28"17"62,22-23-7,-22 23-68,11-22 4,-11 22-4,0 0 6,3-26-5,-3 26 2,-24-7-3,3 19 8,-3 2 2,-6 7-3,-4 5 1,-3 3 7,1 4-2,5-2 6,10-1-5,21-30 3,-5 31-8,5-31 1,52 7-13,-2-11-39,9-6-32,-2-11-10,14 2 39</inkml:trace>
  <inkml:trace contextRef="#ctx0" brushRef="#br0" timeOffset="3920.5973">16946 6618 1,'0'0'0,"0"0"16,0 0 61,0 0-50,0 0 2,2-23 1,-2 23 0,0 0-7,-23-3-5,23 3-9,-41 12 0,20-5-2,-2 5-1,1 0 1,1 2-5,21-14 4,-28 26-5,28-26 6,0 0-6,4 22 2,-4-22-2,26-8 3,-4-1-2,-22 9-4,42-21 3,-42 21-5,40-17 4,-40 17 1,22 12 3,-22-12 0,4 31-2,-4-10 11,0 5-7,-2 0 9,-3 7-8,1-5 3,-6 1-6,-2-1 3,-4-2 0,-6-2-3,-6 0-1,-7-6 0,-3-3 0,-5-6-1,5-7-4,1 1-9,6-13-16,31 10-35,-29-11-37,29 11-5,0-31 4</inkml:trace>
  <inkml:trace contextRef="#ctx0" brushRef="#br0" timeOffset="4256.6226">17107 6711 57,'0'0'46,"0"0"-5,-12 28 4,12-28-19,0 0-8,-19 21-14,19-21 3,0 0-2,0 0-2,0 0 3,-2-33-5,2 33 5,30-42-10,-8 18 10,-4-2-10,6 0-1,2 5 0,-2 2-7,4 7-14,-4 5-54,-24 7 3,35-10 20,-35 10 57</inkml:trace>
  <inkml:trace contextRef="#ctx0" brushRef="#br0" timeOffset="4461.6851">17480 6583 1,'-24'33'49,"3"-21"29,21-12-51,-26 40-11,26-40-5,-14 33-3,14-33-8,0 0-26,0 0-47,0 0 0,28-4 56</inkml:trace>
  <inkml:trace contextRef="#ctx0" brushRef="#br0" timeOffset="4672.2661">17837 6127 3,'7'45'91,"-12"-1"-3,-9 4 1,0-1-81,0 17 0,0 0-3,2 0 6,0-8-11,0-8-13,5-11-62,0 4-14,7-41-1,-9 30 55</inkml:trace>
  <inkml:trace contextRef="#ctx0" brushRef="#br0" timeOffset="5263.4778">17726 6531 26,'42'5'93,"-20"-10"5,1 5-6,-1-5-84,-1 3-2,5 0-2,5-3 0,-3 0-1,3 3-1,-5-1 0,4 3 0,-4 0-2,3 0 0,-3 0 0,-26 0-1,40-4 1,-40 4 0,26-7 1,-26 7-3,0 0 2,24-10-2,-24 10 1,0 0-2,0 0-1,23-12 1,-23 12-1,0 0 0,0 0 0,0 0 1,10-23 0,-10 23 5,0 0 0,0 0 0,-26 19 1,26-19 0,-19 28 0,19-28 2,-17 35-1,17-35-1,-16 36 6,16-36-7,-10 21 6,10-21-6,0 0 6,0 0-7,0 0 5,0 0-5,0 0-5,0 0 4,0 0-5,24-16 5,-24 16-6,0 0 5,21-10-5,-21 10 4,0 0-2,0 0-6,0 0-5,24 24-12,-24-24-1,0 0-12,0 0-26,0 0-25,-7 21 26,7-21 65</inkml:trace>
  <inkml:trace contextRef="#ctx0" brushRef="#br0" timeOffset="5599.5944">18154 6500 1,'0'0'34,"23"-12"49,-23 12-47,0 0-1,26 22-10,-26-22 4,17 38-9,-8-17 0,-2 5-7,1-5-1,-1 0-6,-7-21-10,23 29-13,-23-29-31,22 2-38,-22-2-5,23-14 24</inkml:trace>
  <inkml:trace contextRef="#ctx0" brushRef="#br0" timeOffset="5799.5095">18433 6455 1,'16'29'72,"-32"-6"27,1 20-5,-15 7-67,-10 2-5,-5 9-9,-7-2 2,-5 5-8,0-5-8,-2-2-30,2-10-66,15 3-1,-5-17-5,23 0 84</inkml:trace>
  <inkml:trace contextRef="#ctx0" brushRef="#br0" timeOffset="6580.9189">19459 6642 1,'-26'12'0,"-5"-5"55,5 7 22,-12 10-60,0 0 7,0 4-5,5-2 3,5 2-2,9-2-5,12-4-12,7-22 2,31 23-5,6-20-4,8-8 0,12-5 1,0-6-2,4-3 2,-6 0 4,-10 2-5,-5 6 2,-17 4 2,-23 7-1,0 0-1,10 23 6,-24-2-1,-5 5 1,-3 8 5,1-1 2,9-3 1,8-1 1,13-8-1,15-9-4,6-10-1,11-6-4,-1-15 2,2-3-3,-9-6 1,-4 0-1,-17-1 0,-10 6-1,-2 23 0,-40-31-1,9 24-1,-4 4 0,2 6-6,-3 4-7,15 5-15,21-12-24,-29 11-42,29-11 2,22 10 54</inkml:trace>
  <inkml:trace contextRef="#ctx0" brushRef="#br0" timeOffset="6824.3394">19830 6893 1,'0'0'19,"21"19"75,-21-19-2,0 0-55,0 0-9,24-12-8,-24 12-1,35-38-5,-7 14-2,-2-4-9,7 4 3,-2 5-5,0 10-3,-7 9 3,-24 0-2,26 26 2,-22-2-5,-4 4 4,-2 0-3,-3-4 3,5-24-3,3 33-22,-3-33-60,0 0-13,42-9 3,-21-20 64</inkml:trace>
  <inkml:trace contextRef="#ctx0" brushRef="#br0" timeOffset="7399.8042">20647 6500 1,'34'-9'0,"-18"-12"19,10 13 38,-26 8-60,0 0 2,21-21 7,-21 21 5,0 0 11,-33-24 0,33 24 0,-33-18-3,33 18-4,-38-26-2,38 26-7,-45-29-1,22 13-3,-3-1-1,0 3-1,0 4-1,2 6 0,1 1 2,23 3 6,-34 24-2,20 4 6,0 8-2,7 6 7,-5 8 2,5 12 0,-2-3-1,2 4-6,-3-1 0,5-5-3,-2-5 0,0-5-7,2-14-5,1-9-5,4-24-5,-3 23-4,3-23 0,0 0 0,19-28 1,-5 2 5,10-2 7,2-3 10,10 0 0,-1 8 9,3-1-4,-3 12 8,-2 5-2,-7 14-3,-26-7-3,26 31-4,-30-5 6,-3 0-6,-10 0 5,3 0-9,0-5-2,14-21-11,-17 29-23,17-29-60,0 0-9,0 0 4,33-10 72</inkml:trace>
  <inkml:trace contextRef="#ctx0" brushRef="#br0" timeOffset="7723.2245">20922 6796 1,'0'0'6,"-22"35"72,-6-25 5,7 6-59,-3 8-3,5 2-5,5 2 1,7-4 1,12 0-1,-5-24 2,33 23-7,-7-23-4,12-9-2,-5-10 1,2-7-3,-7-12 2,-2 0 3,-9-9-9,-8-3 7,-9-4-8,-7 2 4,-4 5-3,-4 4 2,-1 5-4,2 12-10,14 26-32,0 0-52,0 0 0,-12 40-2</inkml:trace>
  <inkml:trace contextRef="#ctx0" brushRef="#br0" timeOffset="8204.5982">21205 6893 1,'14'-24'8,"-14"24"61,-7-33-3,7 33-74,-11-24 1,11 24 3,-24-11 8,24 11 5,-31 16-1,31-16 4,-28 40-2,21-14 3,4 0-1,6-2 1,11-3-1,-14-21-4,42 22 0,-6-20-1,2-9 0,-3-5-1,8-2 0,-8 0-2,-2-1-2,-4 1 0,-6 5-1,-23 9 0,29-14 0,-29 14 2,0 0 1,23-15 3,-23 15 1,22-4 3,-22 4 0,33-5 1,-7 7 1,-5-4-2,3 9-2,-3 2-3,0 3-1,-21-12-3,31 43 1,-22-17-3,-2-2 1,5-1-9,-12-23-30,0 0-63,40 17 0,-40-17 0,48-36 74</inkml:trace>
  <inkml:trace contextRef="#ctx0" brushRef="#br0" timeOffset="8582.7512">22068 6510 82,'26'26'108,"-31"4"-1,5 13-5,-7 4-96,5 15-1,-3 4-6,0-2 2,-2-5-3,-2-7-5,-3-9-2,3-8-8,9-35-5,-22 26-2,22-26 1,-19-26 5,17 0 5,12-5 9,8 1 7,6-1 7,7 10 6,4 2 2,8 16-2,-5 3-3,-1 7-6,-6 8-5,-5 1-1,-26-16 0,21 40 1,-23-14 0,-7-2 0,-8 0 0,-2-3-1,19-21-6,-38 31-14,38-31-30,-7 23-49,7-23-4,22-23 9</inkml:trace>
  <inkml:trace contextRef="#ctx0" brushRef="#br0" timeOffset="8692.2089">22432 6725 58,'5'-26'102,"-5"26"-16,0 0-24,0 0-141,35 12-15,-35-12-9,22 45 72</inkml:trace>
  <inkml:trace contextRef="#ctx0" brushRef="#br0" timeOffset="9004.3226">22602 6940 6,'0'0'88,"-16"24"3,-6-17-4,1 7-72,0 7-8,2 1-4,19-22 1,-24 35 0,24-35 0,0 0-2,0 0 2,45 9-2,-14-25 2,4-5-1,3 2 1,-2 0-1,-1 5 2,-9 4 2,0 10 0,-26 0 2,26 24 0,-26-24-1,10 35 1,-10-35-2,11 26-11,-11-26-18,26-2-18,-2-15-35,4-4-24,-6-17-3,4 3 53</inkml:trace>
  <inkml:trace contextRef="#ctx0" brushRef="#br0" timeOffset="9200.3068">23009 6488 50,'2'-21'100,"-2"21"3,0 0 6,0 0-73,12 36-11,-14-1-9,-1 10-4,-6 2-2,-1 5-4,-1-4-2,-1-6-4,5-4-11,-3-12-18,13-2-42,-3-24-38,0 0-4,0 0 2</inkml:trace>
  <inkml:trace contextRef="#ctx0" brushRef="#br0" timeOffset="9381.2941">23243 6514 71,'21'-2'104,"-21"2"-1,10 31-1,-18 4-81,-6 8-10,2 7-7,-2 4-2,0-4-2,2-1-4,3-11-7,9-2-19,-5-8-72,5-28-3,0 0-1,0 0 47</inkml:trace>
  <inkml:trace contextRef="#ctx0" brushRef="#br0" timeOffset="11195.7971">23612 6238 16,'0'0'95,"0"0"2,9 42-4,-7-11-67,-6 5-7,1 11-7,-6 7 1,-1 15-4,-6 2-3,-5 4-2,-3 3-6,-4-7-5,2-2-5,-5-17-7,12-7-12,-7-24-1,26-21-2,0 0 3,-10-26 13,22-2 11,5-12 14,9 6 10,-3-6 14,15 12 8,-9 0 0,13 13 1,-4-1-12,9 11-11,1 0-8,-4 5 0,4 0-7,-6 5-6,-2-5 4,-11 5-4,-6-3 4,-23-2 0,0 0-1,-4 33-3,4-33 6,-38 43 1,12-15 2,5 1 1,-1 1-1,11-1 1,6-6 2,5-23-3,19 26-1,2-23-1,7-10-2,8-5 1,4-7-1,0 0 0,0-2 0,1 2 1,-13 2 0,3 8 2,-31 9 2,30 4 1,-30-4-1,3 43 1,-15-5-1,2 9 1,-8 10-2,-1 7-2,-3 7-4,-1 0 1,-1 4-6,-4-1 0,4 1-10,-9-11-15,16 0-75,-4 7-17,-5-12-7,3 7 20</inkml:trace>
</inkml:ink>
</file>

<file path=ppt/ink/ink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49:05.362"/>
    </inkml:context>
    <inkml:brush xml:id="br0">
      <inkml:brushProperty name="width" value="0.05292" units="cm"/>
      <inkml:brushProperty name="height" value="0.05292" units="cm"/>
      <inkml:brushProperty name="color" value="#0000FF"/>
    </inkml:brush>
  </inkml:definitions>
  <inkml:trace contextRef="#ctx0" brushRef="#br0">17575 10411 19,'0'0'28,"0"0"0,0 0-4,0 0 1,-15 22-2,15-22 0,-11 33-1,4-10 1,-3 6-7,-9 1 0,0 6 0,-7 4-1,-7 3-1,-5 9 0,-11-5-2,1 10-1,-13-5-2,0 5 1,-8-5-4,0-8 0,-6-1-2,-3-7 0,-5-13-2,-7-4 0,-2-9-1,-5-8 1,-2-4 1,0-6 1,-5-3 2,4-1 1,-1-7 3,8-2 0,-1-8 1,9 3-1,0-9-1,9-1-1,3-6-1,7 4-3,-1-7-1,6 0-2,2 2 1,2 1-1,3-3 0,4 2-1,3 6 0,4-1 0,6 2 1,1 6-1,3-1 0,9 10 0,-2 4 0,26 17 1,-37-24 1,37 24-2,-26-12 0,26 12 0,0 0 1,-24 3-1,24-3 0,-2 24 1,2-24-1,4 40-1,3-10 2,3 4 1,-5 3-1,2 6 0,-3-5 0,1 7 0,-3-3-1,1 1 4,-6-8-4,1-2 1,2-11-1,0-22 1,0 0 0,0 0-1,0 0 1,-26-48-1,21-1 1,1-13-2,-1-4 0,0-5 0,0-2 1,1 2-1,1 5 1,3 7-1,0 14 1,3 4 0,4 13 1,2 4-1,-9 24 1,31-19-1,-10 19 1,5 12 0,7 5-1,5 9 2,7 5-2,2 4 1,8 3-1,-3 2 2,4-4-1,1-1 0,0-9-4,-3-12-12,8 0-33,-8-9-82,-2-21 3,7 6-5,-19-18 89</inkml:trace>
  <inkml:trace contextRef="#ctx0" brushRef="#br0" timeOffset="688.3897">17667 10333 1,'-24'-14'23,"24"14"62,-21 12-54,21-12-25,-28 9 3,28-9-1,-31 26 4,31-26 1,-45 43 5,9-19 4,-1 4 4,-6-2 4,1 2-1,-10-6-3,14-3-2,-12-15-3,17-1-5,0-18-5,19-6-3,0-14-5,14-3-2,11-9-2,4-1 0,11-1 2,9 4 2,8 2 2,9 8-1,7 9 3,9 11 0,-2 11 3,10 16 1,-5 9 1,0 17 1,-7 7-3,-1 14 0,-13 5-1,0 4 1,-15-4-4,-4 2-1,-10-9-5,-7-7-6,-2 2-27,-19-10-94,7-42-10,-12 26 1,-11-42 32</inkml:trace>
  <inkml:trace contextRef="#ctx0" brushRef="#br0" timeOffset="23843.9996">8751 8458 1,'-24'-33'59,"10"-5"-33,0 12-3,-15-2-4,3 7-1,-18-3-2,-4 7 3,-8 3-3,-8 7-4,-10 7-1,-11 5-3,-9 2 3,-3 5 1,-9 0 3,-10 4-1,-14 1 1,0 6 1,-12-4-2,5 10 2,-7-6-7,11 3-2,1 0-5,14 3 0,4 1 0,6 6 1,3 4-1,4 5 2,2 7-2,-1 9 1,3 1-1,5 4 1,5-2 0,13 0 1,6-7-1,14-3 1,9 0 5,12 3-4,7-5 4,9 3-4,8-3 1,4 2-3,10-2 3,4 2-4,10-4-2,2-3 1,10 3-2,2-5 1,7 7 0,5-5 2,7-2-1,7 0 3,12-5-1,7-2 1,5-5 0,9 0 0,7-9 0,5-3-1,5-4-1,2-1 0,-2-4-1,-3 0 0,5-5 1,0-2 0,12-3 1,5-2 1,2-2-2,9-3 1,3-2 1,7-5-2,7-2 2,-9-5-3,-3-7 1,-5-9-3,-2-8 3,-11-2-2,-8-5 0,-12 1 0,-16-8 0,-9 0 1,-15-4 1,-17 4-1,-16-4 2,-16-10 0,-17-5-6,-19-7 4,-16-7-3,-22-4 1,-21-6 0,-10-1 2,-13-3-3,-10 7 0,-8 5 7,1 9-4,-5 7 3,8 12-2,1 10 0,8 11 0,9 15-7,9 9-12,25 19-34,1 7-63,24 10-6,10 6-4,18 3 33</inkml:trace>
  <inkml:trace contextRef="#ctx0" brushRef="#br0" timeOffset="25218.0575">18957 8614 12,'-9'-21'33,"9"21"-6,-50-31-4,3 24-9,-19 5-5,-17 6-7,-16 4 1,-15-1 1,-13 4 2,-13 4 4,-9-4-1,-4 6 4,-10 0-1,7 6 8,-7-1-1,11 13 2,8-4-2,12 21 1,11-3-2,22 18 1,16 4-1,22 14-8,23 0 1,21 9-5,27 6 0,28-1-4,25 7 2,30 1-4,27-5 1,31-8 4,22-2-1,33-14 3,9-19 1,21-14 2,8-26-1,8-19 2,-10-28-1,-6-17-2,-16-21-1,-24-12-3,-16-14 1,-27-3-3,-30-14 2,-24 0 2,-30-9-2,-31-2 2,-36-6-3,-25-4 2,-39 5-3,-21 2 3,-23 12-4,-17 9-2,-9 15 3,2 18-3,0 22-7,-7 16-14,16 26-28,-7 19-73,10 1-3,7 20-2,-2 1 89</inkml:trace>
  <inkml:trace contextRef="#ctx0" brushRef="#br0" timeOffset="28686.9607">12637 15476 48,'0'0'38,"0"0"-1,0 0 0,0 0-1,0 0-5,0 0-3,-26 3-8,26-3-2,-40 30-5,14-8 1,-3-3-1,-1 7 0,-6-5 2,1 5 0,-10-5 0,2 5 0,-9-4-1,-2 6-1,-5-2-3,-3 2-2,1 5-1,4 0-5,5-2 1,5 0-5,11-5-5,8-7-19,19 2-48,9-21-29,0 0-3,0 0 0</inkml:trace>
  <inkml:trace contextRef="#ctx0" brushRef="#br0" timeOffset="28955.1242">11916 15859 65,'-14'-28'93,"14"28"2,-26-21 2,26 21-85,-31-3 2,31 3 1,-31 22 3,31-22-2,-40 35 5,21-9-8,-4 0 1,6 0-7,-2-2 4,12 2-5,7-26 0,12 26 0,11-21-7,15-3-8,19 3-34,4-5-62,3-3-7,5 3 0,-12-4-9</inkml:trace>
  <inkml:trace contextRef="#ctx0" brushRef="#br0" timeOffset="31187.2424">10410 17020 1,'0'0'50,"0"0"22,10-26-32,-10 26-6,23-18-1,-23 18-2,43-27-2,-17 11-6,9 4-5,-2 0-4,5 3-4,-2-1-1,4 6-2,-9 1 0,-1 3-2,-8 3 0,-22-3 3,0 0 1,7 23 2,-36-13 3,-9 6 4,-21-6 1,-4 4 2,-23-7 0,4 5-1,-10-10-2,11 3-2,3-10-4,17 5-4,11-7 0,24 0-3,26 7-1,0 0-3,45-24 1,12 17-1,16 3 0,12-1 0,10 5 0,4 0 1,-2 0 0,-10 2 1,-9-2-2,-14 5 2,-17 0-3,-16-1 2,-31-4-2,0 0-1,-42 26 0,-10-14 0,-19-2 1,-10-1 0,-6-4 1,-3 0 0,3-3 2,13-4-1,20-5 1,21-1 0,33 8 0,7-23-2,35 9 0,18-3-2,22 3-2,10-3-4,12 10-11,-9-5-20,7 19-81,-20 1-6,-11 6-1,-14 2-5</inkml:trace>
  <inkml:trace contextRef="#ctx0" brushRef="#br0" timeOffset="33667.8016">13058 17134 19,'59'-14'105,"4"-3"5,20 1 0,14 4-65,0-9-5,19 11-8,2-6-7,17 8-4,-5-1-2,9 7-3,1-3-5,4 7-2,-5-2-3,6 7-1,-8-2-1,0 2-1,0 0-1,2-2 0,3 2-1,-2 0 1,6 0-2,-2 0 0,3 0 2,-3-2-1,-5 0 2,3 0-1,-5-5 0,3 0 1,-1-3-1,1-1 0,2-1-1,2-2 0,2 0 0,-1 2-2,-1 3 2,2 2-2,-9 0 1,-2 4 0,-3 3 1,-6 3 1,-8-3-1,-7 2 1,-9-2 0,-1 1 1,-4-1-2,-5 0 1,-4-3 0,-3-1-1,-2-1 0,-1 3 2,-6-3-1,0 1-1,-5 1 1,-3 6 0,1-5-1,-3 4 0,-5 3-1,-2-3-3,1-2 3,-6 3-2,0-8 3,-4 1-1,0-3 1,-6 0-1,4-3 1,-8 3 2,0 0-3,3 0 1,-3 5-1,0-5-3,-5 5 3,-4-3-3,-5 0 3,-5-2-3,-21 0 4,24 0-2,-24 0 1,0 0 3,0 0-4,-21-4 4,21 4-3,-38 2 0,17-2-1,-5 2 0,2 6-4,0-8-11,24 0-20,-44 16-93,44-16-4,-41 14-3,13-11-10</inkml:trace>
  <inkml:trace contextRef="#ctx0" brushRef="#br0" timeOffset="36436.0764">20456 15377 1,'21'-52'14,"-14"-2"79,5 11 3,0 10-51,-12-5-5,0 38-3,12-47-2,-12 47-1,9-31-4,-9 31-4,0 0-5,-23 21-4,-6 3-4,3 14-1,-12 7-3,-4 7 1,-5 2-3,2 5 1,2-2-3,8 0 1,2-8-3,4-4-2,8-2-8,0-12-12,14 4-35,-10-11-68,17-24-3,-26 28-3,26-28 21</inkml:trace>
  <inkml:trace contextRef="#ctx0" brushRef="#br0" timeOffset="36675.2098">19943 15722 123,'0'0'121,"0"0"1,0 0-1,0 0-108,2 31 0,-9 4-2,3 6-3,-8-6 4,9 5-6,1-4 0,14-8-6,9-14 4,17-16-6,9-15 2,15-16-2,13-4-16,1-20-29,2 14-74,-9-4-3,-8 11-4,-16 10 11</inkml:trace>
</inkml:ink>
</file>

<file path=ppt/ink/ink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51:01.993"/>
    </inkml:context>
    <inkml:brush xml:id="br0">
      <inkml:brushProperty name="width" value="0.05292" units="cm"/>
      <inkml:brushProperty name="height" value="0.05292" units="cm"/>
      <inkml:brushProperty name="color" value="#0000FF"/>
    </inkml:brush>
  </inkml:definitions>
  <inkml:trace contextRef="#ctx0" brushRef="#br0">23602 15157 65,'0'0'111,"0"0"2,0 0-38,14-42-32,19 30-7,-2-17-6,14 6-6,0-3-4,5 0-5,-3 2-3,-5 7-2,-6 3 0,2 10-2,-8 4 0,1 11-1,-10 1 1,1 12 1,-8 4 1,0 8 1,-12 6-2,-6 8 0,-13 7-3,-7 2 2,-13 2-3,-6-2 0,-4-4-4,2-6 0,2-8-1,10-11 0,7-11-1,26-19-2,-21 12-7,21-12-7,28-12-8,-4-4-11,23 11-5,-9-19-8,24 22-10,-18-15-4,23 20-2,-20-15-8,7 14 4,-16-9 12,0 5 25,-12-8 22,-2 1 24,-3-3 16,-12-9 17,-9 21 22,24-47 10,-24 47 2,19-55-15,-19 55-12,9-42-11,-9 42-9,-7-22-9,7 22-6,-33 10-5,12 9-3,-10 7-3,7 7-1,1 2-2,9 5 0,9-2-1,10-5 1,9-7-2,14-9 0,10-15-2,2-11-1,0-12 0,-4-15-3,-13-6 0,-11-8 0,-14 3 1,-17 4-1,-12 8 1,-11 9-1,-3 14 0,-2 7-6,13 22-15,1-8-35,31 19-73,2-4-4,24 2 2,6-5-4</inkml:trace>
  <inkml:trace contextRef="#ctx0" brushRef="#br0" timeOffset="307.8448">24694 15318 134,'0'0'127,"-7"-38"-1,7 38-2,-16-33-103,16 33-8,0 0 1,-24 5-1,24-5-7,-31 35-5,17-4-2,2 4 1,3-2 1,9-4 0,9-6 1,12-11-1,10-9 1,7-10 0,2-12 0,-2-7-1,-10-5 1,-6-2 0,-20 0 0,-14 4 0,-16 3 0,-8 7-3,-4 8-3,-5 3-9,12 18-19,0-15-55,33 5-39,0 0-2,17 26 0</inkml:trace>
  <inkml:trace contextRef="#ctx0" brushRef="#br0" timeOffset="713.3844">24957 15100 163,'-5'-35'135,"2"9"-1,3 26-2,19-43-106,10 29-2,11-7-1,10 7-5,2-1-8,7 11-3,-3 4-2,-11 7-1,-9 5-1,-15 9 0,-19 5-2,-11 5 1,-15-3 0,-6 5 1,-1-9 0,5-1 0,5-8 1,21-15-1,0 0-1,21 21 0,12-16-1,7 4 0,-2 10-1,-7 5 3,-5 9-1,-19 5 2,-17 4 0,-20 8 0,-15-8-1,-10 1 1,-6-12 0,-5-10-3,2-7-8,0-14-16,24 5-98,-7-12-25,11 4-1,3-6-8</inkml:trace>
</inkml:ink>
</file>

<file path=ppt/ink/ink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52:43.393"/>
    </inkml:context>
    <inkml:brush xml:id="br0">
      <inkml:brushProperty name="width" value="0.05292" units="cm"/>
      <inkml:brushProperty name="height" value="0.05292" units="cm"/>
      <inkml:brushProperty name="color" value="#0000FF"/>
    </inkml:brush>
  </inkml:definitions>
  <inkml:trace contextRef="#ctx0" brushRef="#br0">22966 16358 1,'0'0'15,"-7"-23"84,7 23-37,0 0-18,0 0-1,5-24-1,-5 24-4,0 0-6,31 2-6,-31-2-7,33 10-4,-10-8-4,6 8-4,1-6-2,8 4-1,5-1-2,4-3 0,5-1-2,2-1 1,-4-2 1,2 2 1,-2-2 1,-3 0 0,-9 0 0,-3 3 0,-9-6 0,-2 6 1,-24-3-2,31-3-1,-31 3 0,0 0 0,0 0 0,0 0-1,-41-11 2,13 11 0,-10 0 0,-2 0 1,-10 0 0,-2 0-1,-2 0 0,4 0 2,1 0-2,4-3 1,7 3-2,7 0 0,8-2 0,23 2 0,0 0-1,0 0 0,0 0-1,38-28 1,2 18-1,7-2 0,10 0 0,7 1 0,6 1 1,-1-2-1,2 0 0,-5 3 0,-4 0 0,-15 1 0,-9 6 0,-15 0 0,-23 2 0,0 0 0,-26 9 1,-12 1 1,-16-1 3,-10 3-1,-4 0 1,-8 2 0,3-5 1,9 3 0,10-5-1,11-2-2,17-3-3,26-2-1,0 0-7,31-19-17,23 29-47,-2-17-60,12 7-3,-3 2-2,1 10 49</inkml:trace>
  <inkml:trace contextRef="#ctx0" brushRef="#br0" timeOffset="4399.1468">23207 15138 1,'0'0'87,"0"0"15,-23 5-38,23-5-31,0 0-1,0 0-6,0 0-8,28-19-7,-28 19-6,38-26-4,-17 7 0,3 5-2,-3 0 1,-21 14-1,36-14 1,-36 14 0,23 11 1,-23-11 1,17 29 1,-17-29 0,7 23 0,-7-23-1,0 0-1,28 3 0,-28-3-2,36-24-1,-36 24 0,42-26 0,-42 26 2,38-12 1,-38 12 1,28 17 1,-28-17 2,15 33-2,-15-33-5,9 35-17,-9-35-34,0 0-52,0 0-3,0 0 0</inkml:trace>
  <inkml:trace contextRef="#ctx0" brushRef="#br0" timeOffset="4654.9242">23734 14677 1,'0'0'52,"24"47"47,-10-18-1,8 9-82,11 16 2,2 0 3,3 5 0,-12 5-5,-5-2-8,-9 9-15,-17-12-27,-11-2-64,-3 2-4,-19-21-1,0-1 98</inkml:trace>
  <inkml:trace contextRef="#ctx0" brushRef="#br0" timeOffset="23663.523">22040 10738 32,'-22'-19'46,"22"19"-4,0 0-10,0 0-5,-23-7-6,23 7-6,-24-7-2,3-1-3,21 8-2,-47-18 0,13 10-1,-8 1-1,-1 3-2,-11-1 1,2 5-2,-2 0 3,2 5-2,-3 2 1,3 2 0,5 3-1,4 5 1,3-3-3,5 7 1,2-7-3,7 3 2,4-5-1,22-12 2,-33 23-2,33-23 2,0 0 2,-23 17 0,23-17 1,0 0 1,-14 23-1,14-23 1,-8 26 0,8-26 0,-2 41 0,2-15 1,-5 4-1,5 8 2,-9 2 0,2 10 2,-7 2-1,2 10 2,-5 1-4,-2 6 1,0-5-2,1 2 2,-1-4-3,7-6-1,-2-6-1,4-5 1,1-10-1,2-2 0,2-7-1,0-4-1,3-1-1,2-21-4,-3 33 4,3-33-3,-2 28 3,2-28-4,0 26 7,0-26-6,0 22 6,0-22-3,0 21 2,0-21-3,0 0 4,7 24-4,-7-24 0,0 0 1,24 19-1,-24-19 2,26 11-2,-26-11 1,31 15-1,-10-8 2,0 0-1,5 2 1,7-2 0,0 0-1,5 1 1,2-1 0,0-5 0,3 3-2,-5-5-6,-3-3-9,1 3-8,-8-9-12,12 9-57,-9 0-31,-3-5-5,-4 8 12</inkml:trace>
  <inkml:trace contextRef="#ctx0" brushRef="#br0" timeOffset="24942.6754">23602 10837 1,'0'0'80,"14"-24"-41,-14 24-1,0 0-8,31 0-2,-31 0-3,33 10-1,-9-1-5,-24-9-4,45 17-3,-17-12-1,5-1-2,3-1-1,6-1-1,-4-7-1,4 5-3,-6-4-1,-1 1-1,-9 3 0,-4 3 0,-22-3 2,23 14 1,-23-14 2,0 23-1,0-23 1,-4 36 1,-6-15-1,5 7 1,-4 3-1,-1 2-2,1 5 0,0-2 0,-3 4 0,5 2 0,-3 3-2,5 0 1,-2 3-2,3-1 1,1 0-1,3 0 1,0-2-1,3 0 2,1-5-2,1 1 2,0-8-1,4 0 2,-6-2-2,4-1 1,-3 1-1,-1-3-2,2 3 6,-5 0-7,0-5 6,0 0-4,-8-2 5,6-1-2,2-23 5,-12 31-3,12-31-2,0 0 2,-30 19-1,30-19 0,-34 7-1,13-5-2,-2-2 0,-1 5 0,0-3-1,-2 3 0,-2-2 0,4 1-1,-2 1-2,0-3-6,5 8-18,-12-8-92,7 1-5,2-1-1,-2-9-5</inkml:trace>
</inkml:ink>
</file>

<file path=ppt/ink/ink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54:52.056"/>
    </inkml:context>
    <inkml:brush xml:id="br0">
      <inkml:brushProperty name="width" value="0.05292" units="cm"/>
      <inkml:brushProperty name="height" value="0.05292" units="cm"/>
      <inkml:brushProperty name="color" value="#0000FF"/>
    </inkml:brush>
  </inkml:definitions>
  <inkml:trace contextRef="#ctx0" brushRef="#br0">16589 8728 1,'0'0'0,"-36"12"64,36-12-20,-23 4-17,2-1 2,21-3 6,-41 19 1,41-19 2,-49 37-5,18-1-9,-12-1-5,-1 13-4,-13-1-2,2 5-2,-1-7-3,4-3 1,7-8-1,16-16 0,29-18 0,0 0-2,24-26-3,19-9-1,11-10 1,12-5-1,5-2 0,-2 3-2,-6 4 0,-8 7 0,-6 10 1,-8 4-1,-11 12 0,-8 7 1,-22 5 2,21 17 1,-14 4 0,0 10 0,-7 2 1,2 7 0,1 3 0,-1 2 0,-2-7-4,3-3 3,-1-7-4,0-4 0,-2-24-6,7 31-9,-7-31-13,0 0-32,0 0-57,0 0-9,-21 12 7,21-12 101</inkml:trace>
  <inkml:trace contextRef="#ctx0" brushRef="#br0" timeOffset="284.2072">16312 9142 1,'-26'-24'19,"26"24"81,3-26 10,-3 26-69,30-17-5,-30 17-9,29 22 0,-29-22 2,21 49-13,-23-6 4,-1 14-9,-13 4 2,-3 15-7,-12 6 2,-7 6-4,-2 9 1,0 0 3,0-7-6,2-3 1,7-4-3,5-12 1,7-7-7,5-17-9,7-2-22,-5-12-84,12-33-1,0 33-5,0-33 69</inkml:trace>
</inkml:ink>
</file>

<file path=ppt/ink/ink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3-10-14T19:56:54.737"/>
    </inkml:context>
    <inkml:brush xml:id="br0">
      <inkml:brushProperty name="width" value="0.05292" units="cm"/>
      <inkml:brushProperty name="height" value="0.05292" units="cm"/>
      <inkml:brushProperty name="color" value="#0000FF"/>
    </inkml:brush>
  </inkml:definitions>
  <inkml:trace contextRef="#ctx0" brushRef="#br0">14502 13405 1,'0'0'32,"0"0"54,21-10 1,-21 10-65,38-14 3,-7 14-2,-1-4-1,8 4 0,0-3-3,14 8-3,2-7 1,22 6-3,11-4-1,22 5-2,16 0-1,15 2 0,16 0-1,14 2-1,10 1-1,2 2-2,-3-1-1,-4 4-2,-7-1 0,0-2-2,-10 2 0,-9-2 0,-12-3 0,-9 1 0,-17-6 0,-5 1 0,-9-7 1,-14-1-1,-14-1 1,-10-1 0,-14-2 1,-8 0-1,-37 7 0,24-14 0,-24 14 0,-54-15 1,-8 11-2,-25-1 1,-31 3 1,-34-1 0,-27 6 1,-29 1 2,-24 3 0,-7 5 2,-11-2 1,2 4 1,2 5-1,14 0 0,15 0-2,18 2 2,27-2-2,25 0-1,31-3-2,41 1 1,44-5-1,31-12 0,90 11 0,44-13-1,67-5 0,64-5-2,78-4 1,56-6-1,46-4 1,30 0-2,19 0 1,2 5-4,-14 7-4,-33 0-13,-40 18-55,-68 3-45,-65 12-8,-63 5-2</inkml:trace>
  <inkml:trace contextRef="#ctx0" brushRef="#br0" timeOffset="24002.6098">16601 6141 1,'-22'9'74,"22"-9"16,0 0 3,22-28-79,1 14 3,8-5 2,14-5-1,5-11 2,14-3-2,4-14-2,17-3-4,10-13 2,21-1 2,6-18-7,18 2 4,11-12-3,12 2 3,5-9-3,9 2 0,-2-6-5,10-3-1,-3-1 5,7 1-4,-3 0 4,1 7-4,5 2 4,2 8 2,-5 4-8,2 17 4,-11 9-6,-10 7 5,-14 5-5,-5 5 6,-18 4-7,-11 10 0,-15 5 4,-15 6-1,-14 6 0,-12 2-1,-11 2 0,-13 5-1,-14 2 0,-28 5-1,26-9 1,-26 9-2,0 0-3,0 0-8,0 0-22,-40-15-82,40 15-2,-38-14-13,3-9-6</inkml:trace>
  <inkml:trace contextRef="#ctx0" brushRef="#br0" timeOffset="50809.64">20683 546 178,'0'0'104,"0"0"-1,0 0-3,0 0-85,-14 24-2,11-3 4,3 17 3,-7 2 0,3 14-2,-13 6-5,0 11 1,-9-3-4,5 10-1,-5-5-5,7 1-9,7-10 3,8-5-6,16-12 7,11-12-6,15-9 4,7-9-8,9-10 0,-6-12-5,11 8-33,-19-17-62,-2 4-7,-38 10 2,30-31 0</inkml:trace>
  <inkml:trace contextRef="#ctx0" brushRef="#br0" timeOffset="51015.3593">20463 1010 210,'12'-24'114,"-12"24"-4,45-17 1,-12 8-91,19 9-3,5-2-15,4-6-25,5 8-78,-7-14-10,3 12-1,-13-12-7</inkml:trace>
  <inkml:trace contextRef="#ctx0" brushRef="#br0" timeOffset="51321.7979">21338 1383 180,'0'0'113,"0"0"-1,-29 29-7,3-13-96,5 13-3,-10-6 2,3 3-7,4 5-35,1-19-73,23-12-4,0 0-2,4-26-5</inkml:trace>
  <inkml:trace contextRef="#ctx0" brushRef="#br0" timeOffset="51926.3538">22113 832 141,'21'-23'97,"-21"23"-1,22-24 1,-22 24-71,0 0 2,16-28 2,-16 28-2,0 0-9,0 0-6,-38 30-1,10-4-1,-15 0-2,-2 10-3,-4 2-1,-1-1 0,3-3-2,7-4 2,11-6-2,29-24-1,-9 21-1,9-21-1,45-7-1,-3-5 1,8 1-1,2-4-1,-2 6 1,-13 7-2,-11 4 2,-26-2-1,5 33 3,-24-7 0,-14 2-1,-5 5 3,-2 3 0,0-1-3,4-1 1,10-4-5,5-1 4,7-3-5,12-3 5,6-1-6,-4-22 3,31 21 1,0-19 3,7-4 0,7 2-10,-3-14-15,15 14-57,-15-17-32,8 10-5,-10-12 0</inkml:trace>
  <inkml:trace contextRef="#ctx0" brushRef="#br0" timeOffset="52135.3695">22418 1303 84,'7'23'108,"-7"-23"2,0 0-3,-26 17-65,17 4-3,-17-9 1,7 12-13,-14-3-11,4 3-13,1 2-10,-3-12-26,31-14-80,-21 14 1,21-14-5,26-28 0</inkml:trace>
  <inkml:trace contextRef="#ctx0" brushRef="#br0" timeOffset="52687.14">23030 1078 227,'12'-33'114,"-12"33"3,-24-33-8,24 33-92,-35-17-2,35 17 2,-47 3 1,25 9-5,-1 2-5,6 7-3,1 0 0,6 3-1,10-24 0,7 28-1,14-25 0,8-8-1,9-9-1,4-5 0,5-5 1,-4 1-1,-3-1 0,-7 5-1,-7 7-1,-26 12 1,0 0 1,-7 33 0,-16 3 0,-8 11 0,-12 10-2,-4 9-5,-3 5 5,3 5-5,0-3 3,9-4-4,10-8 4,9-14-4,14-11 5,5-36-1,35 26 0,1-36-1,14-9 1,2-9 0,2 0 0,-7-3-1,-4 5 3,-15 7 1,-28 19 1,10-21 0,-10 21 0,-48 0-2,15 7-10,-7-10-26,16 13-81,-4-17-1,28 7-5,0 0-1</inkml:trace>
  <inkml:trace contextRef="#ctx0" brushRef="#br0" timeOffset="52936.16">23418 690 238,'-19'-30'115,"19"30"1,0 0-3,40 49-84,-23-8-7,9 22-5,-10 1-5,3 12-3,-10 0-7,-6 2-13,-10 0-9,-17-22-50,-2 6-53,-21-22-6,-12-7-2,-26-19-8</inkml:trace>
  <inkml:trace contextRef="#ctx0" brushRef="#br0" timeOffset="53254.125">20477 593 266,'-64'121'118,"-23"-5"-4,16 19-13,10-5-101,11 9-18,36 5-92,16-25-9,34-15-3,23-24-12</inkml:trace>
  <inkml:trace contextRef="#ctx0" brushRef="#br0" timeOffset="57561.3921">19518 1989 27,'-22'-19'97,"22"19"3,-9-22 3,9 22-57,0 0 0,0 0-5,0 0-8,0 0-10,-10 45-7,-1-12-6,1 0-7,3 3-10,0-15-16,14 3-31,-7-24-55,31-14-1,-5-12-2,14-7-1</inkml:trace>
  <inkml:trace contextRef="#ctx0" brushRef="#br0" timeOffset="57719.3824">19799 1873 148,'21'9'111,"-21"-9"1,-7 33-2,-12-9-87,7 9-7,-7 2-2,8 3-6,-8 0-10,5-7-17,14 4-59,0-35-33,4 31 0,-4-31-4</inkml:trace>
  <inkml:trace contextRef="#ctx0" brushRef="#br0" timeOffset="58223.3582">20023 2218 94,'-33'24'113,"12"-22"-3,21-2 2,-42 16-56,25 6-29,-11-3-6,11 14-6,-7-2-8,13 4-1,4-4-4,11-3 1,13-7-3,9-6-5,9-8-3,8-14-4,6-3 0,-1-11-2,6 0 2,-11-8-2,-3 6 5,-9-1 4,-8 5 9,-23 19 4,0 0 4,0 0 1,0 0 3,-21 21-1,-5 5-2,7 7-2,-2 3-5,14-3 0,7-2-3,11-10-1,15-9-1,8-12-1,8-12 2,1-9-1,-3-10 1,-7-2-1,-9-5 0,-13 5-1,-4 2 1,-14 8-2,7 23-3,-26-26-4,26 26-10,-21 7-16,21-7-33,7 30-49,-7-30 1,26 29-4,-2-17 9</inkml:trace>
  <inkml:trace contextRef="#ctx0" brushRef="#br0" timeOffset="58573.2818">20584 2435 90,'9'24'112,"-9"-24"7,0 0-5,7 31-49,-7-31-41,0 0 0,0 0-4,29-3-7,-6-8-8,6-4-3,1 1-1,6 0-1,-6 2 0,-1 8-1,-6 4 1,-23 0 0,26 16 0,-26-16-1,10 21 1,-10-21 0,0 0 0,28 0 1,-4-14-1,2-5 1,7 3-1,0-3 0,0 5 0,-4 7 0,-3 7 0,-26 0 0,21 18-1,-21-18 1,-3 34-3,3-34-7,-4 37-23,4-37-83,0 0 0,0 0-4,30-11 0</inkml:trace>
  <inkml:trace contextRef="#ctx0" brushRef="#br0" timeOffset="58916.5995">21361 2447 164,'-7'43'123,"-12"-1"1,7 10-4,-11-7-97,9 7-9,-3-14 5,10-5-9,7-33-4,0 0-13,0 0-7,0-33 4,9-12-7,3-9 7,10-3-5,-1-7 10,10 5 0,2 10 9,-3 4 4,11 14 3,-11 12 2,3 14-1,-11 12 0,-22-7-1,21 43-3,-23-12-1,-13-3-3,-1 0-2,-5-4-5,-3-7-7,24-17-13,-36 2-27,36-2-65,0 0-6,19-31 3,-19 31-4</inkml:trace>
  <inkml:trace contextRef="#ctx0" brushRef="#br0" timeOffset="59063.4928">21680 2450 146,'0'0'112,"48"40"6,-22-31-7,16 3-81,-4-14-7,9-5-13,1-8-15,-8-15-29,9 8-42,-15-15-38,-1 6 0,-14-9-3</inkml:trace>
  <inkml:trace contextRef="#ctx0" brushRef="#br0" timeOffset="59538.9892">22286 1972 160,'0'0'124,"2"43"0,0 4 1,-16-9-83,12 26-15,-12-8-5,9 13-4,-5-12-12,6-5-5,1-12-11,-1-19-8,4-21-7,0 0-2,0 0 0,28-31 1,-2 10 4,2-12 7,10 7 13,7 2 8,2 3 9,8 9 1,-6 3 2,3 6-2,-14 3 0,-2 12-4,-15 2-3,-9 12 1,-27 0-4,-3 8 4,-11-1-3,1 2 1,-3-4-3,10-7 0,21-24-1,0 0-3,0 0 2,47 4-3,-7-18 2,3 0-2,2 0 0,-3 4 0,-6 5-1,-8 3-3,-2 7-8,-26-5-6,40 9-19,-40-9-34,33-9-48,-33 9-5,38-29 3,-21-4-1</inkml:trace>
  <inkml:trace contextRef="#ctx0" brushRef="#br0" timeOffset="59860.6182">23196 1979 254,'9'21'132,"8"31"2,-25 0-6,6 22-102,-12-1-7,0 7-6,-12-13-6,0-11-4,4-13-7,4-19-4,18-24-6,0 0 1,2-26-1,22-8 0,13 1 2,8 0 1,7 7 6,0 7 5,-2 10 6,-5 14 0,-7 6 1,-10 13 1,-11 0-2,-6 2 0,-8-3-3,-3-23-3,-7 33-8,7-33-10,0 0-20,0 0-57,0-35-29,7-3-4,14 3 4</inkml:trace>
  <inkml:trace contextRef="#ctx0" brushRef="#br0" timeOffset="59979.9414">23671 2055 199,'9'-29'120,"-9"29"1,10-21-4,-10 21-101,7 21-69,-7-21-55,0 33-6,0-33-8,11 41-4</inkml:trace>
  <inkml:trace contextRef="#ctx0" brushRef="#br0" timeOffset="60228.5466">23916 2357 230,'0'0'124,"-21"45"-1,0-33-33,14 14-77,0-5-1,7-21 1,28 26-2,-4-21-7,9-10-2,2-9-1,1-12 3,-6-4-3,-8-6 2,-15 3-3,-10 2-2,-8 5-9,11 26-18,-48-19-55,48 19-36,-40 24-4,35-3-1</inkml:trace>
  <inkml:trace contextRef="#ctx0" brushRef="#br0" timeOffset="60445.8266">24231 2431 209,'0'0'129,"33"4"2,-33-4-6,24-23-97,-24 23-10,33-36-4,-10 15-7,6 2-7,1 7-3,3 5 1,-4 12-1,-6 9 1,-23-14 0,26 45 1,-21-17-7,-7-6-14,9 11-47,-7-33-55,12 23 1,-12-23-4,35-4 3</inkml:trace>
  <inkml:trace contextRef="#ctx0" brushRef="#br0" timeOffset="60661.4662">24701 2421 176,'0'0'131,"0"0"-4,0 0 3,0 0-73,-30 19-37,8-7-3,22-12-7,-16 31-8,16-31-3,0 0 0,30 23-1,-6-23 0,4-2-4,-2 2-2,-4-5-4,4 8-5,-26-3-8,33 0-18,-33 0-34,21-12-44,-21 12-2,28-31 6,-13 5 3</inkml:trace>
  <inkml:trace contextRef="#ctx0" brushRef="#br0" timeOffset="60863.9773">25032 1984 273,'0'0'132,"24"52"0,-29-14-4,7 14-111,-9 9-7,-2 5-2,-3 1-8,-4-8-1,6-5-9,1-16-8,13-3-22,-4-35-73,0 0-15,0 0-7,24-19 3</inkml:trace>
  <inkml:trace contextRef="#ctx0" brushRef="#br0" timeOffset="61187.3951">25318 1906 111,'0'0'108,"0"0"3,0 0 0,7-21-71,-7 21-2,-9 21-2,6 2-11,3-23-9,-18 45-4,6-19-9,0-4-9,7 4-19,5-26-52,0 0-40,0 0-2,0 0-1,-7-31 1</inkml:trace>
  <inkml:trace contextRef="#ctx0" brushRef="#br0" timeOffset="61315.5067">25342 1996 241,'0'40'120,"-14"-5"-4,4 6-11,1 1-164,-8-16-52,17-26-8,-23 21-7,23-21-4</inkml:trace>
  <inkml:trace contextRef="#ctx0" brushRef="#br0" timeOffset="152455.4093">2574 14268 1,'-14'24'0,"14"-24"88,0 0-15,0 0-22,7 21 1,-7-21 3,12 21-9,-12-21-10,10 36-14,-6-8-2,-11 3-1,7 11-5,-12 3 0,5 10-5,-7-1 1,0 8-3,0-6 2,4 1-5,3-10 0,3-4-2,6-10-1,5-9 0,-7-24-1,38 19 1,-12-22-1,5-2-1,4 1-5,0-6-7,6 13-13,-15-13-24,9 8-71,-14 2-1,-21 0-2,24-7 49</inkml:trace>
  <inkml:trace contextRef="#ctx0" brushRef="#br0" timeOffset="152739.8213">2558 14523 1,'0'0'53,"-38"-30"24,38 30-44,0 0-119,-16-22 9,16 22 77</inkml:trace>
  <inkml:trace contextRef="#ctx0" brushRef="#br0" timeOffset="153285.8795">2175 14358 46,'0'0'118,"0"0"-3,-2 28 8,2-28-97,16 22-3,-16-22-1,45 23-2,-14-20-3,14 1-3,0-6-5,7 4-4,2-4 0,3 0-2,-1-3 0,1 2-2,-5 3-5,-5 0-5,-6 10-13,-18-12-18,8 13-66,-31-11-19,12 22 2,-12-22 3</inkml:trace>
  <inkml:trace contextRef="#ctx0" brushRef="#br0" timeOffset="154104.5754">3109 14880 138,'-22'10'133,"22"-10"3,22-12-3,-22 12-104,47-21-8,-16 11-10,2 1-13,2 9-23,-35 0-40,47-5-68,-47 5 0,29 17-4,-29-17 32</inkml:trace>
  <inkml:trace contextRef="#ctx0" brushRef="#br0" timeOffset="154912.6222">2927 14523 1,'-5'22'78,"5"-22"32,-14 26 2,14-26-81,12 21 1,14-9-2,-3-15-2,17 8-3,1-14-7,11 4-6,-5-7-10,7 0-10,3 8-51,-10-8-57,-11-2-3,-8 6-1,-28 8 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EA11A-7C1A-F544-A99B-661F38A45889}" type="datetime1">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5A8A3-9FBB-431D-AAA8-BEEA360F5701}" type="slidenum">
              <a:rPr lang="en-US" smtClean="0"/>
              <a:t>‹#›</a:t>
            </a:fld>
            <a:endParaRPr lang="en-US"/>
          </a:p>
        </p:txBody>
      </p:sp>
    </p:spTree>
    <p:extLst>
      <p:ext uri="{BB962C8B-B14F-4D97-AF65-F5344CB8AC3E}">
        <p14:creationId xmlns:p14="http://schemas.microsoft.com/office/powerpoint/2010/main" val="32917664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a:t>
            </a:fld>
            <a:endParaRPr lang="en-US"/>
          </a:p>
        </p:txBody>
      </p:sp>
    </p:spTree>
    <p:extLst>
      <p:ext uri="{BB962C8B-B14F-4D97-AF65-F5344CB8AC3E}">
        <p14:creationId xmlns:p14="http://schemas.microsoft.com/office/powerpoint/2010/main" val="35440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8B18A-F552-9042-8326-0274A84241A0}" type="slidenum">
              <a:rPr lang="en-AU"/>
              <a:pPr/>
              <a:t>50</a:t>
            </a:fld>
            <a:endParaRPr lang="en-AU"/>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dirty="0"/>
              <a:t>One of the most widely used security services is the Secure Sockets Layer (SSL) and the follow-on Internet standard known as Transport Layer Security (TLS), the latter defined in RFC 2246. SSL is a general-purpose service implemented as a set of protocols that rely on TCP. At this level, there are two implementation choices. For full generality, SSL (or TLS) could be provided as part of the underlying protocol suite and therefore be transparent to applications. Alternatively, SSL can be embedded in specific packages. For example, Netscape and Microsoft Explorer browsers come equipped with SSL, and most Web servers have implemented the protocol. We discusses SSLv3. Only minor changes are found in TLS.</a:t>
            </a:r>
          </a:p>
        </p:txBody>
      </p:sp>
    </p:spTree>
    <p:extLst>
      <p:ext uri="{BB962C8B-B14F-4D97-AF65-F5344CB8AC3E}">
        <p14:creationId xmlns:p14="http://schemas.microsoft.com/office/powerpoint/2010/main" val="186200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084B4-EE0E-E049-ACD5-4C001FD09276}" type="slidenum">
              <a:rPr lang="en-AU"/>
              <a:pPr/>
              <a:t>51</a:t>
            </a:fld>
            <a:endParaRPr lang="en-AU"/>
          </a:p>
        </p:txBody>
      </p:sp>
      <p:sp>
        <p:nvSpPr>
          <p:cNvPr id="212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2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SSL is designed to make use of TCP to provide a reliable end-to-end secure service. SSL is not a single protocol but rather two layers of protocols, as illustrated in Figure 21.1 from the text.</a:t>
            </a:r>
          </a:p>
          <a:p>
            <a:r>
              <a:rPr lang="en-US" dirty="0"/>
              <a:t>The SSL Record Protocol provides basic security services to various higher-layer protocols. In particular, the Hypertext Transfer Protocol (HTTP), which provides the transfer service for Web client/server interaction, can operate on top of SSL. Three higher-layer protocols are defined as part of SSL: the Handshake Protocol, the Change Cipher Spec Protocol, and the Alert Protocol. These SSL-specific protocols are used in the management of SSL exchanges and are examined later in this section.</a:t>
            </a:r>
          </a:p>
          <a:p>
            <a:r>
              <a:rPr lang="en-US" dirty="0"/>
              <a:t>Two important SSL concepts are the SSL connection and the SSL session:</a:t>
            </a:r>
          </a:p>
          <a:p>
            <a:r>
              <a:rPr lang="en-US" dirty="0"/>
              <a:t>• SSL Connection: is a network transport that provides a suitable type of service, such connections are transient, peer-to-peer relationships, associated with one session</a:t>
            </a:r>
          </a:p>
          <a:p>
            <a:r>
              <a:rPr lang="en-US" dirty="0"/>
              <a:t>• SSL Session: is an association between a client and a server, created by the Handshake Protocol. Sessions define a set of cryptographic security parameters, which can be shared among multiple connections. Sessions are used to avoid the expensive negotiation of new security parameters for each connection. </a:t>
            </a:r>
          </a:p>
          <a:p>
            <a:r>
              <a:rPr lang="en-US" dirty="0">
                <a:latin typeface="Times" charset="0"/>
              </a:rPr>
              <a:t>Between any pair of parties (applications such as HTTP on client and server), there may be multiple secure connections. In theory, there may also be multiple simultaneous sessions between parties, but this feature is not used in practice.</a:t>
            </a:r>
            <a:endParaRPr lang="en-US" dirty="0"/>
          </a:p>
          <a:p>
            <a:endParaRPr lang="en-AU" dirty="0"/>
          </a:p>
        </p:txBody>
      </p:sp>
    </p:spTree>
    <p:extLst>
      <p:ext uri="{BB962C8B-B14F-4D97-AF65-F5344CB8AC3E}">
        <p14:creationId xmlns:p14="http://schemas.microsoft.com/office/powerpoint/2010/main" val="392296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A4E7A-D72B-B94F-927E-A5EB8299CC43}" type="slidenum">
              <a:rPr lang="en-AU"/>
              <a:pPr/>
              <a:t>54</a:t>
            </a:fld>
            <a:endParaRPr lang="en-AU"/>
          </a:p>
        </p:txBody>
      </p:sp>
      <p:sp>
        <p:nvSpPr>
          <p:cNvPr id="221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The Change Cipher Spec Protocol is one of the three SSL-specific protocols that use the SSL Record Protocol, and it is the simplest, consisting of a single message. Its purpose  is to cause the pending state to be copied into the current state, which updates the cipher suite to be used on this connection.</a:t>
            </a:r>
          </a:p>
        </p:txBody>
      </p:sp>
    </p:spTree>
    <p:extLst>
      <p:ext uri="{BB962C8B-B14F-4D97-AF65-F5344CB8AC3E}">
        <p14:creationId xmlns:p14="http://schemas.microsoft.com/office/powerpoint/2010/main" val="426411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6EEDB-3E66-5546-824C-ECE62E32167D}" type="slidenum">
              <a:rPr lang="en-AU"/>
              <a:pPr/>
              <a:t>55</a:t>
            </a:fld>
            <a:endParaRPr lang="en-AU"/>
          </a:p>
        </p:txBody>
      </p:sp>
      <p:sp>
        <p:nvSpPr>
          <p:cNvPr id="227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Figure 21.3 shows the initial exchange needed to establish a logical connection between client and server. The exchange can be viewed as having the four phases discussed previously.</a:t>
            </a:r>
            <a:endParaRPr lang="en-AU"/>
          </a:p>
        </p:txBody>
      </p:sp>
    </p:spTree>
    <p:extLst>
      <p:ext uri="{BB962C8B-B14F-4D97-AF65-F5344CB8AC3E}">
        <p14:creationId xmlns:p14="http://schemas.microsoft.com/office/powerpoint/2010/main" val="204959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a:t>
            </a:r>
            <a:r>
              <a:rPr lang="en-US" dirty="0" err="1" smtClean="0"/>
              <a:t>ciphertext</a:t>
            </a:r>
            <a:r>
              <a:rPr lang="en-US" dirty="0" smtClean="0"/>
              <a:t> is fed directly into the </a:t>
            </a:r>
            <a:r>
              <a:rPr lang="en-US" dirty="0" err="1" smtClean="0"/>
              <a:t>xor</a:t>
            </a:r>
            <a:r>
              <a:rPr lang="en-US" dirty="0" smtClean="0"/>
              <a:t> with the decrypted value. </a:t>
            </a:r>
            <a:r>
              <a:rPr lang="en-US" baseline="0" dirty="0" smtClean="0"/>
              <a:t>  We put in a guess for the last black of c[1], </a:t>
            </a:r>
            <a:r>
              <a:rPr lang="en-US" baseline="0" dirty="0" err="1" smtClean="0"/>
              <a:t>xor’ed</a:t>
            </a:r>
            <a:r>
              <a:rPr lang="en-US" baseline="0" dirty="0" smtClean="0"/>
              <a:t> with 0x1.  If our guess is correctly, we’ll </a:t>
            </a:r>
            <a:r>
              <a:rPr lang="en-US" baseline="0" dirty="0" err="1" smtClean="0"/>
              <a:t>xor</a:t>
            </a:r>
            <a:r>
              <a:rPr lang="en-US" baseline="0" dirty="0" smtClean="0"/>
              <a:t> it out of D(</a:t>
            </a:r>
            <a:r>
              <a:rPr lang="en-US" baseline="0" dirty="0" err="1" smtClean="0"/>
              <a:t>k,m</a:t>
            </a:r>
            <a:r>
              <a:rPr lang="en-US" baseline="0" dirty="0" smtClean="0"/>
              <a:t>[1]), and have a valid pad.  Of course the MAC will fail, but that is no problem...we’ve figured out a byte.</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65</a:t>
            </a:fld>
            <a:endParaRPr lang="en-US"/>
          </a:p>
        </p:txBody>
      </p:sp>
    </p:spTree>
    <p:extLst>
      <p:ext uri="{BB962C8B-B14F-4D97-AF65-F5344CB8AC3E}">
        <p14:creationId xmlns:p14="http://schemas.microsoft.com/office/powerpoint/2010/main" val="201413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Shuo</a:t>
            </a:r>
            <a:r>
              <a:rPr lang="en-US" dirty="0" smtClean="0"/>
              <a:t> Chen, </a:t>
            </a:r>
            <a:r>
              <a:rPr lang="en-US" dirty="0" err="1" smtClean="0"/>
              <a:t>Rui</a:t>
            </a:r>
            <a:r>
              <a:rPr lang="en-US" dirty="0" smtClean="0"/>
              <a:t> Wang, </a:t>
            </a:r>
            <a:r>
              <a:rPr lang="en-US" dirty="0" err="1" smtClean="0"/>
              <a:t>XiaoFeng</a:t>
            </a:r>
            <a:r>
              <a:rPr lang="en-US" dirty="0" smtClean="0"/>
              <a:t> Wang, and </a:t>
            </a:r>
            <a:r>
              <a:rPr lang="en-US" dirty="0" err="1" smtClean="0"/>
              <a:t>Kehuan</a:t>
            </a:r>
            <a:r>
              <a:rPr lang="en-US" dirty="0" smtClean="0"/>
              <a:t> Zhang, Side-Channel Leaks in Web Applications: a Reality Today, a Challenge Tomorrow, in Proceedings of the IEEE Symposium on Security and Privacy (Oakland), IEEE Computer Society, May 2010</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68</a:t>
            </a:fld>
            <a:endParaRPr lang="en-US" dirty="0"/>
          </a:p>
        </p:txBody>
      </p:sp>
    </p:spTree>
    <p:extLst>
      <p:ext uri="{BB962C8B-B14F-4D97-AF65-F5344CB8AC3E}">
        <p14:creationId xmlns:p14="http://schemas.microsoft.com/office/powerpoint/2010/main" val="345014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main difference here is Eve</a:t>
            </a:r>
            <a:r>
              <a:rPr lang="en-US" baseline="0" dirty="0" smtClean="0"/>
              <a:t> is an active attacker</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a:t>
            </a:fld>
            <a:endParaRPr lang="en-US"/>
          </a:p>
        </p:txBody>
      </p:sp>
    </p:spTree>
    <p:extLst>
      <p:ext uri="{BB962C8B-B14F-4D97-AF65-F5344CB8AC3E}">
        <p14:creationId xmlns:p14="http://schemas.microsoft.com/office/powerpoint/2010/main" val="427376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main difference here is Eve</a:t>
            </a:r>
            <a:r>
              <a:rPr lang="en-US" baseline="0" dirty="0" smtClean="0"/>
              <a:t> is an </a:t>
            </a:r>
            <a:r>
              <a:rPr lang="en-US" baseline="0" smtClean="0"/>
              <a:t>active attacker</a:t>
            </a:r>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6</a:t>
            </a:fld>
            <a:endParaRPr lang="en-US"/>
          </a:p>
        </p:txBody>
      </p:sp>
    </p:spTree>
    <p:extLst>
      <p:ext uri="{BB962C8B-B14F-4D97-AF65-F5344CB8AC3E}">
        <p14:creationId xmlns:p14="http://schemas.microsoft.com/office/powerpoint/2010/main" val="427376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Bottom equation will be true</a:t>
            </a:r>
            <a:r>
              <a:rPr lang="en-US" baseline="0" dirty="0" smtClean="0"/>
              <a:t> for some checksums, though it may not be true for the TCP checksum.</a:t>
            </a:r>
            <a:endParaRPr lang="en-US" dirty="0" smtClean="0"/>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8</a:t>
            </a:fld>
            <a:endParaRPr lang="en-US"/>
          </a:p>
        </p:txBody>
      </p:sp>
    </p:spTree>
    <p:extLst>
      <p:ext uri="{BB962C8B-B14F-4D97-AF65-F5344CB8AC3E}">
        <p14:creationId xmlns:p14="http://schemas.microsoft.com/office/powerpoint/2010/main" val="77921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Bottom equation will be true</a:t>
            </a:r>
            <a:r>
              <a:rPr lang="en-US" baseline="0" dirty="0" smtClean="0"/>
              <a:t> for some checksums, though it may not be true for the TCP checksum.</a:t>
            </a:r>
            <a:endParaRPr lang="en-US" dirty="0" smtClean="0"/>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9</a:t>
            </a:fld>
            <a:endParaRPr lang="en-US"/>
          </a:p>
        </p:txBody>
      </p:sp>
    </p:spTree>
    <p:extLst>
      <p:ext uri="{BB962C8B-B14F-4D97-AF65-F5344CB8AC3E}">
        <p14:creationId xmlns:p14="http://schemas.microsoft.com/office/powerpoint/2010/main" val="77921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a:t>
            </a:r>
            <a:r>
              <a:rPr lang="en-US" baseline="0" dirty="0" smtClean="0"/>
              <a:t> doesn’t know what the decryption of c’ is.  Looks for m’, or even just the occurrence of an m’.</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20</a:t>
            </a:fld>
            <a:endParaRPr lang="en-US"/>
          </a:p>
        </p:txBody>
      </p:sp>
    </p:spTree>
    <p:extLst>
      <p:ext uri="{BB962C8B-B14F-4D97-AF65-F5344CB8AC3E}">
        <p14:creationId xmlns:p14="http://schemas.microsoft.com/office/powerpoint/2010/main" val="2686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CW-mac is carter-</a:t>
            </a:r>
            <a:r>
              <a:rPr lang="en-US" dirty="0" err="1" smtClean="0"/>
              <a:t>wagner</a:t>
            </a:r>
            <a:r>
              <a:rPr lang="en-US" baseline="0" dirty="0" smtClean="0"/>
              <a:t> mac, which we didn’t cover.</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35</a:t>
            </a:fld>
            <a:endParaRPr lang="en-US"/>
          </a:p>
        </p:txBody>
      </p:sp>
    </p:spTree>
    <p:extLst>
      <p:ext uri="{BB962C8B-B14F-4D97-AF65-F5344CB8AC3E}">
        <p14:creationId xmlns:p14="http://schemas.microsoft.com/office/powerpoint/2010/main" val="262776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41</a:t>
            </a:fld>
            <a:endParaRPr lang="en-US"/>
          </a:p>
        </p:txBody>
      </p:sp>
    </p:spTree>
    <p:extLst>
      <p:ext uri="{BB962C8B-B14F-4D97-AF65-F5344CB8AC3E}">
        <p14:creationId xmlns:p14="http://schemas.microsoft.com/office/powerpoint/2010/main" val="254873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DC501-9424-8E4C-9E13-C03ECFD0DE45}" type="slidenum">
              <a:rPr lang="en-AU"/>
              <a:pPr/>
              <a:t>49</a:t>
            </a:fld>
            <a:endParaRPr lang="en-AU"/>
          </a:p>
        </p:txBody>
      </p:sp>
      <p:sp>
        <p:nvSpPr>
          <p:cNvPr id="234500" name="Rectangle 4"/>
          <p:cNvSpPr>
            <a:spLocks noGrp="1" noRot="1" noChangeAspect="1" noChangeArrowheads="1" noTextEdit="1"/>
          </p:cNvSpPr>
          <p:nvPr>
            <p:ph type="sldImg"/>
          </p:nvPr>
        </p:nvSpPr>
        <p:spPr>
          <a:ln/>
        </p:spPr>
      </p:sp>
      <p:sp>
        <p:nvSpPr>
          <p:cNvPr id="234501" name="Rectangle 5"/>
          <p:cNvSpPr>
            <a:spLocks noGrp="1" noChangeArrowheads="1"/>
          </p:cNvSpPr>
          <p:nvPr>
            <p:ph type="body" idx="1"/>
          </p:nvPr>
        </p:nvSpPr>
        <p:spPr/>
        <p:txBody>
          <a:bodyPr/>
          <a:lstStyle/>
          <a:p>
            <a:r>
              <a:rPr lang="en-US" dirty="0"/>
              <a:t>An X.509 certificate includes the following elements, shown in Figure 22.3a:</a:t>
            </a:r>
          </a:p>
          <a:p>
            <a:r>
              <a:rPr lang="en-US" dirty="0"/>
              <a:t>• Version: Differentiates among versions 1,2,&amp; 3 of the certificate format</a:t>
            </a:r>
          </a:p>
          <a:p>
            <a:r>
              <a:rPr lang="en-US" dirty="0"/>
              <a:t>• Serial number: A unique integer value, within issuing CA, for this certificate.</a:t>
            </a:r>
          </a:p>
          <a:p>
            <a:r>
              <a:rPr lang="en-US" dirty="0"/>
              <a:t>• Signature algorithm identifier: algorithm &amp; parameters used to sign the certificate.</a:t>
            </a:r>
          </a:p>
          <a:p>
            <a:r>
              <a:rPr lang="en-US" dirty="0"/>
              <a:t>• Issuer name: X.500 name of CA that created and signed this certificate.</a:t>
            </a:r>
          </a:p>
          <a:p>
            <a:r>
              <a:rPr lang="en-US" dirty="0"/>
              <a:t>• Period of validity: the first and last dates on which the certificate is valid.</a:t>
            </a:r>
          </a:p>
          <a:p>
            <a:r>
              <a:rPr lang="en-US" dirty="0"/>
              <a:t>• Subject name: name of user to whom this certificate refers. That is, this certificate certifies the public key of the subject who holds the corresponding private key.</a:t>
            </a:r>
          </a:p>
          <a:p>
            <a:r>
              <a:rPr lang="en-US" dirty="0"/>
              <a:t>• Subject's public-key information: algorithm and public key of the subject.</a:t>
            </a:r>
          </a:p>
          <a:p>
            <a:r>
              <a:rPr lang="en-US" dirty="0"/>
              <a:t>• Issuer unique identifier: uniquely identify issuing CA.</a:t>
            </a:r>
          </a:p>
          <a:p>
            <a:r>
              <a:rPr lang="en-US" dirty="0"/>
              <a:t>• Subject unique identifier: uniquely identify the subject.</a:t>
            </a:r>
          </a:p>
          <a:p>
            <a:r>
              <a:rPr lang="en-US" dirty="0"/>
              <a:t>• Extensions: A set of one or more extension fields, used in version 3.</a:t>
            </a:r>
          </a:p>
          <a:p>
            <a:r>
              <a:rPr lang="en-US" dirty="0"/>
              <a:t>• Signature: of the other fields of the certificate; contains hash digest encrypted with the CA's private key. This field includes the signature algorithm identifier.</a:t>
            </a:r>
          </a:p>
          <a:p>
            <a:r>
              <a:rPr lang="en-US" dirty="0"/>
              <a:t>In addition, X.509 provides a format for use in revoking a key before it expires. Each certificate revocation list (CRL) posted to the directory is signed by the issuer and includes (as shown in Figure 22.3b) the issuer's name, date the list was created, date the next CRL is scheduled to be issued, and an entry for each revoked certificate. When a user receives a certificate in a message, the user must determine whether the certificate has been revoked. </a:t>
            </a:r>
          </a:p>
        </p:txBody>
      </p:sp>
    </p:spTree>
    <p:extLst>
      <p:ext uri="{BB962C8B-B14F-4D97-AF65-F5344CB8AC3E}">
        <p14:creationId xmlns:p14="http://schemas.microsoft.com/office/powerpoint/2010/main" val="22057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B8981DF8-71AD-4C4F-A73E-B0CB0A2F080A}" type="datetime1">
              <a:rPr lang="en-US" smtClean="0"/>
              <a:t>10/16/2013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4657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13270CE9-6E34-E94E-A223-C4614E8488C2}" type="datetime1">
              <a:rPr lang="en-US" smtClean="0"/>
              <a:t>10/16/2013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21823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822420CE-81C6-B741-A9C6-D059F3FDC334}" type="datetime1">
              <a:rPr lang="en-US" smtClean="0"/>
              <a:t>10/16/2013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5371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7575C8B2-FBE8-5443-9417-031684337F55}" type="datetime1">
              <a:rPr lang="en-US" smtClean="0"/>
              <a:t>10/16/2013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256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0804BDF4-D6C4-B347-88F6-9F3D80DA173D}" type="datetime1">
              <a:rPr lang="en-US" smtClean="0"/>
              <a:t>10/16/2013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pPr/>
              <a:t>‹#›</a:t>
            </a:fld>
            <a:endParaRPr lang="en-GB"/>
          </a:p>
        </p:txBody>
      </p:sp>
    </p:spTree>
    <p:extLst>
      <p:ext uri="{BB962C8B-B14F-4D97-AF65-F5344CB8AC3E}">
        <p14:creationId xmlns:p14="http://schemas.microsoft.com/office/powerpoint/2010/main" val="1727356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3C734E2B-11FE-384D-A7F4-D98190C483AD}" type="datetime1">
              <a:rPr lang="en-US" smtClean="0"/>
              <a:t>10/16/2013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894157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5801508F-7A80-2A4C-825E-8892EAE6B1E4}" type="datetime1">
              <a:rPr lang="en-US" smtClean="0"/>
              <a:t>10/16/2013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045139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653D4298-BE35-BF49-A027-94908FE72D87}" type="datetime1">
              <a:rPr lang="en-US" smtClean="0"/>
              <a:t>10/16/2013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626498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744EADB1-D1A9-F94C-9D41-8CE2FC596368}" type="datetime1">
              <a:rPr lang="en-US" smtClean="0"/>
              <a:t>10/16/2013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28313200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74CD913C-0BAF-1945-BC83-042F3D6EFD16}" type="datetime1">
              <a:rPr lang="en-US" smtClean="0"/>
              <a:t>10/16/2013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968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9D8B22C3-50AE-1B4B-AF8A-995E97D4FD23}" type="datetime1">
              <a:rPr lang="en-US" smtClean="0"/>
              <a:t>10/16/2013</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02077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583612AA-44D0-EB4B-A137-A5B6E96DC2C8}" type="datetime1">
              <a:rPr lang="en-US" smtClean="0"/>
              <a:t>10/16/2013</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9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E589F319-B58E-FF40-9C9C-6291AEA1139D}" type="datetime1">
              <a:rPr lang="en-US" smtClean="0"/>
              <a:t>10/16/2013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5480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fld id="{70BD9148-1C83-2346-BBDE-DCE6AAEE7FFA}" type="datetime1">
              <a:rPr lang="en-US" smtClean="0"/>
              <a:t>10/16/2013</a:t>
            </a:fld>
            <a:endParaRPr lang="en-US" dirty="0"/>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endParaRPr lang="en-US" dirty="0"/>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322960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7.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802348"/>
            <a:ext cx="7772400" cy="1702852"/>
          </a:xfrm>
        </p:spPr>
        <p:txBody>
          <a:bodyPr>
            <a:noAutofit/>
          </a:bodyPr>
          <a:lstStyle/>
          <a:p>
            <a:pPr algn="l">
              <a:spcBef>
                <a:spcPts val="0"/>
              </a:spcBef>
            </a:pPr>
            <a:r>
              <a:rPr lang="en-US" sz="3600" b="1" dirty="0" smtClean="0"/>
              <a:t>Authenticated Encryption and </a:t>
            </a:r>
            <a:br>
              <a:rPr lang="en-US" sz="3600" b="1" dirty="0" smtClean="0"/>
            </a:br>
            <a:r>
              <a:rPr lang="en-US" sz="3600" b="1" dirty="0" smtClean="0"/>
              <a:t>Cryptographic Network Protocols</a:t>
            </a:r>
            <a:endParaRPr lang="en-US" sz="3600" b="1" dirty="0">
              <a:solidFill>
                <a:schemeClr val="tx1">
                  <a:lumMod val="65000"/>
                  <a:lumOff val="35000"/>
                </a:schemeClr>
              </a:solidFill>
            </a:endParaRPr>
          </a:p>
        </p:txBody>
      </p:sp>
      <p:sp>
        <p:nvSpPr>
          <p:cNvPr id="5" name="TextBox 4"/>
          <p:cNvSpPr txBox="1"/>
          <p:nvPr/>
        </p:nvSpPr>
        <p:spPr>
          <a:xfrm>
            <a:off x="5599462" y="4572000"/>
            <a:ext cx="2858738" cy="1107996"/>
          </a:xfrm>
          <a:prstGeom prst="rect">
            <a:avLst/>
          </a:prstGeom>
          <a:noFill/>
        </p:spPr>
        <p:txBody>
          <a:bodyPr wrap="none" rtlCol="0">
            <a:spAutoFit/>
          </a:bodyPr>
          <a:lstStyle/>
          <a:p>
            <a:pPr algn="r"/>
            <a:r>
              <a:rPr lang="en-US" sz="2400" b="1" dirty="0" smtClean="0"/>
              <a:t>David Brumley</a:t>
            </a:r>
          </a:p>
          <a:p>
            <a:pPr algn="r"/>
            <a:r>
              <a:rPr lang="en-US" sz="2400" dirty="0" err="1" smtClean="0"/>
              <a:t>dbrumley@cmu.edu</a:t>
            </a:r>
            <a:endParaRPr lang="en-US" sz="2400" dirty="0"/>
          </a:p>
          <a:p>
            <a:pPr algn="r"/>
            <a:r>
              <a:rPr lang="en-US" dirty="0" smtClean="0"/>
              <a:t>Carnegie Mellon University</a:t>
            </a:r>
          </a:p>
        </p:txBody>
      </p:sp>
    </p:spTree>
    <p:custDataLst>
      <p:tags r:id="rId1"/>
    </p:custDataLst>
    <p:extLst>
      <p:ext uri="{BB962C8B-B14F-4D97-AF65-F5344CB8AC3E}">
        <p14:creationId xmlns:p14="http://schemas.microsoft.com/office/powerpoint/2010/main" val="294340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So Far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u="sng" dirty="0" smtClean="0">
                <a:solidFill>
                  <a:schemeClr val="tx2"/>
                </a:solidFill>
              </a:rPr>
              <a:t>Confidentiality</a:t>
            </a:r>
            <a:r>
              <a:rPr lang="en-US" dirty="0" smtClean="0"/>
              <a:t>: semantic security against a CPA attack</a:t>
            </a:r>
          </a:p>
          <a:p>
            <a:pPr lvl="1"/>
            <a:r>
              <a:rPr lang="en-US" dirty="0" smtClean="0"/>
              <a:t>Examples: Using CBC with a PRP, AES</a:t>
            </a:r>
          </a:p>
          <a:p>
            <a:pPr lvl="1"/>
            <a:endParaRPr lang="en-US" dirty="0"/>
          </a:p>
          <a:p>
            <a:pPr marL="0" indent="0">
              <a:buNone/>
            </a:pPr>
            <a:r>
              <a:rPr lang="en-US" i="1" u="sng" dirty="0" smtClean="0">
                <a:solidFill>
                  <a:srgbClr val="990000"/>
                </a:solidFill>
              </a:rPr>
              <a:t>Integrity</a:t>
            </a:r>
            <a:r>
              <a:rPr lang="en-US" dirty="0" smtClean="0"/>
              <a:t>: security against existential forgery</a:t>
            </a:r>
          </a:p>
          <a:p>
            <a:pPr lvl="1"/>
            <a:r>
              <a:rPr lang="en-US" dirty="0" smtClean="0"/>
              <a:t>Examples: CBC-MAC, NMAC, PMAC, HMAC</a:t>
            </a:r>
          </a:p>
          <a:p>
            <a:pPr lvl="1"/>
            <a:endParaRPr lang="en-US" dirty="0"/>
          </a:p>
          <a:p>
            <a:pPr marL="0" indent="0">
              <a:buNone/>
            </a:pPr>
            <a:r>
              <a:rPr lang="en-US" dirty="0" smtClean="0"/>
              <a:t>Now: security against </a:t>
            </a:r>
            <a:r>
              <a:rPr lang="en-US" i="1" u="sng" dirty="0" smtClean="0">
                <a:solidFill>
                  <a:srgbClr val="990000"/>
                </a:solidFill>
              </a:rPr>
              <a:t>tampering</a:t>
            </a:r>
          </a:p>
          <a:p>
            <a:pPr lvl="1"/>
            <a:r>
              <a:rPr lang="en-US" dirty="0" smtClean="0"/>
              <a:t>Integrity + Confidentiality!</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10</a:t>
            </a:fld>
            <a:endParaRPr lang="en-US"/>
          </a:p>
        </p:txBody>
      </p:sp>
    </p:spTree>
    <p:extLst>
      <p:ext uri="{BB962C8B-B14F-4D97-AF65-F5344CB8AC3E}">
        <p14:creationId xmlns:p14="http://schemas.microsoft.com/office/powerpoint/2010/main" val="2941483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lesson</a:t>
            </a:r>
            <a:endParaRPr lang="en-US" dirty="0"/>
          </a:p>
        </p:txBody>
      </p:sp>
      <p:sp>
        <p:nvSpPr>
          <p:cNvPr id="3" name="Content Placeholder 2"/>
          <p:cNvSpPr>
            <a:spLocks noGrp="1"/>
          </p:cNvSpPr>
          <p:nvPr>
            <p:ph idx="1"/>
          </p:nvPr>
        </p:nvSpPr>
        <p:spPr>
          <a:xfrm>
            <a:off x="457200" y="1371601"/>
            <a:ext cx="8229600" cy="1828800"/>
          </a:xfrm>
        </p:spPr>
        <p:txBody>
          <a:bodyPr>
            <a:normAutofit/>
          </a:bodyPr>
          <a:lstStyle/>
          <a:p>
            <a:pPr marL="0" indent="0">
              <a:buNone/>
            </a:pPr>
            <a:r>
              <a:rPr lang="en-US" dirty="0" smtClean="0"/>
              <a:t>CPA security </a:t>
            </a:r>
            <a:r>
              <a:rPr lang="en-US" i="1" u="sng" dirty="0" smtClean="0">
                <a:solidFill>
                  <a:schemeClr val="tx2"/>
                </a:solidFill>
              </a:rPr>
              <a:t>cannot</a:t>
            </a:r>
            <a:r>
              <a:rPr lang="en-US" dirty="0" smtClean="0"/>
              <a:t> guarantee secrecy under </a:t>
            </a:r>
            <a:r>
              <a:rPr lang="en-US" i="1" u="sng" dirty="0" smtClean="0">
                <a:solidFill>
                  <a:schemeClr val="tx2"/>
                </a:solidFill>
              </a:rPr>
              <a:t>active</a:t>
            </a:r>
            <a:r>
              <a:rPr lang="en-US" dirty="0" smtClean="0"/>
              <a:t> attacks.</a:t>
            </a:r>
          </a:p>
          <a:p>
            <a:endParaRPr lang="en-US" dirty="0" smtClean="0"/>
          </a:p>
        </p:txBody>
      </p:sp>
      <p:grpSp>
        <p:nvGrpSpPr>
          <p:cNvPr id="14" name="Group 13"/>
          <p:cNvGrpSpPr/>
          <p:nvPr/>
        </p:nvGrpSpPr>
        <p:grpSpPr>
          <a:xfrm>
            <a:off x="762000" y="2743200"/>
            <a:ext cx="7620000" cy="1066800"/>
            <a:chOff x="685800" y="3200401"/>
            <a:chExt cx="7620000" cy="762000"/>
          </a:xfrm>
        </p:grpSpPr>
        <p:sp>
          <p:nvSpPr>
            <p:cNvPr id="8" name="Rectangle 7"/>
            <p:cNvSpPr/>
            <p:nvPr/>
          </p:nvSpPr>
          <p:spPr>
            <a:xfrm>
              <a:off x="685800" y="3200401"/>
              <a:ext cx="2971800" cy="7620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800" dirty="0" smtClean="0">
                  <a:solidFill>
                    <a:srgbClr val="000000"/>
                  </a:solidFill>
                </a:rPr>
                <a:t>Integrity Only</a:t>
              </a:r>
            </a:p>
          </p:txBody>
        </p:sp>
        <p:sp>
          <p:nvSpPr>
            <p:cNvPr id="9" name="Right Arrow 8"/>
            <p:cNvSpPr/>
            <p:nvPr/>
          </p:nvSpPr>
          <p:spPr>
            <a:xfrm>
              <a:off x="3886200" y="3390899"/>
              <a:ext cx="1371600" cy="38100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800" dirty="0" smtClean="0">
                <a:solidFill>
                  <a:srgbClr val="000000"/>
                </a:solidFill>
              </a:endParaRPr>
            </a:p>
          </p:txBody>
        </p:sp>
        <p:sp>
          <p:nvSpPr>
            <p:cNvPr id="10" name="Rectangle 9"/>
            <p:cNvSpPr/>
            <p:nvPr/>
          </p:nvSpPr>
          <p:spPr>
            <a:xfrm>
              <a:off x="5486400" y="3200401"/>
              <a:ext cx="2819400" cy="7620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4000" dirty="0" smtClean="0">
                  <a:solidFill>
                    <a:schemeClr val="accent5"/>
                  </a:solidFill>
                  <a:latin typeface="Zapf Dingbats"/>
                  <a:ea typeface="Zapf Dingbats"/>
                  <a:cs typeface="Zapf Dingbats"/>
                  <a:sym typeface="Zapf Dingbats"/>
                </a:rPr>
                <a:t>✓</a:t>
              </a:r>
              <a:r>
                <a:rPr lang="en-US" sz="2800" dirty="0">
                  <a:solidFill>
                    <a:srgbClr val="000000"/>
                  </a:solidFill>
                  <a:sym typeface="Zapf Dingbats"/>
                </a:rPr>
                <a:t> </a:t>
              </a:r>
              <a:r>
                <a:rPr lang="en-US" sz="2800" dirty="0" smtClean="0">
                  <a:solidFill>
                    <a:srgbClr val="000000"/>
                  </a:solidFill>
                </a:rPr>
                <a:t>Secure MAC</a:t>
              </a:r>
            </a:p>
          </p:txBody>
        </p:sp>
      </p:grpSp>
      <p:grpSp>
        <p:nvGrpSpPr>
          <p:cNvPr id="29" name="Group 28"/>
          <p:cNvGrpSpPr/>
          <p:nvPr/>
        </p:nvGrpSpPr>
        <p:grpSpPr>
          <a:xfrm>
            <a:off x="762000" y="3906891"/>
            <a:ext cx="7620000" cy="1066800"/>
            <a:chOff x="685800" y="3200401"/>
            <a:chExt cx="7620000" cy="762000"/>
          </a:xfrm>
        </p:grpSpPr>
        <p:sp>
          <p:nvSpPr>
            <p:cNvPr id="30" name="Rectangle 29"/>
            <p:cNvSpPr/>
            <p:nvPr/>
          </p:nvSpPr>
          <p:spPr>
            <a:xfrm>
              <a:off x="685800" y="3200401"/>
              <a:ext cx="2971800" cy="7620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800" dirty="0" smtClean="0">
                  <a:solidFill>
                    <a:srgbClr val="000000"/>
                  </a:solidFill>
                </a:rPr>
                <a:t>Integrity + </a:t>
              </a:r>
              <a:br>
                <a:rPr lang="en-US" sz="2800" dirty="0" smtClean="0">
                  <a:solidFill>
                    <a:srgbClr val="000000"/>
                  </a:solidFill>
                </a:rPr>
              </a:br>
              <a:r>
                <a:rPr lang="en-US" sz="2800" dirty="0" smtClean="0">
                  <a:solidFill>
                    <a:srgbClr val="000000"/>
                  </a:solidFill>
                </a:rPr>
                <a:t>Secrecy</a:t>
              </a:r>
            </a:p>
          </p:txBody>
        </p:sp>
        <p:sp>
          <p:nvSpPr>
            <p:cNvPr id="31" name="Right Arrow 30"/>
            <p:cNvSpPr/>
            <p:nvPr/>
          </p:nvSpPr>
          <p:spPr>
            <a:xfrm>
              <a:off x="3886200" y="3390899"/>
              <a:ext cx="1371600" cy="38100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800" dirty="0" smtClean="0">
                <a:solidFill>
                  <a:srgbClr val="000000"/>
                </a:solidFill>
              </a:endParaRPr>
            </a:p>
          </p:txBody>
        </p:sp>
        <p:sp>
          <p:nvSpPr>
            <p:cNvPr id="32" name="Rectangle 31"/>
            <p:cNvSpPr/>
            <p:nvPr/>
          </p:nvSpPr>
          <p:spPr>
            <a:xfrm>
              <a:off x="5486400" y="3200401"/>
              <a:ext cx="2819400" cy="7620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4000" dirty="0" smtClean="0">
                  <a:solidFill>
                    <a:schemeClr val="tx2"/>
                  </a:solidFill>
                  <a:latin typeface="Zapf Dingbats"/>
                  <a:ea typeface="Zapf Dingbats"/>
                  <a:cs typeface="Zapf Dingbats"/>
                  <a:sym typeface="Zapf Dingbats"/>
                </a:rPr>
                <a:t>✗</a:t>
              </a:r>
              <a:r>
                <a:rPr lang="en-US" sz="2800" dirty="0" smtClean="0">
                  <a:solidFill>
                    <a:srgbClr val="000000"/>
                  </a:solidFill>
                  <a:sym typeface="Zapf Dingbats"/>
                </a:rPr>
                <a:t> </a:t>
              </a:r>
              <a:r>
                <a:rPr lang="en-US" sz="2800" dirty="0" smtClean="0">
                  <a:solidFill>
                    <a:srgbClr val="000000"/>
                  </a:solidFill>
                </a:rPr>
                <a:t>Secure MAC + Secure Cipher</a:t>
              </a:r>
            </a:p>
          </p:txBody>
        </p:sp>
      </p:grpSp>
      <p:grpSp>
        <p:nvGrpSpPr>
          <p:cNvPr id="33" name="Group 32"/>
          <p:cNvGrpSpPr/>
          <p:nvPr/>
        </p:nvGrpSpPr>
        <p:grpSpPr>
          <a:xfrm>
            <a:off x="762000" y="5105400"/>
            <a:ext cx="7620000" cy="1066800"/>
            <a:chOff x="685800" y="3200401"/>
            <a:chExt cx="7620000" cy="762000"/>
          </a:xfrm>
        </p:grpSpPr>
        <p:sp>
          <p:nvSpPr>
            <p:cNvPr id="34" name="Rectangle 33"/>
            <p:cNvSpPr/>
            <p:nvPr/>
          </p:nvSpPr>
          <p:spPr>
            <a:xfrm>
              <a:off x="685800" y="3200401"/>
              <a:ext cx="2971800" cy="7620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800" dirty="0" smtClean="0">
                  <a:solidFill>
                    <a:srgbClr val="000000"/>
                  </a:solidFill>
                </a:rPr>
                <a:t>Integrity +</a:t>
              </a:r>
              <a:br>
                <a:rPr lang="en-US" sz="2800" dirty="0" smtClean="0">
                  <a:solidFill>
                    <a:srgbClr val="000000"/>
                  </a:solidFill>
                </a:rPr>
              </a:br>
              <a:r>
                <a:rPr lang="en-US" sz="2800" dirty="0" smtClean="0">
                  <a:solidFill>
                    <a:srgbClr val="000000"/>
                  </a:solidFill>
                </a:rPr>
                <a:t>Secrecy</a:t>
              </a:r>
            </a:p>
          </p:txBody>
        </p:sp>
        <p:sp>
          <p:nvSpPr>
            <p:cNvPr id="35" name="Right Arrow 34"/>
            <p:cNvSpPr/>
            <p:nvPr/>
          </p:nvSpPr>
          <p:spPr>
            <a:xfrm>
              <a:off x="3886200" y="3390899"/>
              <a:ext cx="1371600" cy="38100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800" dirty="0" smtClean="0">
                <a:solidFill>
                  <a:srgbClr val="000000"/>
                </a:solidFill>
              </a:endParaRPr>
            </a:p>
          </p:txBody>
        </p:sp>
        <p:sp>
          <p:nvSpPr>
            <p:cNvPr id="36" name="Rectangle 35"/>
            <p:cNvSpPr/>
            <p:nvPr/>
          </p:nvSpPr>
          <p:spPr>
            <a:xfrm>
              <a:off x="5486400" y="3200401"/>
              <a:ext cx="2819400" cy="76200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4000" dirty="0">
                  <a:solidFill>
                    <a:schemeClr val="accent5"/>
                  </a:solidFill>
                  <a:latin typeface="Zapf Dingbats"/>
                  <a:ea typeface="Zapf Dingbats"/>
                  <a:cs typeface="Zapf Dingbats"/>
                  <a:sym typeface="Zapf Dingbats"/>
                </a:rPr>
                <a:t>✓</a:t>
              </a:r>
              <a:r>
                <a:rPr lang="en-US" sz="2800" i="1" u="sng" dirty="0" smtClean="0">
                  <a:solidFill>
                    <a:srgbClr val="000000"/>
                  </a:solidFill>
                  <a:sym typeface="Zapf Dingbats"/>
                </a:rPr>
                <a:t>Authenticated Encryption</a:t>
              </a:r>
              <a:endParaRPr lang="en-US" sz="2800" i="1" u="sng" dirty="0" smtClean="0">
                <a:solidFill>
                  <a:srgbClr val="000000"/>
                </a:solidFill>
              </a:endParaRPr>
            </a:p>
          </p:txBody>
        </p:sp>
      </p:grpSp>
      <p:sp>
        <p:nvSpPr>
          <p:cNvPr id="4" name="Slide Number Placeholder 3"/>
          <p:cNvSpPr>
            <a:spLocks noGrp="1"/>
          </p:cNvSpPr>
          <p:nvPr>
            <p:ph type="sldNum" sz="quarter" idx="12"/>
          </p:nvPr>
        </p:nvSpPr>
        <p:spPr/>
        <p:txBody>
          <a:bodyPr/>
          <a:lstStyle/>
          <a:p>
            <a:fld id="{B747839D-A323-47F3-909F-548499399628}" type="slidenum">
              <a:rPr lang="en-US" smtClean="0"/>
              <a:t>11</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8496720" y="5374080"/>
              <a:ext cx="652320" cy="236880"/>
            </p14:xfrm>
          </p:contentPart>
        </mc:Choice>
        <mc:Fallback xmlns="">
          <p:pic>
            <p:nvPicPr>
              <p:cNvPr id="5" name="Ink 4"/>
              <p:cNvPicPr/>
              <p:nvPr/>
            </p:nvPicPr>
            <p:blipFill>
              <a:blip r:embed="rId3"/>
              <a:stretch>
                <a:fillRect/>
              </a:stretch>
            </p:blipFill>
            <p:spPr>
              <a:xfrm>
                <a:off x="8489160" y="5362200"/>
                <a:ext cx="672480" cy="260280"/>
              </a:xfrm>
              <a:prstGeom prst="rect">
                <a:avLst/>
              </a:prstGeom>
            </p:spPr>
          </p:pic>
        </mc:Fallback>
      </mc:AlternateContent>
    </p:spTree>
    <p:extLst>
      <p:ext uri="{BB962C8B-B14F-4D97-AF65-F5344CB8AC3E}">
        <p14:creationId xmlns:p14="http://schemas.microsoft.com/office/powerpoint/2010/main" val="17206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type="title"/>
          </p:nvPr>
        </p:nvSpPr>
        <p:spPr/>
        <p:txBody>
          <a:bodyPr>
            <a:noAutofit/>
          </a:bodyPr>
          <a:lstStyle/>
          <a:p>
            <a:pPr eaLnBrk="1" hangingPunct="1"/>
            <a:r>
              <a:rPr lang="en-US" sz="4000" dirty="0" smtClean="0"/>
              <a:t>Motivating Question: Which is Best?</a:t>
            </a:r>
          </a:p>
        </p:txBody>
      </p:sp>
      <p:sp>
        <p:nvSpPr>
          <p:cNvPr id="33800" name="AutoShape 6"/>
          <p:cNvSpPr>
            <a:spLocks noChangeArrowheads="1"/>
          </p:cNvSpPr>
          <p:nvPr/>
        </p:nvSpPr>
        <p:spPr bwMode="auto">
          <a:xfrm>
            <a:off x="3253938" y="2794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33805" name="Text Box 11"/>
          <p:cNvSpPr txBox="1">
            <a:spLocks noChangeArrowheads="1"/>
          </p:cNvSpPr>
          <p:nvPr/>
        </p:nvSpPr>
        <p:spPr bwMode="auto">
          <a:xfrm>
            <a:off x="6648747" y="2247152"/>
            <a:ext cx="1640936" cy="400110"/>
          </a:xfrm>
          <a:prstGeom prst="rect">
            <a:avLst/>
          </a:prstGeom>
          <a:noFill/>
          <a:ln w="9525">
            <a:noFill/>
            <a:miter lim="800000"/>
            <a:headEnd/>
            <a:tailEnd/>
          </a:ln>
        </p:spPr>
        <p:txBody>
          <a:bodyPr wrap="none">
            <a:spAutoFit/>
          </a:bodyPr>
          <a:lstStyle/>
          <a:p>
            <a:pPr algn="ctr">
              <a:spcBef>
                <a:spcPct val="50000"/>
              </a:spcBef>
            </a:pPr>
            <a:r>
              <a:rPr lang="en-US" sz="2000" dirty="0" smtClean="0"/>
              <a:t>E(</a:t>
            </a:r>
            <a:r>
              <a:rPr lang="en-US" sz="2000" dirty="0" err="1" smtClean="0"/>
              <a:t>k</a:t>
            </a:r>
            <a:r>
              <a:rPr kumimoji="1" lang="en-US" sz="2000" baseline="-25000" dirty="0" err="1" smtClean="0"/>
              <a:t>E</a:t>
            </a:r>
            <a:r>
              <a:rPr kumimoji="1" lang="en-US" sz="2000" dirty="0" smtClean="0"/>
              <a:t> , m||tag)</a:t>
            </a:r>
            <a:endParaRPr kumimoji="1" lang="en-US" sz="2000" baseline="-25000" dirty="0"/>
          </a:p>
        </p:txBody>
      </p:sp>
      <p:sp>
        <p:nvSpPr>
          <p:cNvPr id="33806" name="Text Box 12"/>
          <p:cNvSpPr txBox="1">
            <a:spLocks noChangeArrowheads="1"/>
          </p:cNvSpPr>
          <p:nvPr/>
        </p:nvSpPr>
        <p:spPr bwMode="auto">
          <a:xfrm>
            <a:off x="4883323" y="2266890"/>
            <a:ext cx="1012258" cy="400110"/>
          </a:xfrm>
          <a:prstGeom prst="rect">
            <a:avLst/>
          </a:prstGeom>
          <a:noFill/>
          <a:ln w="9525">
            <a:noFill/>
            <a:miter lim="800000"/>
            <a:headEnd/>
            <a:tailEnd/>
          </a:ln>
        </p:spPr>
        <p:txBody>
          <a:bodyPr wrap="none">
            <a:spAutoFit/>
          </a:bodyPr>
          <a:lstStyle/>
          <a:p>
            <a:pPr algn="ctr">
              <a:spcBef>
                <a:spcPct val="50000"/>
              </a:spcBef>
            </a:pPr>
            <a:r>
              <a:rPr lang="en-US" sz="2000" dirty="0" smtClean="0"/>
              <a:t>S(</a:t>
            </a:r>
            <a:r>
              <a:rPr lang="en-US" sz="2000" dirty="0" err="1" smtClean="0"/>
              <a:t>k</a:t>
            </a:r>
            <a:r>
              <a:rPr kumimoji="1" lang="en-US" sz="2000" baseline="-25000" dirty="0" err="1" smtClean="0">
                <a:latin typeface="Cambria"/>
                <a:cs typeface="Cambria"/>
              </a:rPr>
              <a:t>I</a:t>
            </a:r>
            <a:r>
              <a:rPr kumimoji="1" lang="en-US" sz="2000" dirty="0" smtClean="0"/>
              <a:t>, m)</a:t>
            </a:r>
            <a:endParaRPr kumimoji="1" lang="en-US" sz="2000" baseline="-25000" dirty="0"/>
          </a:p>
        </p:txBody>
      </p:sp>
      <p:sp>
        <p:nvSpPr>
          <p:cNvPr id="30" name="Rectangle 29"/>
          <p:cNvSpPr/>
          <p:nvPr/>
        </p:nvSpPr>
        <p:spPr>
          <a:xfrm>
            <a:off x="1829951" y="26924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3" name="TextBox 2"/>
          <p:cNvSpPr txBox="1"/>
          <p:nvPr/>
        </p:nvSpPr>
        <p:spPr>
          <a:xfrm>
            <a:off x="1974539" y="1219200"/>
            <a:ext cx="5194923" cy="430887"/>
          </a:xfrm>
          <a:prstGeom prst="rect">
            <a:avLst/>
          </a:prstGeom>
          <a:noFill/>
        </p:spPr>
        <p:txBody>
          <a:bodyPr wrap="none" lIns="0" tIns="0" rIns="0" bIns="0" rtlCol="0" anchor="t" anchorCtr="0">
            <a:spAutoFit/>
          </a:bodyPr>
          <a:lstStyle/>
          <a:p>
            <a:r>
              <a:rPr lang="en-US" sz="2800" dirty="0" smtClean="0"/>
              <a:t>Encryption Key = K</a:t>
            </a:r>
            <a:r>
              <a:rPr lang="en-US" sz="2800" baseline="-25000" dirty="0" smtClean="0"/>
              <a:t>E</a:t>
            </a:r>
            <a:r>
              <a:rPr lang="en-US" sz="2800" dirty="0" smtClean="0"/>
              <a:t>; MAC key = </a:t>
            </a:r>
            <a:r>
              <a:rPr lang="en-US" sz="2800" dirty="0" err="1" smtClean="0"/>
              <a:t>k</a:t>
            </a:r>
            <a:r>
              <a:rPr lang="en-US" sz="2800" baseline="-25000" dirty="0" err="1" smtClean="0"/>
              <a:t>I</a:t>
            </a:r>
            <a:r>
              <a:rPr lang="en-US" sz="2800" dirty="0"/>
              <a:t> </a:t>
            </a:r>
            <a:endParaRPr lang="en-US" sz="2800" baseline="-25000" dirty="0" smtClean="0"/>
          </a:p>
        </p:txBody>
      </p:sp>
      <p:sp>
        <p:nvSpPr>
          <p:cNvPr id="5" name="Rounded Rectangle 4"/>
          <p:cNvSpPr/>
          <p:nvPr/>
        </p:nvSpPr>
        <p:spPr>
          <a:xfrm>
            <a:off x="266700" y="1920557"/>
            <a:ext cx="8610600" cy="1432243"/>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r>
              <a:rPr lang="en-US" sz="2400" dirty="0" smtClean="0">
                <a:solidFill>
                  <a:schemeClr val="tx1"/>
                </a:solidFill>
              </a:rPr>
              <a:t>Option 1: SSL (MAC-then-encrypt)</a:t>
            </a:r>
          </a:p>
        </p:txBody>
      </p:sp>
      <p:grpSp>
        <p:nvGrpSpPr>
          <p:cNvPr id="7" name="Group 6"/>
          <p:cNvGrpSpPr/>
          <p:nvPr/>
        </p:nvGrpSpPr>
        <p:grpSpPr>
          <a:xfrm>
            <a:off x="3787338" y="2692401"/>
            <a:ext cx="2003862" cy="431799"/>
            <a:chOff x="3787338" y="2616201"/>
            <a:chExt cx="2003862" cy="431799"/>
          </a:xfrm>
        </p:grpSpPr>
        <p:sp>
          <p:nvSpPr>
            <p:cNvPr id="36" name="Rectangle 35"/>
            <p:cNvSpPr/>
            <p:nvPr/>
          </p:nvSpPr>
          <p:spPr>
            <a:xfrm>
              <a:off x="3787338" y="26162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37" name="Rectangle 36"/>
            <p:cNvSpPr/>
            <p:nvPr/>
          </p:nvSpPr>
          <p:spPr>
            <a:xfrm>
              <a:off x="4951385" y="2616201"/>
              <a:ext cx="8398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sp>
        <p:nvSpPr>
          <p:cNvPr id="38" name="AutoShape 6"/>
          <p:cNvSpPr>
            <a:spLocks noChangeArrowheads="1"/>
          </p:cNvSpPr>
          <p:nvPr/>
        </p:nvSpPr>
        <p:spPr bwMode="auto">
          <a:xfrm>
            <a:off x="6019800" y="2794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grpSp>
        <p:nvGrpSpPr>
          <p:cNvPr id="8" name="Group 7"/>
          <p:cNvGrpSpPr/>
          <p:nvPr/>
        </p:nvGrpSpPr>
        <p:grpSpPr>
          <a:xfrm>
            <a:off x="6477000" y="2692401"/>
            <a:ext cx="1984430" cy="431799"/>
            <a:chOff x="6477000" y="2616201"/>
            <a:chExt cx="1984430" cy="431799"/>
          </a:xfrm>
        </p:grpSpPr>
        <p:sp>
          <p:nvSpPr>
            <p:cNvPr id="42" name="Rectangle 41"/>
            <p:cNvSpPr/>
            <p:nvPr/>
          </p:nvSpPr>
          <p:spPr>
            <a:xfrm>
              <a:off x="6477000" y="26162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44" name="Rectangle 43"/>
            <p:cNvSpPr/>
            <p:nvPr/>
          </p:nvSpPr>
          <p:spPr>
            <a:xfrm>
              <a:off x="7621615" y="2616201"/>
              <a:ext cx="8398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grpSp>
        <p:nvGrpSpPr>
          <p:cNvPr id="11" name="Group 10"/>
          <p:cNvGrpSpPr/>
          <p:nvPr/>
        </p:nvGrpSpPr>
        <p:grpSpPr>
          <a:xfrm>
            <a:off x="304800" y="3520757"/>
            <a:ext cx="8610600" cy="1432243"/>
            <a:chOff x="304800" y="3520757"/>
            <a:chExt cx="8610600" cy="1279843"/>
          </a:xfrm>
        </p:grpSpPr>
        <p:sp>
          <p:nvSpPr>
            <p:cNvPr id="48" name="AutoShape 6"/>
            <p:cNvSpPr>
              <a:spLocks noChangeArrowheads="1"/>
            </p:cNvSpPr>
            <p:nvPr/>
          </p:nvSpPr>
          <p:spPr bwMode="auto">
            <a:xfrm>
              <a:off x="3292038" y="4318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49" name="Text Box 11"/>
            <p:cNvSpPr txBox="1">
              <a:spLocks noChangeArrowheads="1"/>
            </p:cNvSpPr>
            <p:nvPr/>
          </p:nvSpPr>
          <p:spPr bwMode="auto">
            <a:xfrm>
              <a:off x="7620797" y="3855755"/>
              <a:ext cx="976357" cy="400110"/>
            </a:xfrm>
            <a:prstGeom prst="rect">
              <a:avLst/>
            </a:prstGeom>
            <a:noFill/>
            <a:ln w="9525">
              <a:noFill/>
              <a:miter lim="800000"/>
              <a:headEnd/>
              <a:tailEnd/>
            </a:ln>
          </p:spPr>
          <p:txBody>
            <a:bodyPr wrap="none">
              <a:spAutoFit/>
            </a:bodyPr>
            <a:lstStyle/>
            <a:p>
              <a:pPr algn="ctr">
                <a:spcBef>
                  <a:spcPct val="50000"/>
                </a:spcBef>
              </a:pPr>
              <a:r>
                <a:rPr lang="en-US" sz="2000" dirty="0" smtClean="0"/>
                <a:t>S(</a:t>
              </a:r>
              <a:r>
                <a:rPr lang="en-US" sz="2000" dirty="0" err="1" smtClean="0"/>
                <a:t>k</a:t>
              </a:r>
              <a:r>
                <a:rPr kumimoji="1" lang="en-US" sz="2000" baseline="-25000" dirty="0" err="1"/>
                <a:t>I</a:t>
              </a:r>
              <a:r>
                <a:rPr kumimoji="1" lang="en-US" sz="2000" dirty="0" smtClean="0"/>
                <a:t> , c)</a:t>
              </a:r>
              <a:endParaRPr kumimoji="1" lang="en-US" sz="2000" baseline="-25000" dirty="0"/>
            </a:p>
          </p:txBody>
        </p:sp>
        <p:sp>
          <p:nvSpPr>
            <p:cNvPr id="50" name="Text Box 12"/>
            <p:cNvSpPr txBox="1">
              <a:spLocks noChangeArrowheads="1"/>
            </p:cNvSpPr>
            <p:nvPr/>
          </p:nvSpPr>
          <p:spPr bwMode="auto">
            <a:xfrm>
              <a:off x="3856049" y="3855755"/>
              <a:ext cx="1083391" cy="357536"/>
            </a:xfrm>
            <a:prstGeom prst="rect">
              <a:avLst/>
            </a:prstGeom>
            <a:noFill/>
            <a:ln w="9525">
              <a:noFill/>
              <a:miter lim="800000"/>
              <a:headEnd/>
              <a:tailEnd/>
            </a:ln>
          </p:spPr>
          <p:txBody>
            <a:bodyPr wrap="none">
              <a:spAutoFit/>
            </a:bodyPr>
            <a:lstStyle/>
            <a:p>
              <a:pPr algn="ctr">
                <a:spcBef>
                  <a:spcPct val="50000"/>
                </a:spcBef>
              </a:pPr>
              <a:r>
                <a:rPr lang="en-US" sz="2000" dirty="0" smtClean="0"/>
                <a:t>E(</a:t>
              </a:r>
              <a:r>
                <a:rPr lang="en-US" sz="2000" dirty="0" err="1" smtClean="0"/>
                <a:t>k</a:t>
              </a:r>
              <a:r>
                <a:rPr kumimoji="1" lang="en-US" sz="2000" baseline="-25000" dirty="0" err="1">
                  <a:latin typeface="Cambria"/>
                  <a:cs typeface="Cambria"/>
                </a:rPr>
                <a:t>E</a:t>
              </a:r>
              <a:r>
                <a:rPr kumimoji="1" lang="en-US" sz="2000" dirty="0" smtClean="0"/>
                <a:t>, m)</a:t>
              </a:r>
              <a:endParaRPr kumimoji="1" lang="en-US" sz="2000" baseline="-25000" dirty="0"/>
            </a:p>
          </p:txBody>
        </p:sp>
        <p:sp>
          <p:nvSpPr>
            <p:cNvPr id="51" name="Rectangle 50"/>
            <p:cNvSpPr/>
            <p:nvPr/>
          </p:nvSpPr>
          <p:spPr>
            <a:xfrm>
              <a:off x="1868051" y="42164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2" name="Rounded Rectangle 51"/>
            <p:cNvSpPr/>
            <p:nvPr/>
          </p:nvSpPr>
          <p:spPr>
            <a:xfrm>
              <a:off x="304800" y="3520757"/>
              <a:ext cx="8610600" cy="1279843"/>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r>
                <a:rPr lang="en-US" sz="2400" dirty="0" smtClean="0">
                  <a:solidFill>
                    <a:schemeClr val="tx1"/>
                  </a:solidFill>
                </a:rPr>
                <a:t>Option 2: </a:t>
              </a:r>
              <a:r>
                <a:rPr lang="en-US" sz="2400" dirty="0" err="1" smtClean="0">
                  <a:solidFill>
                    <a:schemeClr val="tx1"/>
                  </a:solidFill>
                </a:rPr>
                <a:t>IPsec</a:t>
              </a:r>
              <a:r>
                <a:rPr lang="en-US" sz="2400" dirty="0" smtClean="0">
                  <a:solidFill>
                    <a:schemeClr val="tx1"/>
                  </a:solidFill>
                </a:rPr>
                <a:t> (Encrypt-then-MAC)</a:t>
              </a:r>
            </a:p>
          </p:txBody>
        </p:sp>
        <p:sp>
          <p:nvSpPr>
            <p:cNvPr id="54" name="Rectangle 53"/>
            <p:cNvSpPr/>
            <p:nvPr/>
          </p:nvSpPr>
          <p:spPr>
            <a:xfrm>
              <a:off x="3825438" y="42164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6" name="AutoShape 6"/>
            <p:cNvSpPr>
              <a:spLocks noChangeArrowheads="1"/>
            </p:cNvSpPr>
            <p:nvPr/>
          </p:nvSpPr>
          <p:spPr bwMode="auto">
            <a:xfrm>
              <a:off x="6057900" y="4318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grpSp>
          <p:nvGrpSpPr>
            <p:cNvPr id="57" name="Group 56"/>
            <p:cNvGrpSpPr/>
            <p:nvPr/>
          </p:nvGrpSpPr>
          <p:grpSpPr>
            <a:xfrm>
              <a:off x="6515100" y="4216401"/>
              <a:ext cx="1984430" cy="431799"/>
              <a:chOff x="6477000" y="2616201"/>
              <a:chExt cx="1984430" cy="431799"/>
            </a:xfrm>
          </p:grpSpPr>
          <p:sp>
            <p:nvSpPr>
              <p:cNvPr id="58" name="Rectangle 57"/>
              <p:cNvSpPr/>
              <p:nvPr/>
            </p:nvSpPr>
            <p:spPr>
              <a:xfrm>
                <a:off x="6477000" y="26162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9" name="Rectangle 58"/>
              <p:cNvSpPr/>
              <p:nvPr/>
            </p:nvSpPr>
            <p:spPr>
              <a:xfrm>
                <a:off x="7621615" y="2616201"/>
                <a:ext cx="839815"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grpSp>
      <p:grpSp>
        <p:nvGrpSpPr>
          <p:cNvPr id="12" name="Group 11"/>
          <p:cNvGrpSpPr/>
          <p:nvPr/>
        </p:nvGrpSpPr>
        <p:grpSpPr>
          <a:xfrm>
            <a:off x="304800" y="5120957"/>
            <a:ext cx="8610600" cy="1432243"/>
            <a:chOff x="304800" y="5120957"/>
            <a:chExt cx="8610600" cy="1279843"/>
          </a:xfrm>
        </p:grpSpPr>
        <p:sp>
          <p:nvSpPr>
            <p:cNvPr id="60" name="AutoShape 6"/>
            <p:cNvSpPr>
              <a:spLocks noChangeArrowheads="1"/>
            </p:cNvSpPr>
            <p:nvPr/>
          </p:nvSpPr>
          <p:spPr bwMode="auto">
            <a:xfrm>
              <a:off x="3292038" y="59182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61" name="Text Box 11"/>
            <p:cNvSpPr txBox="1">
              <a:spLocks noChangeArrowheads="1"/>
            </p:cNvSpPr>
            <p:nvPr/>
          </p:nvSpPr>
          <p:spPr bwMode="auto">
            <a:xfrm>
              <a:off x="7570640" y="5455955"/>
              <a:ext cx="1076670" cy="400110"/>
            </a:xfrm>
            <a:prstGeom prst="rect">
              <a:avLst/>
            </a:prstGeom>
            <a:noFill/>
            <a:ln w="9525">
              <a:noFill/>
              <a:miter lim="800000"/>
              <a:headEnd/>
              <a:tailEnd/>
            </a:ln>
          </p:spPr>
          <p:txBody>
            <a:bodyPr wrap="none">
              <a:spAutoFit/>
            </a:bodyPr>
            <a:lstStyle/>
            <a:p>
              <a:pPr algn="ctr">
                <a:spcBef>
                  <a:spcPct val="50000"/>
                </a:spcBef>
              </a:pPr>
              <a:r>
                <a:rPr lang="en-US" sz="2000" dirty="0" smtClean="0"/>
                <a:t>S(</a:t>
              </a:r>
              <a:r>
                <a:rPr lang="en-US" sz="2000" dirty="0" err="1" smtClean="0"/>
                <a:t>k</a:t>
              </a:r>
              <a:r>
                <a:rPr kumimoji="1" lang="en-US" sz="2000" baseline="-25000" dirty="0" err="1"/>
                <a:t>I</a:t>
              </a:r>
              <a:r>
                <a:rPr kumimoji="1" lang="en-US" sz="2000" dirty="0" smtClean="0"/>
                <a:t> , </a:t>
              </a:r>
              <a:r>
                <a:rPr kumimoji="1" lang="en-US" sz="2000" dirty="0"/>
                <a:t>m</a:t>
              </a:r>
              <a:r>
                <a:rPr kumimoji="1" lang="en-US" sz="2000" dirty="0" smtClean="0"/>
                <a:t>)</a:t>
              </a:r>
              <a:endParaRPr kumimoji="1" lang="en-US" sz="2000" baseline="-25000" dirty="0"/>
            </a:p>
          </p:txBody>
        </p:sp>
        <p:sp>
          <p:nvSpPr>
            <p:cNvPr id="62" name="Text Box 12"/>
            <p:cNvSpPr txBox="1">
              <a:spLocks noChangeArrowheads="1"/>
            </p:cNvSpPr>
            <p:nvPr/>
          </p:nvSpPr>
          <p:spPr bwMode="auto">
            <a:xfrm>
              <a:off x="3856049" y="5455955"/>
              <a:ext cx="1083391" cy="357536"/>
            </a:xfrm>
            <a:prstGeom prst="rect">
              <a:avLst/>
            </a:prstGeom>
            <a:noFill/>
            <a:ln w="9525">
              <a:noFill/>
              <a:miter lim="800000"/>
              <a:headEnd/>
              <a:tailEnd/>
            </a:ln>
          </p:spPr>
          <p:txBody>
            <a:bodyPr wrap="none">
              <a:spAutoFit/>
            </a:bodyPr>
            <a:lstStyle/>
            <a:p>
              <a:pPr algn="ctr">
                <a:spcBef>
                  <a:spcPct val="50000"/>
                </a:spcBef>
              </a:pPr>
              <a:r>
                <a:rPr lang="en-US" sz="2000" dirty="0" smtClean="0"/>
                <a:t>E(</a:t>
              </a:r>
              <a:r>
                <a:rPr lang="en-US" sz="2000" dirty="0" err="1" smtClean="0"/>
                <a:t>k</a:t>
              </a:r>
              <a:r>
                <a:rPr kumimoji="1" lang="en-US" sz="2000" baseline="-25000" dirty="0" err="1">
                  <a:latin typeface="Cambria"/>
                  <a:cs typeface="Cambria"/>
                </a:rPr>
                <a:t>E</a:t>
              </a:r>
              <a:r>
                <a:rPr kumimoji="1" lang="en-US" sz="2000" dirty="0" smtClean="0"/>
                <a:t>, m)</a:t>
              </a:r>
              <a:endParaRPr kumimoji="1" lang="en-US" sz="2000" baseline="-25000" dirty="0"/>
            </a:p>
          </p:txBody>
        </p:sp>
        <p:sp>
          <p:nvSpPr>
            <p:cNvPr id="63" name="Rectangle 62"/>
            <p:cNvSpPr/>
            <p:nvPr/>
          </p:nvSpPr>
          <p:spPr>
            <a:xfrm>
              <a:off x="1868051" y="58166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64" name="Rounded Rectangle 63"/>
            <p:cNvSpPr/>
            <p:nvPr/>
          </p:nvSpPr>
          <p:spPr>
            <a:xfrm>
              <a:off x="304800" y="5120957"/>
              <a:ext cx="8610600" cy="1279843"/>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r>
                <a:rPr lang="en-US" sz="2400" dirty="0" smtClean="0">
                  <a:solidFill>
                    <a:schemeClr val="tx1"/>
                  </a:solidFill>
                </a:rPr>
                <a:t>Option 3: SSH (Encrypt-and-MAC)</a:t>
              </a:r>
            </a:p>
          </p:txBody>
        </p:sp>
        <p:sp>
          <p:nvSpPr>
            <p:cNvPr id="65" name="Rectangle 64"/>
            <p:cNvSpPr/>
            <p:nvPr/>
          </p:nvSpPr>
          <p:spPr>
            <a:xfrm>
              <a:off x="3825438" y="58166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66" name="AutoShape 6"/>
            <p:cNvSpPr>
              <a:spLocks noChangeArrowheads="1"/>
            </p:cNvSpPr>
            <p:nvPr/>
          </p:nvSpPr>
          <p:spPr bwMode="auto">
            <a:xfrm>
              <a:off x="6057900" y="59182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grpSp>
          <p:nvGrpSpPr>
            <p:cNvPr id="67" name="Group 66"/>
            <p:cNvGrpSpPr/>
            <p:nvPr/>
          </p:nvGrpSpPr>
          <p:grpSpPr>
            <a:xfrm>
              <a:off x="6515100" y="5816601"/>
              <a:ext cx="1984430" cy="431799"/>
              <a:chOff x="6477000" y="2616201"/>
              <a:chExt cx="1984430" cy="431799"/>
            </a:xfrm>
          </p:grpSpPr>
          <p:sp>
            <p:nvSpPr>
              <p:cNvPr id="68" name="Rectangle 67"/>
              <p:cNvSpPr/>
              <p:nvPr/>
            </p:nvSpPr>
            <p:spPr>
              <a:xfrm>
                <a:off x="6477000" y="26162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69" name="Rectangle 68"/>
              <p:cNvSpPr/>
              <p:nvPr/>
            </p:nvSpPr>
            <p:spPr>
              <a:xfrm>
                <a:off x="7621615" y="2616201"/>
                <a:ext cx="839815"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grpSp>
      <p:sp>
        <p:nvSpPr>
          <p:cNvPr id="2" name="Slide Number Placeholder 1"/>
          <p:cNvSpPr>
            <a:spLocks noGrp="1"/>
          </p:cNvSpPr>
          <p:nvPr>
            <p:ph type="sldNum" sz="quarter" idx="12"/>
          </p:nvPr>
        </p:nvSpPr>
        <p:spPr/>
        <p:txBody>
          <a:bodyPr/>
          <a:lstStyle/>
          <a:p>
            <a:fld id="{B747839D-A323-47F3-909F-548499399628}" type="slidenum">
              <a:rPr lang="en-US" smtClean="0"/>
              <a:t>12</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535160" y="3835800"/>
              <a:ext cx="1144800" cy="2057040"/>
            </p14:xfrm>
          </p:contentPart>
        </mc:Choice>
        <mc:Fallback xmlns="">
          <p:pic>
            <p:nvPicPr>
              <p:cNvPr id="4" name="Ink 3"/>
              <p:cNvPicPr/>
              <p:nvPr/>
            </p:nvPicPr>
            <p:blipFill>
              <a:blip r:embed="rId3"/>
              <a:stretch>
                <a:fillRect/>
              </a:stretch>
            </p:blipFill>
            <p:spPr>
              <a:xfrm>
                <a:off x="7525440" y="3829320"/>
                <a:ext cx="1162440" cy="2072880"/>
              </a:xfrm>
              <a:prstGeom prst="rect">
                <a:avLst/>
              </a:prstGeom>
            </p:spPr>
          </p:pic>
        </mc:Fallback>
      </mc:AlternateContent>
    </p:spTree>
    <p:extLst>
      <p:ext uri="{BB962C8B-B14F-4D97-AF65-F5344CB8AC3E}">
        <p14:creationId xmlns:p14="http://schemas.microsoft.com/office/powerpoint/2010/main" val="17452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Authenticated Encryption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13</a:t>
            </a:fld>
            <a:endParaRPr lang="en-US"/>
          </a:p>
        </p:txBody>
      </p:sp>
    </p:spTree>
    <p:extLst>
      <p:ext uri="{BB962C8B-B14F-4D97-AF65-F5344CB8AC3E}">
        <p14:creationId xmlns:p14="http://schemas.microsoft.com/office/powerpoint/2010/main" val="2551937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a:bodyPr>
          <a:lstStyle/>
          <a:p>
            <a:pPr marL="0" indent="0">
              <a:buNone/>
            </a:pPr>
            <a:r>
              <a:rPr lang="en-US" dirty="0" smtClean="0"/>
              <a:t>An </a:t>
            </a:r>
            <a:r>
              <a:rPr lang="en-US" i="1" u="sng" dirty="0" smtClean="0">
                <a:solidFill>
                  <a:schemeClr val="tx2"/>
                </a:solidFill>
              </a:rPr>
              <a:t>authenticated encryption</a:t>
            </a:r>
            <a:r>
              <a:rPr lang="en-US" b="1" dirty="0" smtClean="0"/>
              <a:t> </a:t>
            </a:r>
            <a:r>
              <a:rPr lang="en-US" dirty="0" smtClean="0"/>
              <a:t>system (E,D) is a cipher where </a:t>
            </a:r>
          </a:p>
          <a:p>
            <a:pPr marL="0" indent="0">
              <a:spcBef>
                <a:spcPts val="1776"/>
              </a:spcBef>
              <a:buNone/>
            </a:pPr>
            <a:r>
              <a:rPr lang="en-US" dirty="0" smtClean="0"/>
              <a:t>	As usual:     E:  K × M </a:t>
            </a:r>
            <a:r>
              <a:rPr lang="en-US" dirty="0" smtClean="0">
                <a:solidFill>
                  <a:schemeClr val="tx1">
                    <a:lumMod val="65000"/>
                    <a:lumOff val="35000"/>
                  </a:schemeClr>
                </a:solidFill>
              </a:rPr>
              <a:t>× N</a:t>
            </a:r>
            <a:r>
              <a:rPr lang="en-US" dirty="0" smtClean="0">
                <a:solidFill>
                  <a:schemeClr val="bg1">
                    <a:lumMod val="75000"/>
                  </a:schemeClr>
                </a:solidFill>
              </a:rPr>
              <a:t> </a:t>
            </a:r>
            <a:r>
              <a:rPr lang="en-US" dirty="0" smtClean="0"/>
              <a:t>⟶ C</a:t>
            </a:r>
          </a:p>
          <a:p>
            <a:pPr marL="0" indent="0">
              <a:buNone/>
              <a:tabLst>
                <a:tab pos="457200" algn="l"/>
              </a:tabLst>
            </a:pPr>
            <a:r>
              <a:rPr lang="en-US" dirty="0" smtClean="0"/>
              <a:t>     		but           D:  K × C </a:t>
            </a:r>
            <a:r>
              <a:rPr lang="en-US" dirty="0" smtClean="0">
                <a:solidFill>
                  <a:schemeClr val="tx1">
                    <a:lumMod val="65000"/>
                    <a:lumOff val="35000"/>
                  </a:schemeClr>
                </a:solidFill>
              </a:rPr>
              <a:t>× N</a:t>
            </a:r>
            <a:r>
              <a:rPr lang="en-US" dirty="0" smtClean="0">
                <a:solidFill>
                  <a:schemeClr val="bg1">
                    <a:lumMod val="75000"/>
                  </a:schemeClr>
                </a:solidFill>
              </a:rPr>
              <a:t> </a:t>
            </a:r>
            <a:r>
              <a:rPr lang="en-US" dirty="0" smtClean="0"/>
              <a:t>⟶  M </a:t>
            </a:r>
            <a:r>
              <a:rPr lang="en-US" sz="3200" dirty="0" smtClean="0"/>
              <a:t>∪</a:t>
            </a:r>
            <a:r>
              <a:rPr lang="en-US" dirty="0" smtClean="0"/>
              <a:t>{⊥}</a:t>
            </a:r>
          </a:p>
          <a:p>
            <a:pPr marL="0" indent="0">
              <a:buNone/>
              <a:tabLst>
                <a:tab pos="457200" algn="l"/>
              </a:tabLst>
            </a:pPr>
            <a:endParaRPr lang="en-US" b="1" dirty="0" smtClean="0">
              <a:solidFill>
                <a:srgbClr val="FF0000"/>
              </a:solidFill>
            </a:endParaRPr>
          </a:p>
          <a:p>
            <a:pPr marL="0" indent="0">
              <a:buNone/>
              <a:tabLst>
                <a:tab pos="457200" algn="l"/>
              </a:tabLst>
            </a:pPr>
            <a:endParaRPr lang="en-US" b="1" dirty="0" smtClean="0">
              <a:solidFill>
                <a:srgbClr val="FF0000"/>
              </a:solidFill>
            </a:endParaRPr>
          </a:p>
          <a:p>
            <a:pPr marL="0" indent="0">
              <a:buNone/>
              <a:tabLst>
                <a:tab pos="457200" algn="l"/>
              </a:tabLst>
            </a:pPr>
            <a:r>
              <a:rPr lang="en-US" u="sng" dirty="0" smtClean="0">
                <a:solidFill>
                  <a:srgbClr val="000000"/>
                </a:solidFill>
              </a:rPr>
              <a:t>Security</a:t>
            </a:r>
            <a:r>
              <a:rPr lang="en-US" dirty="0" smtClean="0">
                <a:solidFill>
                  <a:srgbClr val="000000"/>
                </a:solidFill>
              </a:rPr>
              <a:t>:   the system must provide</a:t>
            </a:r>
          </a:p>
          <a:p>
            <a:pPr lvl="1">
              <a:tabLst>
                <a:tab pos="457200" algn="l"/>
              </a:tabLst>
            </a:pPr>
            <a:r>
              <a:rPr lang="en-US" dirty="0" smtClean="0">
                <a:solidFill>
                  <a:srgbClr val="000000"/>
                </a:solidFill>
              </a:rPr>
              <a:t>Semantic security under CPA attack, </a:t>
            </a:r>
            <a:r>
              <a:rPr lang="en-US" b="1" i="1" dirty="0" smtClean="0">
                <a:solidFill>
                  <a:srgbClr val="000000"/>
                </a:solidFill>
              </a:rPr>
              <a:t>and</a:t>
            </a:r>
          </a:p>
          <a:p>
            <a:pPr lvl="1">
              <a:tabLst>
                <a:tab pos="457200" algn="l"/>
              </a:tabLst>
            </a:pPr>
            <a:r>
              <a:rPr lang="en-US" i="1" u="sng" dirty="0" err="1" smtClean="0">
                <a:solidFill>
                  <a:srgbClr val="990000"/>
                </a:solidFill>
              </a:rPr>
              <a:t>ciphertext</a:t>
            </a:r>
            <a:r>
              <a:rPr lang="en-US" i="1" u="sng" dirty="0" smtClean="0">
                <a:solidFill>
                  <a:srgbClr val="990000"/>
                </a:solidFill>
              </a:rPr>
              <a:t> integrity</a:t>
            </a:r>
            <a:r>
              <a:rPr lang="en-US" dirty="0" smtClean="0">
                <a:solidFill>
                  <a:srgbClr val="000000"/>
                </a:solidFill>
              </a:rPr>
              <a:t>. The attacker cannot create a new </a:t>
            </a:r>
            <a:r>
              <a:rPr lang="en-US" dirty="0" err="1" smtClean="0">
                <a:solidFill>
                  <a:srgbClr val="000000"/>
                </a:solidFill>
              </a:rPr>
              <a:t>ciphertext</a:t>
            </a:r>
            <a:r>
              <a:rPr lang="en-US" dirty="0" smtClean="0">
                <a:solidFill>
                  <a:srgbClr val="000000"/>
                </a:solidFill>
              </a:rPr>
              <a:t> that decrypts properly.</a:t>
            </a:r>
            <a:endParaRPr lang="en-US" b="1" dirty="0"/>
          </a:p>
        </p:txBody>
      </p:sp>
      <p:cxnSp>
        <p:nvCxnSpPr>
          <p:cNvPr id="11" name="Straight Connector 10"/>
          <p:cNvCxnSpPr/>
          <p:nvPr/>
        </p:nvCxnSpPr>
        <p:spPr>
          <a:xfrm>
            <a:off x="6324600" y="3145364"/>
            <a:ext cx="1066800" cy="0"/>
          </a:xfrm>
          <a:prstGeom prst="line">
            <a:avLst/>
          </a:prstGeom>
          <a:ln>
            <a:headEnd type="none"/>
            <a:tailEnd type="none"/>
          </a:ln>
        </p:spPr>
        <p:style>
          <a:lnRef idx="2">
            <a:schemeClr val="accent5"/>
          </a:lnRef>
          <a:fillRef idx="0">
            <a:schemeClr val="accent5"/>
          </a:fillRef>
          <a:effectRef idx="1">
            <a:schemeClr val="accent5"/>
          </a:effectRef>
          <a:fontRef idx="minor">
            <a:schemeClr val="tx1"/>
          </a:fontRef>
        </p:style>
      </p:cxnSp>
      <p:sp>
        <p:nvSpPr>
          <p:cNvPr id="13" name="Rounded Rectangular Callout 12"/>
          <p:cNvSpPr/>
          <p:nvPr/>
        </p:nvSpPr>
        <p:spPr>
          <a:xfrm>
            <a:off x="6725772" y="3505200"/>
            <a:ext cx="2362200" cy="1066800"/>
          </a:xfrm>
          <a:prstGeom prst="wedgeRoundRectCallout">
            <a:avLst>
              <a:gd name="adj1" fmla="val -33482"/>
              <a:gd name="adj2" fmla="val -74036"/>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reject </a:t>
            </a:r>
            <a:r>
              <a:rPr lang="en-US" sz="2400" dirty="0" err="1" smtClean="0">
                <a:solidFill>
                  <a:schemeClr val="bg1"/>
                </a:solidFill>
              </a:rPr>
              <a:t>ciphertext</a:t>
            </a:r>
            <a:r>
              <a:rPr lang="en-US" sz="2400" dirty="0" smtClean="0">
                <a:solidFill>
                  <a:schemeClr val="bg1"/>
                </a:solidFill>
              </a:rPr>
              <a:t> as invalid</a:t>
            </a:r>
          </a:p>
        </p:txBody>
      </p:sp>
      <p:sp>
        <p:nvSpPr>
          <p:cNvPr id="2" name="Slide Number Placeholder 1"/>
          <p:cNvSpPr>
            <a:spLocks noGrp="1"/>
          </p:cNvSpPr>
          <p:nvPr>
            <p:ph type="sldNum" sz="quarter" idx="12"/>
          </p:nvPr>
        </p:nvSpPr>
        <p:spPr/>
        <p:txBody>
          <a:bodyPr/>
          <a:lstStyle/>
          <a:p>
            <a:fld id="{B747839D-A323-47F3-909F-548499399628}" type="slidenum">
              <a:rPr lang="en-US" smtClean="0"/>
              <a:t>14</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757480" y="3142080"/>
              <a:ext cx="236880" cy="566280"/>
            </p14:xfrm>
          </p:contentPart>
        </mc:Choice>
        <mc:Fallback xmlns="">
          <p:pic>
            <p:nvPicPr>
              <p:cNvPr id="4" name="Ink 3"/>
              <p:cNvPicPr/>
              <p:nvPr/>
            </p:nvPicPr>
            <p:blipFill>
              <a:blip r:embed="rId3"/>
              <a:stretch>
                <a:fillRect/>
              </a:stretch>
            </p:blipFill>
            <p:spPr>
              <a:xfrm>
                <a:off x="5750640" y="3139560"/>
                <a:ext cx="252720" cy="572040"/>
              </a:xfrm>
              <a:prstGeom prst="rect">
                <a:avLst/>
              </a:prstGeom>
            </p:spPr>
          </p:pic>
        </mc:Fallback>
      </mc:AlternateContent>
    </p:spTree>
    <p:extLst>
      <p:ext uri="{BB962C8B-B14F-4D97-AF65-F5344CB8AC3E}">
        <p14:creationId xmlns:p14="http://schemas.microsoft.com/office/powerpoint/2010/main" val="29282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28600" y="990600"/>
            <a:ext cx="8915400" cy="5105400"/>
          </a:xfrm>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spcBef>
                <a:spcPct val="100000"/>
              </a:spcBef>
            </a:pPr>
            <a:endParaRPr lang="en-US" dirty="0"/>
          </a:p>
        </p:txBody>
      </p:sp>
      <p:sp>
        <p:nvSpPr>
          <p:cNvPr id="25620" name="Rectangle 20"/>
          <p:cNvSpPr>
            <a:spLocks noChangeArrowheads="1"/>
          </p:cNvSpPr>
          <p:nvPr/>
        </p:nvSpPr>
        <p:spPr bwMode="auto">
          <a:xfrm>
            <a:off x="1447800" y="2262187"/>
            <a:ext cx="1295400" cy="1447800"/>
          </a:xfrm>
          <a:prstGeom prst="rect">
            <a:avLst/>
          </a:prstGeom>
          <a:ln>
            <a:headEnd/>
            <a:tailEnd/>
          </a:ln>
          <a:extLst/>
        </p:spPr>
        <p:style>
          <a:lnRef idx="2">
            <a:schemeClr val="accent3"/>
          </a:lnRef>
          <a:fillRef idx="1">
            <a:schemeClr val="lt1"/>
          </a:fillRef>
          <a:effectRef idx="0">
            <a:schemeClr val="accent3"/>
          </a:effectRef>
          <a:fontRef idx="minor">
            <a:schemeClr val="dk1"/>
          </a:fontRef>
        </p:style>
        <p:txBody>
          <a:bodyPr wrap="none"/>
          <a:lstStyle/>
          <a:p>
            <a:pPr algn="ctr"/>
            <a:r>
              <a:rPr lang="en-US">
                <a:solidFill>
                  <a:srgbClr val="000000"/>
                </a:solidFill>
              </a:rPr>
              <a:t>Chal.</a:t>
            </a:r>
          </a:p>
        </p:txBody>
      </p:sp>
      <p:sp>
        <p:nvSpPr>
          <p:cNvPr id="25622" name="Rectangle 22"/>
          <p:cNvSpPr>
            <a:spLocks noChangeArrowheads="1"/>
          </p:cNvSpPr>
          <p:nvPr/>
        </p:nvSpPr>
        <p:spPr bwMode="auto">
          <a:xfrm>
            <a:off x="6629400" y="2262187"/>
            <a:ext cx="1295400" cy="1447800"/>
          </a:xfrm>
          <a:prstGeom prst="rect">
            <a:avLst/>
          </a:prstGeom>
          <a:ln>
            <a:headEnd/>
            <a:tailEnd/>
          </a:ln>
          <a:extLst/>
        </p:spPr>
        <p:style>
          <a:lnRef idx="2">
            <a:schemeClr val="accent3"/>
          </a:lnRef>
          <a:fillRef idx="1">
            <a:schemeClr val="lt1"/>
          </a:fillRef>
          <a:effectRef idx="0">
            <a:schemeClr val="accent3"/>
          </a:effectRef>
          <a:fontRef idx="minor">
            <a:schemeClr val="dk1"/>
          </a:fontRef>
        </p:style>
        <p:txBody>
          <a:bodyPr wrap="none"/>
          <a:lstStyle/>
          <a:p>
            <a:pPr algn="ctr"/>
            <a:r>
              <a:rPr lang="en-US" dirty="0" err="1" smtClean="0">
                <a:solidFill>
                  <a:srgbClr val="000000"/>
                </a:solidFill>
              </a:rPr>
              <a:t>Adv</a:t>
            </a:r>
            <a:r>
              <a:rPr lang="en-US" dirty="0" smtClean="0">
                <a:solidFill>
                  <a:srgbClr val="000000"/>
                </a:solidFill>
              </a:rPr>
              <a:t> A.</a:t>
            </a:r>
            <a:endParaRPr lang="en-US" dirty="0">
              <a:solidFill>
                <a:srgbClr val="000000"/>
              </a:solidFill>
            </a:endParaRPr>
          </a:p>
        </p:txBody>
      </p:sp>
      <p:sp>
        <p:nvSpPr>
          <p:cNvPr id="25623" name="Text Box 23"/>
          <p:cNvSpPr txBox="1">
            <a:spLocks noChangeArrowheads="1"/>
          </p:cNvSpPr>
          <p:nvPr/>
        </p:nvSpPr>
        <p:spPr bwMode="auto">
          <a:xfrm>
            <a:off x="1752601" y="2616200"/>
            <a:ext cx="7360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err="1">
                <a:solidFill>
                  <a:srgbClr val="000000"/>
                </a:solidFill>
              </a:rPr>
              <a:t>k</a:t>
            </a:r>
            <a:r>
              <a:rPr lang="en-US" sz="2000" dirty="0" err="1">
                <a:solidFill>
                  <a:srgbClr val="000000"/>
                </a:solidFill>
                <a:sym typeface="Symbol" charset="0"/>
              </a:rPr>
              <a:t>K</a:t>
            </a:r>
            <a:endParaRPr lang="en-US" sz="2000" b="1" dirty="0">
              <a:solidFill>
                <a:srgbClr val="000000"/>
              </a:solidFill>
              <a:cs typeface="Arial" charset="0"/>
              <a:sym typeface="Symbol" charset="0"/>
            </a:endParaRPr>
          </a:p>
        </p:txBody>
      </p:sp>
      <p:grpSp>
        <p:nvGrpSpPr>
          <p:cNvPr id="25643" name="Group 43"/>
          <p:cNvGrpSpPr>
            <a:grpSpLocks/>
          </p:cNvGrpSpPr>
          <p:nvPr/>
        </p:nvGrpSpPr>
        <p:grpSpPr bwMode="auto">
          <a:xfrm>
            <a:off x="2819400" y="3151187"/>
            <a:ext cx="3810000" cy="441325"/>
            <a:chOff x="1776" y="1968"/>
            <a:chExt cx="2400" cy="278"/>
          </a:xfrm>
        </p:grpSpPr>
        <p:sp>
          <p:nvSpPr>
            <p:cNvPr id="25624" name="Line 24"/>
            <p:cNvSpPr>
              <a:spLocks noChangeShapeType="1"/>
            </p:cNvSpPr>
            <p:nvPr/>
          </p:nvSpPr>
          <p:spPr bwMode="auto">
            <a:xfrm flipH="1">
              <a:off x="1776" y="2246"/>
              <a:ext cx="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625" name="Text Box 25"/>
            <p:cNvSpPr txBox="1">
              <a:spLocks noChangeArrowheads="1"/>
            </p:cNvSpPr>
            <p:nvPr/>
          </p:nvSpPr>
          <p:spPr bwMode="auto">
            <a:xfrm>
              <a:off x="2725" y="1968"/>
              <a:ext cx="18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t>c</a:t>
              </a:r>
              <a:endParaRPr lang="en-US" sz="2000" dirty="0">
                <a:sym typeface="Symbol" charset="0"/>
              </a:endParaRPr>
            </a:p>
          </p:txBody>
        </p:sp>
      </p:grpSp>
      <p:sp>
        <p:nvSpPr>
          <p:cNvPr id="25631" name="Rectangle 31"/>
          <p:cNvSpPr>
            <a:spLocks noChangeArrowheads="1"/>
          </p:cNvSpPr>
          <p:nvPr/>
        </p:nvSpPr>
        <p:spPr bwMode="auto">
          <a:xfrm>
            <a:off x="762000" y="1957387"/>
            <a:ext cx="7924800" cy="2057400"/>
          </a:xfrm>
          <a:prstGeom prst="rect">
            <a:avLst/>
          </a:prstGeom>
          <a:noFill/>
          <a:ln w="19050" cmpd="sng">
            <a:solidFill>
              <a:schemeClr val="tx1"/>
            </a:solidFill>
            <a:miter lim="800000"/>
            <a:headEnd/>
            <a:tailEnd/>
          </a:ln>
          <a:effectLst/>
          <a:extLst/>
        </p:spPr>
        <p:txBody>
          <a:bodyPr wrap="none" anchor="ctr"/>
          <a:lstStyle/>
          <a:p>
            <a:endParaRPr lang="en-US"/>
          </a:p>
        </p:txBody>
      </p:sp>
      <p:grpSp>
        <p:nvGrpSpPr>
          <p:cNvPr id="25632" name="Group 32"/>
          <p:cNvGrpSpPr>
            <a:grpSpLocks/>
          </p:cNvGrpSpPr>
          <p:nvPr/>
        </p:nvGrpSpPr>
        <p:grpSpPr bwMode="auto">
          <a:xfrm>
            <a:off x="2743200" y="1957387"/>
            <a:ext cx="3810000" cy="508000"/>
            <a:chOff x="1776" y="1968"/>
            <a:chExt cx="2400" cy="320"/>
          </a:xfrm>
        </p:grpSpPr>
        <p:sp>
          <p:nvSpPr>
            <p:cNvPr id="25633" name="Line 33"/>
            <p:cNvSpPr>
              <a:spLocks noChangeShapeType="1"/>
            </p:cNvSpPr>
            <p:nvPr/>
          </p:nvSpPr>
          <p:spPr bwMode="auto">
            <a:xfrm flipH="1">
              <a:off x="1776" y="2288"/>
              <a:ext cx="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634" name="Text Box 34"/>
            <p:cNvSpPr txBox="1">
              <a:spLocks noChangeArrowheads="1"/>
            </p:cNvSpPr>
            <p:nvPr/>
          </p:nvSpPr>
          <p:spPr bwMode="auto">
            <a:xfrm>
              <a:off x="2160" y="1968"/>
              <a:ext cx="62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t>m</a:t>
              </a:r>
              <a:r>
                <a:rPr lang="en-US" sz="2000" baseline="-25000" dirty="0"/>
                <a:t>1</a:t>
              </a:r>
              <a:r>
                <a:rPr lang="en-US" sz="2000" dirty="0" smtClean="0"/>
                <a:t> </a:t>
              </a:r>
              <a:r>
                <a:rPr lang="en-US" sz="2000" dirty="0">
                  <a:sym typeface="Symbol" charset="0"/>
                </a:rPr>
                <a:t> M</a:t>
              </a:r>
            </a:p>
          </p:txBody>
        </p:sp>
      </p:grpSp>
      <p:grpSp>
        <p:nvGrpSpPr>
          <p:cNvPr id="25639" name="Group 39"/>
          <p:cNvGrpSpPr>
            <a:grpSpLocks/>
          </p:cNvGrpSpPr>
          <p:nvPr/>
        </p:nvGrpSpPr>
        <p:grpSpPr bwMode="auto">
          <a:xfrm>
            <a:off x="2743200" y="2490787"/>
            <a:ext cx="3733800" cy="501650"/>
            <a:chOff x="1728" y="1854"/>
            <a:chExt cx="2352" cy="316"/>
          </a:xfrm>
        </p:grpSpPr>
        <p:sp>
          <p:nvSpPr>
            <p:cNvPr id="25636" name="Line 36"/>
            <p:cNvSpPr>
              <a:spLocks noChangeShapeType="1"/>
            </p:cNvSpPr>
            <p:nvPr/>
          </p:nvSpPr>
          <p:spPr bwMode="auto">
            <a:xfrm>
              <a:off x="1728" y="2170"/>
              <a:ext cx="23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637" name="Text Box 37"/>
            <p:cNvSpPr txBox="1">
              <a:spLocks noChangeArrowheads="1"/>
            </p:cNvSpPr>
            <p:nvPr/>
          </p:nvSpPr>
          <p:spPr bwMode="auto">
            <a:xfrm>
              <a:off x="2016" y="1854"/>
              <a:ext cx="1006"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a:t>c</a:t>
              </a:r>
              <a:r>
                <a:rPr lang="en-US" sz="2000" baseline="-25000" dirty="0" smtClean="0"/>
                <a:t>1</a:t>
              </a:r>
              <a:r>
                <a:rPr lang="en-US" sz="2000" dirty="0" smtClean="0"/>
                <a:t> </a:t>
              </a:r>
              <a:r>
                <a:rPr lang="en-US" sz="2000" dirty="0">
                  <a:sym typeface="Symbol" charset="0"/>
                </a:rPr>
                <a:t></a:t>
              </a:r>
              <a:r>
                <a:rPr lang="en-US" sz="2000" dirty="0"/>
                <a:t> </a:t>
              </a:r>
              <a:r>
                <a:rPr lang="en-US" sz="2000" dirty="0" smtClean="0"/>
                <a:t>E(</a:t>
              </a:r>
              <a:r>
                <a:rPr lang="en-US" sz="2000" dirty="0"/>
                <a:t>k,</a:t>
              </a:r>
              <a:r>
                <a:rPr lang="en-US" sz="2000" dirty="0" smtClean="0"/>
                <a:t>m</a:t>
              </a:r>
              <a:r>
                <a:rPr lang="en-US" sz="2000" baseline="-25000" dirty="0"/>
                <a:t>1</a:t>
              </a:r>
              <a:r>
                <a:rPr lang="en-US" sz="2000" dirty="0" smtClean="0"/>
                <a:t>)</a:t>
              </a:r>
              <a:endParaRPr lang="en-US" sz="2000" dirty="0"/>
            </a:p>
          </p:txBody>
        </p:sp>
      </p:grpSp>
      <p:grpSp>
        <p:nvGrpSpPr>
          <p:cNvPr id="7" name="Group 6"/>
          <p:cNvGrpSpPr/>
          <p:nvPr/>
        </p:nvGrpSpPr>
        <p:grpSpPr>
          <a:xfrm>
            <a:off x="1066461" y="3608386"/>
            <a:ext cx="5865729" cy="1568449"/>
            <a:chOff x="1066461" y="3608386"/>
            <a:chExt cx="5865729" cy="1568449"/>
          </a:xfrm>
        </p:grpSpPr>
        <p:grpSp>
          <p:nvGrpSpPr>
            <p:cNvPr id="25644" name="Group 44"/>
            <p:cNvGrpSpPr>
              <a:grpSpLocks/>
            </p:cNvGrpSpPr>
            <p:nvPr/>
          </p:nvGrpSpPr>
          <p:grpSpPr bwMode="auto">
            <a:xfrm>
              <a:off x="1066461" y="4192586"/>
              <a:ext cx="5865729" cy="984249"/>
              <a:chOff x="505" y="2638"/>
              <a:chExt cx="3672" cy="620"/>
            </a:xfrm>
          </p:grpSpPr>
          <p:sp>
            <p:nvSpPr>
              <p:cNvPr id="25641" name="Text Box 41"/>
              <p:cNvSpPr txBox="1">
                <a:spLocks noChangeArrowheads="1"/>
              </p:cNvSpPr>
              <p:nvPr/>
            </p:nvSpPr>
            <p:spPr bwMode="auto">
              <a:xfrm>
                <a:off x="624" y="2638"/>
                <a:ext cx="3553" cy="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dirty="0"/>
                  <a:t>b</a:t>
                </a:r>
                <a:r>
                  <a:rPr lang="en-US" sz="2400" dirty="0"/>
                  <a:t>=1    </a:t>
                </a:r>
                <a:r>
                  <a:rPr lang="en-US" sz="2400" dirty="0" smtClean="0"/>
                  <a:t>if  D(</a:t>
                </a:r>
                <a:r>
                  <a:rPr lang="en-US" sz="2400" dirty="0" err="1"/>
                  <a:t>k</a:t>
                </a:r>
                <a:r>
                  <a:rPr lang="en-US" sz="2400" dirty="0" err="1" smtClean="0"/>
                  <a:t>,c</a:t>
                </a:r>
                <a:r>
                  <a:rPr lang="en-US" sz="2400" dirty="0"/>
                  <a:t>) </a:t>
                </a:r>
                <a:r>
                  <a:rPr lang="en-US" sz="2400" b="1" dirty="0"/>
                  <a:t>≠⊥</a:t>
                </a:r>
                <a:r>
                  <a:rPr lang="en-US" sz="2400" dirty="0"/>
                  <a:t>    and  c  </a:t>
                </a:r>
                <a:r>
                  <a:rPr lang="en-US" sz="2400" dirty="0">
                    <a:sym typeface="Symbol" charset="0"/>
                  </a:rPr>
                  <a:t>  { c</a:t>
                </a:r>
                <a:r>
                  <a:rPr lang="en-US" sz="2400" baseline="-25000" dirty="0">
                    <a:sym typeface="Symbol" charset="0"/>
                  </a:rPr>
                  <a:t>1</a:t>
                </a:r>
                <a:r>
                  <a:rPr lang="en-US" sz="2400" dirty="0">
                    <a:sym typeface="Symbol" charset="0"/>
                  </a:rPr>
                  <a:t> , … , </a:t>
                </a:r>
                <a:r>
                  <a:rPr lang="en-US" sz="2400" dirty="0" err="1">
                    <a:sym typeface="Symbol" charset="0"/>
                  </a:rPr>
                  <a:t>c</a:t>
                </a:r>
                <a:r>
                  <a:rPr lang="en-US" sz="2400" baseline="-25000" dirty="0" err="1">
                    <a:sym typeface="Symbol" charset="0"/>
                  </a:rPr>
                  <a:t>q</a:t>
                </a:r>
                <a:r>
                  <a:rPr lang="en-US" sz="2400" dirty="0">
                    <a:sym typeface="Symbol" charset="0"/>
                  </a:rPr>
                  <a:t> }</a:t>
                </a:r>
              </a:p>
              <a:p>
                <a:pPr>
                  <a:lnSpc>
                    <a:spcPct val="150000"/>
                  </a:lnSpc>
                </a:pPr>
                <a:r>
                  <a:rPr lang="en-US" sz="2400" b="1" dirty="0" smtClean="0">
                    <a:sym typeface="Symbol" charset="0"/>
                  </a:rPr>
                  <a:t>b</a:t>
                </a:r>
                <a:r>
                  <a:rPr lang="en-US" sz="2400" dirty="0">
                    <a:sym typeface="Symbol" charset="0"/>
                  </a:rPr>
                  <a:t>=0   otherwise</a:t>
                </a:r>
                <a:endParaRPr lang="en-US" sz="2000" dirty="0"/>
              </a:p>
            </p:txBody>
          </p:sp>
          <p:sp>
            <p:nvSpPr>
              <p:cNvPr id="25642" name="AutoShape 42"/>
              <p:cNvSpPr>
                <a:spLocks/>
              </p:cNvSpPr>
              <p:nvPr/>
            </p:nvSpPr>
            <p:spPr bwMode="auto">
              <a:xfrm>
                <a:off x="505" y="2639"/>
                <a:ext cx="119" cy="526"/>
              </a:xfrm>
              <a:prstGeom prst="leftBrac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grpSp>
          <p:nvGrpSpPr>
            <p:cNvPr id="2" name="Group 1"/>
            <p:cNvGrpSpPr/>
            <p:nvPr/>
          </p:nvGrpSpPr>
          <p:grpSpPr>
            <a:xfrm>
              <a:off x="2057400" y="3608386"/>
              <a:ext cx="366657" cy="600078"/>
              <a:chOff x="2057399" y="2514598"/>
              <a:chExt cx="366657" cy="450058"/>
            </a:xfrm>
          </p:grpSpPr>
          <p:sp>
            <p:nvSpPr>
              <p:cNvPr id="25640" name="Line 40"/>
              <p:cNvSpPr>
                <a:spLocks noChangeShapeType="1"/>
              </p:cNvSpPr>
              <p:nvPr/>
            </p:nvSpPr>
            <p:spPr bwMode="auto">
              <a:xfrm>
                <a:off x="2057400" y="2590800"/>
                <a:ext cx="0" cy="3738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645" name="Text Box 45"/>
              <p:cNvSpPr txBox="1">
                <a:spLocks noChangeArrowheads="1"/>
              </p:cNvSpPr>
              <p:nvPr/>
            </p:nvSpPr>
            <p:spPr bwMode="auto">
              <a:xfrm>
                <a:off x="2057399" y="2514598"/>
                <a:ext cx="366657" cy="346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dirty="0"/>
                  <a:t>b</a:t>
                </a:r>
              </a:p>
            </p:txBody>
          </p:sp>
        </p:grpSp>
      </p:grpSp>
      <p:sp>
        <p:nvSpPr>
          <p:cNvPr id="24" name="Text Box 34"/>
          <p:cNvSpPr txBox="1">
            <a:spLocks noChangeArrowheads="1"/>
          </p:cNvSpPr>
          <p:nvPr/>
        </p:nvSpPr>
        <p:spPr bwMode="auto">
          <a:xfrm>
            <a:off x="4857788" y="1957387"/>
            <a:ext cx="49274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sym typeface="Symbol" charset="0"/>
              </a:rPr>
              <a:t>m</a:t>
            </a:r>
            <a:r>
              <a:rPr lang="en-US" sz="2000" baseline="-25000" dirty="0" smtClean="0">
                <a:sym typeface="Symbol" charset="0"/>
              </a:rPr>
              <a:t>2</a:t>
            </a:r>
            <a:endParaRPr lang="en-US" sz="2000" baseline="-25000" dirty="0">
              <a:sym typeface="Symbol" charset="0"/>
            </a:endParaRPr>
          </a:p>
        </p:txBody>
      </p:sp>
      <p:sp>
        <p:nvSpPr>
          <p:cNvPr id="25" name="Text Box 34"/>
          <p:cNvSpPr txBox="1">
            <a:spLocks noChangeArrowheads="1"/>
          </p:cNvSpPr>
          <p:nvPr/>
        </p:nvSpPr>
        <p:spPr bwMode="auto">
          <a:xfrm>
            <a:off x="5177880" y="1957387"/>
            <a:ext cx="90281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sym typeface="Symbol" charset="0"/>
              </a:rPr>
              <a:t>, …, </a:t>
            </a:r>
            <a:r>
              <a:rPr lang="en-US" sz="2000" dirty="0" err="1" smtClean="0">
                <a:sym typeface="Symbol" charset="0"/>
              </a:rPr>
              <a:t>m</a:t>
            </a:r>
            <a:r>
              <a:rPr lang="en-US" sz="2000" baseline="-25000" dirty="0" err="1">
                <a:sym typeface="Symbol" charset="0"/>
              </a:rPr>
              <a:t>q</a:t>
            </a:r>
            <a:endParaRPr lang="en-US" sz="2000" baseline="-25000" dirty="0">
              <a:sym typeface="Symbol" charset="0"/>
            </a:endParaRPr>
          </a:p>
        </p:txBody>
      </p:sp>
      <p:sp>
        <p:nvSpPr>
          <p:cNvPr id="26" name="Text Box 34"/>
          <p:cNvSpPr txBox="1">
            <a:spLocks noChangeArrowheads="1"/>
          </p:cNvSpPr>
          <p:nvPr/>
        </p:nvSpPr>
        <p:spPr bwMode="auto">
          <a:xfrm>
            <a:off x="4857788" y="2465387"/>
            <a:ext cx="39243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sym typeface="Symbol" charset="0"/>
              </a:rPr>
              <a:t>c</a:t>
            </a:r>
            <a:r>
              <a:rPr lang="en-US" sz="2000" baseline="-25000" dirty="0" smtClean="0">
                <a:sym typeface="Symbol" charset="0"/>
              </a:rPr>
              <a:t>2</a:t>
            </a:r>
            <a:endParaRPr lang="en-US" sz="2000" baseline="-25000" dirty="0">
              <a:sym typeface="Symbol" charset="0"/>
            </a:endParaRPr>
          </a:p>
        </p:txBody>
      </p:sp>
      <p:sp>
        <p:nvSpPr>
          <p:cNvPr id="27" name="Text Box 34"/>
          <p:cNvSpPr txBox="1">
            <a:spLocks noChangeArrowheads="1"/>
          </p:cNvSpPr>
          <p:nvPr/>
        </p:nvSpPr>
        <p:spPr bwMode="auto">
          <a:xfrm>
            <a:off x="5177880" y="2465387"/>
            <a:ext cx="80228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sym typeface="Symbol" charset="0"/>
              </a:rPr>
              <a:t>, …, </a:t>
            </a:r>
            <a:r>
              <a:rPr lang="en-US" sz="2000" dirty="0" err="1" smtClean="0">
                <a:sym typeface="Symbol" charset="0"/>
              </a:rPr>
              <a:t>c</a:t>
            </a:r>
            <a:r>
              <a:rPr lang="en-US" sz="2000" baseline="-25000" dirty="0" err="1" smtClean="0">
                <a:sym typeface="Symbol" charset="0"/>
              </a:rPr>
              <a:t>q</a:t>
            </a:r>
            <a:endParaRPr lang="en-US" sz="2000" baseline="-25000" dirty="0">
              <a:sym typeface="Symbol" charset="0"/>
            </a:endParaRPr>
          </a:p>
        </p:txBody>
      </p:sp>
      <p:sp>
        <p:nvSpPr>
          <p:cNvPr id="4" name="TextBox 3"/>
          <p:cNvSpPr txBox="1"/>
          <p:nvPr/>
        </p:nvSpPr>
        <p:spPr>
          <a:xfrm>
            <a:off x="381000" y="5385419"/>
            <a:ext cx="8561288" cy="1091581"/>
          </a:xfrm>
          <a:prstGeom prst="rect">
            <a:avLst/>
          </a:prstGeom>
          <a:noFill/>
        </p:spPr>
        <p:txBody>
          <a:bodyPr wrap="none" lIns="0" tIns="0" rIns="0" bIns="0" rtlCol="0" anchor="t" anchorCtr="0">
            <a:spAutoFit/>
          </a:bodyPr>
          <a:lstStyle/>
          <a:p>
            <a:pPr>
              <a:lnSpc>
                <a:spcPct val="120000"/>
              </a:lnSpc>
              <a:spcBef>
                <a:spcPts val="1200"/>
              </a:spcBef>
            </a:pPr>
            <a:r>
              <a:rPr lang="en-US" sz="2800" dirty="0" err="1" smtClean="0"/>
              <a:t>Def</a:t>
            </a:r>
            <a:r>
              <a:rPr lang="en-US" sz="2800" dirty="0" smtClean="0"/>
              <a:t>:  (E,D) has </a:t>
            </a:r>
            <a:r>
              <a:rPr lang="en-US" sz="2800" i="1" u="sng" dirty="0" err="1" smtClean="0">
                <a:solidFill>
                  <a:schemeClr val="tx2"/>
                </a:solidFill>
              </a:rPr>
              <a:t>ciphertext</a:t>
            </a:r>
            <a:r>
              <a:rPr lang="en-US" sz="2800" i="1" u="sng" dirty="0" smtClean="0">
                <a:solidFill>
                  <a:schemeClr val="tx2"/>
                </a:solidFill>
              </a:rPr>
              <a:t> integrity</a:t>
            </a:r>
            <a:r>
              <a:rPr lang="en-US" sz="2800" b="1" dirty="0" smtClean="0"/>
              <a:t> </a:t>
            </a:r>
            <a:r>
              <a:rPr lang="en-US" sz="2800" dirty="0" err="1" smtClean="0"/>
              <a:t>iff</a:t>
            </a:r>
            <a:r>
              <a:rPr lang="en-US" sz="2800" dirty="0" smtClean="0"/>
              <a:t> for all </a:t>
            </a:r>
            <a:r>
              <a:rPr lang="ja-JP" altLang="en-US" sz="2800" dirty="0" smtClean="0">
                <a:latin typeface="Arial"/>
              </a:rPr>
              <a:t>“</a:t>
            </a:r>
            <a:r>
              <a:rPr lang="en-US" sz="2800" dirty="0"/>
              <a:t>efficient</a:t>
            </a:r>
            <a:r>
              <a:rPr lang="en-US" sz="2800" dirty="0">
                <a:latin typeface="Arial"/>
              </a:rPr>
              <a:t>” </a:t>
            </a:r>
            <a:r>
              <a:rPr lang="en-US" sz="2800" dirty="0" smtClean="0"/>
              <a:t>A:</a:t>
            </a:r>
            <a:br>
              <a:rPr lang="en-US" sz="2800" dirty="0" smtClean="0"/>
            </a:br>
            <a:r>
              <a:rPr lang="en-US" sz="2800" dirty="0" smtClean="0"/>
              <a:t>    </a:t>
            </a:r>
            <a:r>
              <a:rPr lang="en-US" sz="2800" dirty="0" err="1" smtClean="0"/>
              <a:t>Adv</a:t>
            </a:r>
            <a:r>
              <a:rPr lang="en-US" sz="2800" baseline="-25000" dirty="0" err="1" smtClean="0"/>
              <a:t>CI</a:t>
            </a:r>
            <a:r>
              <a:rPr lang="en-US" sz="2800" dirty="0" smtClean="0"/>
              <a:t>[</a:t>
            </a:r>
            <a:r>
              <a:rPr lang="en-US" sz="2800" dirty="0"/>
              <a:t>A,I]</a:t>
            </a:r>
            <a:r>
              <a:rPr lang="en-US" sz="2800" dirty="0">
                <a:solidFill>
                  <a:schemeClr val="accent2"/>
                </a:solidFill>
              </a:rPr>
              <a:t> </a:t>
            </a:r>
            <a:r>
              <a:rPr lang="en-US" sz="2800" dirty="0"/>
              <a:t>= </a:t>
            </a:r>
            <a:r>
              <a:rPr lang="en-US" sz="2800" dirty="0" err="1" smtClean="0"/>
              <a:t>Pr</a:t>
            </a:r>
            <a:r>
              <a:rPr lang="en-US" sz="2800" baseline="-25000" dirty="0" smtClean="0"/>
              <a:t> </a:t>
            </a:r>
            <a:r>
              <a:rPr lang="en-US" sz="2800" dirty="0" smtClean="0"/>
              <a:t>[</a:t>
            </a:r>
            <a:r>
              <a:rPr lang="en-US" sz="2800" dirty="0" err="1"/>
              <a:t>Chal</a:t>
            </a:r>
            <a:r>
              <a:rPr lang="en-US" sz="2800" dirty="0"/>
              <a:t>. outputs 1]</a:t>
            </a:r>
            <a:r>
              <a:rPr lang="en-US" sz="3200" dirty="0"/>
              <a:t> </a:t>
            </a:r>
            <a:r>
              <a:rPr lang="en-US" sz="3200" dirty="0" smtClean="0"/>
              <a:t> &lt; </a:t>
            </a:r>
            <a:r>
              <a:rPr lang="en-US" sz="3200" dirty="0" err="1" smtClean="0"/>
              <a:t>ε</a:t>
            </a:r>
            <a:endParaRPr lang="en-US" sz="2800" dirty="0"/>
          </a:p>
        </p:txBody>
      </p:sp>
      <p:sp>
        <p:nvSpPr>
          <p:cNvPr id="3" name="Slide Number Placeholder 2"/>
          <p:cNvSpPr>
            <a:spLocks noGrp="1"/>
          </p:cNvSpPr>
          <p:nvPr>
            <p:ph type="sldNum" sz="quarter" idx="12"/>
          </p:nvPr>
        </p:nvSpPr>
        <p:spPr/>
        <p:txBody>
          <a:bodyPr/>
          <a:lstStyle/>
          <a:p>
            <a:fld id="{B747839D-A323-47F3-909F-548499399628}" type="slidenum">
              <a:rPr lang="en-US" smtClean="0"/>
              <a:t>15</a:t>
            </a:fld>
            <a:endParaRPr lang="en-US"/>
          </a:p>
        </p:txBody>
      </p:sp>
      <p:sp>
        <p:nvSpPr>
          <p:cNvPr id="31" name="Title 20"/>
          <p:cNvSpPr>
            <a:spLocks noGrp="1"/>
          </p:cNvSpPr>
          <p:nvPr>
            <p:ph type="title"/>
          </p:nvPr>
        </p:nvSpPr>
        <p:spPr>
          <a:xfrm>
            <a:off x="457200" y="152400"/>
            <a:ext cx="8229600" cy="1143000"/>
          </a:xfrm>
        </p:spPr>
        <p:txBody>
          <a:bodyPr/>
          <a:lstStyle/>
          <a:p>
            <a:r>
              <a:rPr lang="en-US" dirty="0" err="1" smtClean="0"/>
              <a:t>Ciphertext</a:t>
            </a:r>
            <a:r>
              <a:rPr lang="en-US" dirty="0" smtClean="0"/>
              <a:t> Integrity</a:t>
            </a:r>
            <a:endParaRPr lang="en-US" dirty="0"/>
          </a:p>
        </p:txBody>
      </p:sp>
      <p:sp>
        <p:nvSpPr>
          <p:cNvPr id="6" name="TextBox 5"/>
          <p:cNvSpPr txBox="1"/>
          <p:nvPr/>
        </p:nvSpPr>
        <p:spPr>
          <a:xfrm>
            <a:off x="381000" y="1295400"/>
            <a:ext cx="6438411" cy="430887"/>
          </a:xfrm>
          <a:prstGeom prst="rect">
            <a:avLst/>
          </a:prstGeom>
          <a:noFill/>
        </p:spPr>
        <p:txBody>
          <a:bodyPr wrap="none" lIns="0" tIns="0" rIns="0" bIns="0" rtlCol="0" anchor="t" anchorCtr="0">
            <a:spAutoFit/>
          </a:bodyPr>
          <a:lstStyle/>
          <a:p>
            <a:r>
              <a:rPr lang="en-US" sz="2800" dirty="0"/>
              <a:t>For b ={0,1}, define EXP(0) and EXP(1) as</a:t>
            </a:r>
            <a:r>
              <a:rPr lang="en-US" sz="2800" dirty="0" smtClean="0"/>
              <a:t>:</a:t>
            </a:r>
            <a:endParaRPr lang="en-US" sz="28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782280" y="196560"/>
              <a:ext cx="8341200" cy="5191560"/>
            </p14:xfrm>
          </p:contentPart>
        </mc:Choice>
        <mc:Fallback xmlns="">
          <p:pic>
            <p:nvPicPr>
              <p:cNvPr id="5" name="Ink 4"/>
              <p:cNvPicPr/>
              <p:nvPr/>
            </p:nvPicPr>
            <p:blipFill>
              <a:blip r:embed="rId3"/>
              <a:stretch>
                <a:fillRect/>
              </a:stretch>
            </p:blipFill>
            <p:spPr>
              <a:xfrm>
                <a:off x="774000" y="187200"/>
                <a:ext cx="8357040" cy="5211000"/>
              </a:xfrm>
              <a:prstGeom prst="rect">
                <a:avLst/>
              </a:prstGeom>
            </p:spPr>
          </p:pic>
        </mc:Fallback>
      </mc:AlternateContent>
    </p:spTree>
    <p:extLst>
      <p:ext uri="{BB962C8B-B14F-4D97-AF65-F5344CB8AC3E}">
        <p14:creationId xmlns:p14="http://schemas.microsoft.com/office/powerpoint/2010/main" val="4276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err="1" smtClean="0"/>
              <a:t>Def</a:t>
            </a:r>
            <a:r>
              <a:rPr lang="en-US" dirty="0" smtClean="0"/>
              <a:t>:   cipher  (E,D)  provides </a:t>
            </a:r>
            <a:r>
              <a:rPr lang="en-US" i="1" u="sng" dirty="0" smtClean="0">
                <a:solidFill>
                  <a:srgbClr val="990000"/>
                </a:solidFill>
              </a:rPr>
              <a:t>authenticated encryption (AE)</a:t>
            </a:r>
            <a:r>
              <a:rPr lang="en-US" b="1" dirty="0" smtClean="0"/>
              <a:t> </a:t>
            </a:r>
            <a:r>
              <a:rPr lang="en-US" dirty="0" smtClean="0"/>
              <a:t>if it is</a:t>
            </a:r>
          </a:p>
          <a:p>
            <a:pPr marL="0" indent="0">
              <a:buNone/>
            </a:pPr>
            <a:r>
              <a:rPr lang="en-US" dirty="0" smtClean="0"/>
              <a:t>	(1)   semantically secure under CPA, and</a:t>
            </a:r>
          </a:p>
          <a:p>
            <a:pPr marL="0" indent="0">
              <a:buNone/>
            </a:pPr>
            <a:r>
              <a:rPr lang="en-US" dirty="0" smtClean="0"/>
              <a:t>	(2)   has </a:t>
            </a:r>
            <a:r>
              <a:rPr lang="en-US" dirty="0" err="1" smtClean="0"/>
              <a:t>ciphertext</a:t>
            </a:r>
            <a:r>
              <a:rPr lang="en-US" dirty="0" smtClean="0"/>
              <a:t> integrity</a:t>
            </a:r>
          </a:p>
          <a:p>
            <a:pPr marL="0" indent="0">
              <a:buNone/>
            </a:pPr>
            <a:endParaRPr lang="en-US" dirty="0" smtClean="0"/>
          </a:p>
          <a:p>
            <a:pPr marL="0" indent="0">
              <a:buNone/>
            </a:pPr>
            <a:endParaRPr lang="en-US" dirty="0" smtClean="0"/>
          </a:p>
          <a:p>
            <a:pPr marL="0" indent="0">
              <a:buNone/>
            </a:pPr>
            <a:r>
              <a:rPr lang="en-US" u="sng" dirty="0" smtClean="0"/>
              <a:t>Counter-example</a:t>
            </a:r>
            <a:r>
              <a:rPr lang="en-US" dirty="0" smtClean="0"/>
              <a:t>:  CBC with rand. IV does not provide AE</a:t>
            </a:r>
          </a:p>
          <a:p>
            <a:pPr lvl="1"/>
            <a:r>
              <a:rPr lang="en-US" dirty="0" smtClean="0"/>
              <a:t>D(k,</a:t>
            </a:r>
            <a:r>
              <a:rPr lang="en-US" b="1" dirty="0"/>
              <a:t> </a:t>
            </a:r>
            <a:r>
              <a:rPr lang="en-US" b="1" dirty="0" smtClean="0"/>
              <a:t>⋅</a:t>
            </a:r>
            <a:r>
              <a:rPr lang="en-US" dirty="0" smtClean="0"/>
              <a:t>) never </a:t>
            </a:r>
            <a:r>
              <a:rPr lang="en-US" dirty="0"/>
              <a:t>outputs ⊥,  hence adv. </a:t>
            </a:r>
            <a:r>
              <a:rPr lang="en-US" dirty="0" smtClean="0"/>
              <a:t>always </a:t>
            </a:r>
            <a:r>
              <a:rPr lang="en-US" dirty="0"/>
              <a:t>wins </a:t>
            </a:r>
            <a:r>
              <a:rPr lang="en-US" dirty="0" err="1" smtClean="0"/>
              <a:t>ciphertext</a:t>
            </a:r>
            <a:r>
              <a:rPr lang="en-US" dirty="0" smtClean="0"/>
              <a:t> integrity game</a:t>
            </a:r>
          </a:p>
        </p:txBody>
      </p:sp>
      <p:sp>
        <p:nvSpPr>
          <p:cNvPr id="4" name="Slide Number Placeholder 3"/>
          <p:cNvSpPr>
            <a:spLocks noGrp="1"/>
          </p:cNvSpPr>
          <p:nvPr>
            <p:ph type="sldNum" sz="quarter" idx="12"/>
          </p:nvPr>
        </p:nvSpPr>
        <p:spPr/>
        <p:txBody>
          <a:bodyPr/>
          <a:lstStyle/>
          <a:p>
            <a:fld id="{B747839D-A323-47F3-909F-548499399628}" type="slidenum">
              <a:rPr lang="en-US" smtClean="0"/>
              <a:t>16</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186800" y="4862520"/>
              <a:ext cx="522720" cy="386640"/>
            </p14:xfrm>
          </p:contentPart>
        </mc:Choice>
        <mc:Fallback xmlns="">
          <p:pic>
            <p:nvPicPr>
              <p:cNvPr id="5" name="Ink 4"/>
              <p:cNvPicPr/>
              <p:nvPr/>
            </p:nvPicPr>
            <p:blipFill>
              <a:blip r:embed="rId3"/>
              <a:stretch>
                <a:fillRect/>
              </a:stretch>
            </p:blipFill>
            <p:spPr>
              <a:xfrm>
                <a:off x="4176360" y="4853520"/>
                <a:ext cx="542160" cy="406440"/>
              </a:xfrm>
              <a:prstGeom prst="rect">
                <a:avLst/>
              </a:prstGeom>
            </p:spPr>
          </p:pic>
        </mc:Fallback>
      </mc:AlternateContent>
    </p:spTree>
    <p:extLst>
      <p:ext uri="{BB962C8B-B14F-4D97-AF65-F5344CB8AC3E}">
        <p14:creationId xmlns:p14="http://schemas.microsoft.com/office/powerpoint/2010/main" val="293194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1:   Authenticity</a:t>
            </a:r>
            <a:endParaRPr lang="en-US" dirty="0"/>
          </a:p>
        </p:txBody>
      </p:sp>
      <p:sp>
        <p:nvSpPr>
          <p:cNvPr id="3" name="Content Placeholder 2"/>
          <p:cNvSpPr>
            <a:spLocks noGrp="1"/>
          </p:cNvSpPr>
          <p:nvPr>
            <p:ph idx="4294967295"/>
          </p:nvPr>
        </p:nvSpPr>
        <p:spPr>
          <a:xfrm>
            <a:off x="457200" y="1295400"/>
            <a:ext cx="8229600" cy="1117600"/>
          </a:xfrm>
        </p:spPr>
        <p:txBody>
          <a:bodyPr>
            <a:normAutofit/>
          </a:bodyPr>
          <a:lstStyle/>
          <a:p>
            <a:pPr marL="0" indent="0" algn="ctr">
              <a:buNone/>
            </a:pPr>
            <a:r>
              <a:rPr lang="en-US" sz="2800" dirty="0" smtClean="0"/>
              <a:t>Attacker cannot fool Bob into thinking a </a:t>
            </a:r>
            <a:br>
              <a:rPr lang="en-US" sz="2800" dirty="0" smtClean="0"/>
            </a:br>
            <a:r>
              <a:rPr lang="en-US" sz="2800" dirty="0" smtClean="0"/>
              <a:t>message was sent from Alice</a:t>
            </a:r>
            <a:endParaRPr lang="en-US" sz="2800" dirty="0"/>
          </a:p>
        </p:txBody>
      </p:sp>
      <p:sp>
        <p:nvSpPr>
          <p:cNvPr id="5" name="Rounded Rectangle 4"/>
          <p:cNvSpPr/>
          <p:nvPr/>
        </p:nvSpPr>
        <p:spPr>
          <a:xfrm>
            <a:off x="304800" y="2616200"/>
            <a:ext cx="1219200" cy="1219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smtClean="0"/>
              <a:t>Alice</a:t>
            </a:r>
            <a:endParaRPr lang="en-US" sz="2400" dirty="0"/>
          </a:p>
        </p:txBody>
      </p:sp>
      <p:sp>
        <p:nvSpPr>
          <p:cNvPr id="6" name="Rounded Rectangle 5"/>
          <p:cNvSpPr/>
          <p:nvPr/>
        </p:nvSpPr>
        <p:spPr>
          <a:xfrm>
            <a:off x="7543800" y="2616200"/>
            <a:ext cx="1219200" cy="1219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smtClean="0"/>
              <a:t>Bob</a:t>
            </a:r>
            <a:endParaRPr lang="en-US" sz="2400" dirty="0"/>
          </a:p>
        </p:txBody>
      </p:sp>
      <p:sp>
        <p:nvSpPr>
          <p:cNvPr id="7" name="TextBox 6"/>
          <p:cNvSpPr txBox="1"/>
          <p:nvPr/>
        </p:nvSpPr>
        <p:spPr>
          <a:xfrm>
            <a:off x="730997" y="3937001"/>
            <a:ext cx="351378" cy="461665"/>
          </a:xfrm>
          <a:prstGeom prst="rect">
            <a:avLst/>
          </a:prstGeom>
          <a:noFill/>
        </p:spPr>
        <p:txBody>
          <a:bodyPr wrap="none" rtlCol="0">
            <a:spAutoFit/>
          </a:bodyPr>
          <a:lstStyle/>
          <a:p>
            <a:r>
              <a:rPr lang="en-US" sz="2400" dirty="0" smtClean="0">
                <a:solidFill>
                  <a:srgbClr val="000000"/>
                </a:solidFill>
              </a:rPr>
              <a:t>k</a:t>
            </a:r>
            <a:endParaRPr lang="en-US" sz="2400" dirty="0">
              <a:solidFill>
                <a:srgbClr val="000000"/>
              </a:solidFill>
            </a:endParaRPr>
          </a:p>
        </p:txBody>
      </p:sp>
      <p:sp>
        <p:nvSpPr>
          <p:cNvPr id="8" name="TextBox 7"/>
          <p:cNvSpPr txBox="1"/>
          <p:nvPr/>
        </p:nvSpPr>
        <p:spPr>
          <a:xfrm>
            <a:off x="7969997" y="3835401"/>
            <a:ext cx="351378" cy="461665"/>
          </a:xfrm>
          <a:prstGeom prst="rect">
            <a:avLst/>
          </a:prstGeom>
          <a:noFill/>
        </p:spPr>
        <p:txBody>
          <a:bodyPr wrap="none" rtlCol="0">
            <a:spAutoFit/>
          </a:bodyPr>
          <a:lstStyle/>
          <a:p>
            <a:r>
              <a:rPr lang="en-US" sz="2400" dirty="0" smtClean="0">
                <a:solidFill>
                  <a:srgbClr val="000000"/>
                </a:solidFill>
              </a:rPr>
              <a:t>k</a:t>
            </a:r>
            <a:endParaRPr lang="en-US" sz="2400" dirty="0">
              <a:solidFill>
                <a:srgbClr val="000000"/>
              </a:solidFill>
            </a:endParaRPr>
          </a:p>
        </p:txBody>
      </p:sp>
      <p:grpSp>
        <p:nvGrpSpPr>
          <p:cNvPr id="23" name="Group 22"/>
          <p:cNvGrpSpPr/>
          <p:nvPr/>
        </p:nvGrpSpPr>
        <p:grpSpPr>
          <a:xfrm>
            <a:off x="1676400" y="2413003"/>
            <a:ext cx="2135414" cy="609600"/>
            <a:chOff x="1676400" y="2266950"/>
            <a:chExt cx="2135414" cy="457200"/>
          </a:xfrm>
        </p:grpSpPr>
        <p:cxnSp>
          <p:nvCxnSpPr>
            <p:cNvPr id="10" name="Straight Arrow Connector 9"/>
            <p:cNvCxnSpPr/>
            <p:nvPr/>
          </p:nvCxnSpPr>
          <p:spPr>
            <a:xfrm flipH="1">
              <a:off x="1676400" y="2724150"/>
              <a:ext cx="213541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209800" y="2266950"/>
              <a:ext cx="1528834" cy="346249"/>
            </a:xfrm>
            <a:prstGeom prst="rect">
              <a:avLst/>
            </a:prstGeom>
            <a:noFill/>
          </p:spPr>
          <p:txBody>
            <a:bodyPr wrap="none" rtlCol="0">
              <a:spAutoFit/>
            </a:bodyPr>
            <a:lstStyle/>
            <a:p>
              <a:r>
                <a:rPr lang="en-US" sz="2400" dirty="0"/>
                <a:t>m</a:t>
              </a:r>
              <a:r>
                <a:rPr lang="en-US" sz="2400" baseline="-25000" dirty="0" smtClean="0"/>
                <a:t>1 </a:t>
              </a:r>
              <a:r>
                <a:rPr lang="en-US" sz="2400" dirty="0" smtClean="0"/>
                <a:t>, …,  </a:t>
              </a:r>
              <a:r>
                <a:rPr lang="en-US" sz="2400" dirty="0" err="1" smtClean="0"/>
                <a:t>m</a:t>
              </a:r>
              <a:r>
                <a:rPr lang="en-US" sz="2400" baseline="-25000" dirty="0" err="1" smtClean="0"/>
                <a:t>q</a:t>
              </a:r>
              <a:endParaRPr lang="en-US" sz="2400" baseline="-25000" dirty="0"/>
            </a:p>
          </p:txBody>
        </p:sp>
      </p:grpSp>
      <p:grpSp>
        <p:nvGrpSpPr>
          <p:cNvPr id="24" name="Group 23"/>
          <p:cNvGrpSpPr/>
          <p:nvPr/>
        </p:nvGrpSpPr>
        <p:grpSpPr>
          <a:xfrm>
            <a:off x="1676400" y="3429000"/>
            <a:ext cx="2209800" cy="461665"/>
            <a:chOff x="1676400" y="3028950"/>
            <a:chExt cx="2209800" cy="346249"/>
          </a:xfrm>
        </p:grpSpPr>
        <p:cxnSp>
          <p:nvCxnSpPr>
            <p:cNvPr id="13" name="Straight Arrow Connector 12"/>
            <p:cNvCxnSpPr/>
            <p:nvPr/>
          </p:nvCxnSpPr>
          <p:spPr>
            <a:xfrm>
              <a:off x="1676400" y="3070399"/>
              <a:ext cx="2209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2133600" y="3028950"/>
              <a:ext cx="1678214" cy="346249"/>
            </a:xfrm>
            <a:prstGeom prst="rect">
              <a:avLst/>
            </a:prstGeom>
            <a:noFill/>
          </p:spPr>
          <p:txBody>
            <a:bodyPr wrap="none" rtlCol="0">
              <a:spAutoFit/>
            </a:bodyPr>
            <a:lstStyle/>
            <a:p>
              <a:r>
                <a:rPr lang="en-US" sz="2400" dirty="0"/>
                <a:t>c</a:t>
              </a:r>
              <a:r>
                <a:rPr lang="en-US" sz="2400" baseline="-25000" dirty="0" smtClean="0"/>
                <a:t>i </a:t>
              </a:r>
              <a:r>
                <a:rPr lang="en-US" sz="2400" dirty="0" smtClean="0"/>
                <a:t>= E(k, m</a:t>
              </a:r>
              <a:r>
                <a:rPr lang="en-US" sz="2400" baseline="-25000" dirty="0" smtClean="0"/>
                <a:t>i</a:t>
              </a:r>
              <a:r>
                <a:rPr lang="en-US" sz="2400" dirty="0" smtClean="0"/>
                <a:t>)</a:t>
              </a:r>
              <a:endParaRPr lang="en-US" sz="2400" dirty="0"/>
            </a:p>
          </p:txBody>
        </p:sp>
      </p:grpSp>
      <p:grpSp>
        <p:nvGrpSpPr>
          <p:cNvPr id="25" name="Group 24"/>
          <p:cNvGrpSpPr/>
          <p:nvPr/>
        </p:nvGrpSpPr>
        <p:grpSpPr>
          <a:xfrm>
            <a:off x="4953000" y="2616203"/>
            <a:ext cx="2362200" cy="609600"/>
            <a:chOff x="4953000" y="2419350"/>
            <a:chExt cx="2362200" cy="457200"/>
          </a:xfrm>
        </p:grpSpPr>
        <p:cxnSp>
          <p:nvCxnSpPr>
            <p:cNvPr id="16" name="Straight Arrow Connector 15"/>
            <p:cNvCxnSpPr/>
            <p:nvPr/>
          </p:nvCxnSpPr>
          <p:spPr>
            <a:xfrm>
              <a:off x="4953000" y="2876550"/>
              <a:ext cx="2362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867400" y="2419350"/>
              <a:ext cx="320370" cy="346249"/>
            </a:xfrm>
            <a:prstGeom prst="rect">
              <a:avLst/>
            </a:prstGeom>
            <a:noFill/>
          </p:spPr>
          <p:txBody>
            <a:bodyPr wrap="none" rtlCol="0">
              <a:spAutoFit/>
            </a:bodyPr>
            <a:lstStyle/>
            <a:p>
              <a:r>
                <a:rPr lang="en-US" sz="2400" dirty="0" smtClean="0"/>
                <a:t>c</a:t>
              </a:r>
              <a:endParaRPr lang="en-US" sz="2400" dirty="0"/>
            </a:p>
          </p:txBody>
        </p:sp>
      </p:grpSp>
      <p:grpSp>
        <p:nvGrpSpPr>
          <p:cNvPr id="26" name="Group 25"/>
          <p:cNvGrpSpPr/>
          <p:nvPr/>
        </p:nvGrpSpPr>
        <p:grpSpPr>
          <a:xfrm>
            <a:off x="4653418" y="3313672"/>
            <a:ext cx="2865789" cy="1791728"/>
            <a:chOff x="4653417" y="2765602"/>
            <a:chExt cx="2865789" cy="1343796"/>
          </a:xfrm>
        </p:grpSpPr>
        <p:sp>
          <p:nvSpPr>
            <p:cNvPr id="19" name="TextBox 18"/>
            <p:cNvSpPr txBox="1"/>
            <p:nvPr/>
          </p:nvSpPr>
          <p:spPr>
            <a:xfrm>
              <a:off x="4653417" y="3486150"/>
              <a:ext cx="2865789" cy="623248"/>
            </a:xfrm>
            <a:prstGeom prst="rect">
              <a:avLst/>
            </a:prstGeom>
            <a:noFill/>
          </p:spPr>
          <p:txBody>
            <a:bodyPr wrap="none" rtlCol="0">
              <a:spAutoFit/>
            </a:bodyPr>
            <a:lstStyle/>
            <a:p>
              <a:pPr algn="ctr"/>
              <a:r>
                <a:rPr lang="en-US" sz="2400" dirty="0" smtClean="0"/>
                <a:t>Cannot create </a:t>
              </a:r>
              <a:br>
                <a:rPr lang="en-US" sz="2400" dirty="0" smtClean="0"/>
              </a:br>
              <a:r>
                <a:rPr lang="en-US" sz="2400" dirty="0" smtClean="0"/>
                <a:t>valid   c ∉ { c</a:t>
              </a:r>
              <a:r>
                <a:rPr lang="en-US" sz="2400" baseline="-25000" dirty="0" smtClean="0"/>
                <a:t>1</a:t>
              </a:r>
              <a:r>
                <a:rPr lang="en-US" sz="2400" dirty="0" smtClean="0"/>
                <a:t>, …, </a:t>
              </a:r>
              <a:r>
                <a:rPr lang="en-US" sz="2400" dirty="0" err="1" smtClean="0"/>
                <a:t>c</a:t>
              </a:r>
              <a:r>
                <a:rPr lang="en-US" sz="2400" baseline="-25000" dirty="0" err="1" smtClean="0"/>
                <a:t>q</a:t>
              </a:r>
              <a:r>
                <a:rPr lang="en-US" sz="2400" dirty="0" smtClean="0"/>
                <a:t> }</a:t>
              </a:r>
              <a:endParaRPr lang="en-US" sz="2400" dirty="0"/>
            </a:p>
          </p:txBody>
        </p:sp>
        <p:cxnSp>
          <p:nvCxnSpPr>
            <p:cNvPr id="21" name="Curved Connector 20"/>
            <p:cNvCxnSpPr>
              <a:stCxn id="19" idx="0"/>
              <a:endCxn id="18" idx="2"/>
            </p:cNvCxnSpPr>
            <p:nvPr/>
          </p:nvCxnSpPr>
          <p:spPr>
            <a:xfrm rot="16200000" flipV="1">
              <a:off x="5696674" y="3096512"/>
              <a:ext cx="720548" cy="58728"/>
            </a:xfrm>
            <a:prstGeom prst="curvedConnector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747714" y="5569803"/>
            <a:ext cx="7648573" cy="954107"/>
          </a:xfrm>
          <a:prstGeom prst="rect">
            <a:avLst/>
          </a:prstGeom>
          <a:noFill/>
        </p:spPr>
        <p:txBody>
          <a:bodyPr wrap="none" rtlCol="0">
            <a:spAutoFit/>
          </a:bodyPr>
          <a:lstStyle/>
          <a:p>
            <a:r>
              <a:rPr lang="en-US" sz="2800" dirty="0" smtClean="0"/>
              <a:t>⇒  if  D(</a:t>
            </a:r>
            <a:r>
              <a:rPr lang="en-US" sz="2800" dirty="0" err="1" smtClean="0"/>
              <a:t>k,c</a:t>
            </a:r>
            <a:r>
              <a:rPr lang="en-US" sz="2800" dirty="0" smtClean="0"/>
              <a:t>)</a:t>
            </a:r>
            <a:r>
              <a:rPr lang="en-US" sz="2800" dirty="0"/>
              <a:t> ≠</a:t>
            </a:r>
            <a:r>
              <a:rPr lang="en-US" sz="2800" dirty="0" smtClean="0"/>
              <a:t>⊥ Bob </a:t>
            </a:r>
            <a:r>
              <a:rPr lang="en-US" sz="2800" i="1" u="sng" dirty="0" smtClean="0">
                <a:solidFill>
                  <a:srgbClr val="990000"/>
                </a:solidFill>
              </a:rPr>
              <a:t>guaranteed</a:t>
            </a:r>
            <a:r>
              <a:rPr lang="en-US" sz="2800" dirty="0" smtClean="0">
                <a:solidFill>
                  <a:srgbClr val="990000"/>
                </a:solidFill>
              </a:rPr>
              <a:t> </a:t>
            </a:r>
            <a:r>
              <a:rPr lang="en-US" sz="2800" dirty="0" smtClean="0"/>
              <a:t>message is from </a:t>
            </a:r>
            <a:br>
              <a:rPr lang="en-US" sz="2800" dirty="0" smtClean="0"/>
            </a:br>
            <a:r>
              <a:rPr lang="en-US" sz="2800" dirty="0" smtClean="0"/>
              <a:t>     someone who knows k (but could be a replay) </a:t>
            </a:r>
            <a:endParaRPr lang="en-US" sz="2800" dirty="0"/>
          </a:p>
        </p:txBody>
      </p:sp>
      <p:sp>
        <p:nvSpPr>
          <p:cNvPr id="22" name="Rounded Rectangle 21"/>
          <p:cNvSpPr/>
          <p:nvPr/>
        </p:nvSpPr>
        <p:spPr>
          <a:xfrm>
            <a:off x="3924300" y="2616200"/>
            <a:ext cx="1219200" cy="121615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p>
        </p:txBody>
      </p:sp>
      <p:sp>
        <p:nvSpPr>
          <p:cNvPr id="4" name="Slide Number Placeholder 3"/>
          <p:cNvSpPr>
            <a:spLocks noGrp="1"/>
          </p:cNvSpPr>
          <p:nvPr>
            <p:ph type="sldNum" sz="quarter" idx="12"/>
          </p:nvPr>
        </p:nvSpPr>
        <p:spPr/>
        <p:txBody>
          <a:bodyPr/>
          <a:lstStyle/>
          <a:p>
            <a:fld id="{B747839D-A323-47F3-909F-548499399628}" type="slidenum">
              <a:rPr lang="en-US" smtClean="0"/>
              <a:t>17</a:t>
            </a:fld>
            <a:endParaRPr lang="en-US"/>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99640" y="2334960"/>
              <a:ext cx="3229560" cy="578520"/>
            </p14:xfrm>
          </p:contentPart>
        </mc:Choice>
        <mc:Fallback xmlns="">
          <p:pic>
            <p:nvPicPr>
              <p:cNvPr id="9" name="Ink 8"/>
              <p:cNvPicPr/>
              <p:nvPr/>
            </p:nvPicPr>
            <p:blipFill>
              <a:blip r:embed="rId3"/>
              <a:stretch>
                <a:fillRect/>
              </a:stretch>
            </p:blipFill>
            <p:spPr>
              <a:xfrm>
                <a:off x="3591720" y="2329200"/>
                <a:ext cx="3244320" cy="592920"/>
              </a:xfrm>
              <a:prstGeom prst="rect">
                <a:avLst/>
              </a:prstGeom>
            </p:spPr>
          </p:pic>
        </mc:Fallback>
      </mc:AlternateContent>
    </p:spTree>
    <p:extLst>
      <p:ext uri="{BB962C8B-B14F-4D97-AF65-F5344CB8AC3E}">
        <p14:creationId xmlns:p14="http://schemas.microsoft.com/office/powerpoint/2010/main" val="10733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left)">
                                      <p:cBhvr>
                                        <p:cTn id="8" dur="500"/>
                                        <p:tgtEl>
                                          <p:spTgt spid="23"/>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Implication 2</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Authenticated encryption    ⇒</a:t>
            </a:r>
          </a:p>
          <a:p>
            <a:pPr marL="0" indent="0">
              <a:buNone/>
            </a:pPr>
            <a:endParaRPr lang="en-US" dirty="0" smtClean="0"/>
          </a:p>
          <a:p>
            <a:pPr marL="0" indent="0">
              <a:buNone/>
            </a:pPr>
            <a:r>
              <a:rPr lang="en-US" dirty="0" smtClean="0"/>
              <a:t>	Security against </a:t>
            </a:r>
            <a:r>
              <a:rPr lang="en-US" i="1" u="sng" dirty="0" smtClean="0">
                <a:solidFill>
                  <a:srgbClr val="990000"/>
                </a:solidFill>
              </a:rPr>
              <a:t>chosen </a:t>
            </a:r>
            <a:r>
              <a:rPr lang="en-US" i="1" u="sng" dirty="0" err="1" smtClean="0">
                <a:solidFill>
                  <a:srgbClr val="990000"/>
                </a:solidFill>
              </a:rPr>
              <a:t>ciphertext</a:t>
            </a:r>
            <a:r>
              <a:rPr lang="en-US" i="1" u="sng" dirty="0" smtClean="0">
                <a:solidFill>
                  <a:srgbClr val="990000"/>
                </a:solidFill>
              </a:rPr>
              <a:t> attack</a:t>
            </a:r>
          </a:p>
        </p:txBody>
      </p:sp>
      <p:sp>
        <p:nvSpPr>
          <p:cNvPr id="4" name="Slide Number Placeholder 3"/>
          <p:cNvSpPr>
            <a:spLocks noGrp="1"/>
          </p:cNvSpPr>
          <p:nvPr>
            <p:ph type="sldNum" sz="quarter" idx="12"/>
          </p:nvPr>
        </p:nvSpPr>
        <p:spPr/>
        <p:txBody>
          <a:bodyPr/>
          <a:lstStyle/>
          <a:p>
            <a:fld id="{B747839D-A323-47F3-909F-548499399628}" type="slidenum">
              <a:rPr lang="en-US" smtClean="0"/>
              <a:t>18</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6582240" y="1190880"/>
              <a:ext cx="1133640" cy="448200"/>
            </p14:xfrm>
          </p:contentPart>
        </mc:Choice>
        <mc:Fallback xmlns="">
          <p:pic>
            <p:nvPicPr>
              <p:cNvPr id="5" name="Ink 4"/>
              <p:cNvPicPr/>
              <p:nvPr/>
            </p:nvPicPr>
            <p:blipFill>
              <a:blip r:embed="rId3"/>
              <a:stretch>
                <a:fillRect/>
              </a:stretch>
            </p:blipFill>
            <p:spPr>
              <a:xfrm>
                <a:off x="6573240" y="1180800"/>
                <a:ext cx="1145520" cy="461160"/>
              </a:xfrm>
              <a:prstGeom prst="rect">
                <a:avLst/>
              </a:prstGeom>
            </p:spPr>
          </p:pic>
        </mc:Fallback>
      </mc:AlternateContent>
    </p:spTree>
    <p:extLst>
      <p:ext uri="{BB962C8B-B14F-4D97-AF65-F5344CB8AC3E}">
        <p14:creationId xmlns:p14="http://schemas.microsoft.com/office/powerpoint/2010/main" val="2090571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Chosen </a:t>
            </a:r>
            <a:r>
              <a:rPr lang="en-US" dirty="0" err="1" smtClean="0"/>
              <a:t>Ciphertext</a:t>
            </a:r>
            <a:r>
              <a:rPr lang="en-US" dirty="0" smtClean="0"/>
              <a:t> Attacks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19</a:t>
            </a:fld>
            <a:endParaRPr lang="en-US"/>
          </a:p>
        </p:txBody>
      </p:sp>
    </p:spTree>
    <p:extLst>
      <p:ext uri="{BB962C8B-B14F-4D97-AF65-F5344CB8AC3E}">
        <p14:creationId xmlns:p14="http://schemas.microsoft.com/office/powerpoint/2010/main" val="413966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Straw Men</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a:t>
            </a:fld>
            <a:endParaRPr lang="en-US"/>
          </a:p>
        </p:txBody>
      </p:sp>
    </p:spTree>
    <p:extLst>
      <p:ext uri="{BB962C8B-B14F-4D97-AF65-F5344CB8AC3E}">
        <p14:creationId xmlns:p14="http://schemas.microsoft.com/office/powerpoint/2010/main" val="2618489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a:t>
            </a:r>
            <a:r>
              <a:rPr lang="en-US" dirty="0" err="1" smtClean="0"/>
              <a:t>Ciphertext</a:t>
            </a:r>
            <a:r>
              <a:rPr lang="en-US" dirty="0" smtClean="0"/>
              <a:t> Attacks</a:t>
            </a:r>
            <a:endParaRPr lang="en-US" dirty="0"/>
          </a:p>
        </p:txBody>
      </p:sp>
      <p:sp>
        <p:nvSpPr>
          <p:cNvPr id="3" name="Content Placeholder 2"/>
          <p:cNvSpPr>
            <a:spLocks noGrp="1"/>
          </p:cNvSpPr>
          <p:nvPr>
            <p:ph idx="1"/>
          </p:nvPr>
        </p:nvSpPr>
        <p:spPr>
          <a:xfrm>
            <a:off x="457200" y="1371601"/>
            <a:ext cx="8229600" cy="1219200"/>
          </a:xfrm>
        </p:spPr>
        <p:txBody>
          <a:bodyPr/>
          <a:lstStyle/>
          <a:p>
            <a:pPr marL="0" indent="0">
              <a:buNone/>
            </a:pPr>
            <a:r>
              <a:rPr lang="en-US" u="sng" dirty="0" err="1" smtClean="0"/>
              <a:t>Def</a:t>
            </a:r>
            <a:r>
              <a:rPr lang="en-US" dirty="0" smtClean="0"/>
              <a:t>: A CCA adversary has the capability to get </a:t>
            </a:r>
            <a:r>
              <a:rPr lang="en-US" dirty="0" err="1" smtClean="0"/>
              <a:t>ciphertexts</a:t>
            </a:r>
            <a:r>
              <a:rPr lang="en-US" dirty="0" smtClean="0"/>
              <a:t> of their choosing decrypted.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20</a:t>
            </a:fld>
            <a:endParaRPr lang="en-US"/>
          </a:p>
        </p:txBody>
      </p:sp>
      <p:sp>
        <p:nvSpPr>
          <p:cNvPr id="12" name="Rounded Rectangle 11"/>
          <p:cNvSpPr/>
          <p:nvPr/>
        </p:nvSpPr>
        <p:spPr>
          <a:xfrm>
            <a:off x="914400" y="3455998"/>
            <a:ext cx="1219200" cy="102190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smtClean="0">
                <a:solidFill>
                  <a:srgbClr val="000000"/>
                </a:solidFill>
              </a:rPr>
              <a:t>Alice</a:t>
            </a:r>
            <a:endParaRPr lang="en-US" sz="2400" dirty="0">
              <a:solidFill>
                <a:srgbClr val="000000"/>
              </a:solidFill>
            </a:endParaRPr>
          </a:p>
        </p:txBody>
      </p:sp>
      <p:sp>
        <p:nvSpPr>
          <p:cNvPr id="13" name="Rounded Rectangle 12"/>
          <p:cNvSpPr/>
          <p:nvPr/>
        </p:nvSpPr>
        <p:spPr>
          <a:xfrm>
            <a:off x="6629400" y="3455998"/>
            <a:ext cx="1219200" cy="102190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smtClean="0">
                <a:solidFill>
                  <a:srgbClr val="000000"/>
                </a:solidFill>
              </a:rPr>
              <a:t>Bob</a:t>
            </a:r>
            <a:endParaRPr lang="en-US" sz="2400" dirty="0">
              <a:solidFill>
                <a:srgbClr val="000000"/>
              </a:solidFill>
            </a:endParaRPr>
          </a:p>
        </p:txBody>
      </p:sp>
      <p:sp>
        <p:nvSpPr>
          <p:cNvPr id="14" name="TextBox 13"/>
          <p:cNvSpPr txBox="1"/>
          <p:nvPr/>
        </p:nvSpPr>
        <p:spPr>
          <a:xfrm>
            <a:off x="1348311" y="2976265"/>
            <a:ext cx="351378" cy="461665"/>
          </a:xfrm>
          <a:prstGeom prst="rect">
            <a:avLst/>
          </a:prstGeom>
          <a:noFill/>
        </p:spPr>
        <p:txBody>
          <a:bodyPr wrap="none" rtlCol="0">
            <a:spAutoFit/>
          </a:bodyPr>
          <a:lstStyle/>
          <a:p>
            <a:r>
              <a:rPr lang="en-US" sz="2400" dirty="0" smtClean="0">
                <a:solidFill>
                  <a:srgbClr val="000000"/>
                </a:solidFill>
              </a:rPr>
              <a:t>k</a:t>
            </a:r>
            <a:endParaRPr lang="en-US" sz="2400" dirty="0">
              <a:solidFill>
                <a:srgbClr val="000000"/>
              </a:solidFill>
            </a:endParaRPr>
          </a:p>
        </p:txBody>
      </p:sp>
      <p:sp>
        <p:nvSpPr>
          <p:cNvPr id="15" name="Rounded Rectangle 14"/>
          <p:cNvSpPr/>
          <p:nvPr/>
        </p:nvSpPr>
        <p:spPr>
          <a:xfrm>
            <a:off x="3762935" y="5608638"/>
            <a:ext cx="1219200" cy="71596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p>
        </p:txBody>
      </p:sp>
      <p:sp>
        <p:nvSpPr>
          <p:cNvPr id="16" name="TextBox 15"/>
          <p:cNvSpPr txBox="1"/>
          <p:nvPr/>
        </p:nvSpPr>
        <p:spPr>
          <a:xfrm>
            <a:off x="4205811" y="2992614"/>
            <a:ext cx="351378" cy="461665"/>
          </a:xfrm>
          <a:prstGeom prst="rect">
            <a:avLst/>
          </a:prstGeom>
          <a:noFill/>
        </p:spPr>
        <p:txBody>
          <a:bodyPr wrap="none" rtlCol="0">
            <a:spAutoFit/>
          </a:bodyPr>
          <a:lstStyle/>
          <a:p>
            <a:r>
              <a:rPr lang="en-US" sz="2400" dirty="0" smtClean="0">
                <a:solidFill>
                  <a:srgbClr val="000000"/>
                </a:solidFill>
              </a:rPr>
              <a:t>k</a:t>
            </a:r>
            <a:endParaRPr lang="en-US" sz="2400" dirty="0">
              <a:solidFill>
                <a:srgbClr val="000000"/>
              </a:solidFill>
            </a:endParaRPr>
          </a:p>
        </p:txBody>
      </p:sp>
      <p:sp>
        <p:nvSpPr>
          <p:cNvPr id="17" name="Rounded Rectangle 16"/>
          <p:cNvSpPr/>
          <p:nvPr/>
        </p:nvSpPr>
        <p:spPr>
          <a:xfrm>
            <a:off x="3771900" y="3473893"/>
            <a:ext cx="1219200" cy="102190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t>VPN</a:t>
            </a:r>
          </a:p>
        </p:txBody>
      </p:sp>
      <p:grpSp>
        <p:nvGrpSpPr>
          <p:cNvPr id="24" name="Group 23"/>
          <p:cNvGrpSpPr/>
          <p:nvPr/>
        </p:nvGrpSpPr>
        <p:grpSpPr>
          <a:xfrm>
            <a:off x="2133600" y="3473893"/>
            <a:ext cx="1638300" cy="493058"/>
            <a:chOff x="2133600" y="3473893"/>
            <a:chExt cx="1638300" cy="493058"/>
          </a:xfrm>
        </p:grpSpPr>
        <p:cxnSp>
          <p:nvCxnSpPr>
            <p:cNvPr id="19" name="Straight Arrow Connector 18"/>
            <p:cNvCxnSpPr/>
            <p:nvPr/>
          </p:nvCxnSpPr>
          <p:spPr>
            <a:xfrm>
              <a:off x="2133600" y="3966951"/>
              <a:ext cx="16383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280024" y="3473893"/>
              <a:ext cx="1334350" cy="369332"/>
            </a:xfrm>
            <a:prstGeom prst="rect">
              <a:avLst/>
            </a:prstGeom>
            <a:noFill/>
          </p:spPr>
          <p:txBody>
            <a:bodyPr wrap="none" lIns="0" tIns="0" rIns="0" bIns="0" rtlCol="0" anchor="t" anchorCtr="0">
              <a:spAutoFit/>
            </a:bodyPr>
            <a:lstStyle/>
            <a:p>
              <a:r>
                <a:rPr lang="en-US" sz="2400" dirty="0" smtClean="0"/>
                <a:t>c = E(</a:t>
              </a:r>
              <a:r>
                <a:rPr lang="en-US" sz="2400" dirty="0" err="1" smtClean="0"/>
                <a:t>k,m</a:t>
              </a:r>
              <a:r>
                <a:rPr lang="en-US" sz="2400" dirty="0" smtClean="0"/>
                <a:t>)</a:t>
              </a:r>
            </a:p>
          </p:txBody>
        </p:sp>
      </p:grpSp>
      <p:grpSp>
        <p:nvGrpSpPr>
          <p:cNvPr id="25" name="Group 24"/>
          <p:cNvGrpSpPr/>
          <p:nvPr/>
        </p:nvGrpSpPr>
        <p:grpSpPr>
          <a:xfrm>
            <a:off x="4991100" y="3550732"/>
            <a:ext cx="1638300" cy="416219"/>
            <a:chOff x="4991100" y="3550732"/>
            <a:chExt cx="1638300" cy="416219"/>
          </a:xfrm>
        </p:grpSpPr>
        <p:sp>
          <p:nvSpPr>
            <p:cNvPr id="21" name="TextBox 20"/>
            <p:cNvSpPr txBox="1"/>
            <p:nvPr/>
          </p:nvSpPr>
          <p:spPr>
            <a:xfrm>
              <a:off x="5682010" y="3550732"/>
              <a:ext cx="256480" cy="369332"/>
            </a:xfrm>
            <a:prstGeom prst="rect">
              <a:avLst/>
            </a:prstGeom>
            <a:noFill/>
          </p:spPr>
          <p:txBody>
            <a:bodyPr wrap="none" lIns="0" tIns="0" rIns="0" bIns="0" rtlCol="0" anchor="t" anchorCtr="0">
              <a:spAutoFit/>
            </a:bodyPr>
            <a:lstStyle/>
            <a:p>
              <a:r>
                <a:rPr lang="en-US" sz="2400" dirty="0" smtClean="0"/>
                <a:t>m</a:t>
              </a:r>
            </a:p>
          </p:txBody>
        </p:sp>
        <p:cxnSp>
          <p:nvCxnSpPr>
            <p:cNvPr id="22" name="Straight Arrow Connector 21"/>
            <p:cNvCxnSpPr/>
            <p:nvPr/>
          </p:nvCxnSpPr>
          <p:spPr>
            <a:xfrm>
              <a:off x="4991100" y="3966951"/>
              <a:ext cx="16383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23" name="Rounded Rectangular Callout 22"/>
          <p:cNvSpPr/>
          <p:nvPr/>
        </p:nvSpPr>
        <p:spPr>
          <a:xfrm>
            <a:off x="5938490" y="5075238"/>
            <a:ext cx="2138710" cy="838200"/>
          </a:xfrm>
          <a:prstGeom prst="wedgeRoundRectCallout">
            <a:avLst>
              <a:gd name="adj1" fmla="val -94885"/>
              <a:gd name="adj2" fmla="val 40119"/>
              <a:gd name="adj3" fmla="val 16667"/>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 sees </a:t>
            </a:r>
            <a:br>
              <a:rPr lang="en-US" sz="2400" dirty="0" smtClean="0">
                <a:solidFill>
                  <a:srgbClr val="000000"/>
                </a:solidFill>
              </a:rPr>
            </a:br>
            <a:r>
              <a:rPr lang="en-US" sz="2400" dirty="0" smtClean="0">
                <a:solidFill>
                  <a:srgbClr val="000000"/>
                </a:solidFill>
              </a:rPr>
              <a:t>c and m</a:t>
            </a:r>
          </a:p>
        </p:txBody>
      </p:sp>
      <p:grpSp>
        <p:nvGrpSpPr>
          <p:cNvPr id="33" name="Group 32"/>
          <p:cNvGrpSpPr/>
          <p:nvPr/>
        </p:nvGrpSpPr>
        <p:grpSpPr>
          <a:xfrm>
            <a:off x="4105655" y="4495800"/>
            <a:ext cx="275845" cy="1112838"/>
            <a:chOff x="4105655" y="4495800"/>
            <a:chExt cx="275845" cy="1112838"/>
          </a:xfrm>
        </p:grpSpPr>
        <p:cxnSp>
          <p:nvCxnSpPr>
            <p:cNvPr id="27" name="Straight Arrow Connector 26"/>
            <p:cNvCxnSpPr>
              <a:stCxn id="15" idx="0"/>
              <a:endCxn id="17" idx="2"/>
            </p:cNvCxnSpPr>
            <p:nvPr/>
          </p:nvCxnSpPr>
          <p:spPr>
            <a:xfrm flipV="1">
              <a:off x="4372535" y="4495800"/>
              <a:ext cx="8965" cy="1112838"/>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05655" y="4859794"/>
              <a:ext cx="237745" cy="430887"/>
            </a:xfrm>
            <a:prstGeom prst="rect">
              <a:avLst/>
            </a:prstGeom>
            <a:noFill/>
          </p:spPr>
          <p:txBody>
            <a:bodyPr wrap="none" lIns="0" tIns="0" rIns="0" bIns="0" rtlCol="0" anchor="t" anchorCtr="0">
              <a:spAutoFit/>
            </a:bodyPr>
            <a:lstStyle/>
            <a:p>
              <a:r>
                <a:rPr lang="en-US" sz="2800" dirty="0" smtClean="0"/>
                <a:t>c’</a:t>
              </a:r>
            </a:p>
          </p:txBody>
        </p:sp>
      </p:grpSp>
      <p:grpSp>
        <p:nvGrpSpPr>
          <p:cNvPr id="34" name="Group 33"/>
          <p:cNvGrpSpPr/>
          <p:nvPr/>
        </p:nvGrpSpPr>
        <p:grpSpPr>
          <a:xfrm>
            <a:off x="4991100" y="4330945"/>
            <a:ext cx="1638300" cy="430887"/>
            <a:chOff x="4991100" y="4330945"/>
            <a:chExt cx="1638300" cy="430887"/>
          </a:xfrm>
        </p:grpSpPr>
        <p:cxnSp>
          <p:nvCxnSpPr>
            <p:cNvPr id="29" name="Straight Arrow Connector 28"/>
            <p:cNvCxnSpPr/>
            <p:nvPr/>
          </p:nvCxnSpPr>
          <p:spPr>
            <a:xfrm>
              <a:off x="4991100" y="4330945"/>
              <a:ext cx="16383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673792" y="4330945"/>
              <a:ext cx="378183" cy="430887"/>
            </a:xfrm>
            <a:prstGeom prst="rect">
              <a:avLst/>
            </a:prstGeom>
            <a:noFill/>
          </p:spPr>
          <p:txBody>
            <a:bodyPr wrap="none" lIns="0" tIns="0" rIns="0" bIns="0" rtlCol="0" anchor="t" anchorCtr="0">
              <a:spAutoFit/>
            </a:bodyPr>
            <a:lstStyle/>
            <a:p>
              <a:r>
                <a:rPr lang="en-US" sz="2800" dirty="0"/>
                <a:t>m</a:t>
              </a:r>
              <a:r>
                <a:rPr lang="en-US" sz="2800" dirty="0" smtClean="0"/>
                <a:t>’</a:t>
              </a:r>
            </a:p>
          </p:txBody>
        </p:sp>
      </p:grpSp>
      <p:sp>
        <p:nvSpPr>
          <p:cNvPr id="35" name="Rounded Rectangular Callout 34"/>
          <p:cNvSpPr/>
          <p:nvPr/>
        </p:nvSpPr>
        <p:spPr>
          <a:xfrm>
            <a:off x="228600" y="4859794"/>
            <a:ext cx="2824510" cy="1922005"/>
          </a:xfrm>
          <a:prstGeom prst="wedgeRoundRectCallout">
            <a:avLst>
              <a:gd name="adj1" fmla="val 71472"/>
              <a:gd name="adj2" fmla="val 14089"/>
              <a:gd name="adj3" fmla="val 16667"/>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400" dirty="0" smtClean="0">
                <a:solidFill>
                  <a:srgbClr val="000000"/>
                </a:solidFill>
              </a:rPr>
              <a:t>Don’t want them to learn m’</a:t>
            </a:r>
            <a:br>
              <a:rPr lang="en-US" sz="2400" dirty="0" smtClean="0">
                <a:solidFill>
                  <a:srgbClr val="000000"/>
                </a:solidFill>
              </a:rPr>
            </a:br>
            <a:r>
              <a:rPr lang="en-US" sz="2400" dirty="0" smtClean="0">
                <a:solidFill>
                  <a:srgbClr val="000000"/>
                </a:solidFill>
              </a:rPr>
              <a:t>... or even just whether an ACK occurred.</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480200" y="4523400"/>
              <a:ext cx="913680" cy="1179360"/>
            </p14:xfrm>
          </p:contentPart>
        </mc:Choice>
        <mc:Fallback xmlns="">
          <p:pic>
            <p:nvPicPr>
              <p:cNvPr id="5" name="Ink 4"/>
              <p:cNvPicPr/>
              <p:nvPr/>
            </p:nvPicPr>
            <p:blipFill>
              <a:blip r:embed="rId4"/>
              <a:stretch>
                <a:fillRect/>
              </a:stretch>
            </p:blipFill>
            <p:spPr>
              <a:xfrm>
                <a:off x="4469040" y="4512240"/>
                <a:ext cx="931320" cy="1193040"/>
              </a:xfrm>
              <a:prstGeom prst="rect">
                <a:avLst/>
              </a:prstGeom>
            </p:spPr>
          </p:pic>
        </mc:Fallback>
      </mc:AlternateContent>
    </p:spTree>
    <p:extLst>
      <p:ext uri="{BB962C8B-B14F-4D97-AF65-F5344CB8AC3E}">
        <p14:creationId xmlns:p14="http://schemas.microsoft.com/office/powerpoint/2010/main" val="36514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ppt_x</p:attrName>
                                        </p:attrNameLst>
                                      </p:cBhvr>
                                      <p:tavLst>
                                        <p:tav tm="0">
                                          <p:val>
                                            <p:strVal val="#ppt_x-#ppt_w*1.125000"/>
                                          </p:val>
                                        </p:tav>
                                        <p:tav tm="100000">
                                          <p:val>
                                            <p:strVal val="#ppt_x"/>
                                          </p:val>
                                        </p:tav>
                                      </p:tavLst>
                                    </p:anim>
                                    <p:animEffect transition="in" filter="wipe(right)">
                                      <p:cBhvr>
                                        <p:cTn id="13" dur="500"/>
                                        <p:tgtEl>
                                          <p:spTgt spid="2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ppt_x</p:attrName>
                                        </p:attrNameLst>
                                      </p:cBhvr>
                                      <p:tavLst>
                                        <p:tav tm="0">
                                          <p:val>
                                            <p:strVal val="#ppt_x-#ppt_w*1.125000"/>
                                          </p:val>
                                        </p:tav>
                                        <p:tav tm="100000">
                                          <p:val>
                                            <p:strVal val="#ppt_x"/>
                                          </p:val>
                                        </p:tav>
                                      </p:tavLst>
                                    </p:anim>
                                    <p:animEffect transition="in" filter="wipe(right)">
                                      <p:cBhvr>
                                        <p:cTn id="29" dur="500"/>
                                        <p:tgtEl>
                                          <p:spTgt spid="34"/>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Lunchtime CCA Attack</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21</a:t>
            </a:fld>
            <a:endParaRPr lang="en-US"/>
          </a:p>
        </p:txBody>
      </p:sp>
      <p:pic>
        <p:nvPicPr>
          <p:cNvPr id="5" name="Picture 4"/>
          <p:cNvPicPr>
            <a:picLocks noChangeAspect="1"/>
          </p:cNvPicPr>
          <p:nvPr/>
        </p:nvPicPr>
        <p:blipFill>
          <a:blip r:embed="rId2"/>
          <a:stretch>
            <a:fillRect/>
          </a:stretch>
        </p:blipFill>
        <p:spPr>
          <a:xfrm>
            <a:off x="533400" y="3111745"/>
            <a:ext cx="1295400" cy="1320311"/>
          </a:xfrm>
          <a:prstGeom prst="rect">
            <a:avLst/>
          </a:prstGeom>
          <a:scene3d>
            <a:camera prst="orthographicFront">
              <a:rot lat="0" lon="10799999" rev="0"/>
            </a:camera>
            <a:lightRig rig="threePt" dir="t"/>
          </a:scene3d>
        </p:spPr>
      </p:pic>
      <p:sp>
        <p:nvSpPr>
          <p:cNvPr id="6" name="Rounded Rectangle 5"/>
          <p:cNvSpPr/>
          <p:nvPr/>
        </p:nvSpPr>
        <p:spPr>
          <a:xfrm>
            <a:off x="2359212" y="1981200"/>
            <a:ext cx="4955988" cy="35814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sz="2400" dirty="0" smtClean="0"/>
              <a:t>Alice’s Computer</a:t>
            </a:r>
            <a:endParaRPr lang="en-US" sz="2400" dirty="0"/>
          </a:p>
        </p:txBody>
      </p:sp>
      <p:sp>
        <p:nvSpPr>
          <p:cNvPr id="8" name="Rounded Rectangle 7"/>
          <p:cNvSpPr/>
          <p:nvPr/>
        </p:nvSpPr>
        <p:spPr>
          <a:xfrm>
            <a:off x="2514600" y="3352800"/>
            <a:ext cx="15240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Encryption Program</a:t>
            </a:r>
            <a:endParaRPr lang="en-US" sz="2000" dirty="0"/>
          </a:p>
        </p:txBody>
      </p:sp>
      <p:sp>
        <p:nvSpPr>
          <p:cNvPr id="9" name="TextBox 8"/>
          <p:cNvSpPr txBox="1"/>
          <p:nvPr/>
        </p:nvSpPr>
        <p:spPr>
          <a:xfrm>
            <a:off x="3177111" y="4267200"/>
            <a:ext cx="351378" cy="461665"/>
          </a:xfrm>
          <a:prstGeom prst="rect">
            <a:avLst/>
          </a:prstGeom>
          <a:noFill/>
        </p:spPr>
        <p:txBody>
          <a:bodyPr wrap="none" rtlCol="0">
            <a:spAutoFit/>
          </a:bodyPr>
          <a:lstStyle/>
          <a:p>
            <a:r>
              <a:rPr lang="en-US" sz="2400" dirty="0" smtClean="0">
                <a:solidFill>
                  <a:srgbClr val="000000"/>
                </a:solidFill>
              </a:rPr>
              <a:t>k</a:t>
            </a:r>
            <a:endParaRPr lang="en-US" sz="2400" dirty="0">
              <a:solidFill>
                <a:srgbClr val="000000"/>
              </a:solidFill>
            </a:endParaRPr>
          </a:p>
        </p:txBody>
      </p:sp>
      <p:sp>
        <p:nvSpPr>
          <p:cNvPr id="10" name="Rounded Rectangle 9"/>
          <p:cNvSpPr/>
          <p:nvPr/>
        </p:nvSpPr>
        <p:spPr>
          <a:xfrm>
            <a:off x="5707529" y="2952376"/>
            <a:ext cx="145527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Encrypted </a:t>
            </a:r>
            <a:br>
              <a:rPr lang="en-US" sz="2000" dirty="0" smtClean="0"/>
            </a:br>
            <a:r>
              <a:rPr lang="en-US" sz="2000" dirty="0" smtClean="0"/>
              <a:t>File 1</a:t>
            </a:r>
            <a:endParaRPr lang="en-US" sz="2000" dirty="0"/>
          </a:p>
        </p:txBody>
      </p:sp>
      <p:sp>
        <p:nvSpPr>
          <p:cNvPr id="13" name="Rounded Rectangular Callout 12"/>
          <p:cNvSpPr/>
          <p:nvPr/>
        </p:nvSpPr>
        <p:spPr>
          <a:xfrm>
            <a:off x="304800" y="1295400"/>
            <a:ext cx="2054412" cy="914400"/>
          </a:xfrm>
          <a:prstGeom prst="wedgeRoundRectCallout">
            <a:avLst>
              <a:gd name="adj1" fmla="val -11378"/>
              <a:gd name="adj2" fmla="val 132761"/>
              <a:gd name="adj3" fmla="val 16667"/>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400" dirty="0" smtClean="0">
                <a:solidFill>
                  <a:srgbClr val="000000"/>
                </a:solidFill>
              </a:rPr>
              <a:t>It’s </a:t>
            </a:r>
            <a:br>
              <a:rPr lang="en-US" sz="2400" dirty="0" smtClean="0">
                <a:solidFill>
                  <a:srgbClr val="000000"/>
                </a:solidFill>
              </a:rPr>
            </a:br>
            <a:r>
              <a:rPr lang="en-US" sz="2400" dirty="0" smtClean="0">
                <a:solidFill>
                  <a:srgbClr val="000000"/>
                </a:solidFill>
              </a:rPr>
              <a:t>Lunchtime!</a:t>
            </a:r>
          </a:p>
        </p:txBody>
      </p:sp>
      <p:sp>
        <p:nvSpPr>
          <p:cNvPr id="14" name="Rounded Rectangle 13"/>
          <p:cNvSpPr/>
          <p:nvPr/>
        </p:nvSpPr>
        <p:spPr>
          <a:xfrm>
            <a:off x="5707529" y="3974856"/>
            <a:ext cx="145527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Encrypted </a:t>
            </a:r>
            <a:br>
              <a:rPr lang="en-US" sz="2000" dirty="0" smtClean="0"/>
            </a:br>
            <a:r>
              <a:rPr lang="en-US" sz="2000" dirty="0" smtClean="0"/>
              <a:t>File 2</a:t>
            </a:r>
            <a:endParaRPr lang="en-US" sz="2000" dirty="0"/>
          </a:p>
        </p:txBody>
      </p:sp>
    </p:spTree>
    <p:extLst>
      <p:ext uri="{BB962C8B-B14F-4D97-AF65-F5344CB8AC3E}">
        <p14:creationId xmlns:p14="http://schemas.microsoft.com/office/powerpoint/2010/main" val="27498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Lunchtime CCA Attack</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22</a:t>
            </a:fld>
            <a:endParaRPr lang="en-US"/>
          </a:p>
        </p:txBody>
      </p:sp>
      <p:sp>
        <p:nvSpPr>
          <p:cNvPr id="6" name="Rounded Rectangle 5"/>
          <p:cNvSpPr/>
          <p:nvPr/>
        </p:nvSpPr>
        <p:spPr>
          <a:xfrm>
            <a:off x="2359212" y="1981200"/>
            <a:ext cx="4955988" cy="3581400"/>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US" sz="2400" dirty="0" smtClean="0"/>
              <a:t>Alice’s Computer</a:t>
            </a:r>
            <a:endParaRPr lang="en-US" sz="2400" dirty="0"/>
          </a:p>
        </p:txBody>
      </p:sp>
      <p:sp>
        <p:nvSpPr>
          <p:cNvPr id="8" name="Rounded Rectangle 7"/>
          <p:cNvSpPr/>
          <p:nvPr/>
        </p:nvSpPr>
        <p:spPr>
          <a:xfrm>
            <a:off x="2514600" y="3352800"/>
            <a:ext cx="15240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Encryption Program</a:t>
            </a:r>
            <a:endParaRPr lang="en-US" sz="2000" dirty="0"/>
          </a:p>
        </p:txBody>
      </p:sp>
      <p:sp>
        <p:nvSpPr>
          <p:cNvPr id="9" name="TextBox 8"/>
          <p:cNvSpPr txBox="1"/>
          <p:nvPr/>
        </p:nvSpPr>
        <p:spPr>
          <a:xfrm>
            <a:off x="3177111" y="4267200"/>
            <a:ext cx="351378" cy="461665"/>
          </a:xfrm>
          <a:prstGeom prst="rect">
            <a:avLst/>
          </a:prstGeom>
          <a:noFill/>
        </p:spPr>
        <p:txBody>
          <a:bodyPr wrap="none" rtlCol="0">
            <a:spAutoFit/>
          </a:bodyPr>
          <a:lstStyle/>
          <a:p>
            <a:r>
              <a:rPr lang="en-US" sz="2400" dirty="0" smtClean="0">
                <a:solidFill>
                  <a:srgbClr val="000000"/>
                </a:solidFill>
              </a:rPr>
              <a:t>k</a:t>
            </a:r>
            <a:endParaRPr lang="en-US" sz="2400" dirty="0">
              <a:solidFill>
                <a:srgbClr val="000000"/>
              </a:solidFill>
            </a:endParaRPr>
          </a:p>
        </p:txBody>
      </p:sp>
      <p:sp>
        <p:nvSpPr>
          <p:cNvPr id="10" name="Rounded Rectangle 9"/>
          <p:cNvSpPr/>
          <p:nvPr/>
        </p:nvSpPr>
        <p:spPr>
          <a:xfrm>
            <a:off x="4114800" y="2952376"/>
            <a:ext cx="145527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Eve’s Encrypted File 1</a:t>
            </a:r>
            <a:endParaRPr lang="en-US" sz="2000" dirty="0"/>
          </a:p>
        </p:txBody>
      </p:sp>
      <p:sp>
        <p:nvSpPr>
          <p:cNvPr id="14" name="Rounded Rectangle 13"/>
          <p:cNvSpPr/>
          <p:nvPr/>
        </p:nvSpPr>
        <p:spPr>
          <a:xfrm>
            <a:off x="4114800" y="3974856"/>
            <a:ext cx="1455271"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Eve’s Encrypted File 2</a:t>
            </a:r>
            <a:endParaRPr lang="en-US" sz="2000" dirty="0"/>
          </a:p>
        </p:txBody>
      </p:sp>
      <p:sp>
        <p:nvSpPr>
          <p:cNvPr id="12" name="Rounded Rectangle 11"/>
          <p:cNvSpPr/>
          <p:nvPr/>
        </p:nvSpPr>
        <p:spPr>
          <a:xfrm>
            <a:off x="5707529" y="2952376"/>
            <a:ext cx="1455271"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Encrypted </a:t>
            </a:r>
            <a:br>
              <a:rPr lang="en-US" sz="2000" dirty="0" smtClean="0"/>
            </a:br>
            <a:r>
              <a:rPr lang="en-US" sz="2000" dirty="0" smtClean="0"/>
              <a:t>File 1</a:t>
            </a:r>
            <a:endParaRPr lang="en-US" sz="2000" dirty="0"/>
          </a:p>
        </p:txBody>
      </p:sp>
      <p:sp>
        <p:nvSpPr>
          <p:cNvPr id="15" name="Rounded Rectangle 14"/>
          <p:cNvSpPr/>
          <p:nvPr/>
        </p:nvSpPr>
        <p:spPr>
          <a:xfrm>
            <a:off x="5707529" y="3974856"/>
            <a:ext cx="1455271"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t>Encrypted </a:t>
            </a:r>
            <a:br>
              <a:rPr lang="en-US" sz="2000" dirty="0" smtClean="0"/>
            </a:br>
            <a:r>
              <a:rPr lang="en-US" sz="2000" dirty="0" smtClean="0"/>
              <a:t>File 2</a:t>
            </a:r>
            <a:endParaRPr lang="en-US" sz="2000" dirty="0"/>
          </a:p>
        </p:txBody>
      </p:sp>
      <p:sp>
        <p:nvSpPr>
          <p:cNvPr id="3" name="Rounded Rectangle 2"/>
          <p:cNvSpPr/>
          <p:nvPr/>
        </p:nvSpPr>
        <p:spPr>
          <a:xfrm>
            <a:off x="457200" y="3352800"/>
            <a:ext cx="1524000" cy="9144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p>
        </p:txBody>
      </p:sp>
    </p:spTree>
    <p:extLst>
      <p:ext uri="{BB962C8B-B14F-4D97-AF65-F5344CB8AC3E}">
        <p14:creationId xmlns:p14="http://schemas.microsoft.com/office/powerpoint/2010/main" val="87725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802.11b WEP:   how not to do it</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dirty="0" smtClean="0"/>
          </a:p>
        </p:txBody>
      </p:sp>
      <p:pic>
        <p:nvPicPr>
          <p:cNvPr id="5" name="Picture 4"/>
          <p:cNvPicPr>
            <a:picLocks noChangeAspect="1"/>
          </p:cNvPicPr>
          <p:nvPr/>
        </p:nvPicPr>
        <p:blipFill>
          <a:blip r:embed="rId2"/>
          <a:stretch>
            <a:fillRect/>
          </a:stretch>
        </p:blipFill>
        <p:spPr>
          <a:xfrm flipH="1">
            <a:off x="914401" y="2514600"/>
            <a:ext cx="1076739" cy="1320800"/>
          </a:xfrm>
          <a:prstGeom prst="rect">
            <a:avLst/>
          </a:prstGeom>
        </p:spPr>
      </p:pic>
      <p:sp>
        <p:nvSpPr>
          <p:cNvPr id="6" name="TextBox 5"/>
          <p:cNvSpPr txBox="1"/>
          <p:nvPr/>
        </p:nvSpPr>
        <p:spPr>
          <a:xfrm>
            <a:off x="762000" y="2616201"/>
            <a:ext cx="351378" cy="461665"/>
          </a:xfrm>
          <a:prstGeom prst="rect">
            <a:avLst/>
          </a:prstGeom>
          <a:noFill/>
        </p:spPr>
        <p:txBody>
          <a:bodyPr wrap="none" rtlCol="0">
            <a:spAutoFit/>
          </a:bodyPr>
          <a:lstStyle/>
          <a:p>
            <a:r>
              <a:rPr lang="en-US" sz="2400" dirty="0"/>
              <a:t>k</a:t>
            </a:r>
          </a:p>
        </p:txBody>
      </p:sp>
      <p:sp>
        <p:nvSpPr>
          <p:cNvPr id="7" name="TextBox 6"/>
          <p:cNvSpPr txBox="1"/>
          <p:nvPr/>
        </p:nvSpPr>
        <p:spPr>
          <a:xfrm>
            <a:off x="8437270" y="2711848"/>
            <a:ext cx="351378" cy="461665"/>
          </a:xfrm>
          <a:prstGeom prst="rect">
            <a:avLst/>
          </a:prstGeom>
          <a:noFill/>
        </p:spPr>
        <p:txBody>
          <a:bodyPr wrap="none" rtlCol="0">
            <a:spAutoFit/>
          </a:bodyPr>
          <a:lstStyle/>
          <a:p>
            <a:r>
              <a:rPr lang="en-US" sz="2400" dirty="0"/>
              <a:t>k</a:t>
            </a:r>
          </a:p>
        </p:txBody>
      </p:sp>
      <p:pic>
        <p:nvPicPr>
          <p:cNvPr id="8" name="Picture 7"/>
          <p:cNvPicPr>
            <a:picLocks noChangeAspect="1"/>
          </p:cNvPicPr>
          <p:nvPr/>
        </p:nvPicPr>
        <p:blipFill>
          <a:blip r:embed="rId3"/>
          <a:stretch>
            <a:fillRect/>
          </a:stretch>
        </p:blipFill>
        <p:spPr>
          <a:xfrm>
            <a:off x="7467600" y="2604685"/>
            <a:ext cx="1041400" cy="1027515"/>
          </a:xfrm>
          <a:prstGeom prst="rect">
            <a:avLst/>
          </a:prstGeom>
        </p:spPr>
      </p:pic>
      <p:cxnSp>
        <p:nvCxnSpPr>
          <p:cNvPr id="10" name="Straight Arrow Connector 9"/>
          <p:cNvCxnSpPr/>
          <p:nvPr/>
        </p:nvCxnSpPr>
        <p:spPr>
          <a:xfrm>
            <a:off x="2286000" y="3327400"/>
            <a:ext cx="4876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3124200" y="2108200"/>
            <a:ext cx="2209800" cy="406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m</a:t>
            </a:r>
            <a:endParaRPr lang="en-US" dirty="0"/>
          </a:p>
        </p:txBody>
      </p:sp>
      <p:sp>
        <p:nvSpPr>
          <p:cNvPr id="12" name="Rectangle 11"/>
          <p:cNvSpPr/>
          <p:nvPr/>
        </p:nvSpPr>
        <p:spPr>
          <a:xfrm>
            <a:off x="5410200" y="2108200"/>
            <a:ext cx="1143000" cy="406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CRC(m)</a:t>
            </a:r>
            <a:endParaRPr lang="en-US" dirty="0"/>
          </a:p>
        </p:txBody>
      </p:sp>
      <p:sp>
        <p:nvSpPr>
          <p:cNvPr id="13" name="Rectangle 12"/>
          <p:cNvSpPr/>
          <p:nvPr/>
        </p:nvSpPr>
        <p:spPr>
          <a:xfrm>
            <a:off x="3124200" y="2717800"/>
            <a:ext cx="3429000" cy="3600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PRG(  IV  ||  k ) </a:t>
            </a:r>
            <a:endParaRPr lang="en-US" dirty="0"/>
          </a:p>
        </p:txBody>
      </p:sp>
      <p:sp>
        <p:nvSpPr>
          <p:cNvPr id="14" name="Rectangle 13"/>
          <p:cNvSpPr/>
          <p:nvPr/>
        </p:nvSpPr>
        <p:spPr>
          <a:xfrm>
            <a:off x="3124200" y="3530600"/>
            <a:ext cx="3429000" cy="406400"/>
          </a:xfrm>
          <a:prstGeom prst="rect">
            <a:avLst/>
          </a:prstGeom>
          <a:pattFill prst="pct90">
            <a:fgClr>
              <a:schemeClr val="accent2"/>
            </a:fgClr>
            <a:bgClr>
              <a:prstClr val="white"/>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t>ciphertext</a:t>
            </a:r>
            <a:endParaRPr lang="en-US" dirty="0"/>
          </a:p>
        </p:txBody>
      </p:sp>
      <p:sp>
        <p:nvSpPr>
          <p:cNvPr id="15" name="Rectangle 14"/>
          <p:cNvSpPr/>
          <p:nvPr/>
        </p:nvSpPr>
        <p:spPr>
          <a:xfrm>
            <a:off x="2590800" y="3530600"/>
            <a:ext cx="457200" cy="406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IV</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23</a:t>
            </a:fld>
            <a:endParaRPr lang="en-US"/>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2781000" y="2446560"/>
              <a:ext cx="140760" cy="269280"/>
            </p14:xfrm>
          </p:contentPart>
        </mc:Choice>
        <mc:Fallback xmlns="">
          <p:pic>
            <p:nvPicPr>
              <p:cNvPr id="9" name="Ink 8"/>
              <p:cNvPicPr/>
              <p:nvPr/>
            </p:nvPicPr>
            <p:blipFill>
              <a:blip r:embed="rId5"/>
              <a:stretch>
                <a:fillRect/>
              </a:stretch>
            </p:blipFill>
            <p:spPr>
              <a:xfrm>
                <a:off x="2774160" y="2443320"/>
                <a:ext cx="150120" cy="279720"/>
              </a:xfrm>
              <a:prstGeom prst="rect">
                <a:avLst/>
              </a:prstGeom>
            </p:spPr>
          </p:pic>
        </mc:Fallback>
      </mc:AlternateContent>
    </p:spTree>
    <p:extLst>
      <p:ext uri="{BB962C8B-B14F-4D97-AF65-F5344CB8AC3E}">
        <p14:creationId xmlns:p14="http://schemas.microsoft.com/office/powerpoint/2010/main" val="231402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Active attacks</a:t>
            </a:r>
            <a:endParaRPr lang="en-US" dirty="0"/>
          </a:p>
        </p:txBody>
      </p:sp>
      <p:sp>
        <p:nvSpPr>
          <p:cNvPr id="3" name="Content Placeholder 2"/>
          <p:cNvSpPr>
            <a:spLocks noGrp="1"/>
          </p:cNvSpPr>
          <p:nvPr>
            <p:ph idx="1"/>
          </p:nvPr>
        </p:nvSpPr>
        <p:spPr/>
        <p:txBody>
          <a:bodyPr/>
          <a:lstStyle/>
          <a:p>
            <a:pPr marL="0" indent="0">
              <a:buNone/>
            </a:pPr>
            <a:r>
              <a:rPr lang="en-US" b="1" dirty="0" smtClean="0"/>
              <a:t>Fact</a:t>
            </a:r>
            <a:r>
              <a:rPr lang="en-US" dirty="0" smtClean="0"/>
              <a:t>:   CRC is linear, i.e.    </a:t>
            </a:r>
            <a:br>
              <a:rPr lang="en-US" dirty="0" smtClean="0"/>
            </a:br>
            <a:r>
              <a:rPr lang="en-US" dirty="0" smtClean="0">
                <a:solidFill>
                  <a:srgbClr val="990000"/>
                </a:solidFill>
              </a:rPr>
              <a:t>∀</a:t>
            </a:r>
            <a:r>
              <a:rPr lang="en-US" dirty="0" err="1" smtClean="0">
                <a:solidFill>
                  <a:srgbClr val="990000"/>
                </a:solidFill>
              </a:rPr>
              <a:t>m,p</a:t>
            </a:r>
            <a:r>
              <a:rPr lang="en-US" dirty="0" smtClean="0">
                <a:solidFill>
                  <a:srgbClr val="990000"/>
                </a:solidFill>
              </a:rPr>
              <a:t>:   </a:t>
            </a:r>
            <a:r>
              <a:rPr lang="en-US" b="1" dirty="0" smtClean="0">
                <a:solidFill>
                  <a:srgbClr val="990000"/>
                </a:solidFill>
              </a:rPr>
              <a:t>CRC( m ⨁ p) = CRC(m) ⨁ F(p)</a:t>
            </a:r>
            <a:endParaRPr lang="en-US" b="1" dirty="0">
              <a:solidFill>
                <a:srgbClr val="990000"/>
              </a:solidFill>
            </a:endParaRPr>
          </a:p>
        </p:txBody>
      </p:sp>
      <p:sp>
        <p:nvSpPr>
          <p:cNvPr id="4" name="Rectangle 3"/>
          <p:cNvSpPr/>
          <p:nvPr/>
        </p:nvSpPr>
        <p:spPr>
          <a:xfrm>
            <a:off x="3429000" y="2751667"/>
            <a:ext cx="3886200" cy="474133"/>
          </a:xfrm>
          <a:prstGeom prst="rect">
            <a:avLst/>
          </a:prstGeom>
          <a:pattFill prst="pct90">
            <a:fgClr>
              <a:schemeClr val="accent2"/>
            </a:fgClr>
            <a:bgClr>
              <a:prstClr val="white"/>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smtClean="0"/>
              <a:t>  </a:t>
            </a:r>
            <a:r>
              <a:rPr lang="en-US" sz="2000" dirty="0" err="1" smtClean="0"/>
              <a:t>dest</a:t>
            </a:r>
            <a:r>
              <a:rPr lang="en-US" sz="2000" dirty="0" smtClean="0"/>
              <a:t>-port = 80     data              CRC</a:t>
            </a:r>
            <a:endParaRPr lang="en-US" sz="2000" dirty="0"/>
          </a:p>
        </p:txBody>
      </p:sp>
      <p:sp>
        <p:nvSpPr>
          <p:cNvPr id="5" name="Rectangle 4"/>
          <p:cNvSpPr/>
          <p:nvPr/>
        </p:nvSpPr>
        <p:spPr>
          <a:xfrm>
            <a:off x="2908300" y="2751666"/>
            <a:ext cx="457200" cy="4741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IV</a:t>
            </a:r>
            <a:endParaRPr lang="en-US" dirty="0"/>
          </a:p>
        </p:txBody>
      </p:sp>
      <p:sp>
        <p:nvSpPr>
          <p:cNvPr id="6" name="TextBox 5"/>
          <p:cNvSpPr txBox="1"/>
          <p:nvPr/>
        </p:nvSpPr>
        <p:spPr>
          <a:xfrm>
            <a:off x="304800" y="2616201"/>
            <a:ext cx="2315808" cy="461665"/>
          </a:xfrm>
          <a:prstGeom prst="rect">
            <a:avLst/>
          </a:prstGeom>
          <a:noFill/>
        </p:spPr>
        <p:txBody>
          <a:bodyPr wrap="none" rtlCol="0">
            <a:spAutoFit/>
          </a:bodyPr>
          <a:lstStyle/>
          <a:p>
            <a:r>
              <a:rPr lang="en-US" sz="2400" dirty="0" smtClean="0"/>
              <a:t>WEP </a:t>
            </a:r>
            <a:r>
              <a:rPr lang="en-US" sz="2400" dirty="0" err="1" smtClean="0"/>
              <a:t>ciphertext</a:t>
            </a:r>
            <a:r>
              <a:rPr lang="en-US" sz="2400" dirty="0" smtClean="0"/>
              <a:t>:</a:t>
            </a:r>
            <a:endParaRPr lang="en-US" sz="2400" dirty="0"/>
          </a:p>
        </p:txBody>
      </p:sp>
      <p:cxnSp>
        <p:nvCxnSpPr>
          <p:cNvPr id="10" name="Straight Connector 9"/>
          <p:cNvCxnSpPr/>
          <p:nvPr/>
        </p:nvCxnSpPr>
        <p:spPr>
          <a:xfrm>
            <a:off x="6413500" y="2751667"/>
            <a:ext cx="0" cy="474133"/>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317664" y="2853267"/>
            <a:ext cx="7759536" cy="1286933"/>
            <a:chOff x="317664" y="2139950"/>
            <a:chExt cx="7759536" cy="965200"/>
          </a:xfrm>
        </p:grpSpPr>
        <p:sp>
          <p:nvSpPr>
            <p:cNvPr id="7" name="TextBox 6"/>
            <p:cNvSpPr txBox="1"/>
            <p:nvPr/>
          </p:nvSpPr>
          <p:spPr>
            <a:xfrm>
              <a:off x="317664" y="2414885"/>
              <a:ext cx="1349197" cy="346249"/>
            </a:xfrm>
            <a:prstGeom prst="rect">
              <a:avLst/>
            </a:prstGeom>
            <a:noFill/>
          </p:spPr>
          <p:txBody>
            <a:bodyPr wrap="none" rtlCol="0">
              <a:spAutoFit/>
            </a:bodyPr>
            <a:lstStyle/>
            <a:p>
              <a:r>
                <a:rPr lang="en-US" sz="2400" dirty="0"/>
                <a:t>a</a:t>
              </a:r>
              <a:r>
                <a:rPr lang="en-US" sz="2400" dirty="0" smtClean="0"/>
                <a:t>ttacker:</a:t>
              </a:r>
              <a:endParaRPr lang="en-US" sz="2400" dirty="0"/>
            </a:p>
          </p:txBody>
        </p:sp>
        <p:sp>
          <p:nvSpPr>
            <p:cNvPr id="8" name="Rectangle 7"/>
            <p:cNvSpPr/>
            <p:nvPr/>
          </p:nvSpPr>
          <p:spPr>
            <a:xfrm>
              <a:off x="3429000" y="2495550"/>
              <a:ext cx="3886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chemeClr val="tx1"/>
                  </a:solidFill>
                </a:rPr>
                <a:t>  000...00…..... </a:t>
              </a:r>
              <a:r>
                <a:rPr lang="en-US" sz="2000" b="1" dirty="0" smtClean="0">
                  <a:solidFill>
                    <a:schemeClr val="tx1"/>
                  </a:solidFill>
                </a:rPr>
                <a:t>XX</a:t>
              </a:r>
              <a:r>
                <a:rPr lang="en-US" dirty="0" smtClean="0">
                  <a:solidFill>
                    <a:schemeClr val="tx1"/>
                  </a:solidFill>
                </a:rPr>
                <a:t>…..0000            </a:t>
              </a:r>
              <a:r>
                <a:rPr lang="en-US" sz="2000" b="1" dirty="0" smtClean="0">
                  <a:solidFill>
                    <a:schemeClr val="tx1"/>
                  </a:solidFill>
                </a:rPr>
                <a:t>F(XX)</a:t>
              </a:r>
              <a:endParaRPr lang="en-US" sz="2000" b="1" dirty="0">
                <a:solidFill>
                  <a:schemeClr val="tx1"/>
                </a:solidFill>
              </a:endParaRPr>
            </a:p>
          </p:txBody>
        </p:sp>
        <p:sp>
          <p:nvSpPr>
            <p:cNvPr id="12" name="TextBox 11"/>
            <p:cNvSpPr txBox="1"/>
            <p:nvPr/>
          </p:nvSpPr>
          <p:spPr>
            <a:xfrm>
              <a:off x="7315200" y="2139950"/>
              <a:ext cx="497101" cy="392415"/>
            </a:xfrm>
            <a:prstGeom prst="rect">
              <a:avLst/>
            </a:prstGeom>
            <a:noFill/>
          </p:spPr>
          <p:txBody>
            <a:bodyPr wrap="none" rtlCol="0">
              <a:spAutoFit/>
            </a:bodyPr>
            <a:lstStyle/>
            <a:p>
              <a:r>
                <a:rPr lang="en-US" sz="2800" dirty="0" smtClean="0"/>
                <a:t>⨁</a:t>
              </a:r>
              <a:endParaRPr lang="en-US" sz="2800" dirty="0"/>
            </a:p>
          </p:txBody>
        </p:sp>
        <p:cxnSp>
          <p:nvCxnSpPr>
            <p:cNvPr id="14" name="Straight Connector 13"/>
            <p:cNvCxnSpPr/>
            <p:nvPr/>
          </p:nvCxnSpPr>
          <p:spPr>
            <a:xfrm>
              <a:off x="2743200" y="3105150"/>
              <a:ext cx="5334000" cy="0"/>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2895600" y="4292596"/>
            <a:ext cx="4470400" cy="474134"/>
            <a:chOff x="2895600" y="3219449"/>
            <a:chExt cx="4470400" cy="355601"/>
          </a:xfrm>
        </p:grpSpPr>
        <p:sp>
          <p:nvSpPr>
            <p:cNvPr id="15" name="Rectangle 14"/>
            <p:cNvSpPr/>
            <p:nvPr/>
          </p:nvSpPr>
          <p:spPr>
            <a:xfrm>
              <a:off x="2895600" y="3219449"/>
              <a:ext cx="457200" cy="355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IV</a:t>
              </a:r>
              <a:endParaRPr lang="en-US" dirty="0"/>
            </a:p>
          </p:txBody>
        </p:sp>
        <p:sp>
          <p:nvSpPr>
            <p:cNvPr id="16" name="Rectangle 15"/>
            <p:cNvSpPr/>
            <p:nvPr/>
          </p:nvSpPr>
          <p:spPr>
            <a:xfrm>
              <a:off x="3479800" y="3219450"/>
              <a:ext cx="3886200" cy="355600"/>
            </a:xfrm>
            <a:prstGeom prst="rect">
              <a:avLst/>
            </a:prstGeom>
            <a:pattFill prst="pct90">
              <a:fgClr>
                <a:schemeClr val="accent2"/>
              </a:fgClr>
              <a:bgClr>
                <a:prstClr val="white"/>
              </a:bgClr>
            </a:patt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dirty="0" smtClean="0"/>
                <a:t>  </a:t>
              </a:r>
              <a:r>
                <a:rPr lang="en-US" sz="2000" dirty="0" err="1" smtClean="0"/>
                <a:t>dest</a:t>
              </a:r>
              <a:r>
                <a:rPr lang="en-US" sz="2000" dirty="0" smtClean="0"/>
                <a:t>-port = 25     data              CRC’</a:t>
              </a:r>
              <a:endParaRPr lang="en-US" sz="2000" dirty="0"/>
            </a:p>
          </p:txBody>
        </p:sp>
        <p:cxnSp>
          <p:nvCxnSpPr>
            <p:cNvPr id="17" name="Straight Connector 16"/>
            <p:cNvCxnSpPr/>
            <p:nvPr/>
          </p:nvCxnSpPr>
          <p:spPr>
            <a:xfrm>
              <a:off x="6400800" y="3219450"/>
              <a:ext cx="0" cy="355600"/>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304800" y="4140200"/>
            <a:ext cx="1523925" cy="400110"/>
          </a:xfrm>
          <a:prstGeom prst="rect">
            <a:avLst/>
          </a:prstGeom>
          <a:noFill/>
        </p:spPr>
        <p:txBody>
          <a:bodyPr wrap="none" rtlCol="0">
            <a:spAutoFit/>
          </a:bodyPr>
          <a:lstStyle/>
          <a:p>
            <a:r>
              <a:rPr lang="en-US" sz="2000" dirty="0" smtClean="0"/>
              <a:t>XX = 25⨁80</a:t>
            </a:r>
            <a:endParaRPr lang="en-US" sz="2000" dirty="0"/>
          </a:p>
        </p:txBody>
      </p:sp>
      <p:sp>
        <p:nvSpPr>
          <p:cNvPr id="19" name="TextBox 18"/>
          <p:cNvSpPr txBox="1"/>
          <p:nvPr/>
        </p:nvSpPr>
        <p:spPr>
          <a:xfrm>
            <a:off x="457200" y="5334000"/>
            <a:ext cx="8102248" cy="1066799"/>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nchorCtr="0">
            <a:noAutofit/>
          </a:bodyPr>
          <a:lstStyle/>
          <a:p>
            <a:pPr algn="ctr"/>
            <a:r>
              <a:rPr lang="en-US" sz="2800" dirty="0" smtClean="0"/>
              <a:t>Upon decryption CRC is valid,  </a:t>
            </a:r>
            <a:br>
              <a:rPr lang="en-US" sz="2800" dirty="0" smtClean="0"/>
            </a:br>
            <a:r>
              <a:rPr lang="en-US" sz="2800" dirty="0" smtClean="0"/>
              <a:t>but </a:t>
            </a:r>
            <a:r>
              <a:rPr lang="en-US" sz="2800" dirty="0" err="1" smtClean="0"/>
              <a:t>ciphertext</a:t>
            </a:r>
            <a:r>
              <a:rPr lang="en-US" sz="2800" dirty="0" smtClean="0"/>
              <a:t> is changed  !!</a:t>
            </a:r>
            <a:endParaRPr lang="en-US" sz="2800" dirty="0"/>
          </a:p>
        </p:txBody>
      </p:sp>
      <p:cxnSp>
        <p:nvCxnSpPr>
          <p:cNvPr id="23" name="Straight Connector 22"/>
          <p:cNvCxnSpPr/>
          <p:nvPr/>
        </p:nvCxnSpPr>
        <p:spPr>
          <a:xfrm>
            <a:off x="6400800" y="3335867"/>
            <a:ext cx="0" cy="47413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B747839D-A323-47F3-909F-548499399628}" type="slidenum">
              <a:rPr lang="en-US" smtClean="0"/>
              <a:t>24</a:t>
            </a:fld>
            <a:endParaRPr lang="en-US"/>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3527280" y="2500200"/>
              <a:ext cx="3562560" cy="100800"/>
            </p14:xfrm>
          </p:contentPart>
        </mc:Choice>
        <mc:Fallback xmlns="">
          <p:pic>
            <p:nvPicPr>
              <p:cNvPr id="13" name="Ink 12"/>
              <p:cNvPicPr/>
              <p:nvPr/>
            </p:nvPicPr>
            <p:blipFill>
              <a:blip r:embed="rId3"/>
              <a:stretch>
                <a:fillRect/>
              </a:stretch>
            </p:blipFill>
            <p:spPr>
              <a:xfrm>
                <a:off x="3519360" y="2494440"/>
                <a:ext cx="3574800" cy="109440"/>
              </a:xfrm>
              <a:prstGeom prst="rect">
                <a:avLst/>
              </a:prstGeom>
            </p:spPr>
          </p:pic>
        </mc:Fallback>
      </mc:AlternateContent>
    </p:spTree>
    <p:extLst>
      <p:ext uri="{BB962C8B-B14F-4D97-AF65-F5344CB8AC3E}">
        <p14:creationId xmlns:p14="http://schemas.microsoft.com/office/powerpoint/2010/main" val="21916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a:t>
            </a:r>
            <a:r>
              <a:rPr lang="en-US" dirty="0" err="1" smtClean="0"/>
              <a:t>Ciphertext</a:t>
            </a:r>
            <a:r>
              <a:rPr lang="en-US" dirty="0" smtClean="0"/>
              <a:t> Security</a:t>
            </a:r>
            <a:endParaRPr lang="en-US" dirty="0"/>
          </a:p>
        </p:txBody>
      </p:sp>
      <p:sp>
        <p:nvSpPr>
          <p:cNvPr id="3" name="Content Placeholder 2"/>
          <p:cNvSpPr>
            <a:spLocks noGrp="1"/>
          </p:cNvSpPr>
          <p:nvPr>
            <p:ph idx="1"/>
          </p:nvPr>
        </p:nvSpPr>
        <p:spPr/>
        <p:txBody>
          <a:bodyPr/>
          <a:lstStyle/>
          <a:p>
            <a:pPr marL="0" indent="0">
              <a:buNone/>
            </a:pPr>
            <a:r>
              <a:rPr lang="en-US" u="sng" dirty="0" smtClean="0"/>
              <a:t>Adversaries Power</a:t>
            </a:r>
            <a:r>
              <a:rPr lang="en-US" dirty="0" smtClean="0"/>
              <a:t>: both CPA and CCA</a:t>
            </a:r>
          </a:p>
          <a:p>
            <a:pPr lvl="1"/>
            <a:r>
              <a:rPr lang="en-US" dirty="0" smtClean="0"/>
              <a:t>Can obtain the encryption of arbitrary messages</a:t>
            </a:r>
          </a:p>
          <a:p>
            <a:pPr lvl="1"/>
            <a:r>
              <a:rPr lang="en-US" dirty="0" smtClean="0"/>
              <a:t>Can decrypt </a:t>
            </a:r>
            <a:r>
              <a:rPr lang="en-US" dirty="0" err="1" smtClean="0"/>
              <a:t>ciphertexts</a:t>
            </a:r>
            <a:r>
              <a:rPr lang="en-US" dirty="0" smtClean="0"/>
              <a:t> of his choice</a:t>
            </a:r>
          </a:p>
          <a:p>
            <a:pPr lvl="1"/>
            <a:endParaRPr lang="en-US" dirty="0"/>
          </a:p>
          <a:p>
            <a:pPr marL="0" indent="0">
              <a:buNone/>
            </a:pPr>
            <a:r>
              <a:rPr lang="en-US" u="sng" dirty="0" smtClean="0"/>
              <a:t>Adversaries Goal</a:t>
            </a:r>
            <a:r>
              <a:rPr lang="en-US" dirty="0" smtClean="0"/>
              <a:t>: break semantic security</a:t>
            </a:r>
          </a:p>
          <a:p>
            <a:pPr lvl="1"/>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25</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945680" y="1924560"/>
              <a:ext cx="2178000" cy="118080"/>
            </p14:xfrm>
          </p:contentPart>
        </mc:Choice>
        <mc:Fallback xmlns="">
          <p:pic>
            <p:nvPicPr>
              <p:cNvPr id="5" name="Ink 4"/>
              <p:cNvPicPr/>
              <p:nvPr/>
            </p:nvPicPr>
            <p:blipFill>
              <a:blip r:embed="rId3"/>
              <a:stretch>
                <a:fillRect/>
              </a:stretch>
            </p:blipFill>
            <p:spPr>
              <a:xfrm>
                <a:off x="4939920" y="1914840"/>
                <a:ext cx="2193480" cy="133560"/>
              </a:xfrm>
              <a:prstGeom prst="rect">
                <a:avLst/>
              </a:prstGeom>
            </p:spPr>
          </p:pic>
        </mc:Fallback>
      </mc:AlternateContent>
    </p:spTree>
    <p:extLst>
      <p:ext uri="{BB962C8B-B14F-4D97-AF65-F5344CB8AC3E}">
        <p14:creationId xmlns:p14="http://schemas.microsoft.com/office/powerpoint/2010/main" val="1817088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CCA Game Definition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26</a:t>
            </a:fld>
            <a:endParaRPr lang="en-US"/>
          </a:p>
        </p:txBody>
      </p:sp>
      <p:sp>
        <p:nvSpPr>
          <p:cNvPr id="5" name="Rectangle 4"/>
          <p:cNvSpPr/>
          <p:nvPr/>
        </p:nvSpPr>
        <p:spPr>
          <a:xfrm>
            <a:off x="571500" y="2362199"/>
            <a:ext cx="8001000" cy="4130675"/>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6" name="TextBox 5"/>
          <p:cNvSpPr txBox="1"/>
          <p:nvPr/>
        </p:nvSpPr>
        <p:spPr>
          <a:xfrm>
            <a:off x="533400" y="1295400"/>
            <a:ext cx="6014116" cy="861774"/>
          </a:xfrm>
          <a:prstGeom prst="rect">
            <a:avLst/>
          </a:prstGeom>
          <a:noFill/>
        </p:spPr>
        <p:txBody>
          <a:bodyPr wrap="none" lIns="0" tIns="0" rIns="0" bIns="0" rtlCol="0" anchor="t" anchorCtr="0">
            <a:spAutoFit/>
          </a:bodyPr>
          <a:lstStyle/>
          <a:p>
            <a:r>
              <a:rPr lang="en-US" sz="2800" dirty="0" smtClean="0"/>
              <a:t>Let ENC = (E,D) over (K,M,C). </a:t>
            </a:r>
            <a:br>
              <a:rPr lang="en-US" sz="2800" dirty="0" smtClean="0"/>
            </a:br>
            <a:r>
              <a:rPr lang="en-US" sz="2800" dirty="0" smtClean="0"/>
              <a:t>For b = {0,1}, define EXP(0) and EXP(1)</a:t>
            </a:r>
          </a:p>
        </p:txBody>
      </p:sp>
      <p:cxnSp>
        <p:nvCxnSpPr>
          <p:cNvPr id="8" name="Straight Arrow Connector 7"/>
          <p:cNvCxnSpPr/>
          <p:nvPr/>
        </p:nvCxnSpPr>
        <p:spPr>
          <a:xfrm>
            <a:off x="228600" y="3200400"/>
            <a:ext cx="1295400" cy="0"/>
          </a:xfrm>
          <a:prstGeom prst="straightConnector1">
            <a:avLst/>
          </a:prstGeom>
          <a:ln w="127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0497" y="2707957"/>
            <a:ext cx="168466" cy="369332"/>
          </a:xfrm>
          <a:prstGeom prst="rect">
            <a:avLst/>
          </a:prstGeom>
          <a:noFill/>
        </p:spPr>
        <p:txBody>
          <a:bodyPr wrap="none" lIns="0" tIns="0" rIns="0" bIns="0" rtlCol="0" anchor="t" anchorCtr="0">
            <a:spAutoFit/>
          </a:bodyPr>
          <a:lstStyle/>
          <a:p>
            <a:r>
              <a:rPr lang="en-US" sz="2400" dirty="0" smtClean="0"/>
              <a:t>b</a:t>
            </a:r>
          </a:p>
        </p:txBody>
      </p:sp>
      <p:sp>
        <p:nvSpPr>
          <p:cNvPr id="10" name="Rectangle 9"/>
          <p:cNvSpPr/>
          <p:nvPr/>
        </p:nvSpPr>
        <p:spPr>
          <a:xfrm>
            <a:off x="1524000" y="2619215"/>
            <a:ext cx="1219200" cy="3616643"/>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t" anchorCtr="0">
            <a:noAutofit/>
          </a:bodyPr>
          <a:lstStyle/>
          <a:p>
            <a:pPr algn="ctr"/>
            <a:r>
              <a:rPr lang="en-US" sz="2400" dirty="0" err="1" smtClean="0">
                <a:solidFill>
                  <a:srgbClr val="000000"/>
                </a:solidFill>
              </a:rPr>
              <a:t>Chal</a:t>
            </a:r>
            <a:r>
              <a:rPr lang="en-US" sz="2400" dirty="0" smtClean="0">
                <a:solidFill>
                  <a:srgbClr val="000000"/>
                </a:solidFill>
              </a:rPr>
              <a:t>.</a:t>
            </a:r>
          </a:p>
          <a:p>
            <a:pPr algn="ctr"/>
            <a:r>
              <a:rPr lang="en-US" sz="2400" dirty="0" smtClean="0">
                <a:solidFill>
                  <a:srgbClr val="000000"/>
                </a:solidFill>
              </a:rPr>
              <a:t>k </a:t>
            </a:r>
            <a:r>
              <a:rPr lang="en-US" sz="2400" dirty="0" smtClean="0">
                <a:solidFill>
                  <a:srgbClr val="000000"/>
                </a:solidFill>
                <a:sym typeface="Symbol" pitchFamily="18" charset="2"/>
              </a:rPr>
              <a:t> K</a:t>
            </a:r>
            <a:endParaRPr lang="en-US" sz="2400" b="1" dirty="0">
              <a:solidFill>
                <a:srgbClr val="000000"/>
              </a:solidFill>
              <a:cs typeface="Arial" charset="0"/>
              <a:sym typeface="Symbol" pitchFamily="18" charset="2"/>
            </a:endParaRPr>
          </a:p>
        </p:txBody>
      </p:sp>
      <p:sp>
        <p:nvSpPr>
          <p:cNvPr id="11" name="Rectangle 10"/>
          <p:cNvSpPr/>
          <p:nvPr/>
        </p:nvSpPr>
        <p:spPr>
          <a:xfrm>
            <a:off x="6400800" y="2619215"/>
            <a:ext cx="1219200" cy="3616643"/>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t" anchorCtr="0">
            <a:noAutofit/>
          </a:bodyPr>
          <a:lstStyle/>
          <a:p>
            <a:pPr algn="ctr"/>
            <a:r>
              <a:rPr lang="en-US" sz="2400" dirty="0" smtClean="0">
                <a:solidFill>
                  <a:srgbClr val="000000"/>
                </a:solidFill>
              </a:rPr>
              <a:t>Adv.</a:t>
            </a:r>
            <a:endParaRPr lang="en-US" sz="2400" b="1" dirty="0">
              <a:solidFill>
                <a:srgbClr val="000000"/>
              </a:solidFill>
              <a:cs typeface="Arial" charset="0"/>
              <a:sym typeface="Symbol" pitchFamily="18" charset="2"/>
            </a:endParaRPr>
          </a:p>
        </p:txBody>
      </p:sp>
      <p:grpSp>
        <p:nvGrpSpPr>
          <p:cNvPr id="12" name="Group 11"/>
          <p:cNvGrpSpPr/>
          <p:nvPr/>
        </p:nvGrpSpPr>
        <p:grpSpPr>
          <a:xfrm>
            <a:off x="7651838" y="5486400"/>
            <a:ext cx="1307924" cy="609597"/>
            <a:chOff x="7772400" y="2647952"/>
            <a:chExt cx="1307924" cy="457198"/>
          </a:xfrm>
        </p:grpSpPr>
        <p:sp>
          <p:nvSpPr>
            <p:cNvPr id="13" name="Line 14"/>
            <p:cNvSpPr>
              <a:spLocks noChangeShapeType="1"/>
            </p:cNvSpPr>
            <p:nvPr/>
          </p:nvSpPr>
          <p:spPr bwMode="auto">
            <a:xfrm flipV="1">
              <a:off x="7772400" y="3105150"/>
              <a:ext cx="1307924" cy="0"/>
            </a:xfrm>
            <a:prstGeom prst="line">
              <a:avLst/>
            </a:prstGeom>
            <a:noFill/>
            <a:ln w="9525">
              <a:solidFill>
                <a:schemeClr val="tx1"/>
              </a:solidFill>
              <a:round/>
              <a:headEnd/>
              <a:tailEnd type="triangle" w="med" len="med"/>
            </a:ln>
            <a:effectLst/>
          </p:spPr>
          <p:txBody>
            <a:bodyPr/>
            <a:lstStyle/>
            <a:p>
              <a:endParaRPr lang="en-US"/>
            </a:p>
          </p:txBody>
        </p:sp>
        <p:sp>
          <p:nvSpPr>
            <p:cNvPr id="14" name="Text Box 15"/>
            <p:cNvSpPr txBox="1">
              <a:spLocks noChangeArrowheads="1"/>
            </p:cNvSpPr>
            <p:nvPr/>
          </p:nvSpPr>
          <p:spPr bwMode="auto">
            <a:xfrm>
              <a:off x="7816762" y="2647952"/>
              <a:ext cx="1263562" cy="346249"/>
            </a:xfrm>
            <a:prstGeom prst="rect">
              <a:avLst/>
            </a:prstGeom>
            <a:noFill/>
            <a:ln w="9525">
              <a:noFill/>
              <a:miter lim="800000"/>
              <a:headEnd/>
              <a:tailEnd/>
            </a:ln>
            <a:effectLst/>
          </p:spPr>
          <p:txBody>
            <a:bodyPr wrap="none">
              <a:spAutoFit/>
            </a:bodyPr>
            <a:lstStyle/>
            <a:p>
              <a:r>
                <a:rPr lang="en-US" sz="2400" dirty="0"/>
                <a:t>b’ </a:t>
              </a:r>
              <a:r>
                <a:rPr lang="en-US" sz="2000" dirty="0">
                  <a:sym typeface="Symbol" pitchFamily="18" charset="2"/>
                </a:rPr>
                <a:t> {0,1}</a:t>
              </a:r>
              <a:endParaRPr lang="en-US" sz="2000" dirty="0"/>
            </a:p>
          </p:txBody>
        </p:sp>
      </p:grpSp>
      <p:grpSp>
        <p:nvGrpSpPr>
          <p:cNvPr id="15" name="Group 14"/>
          <p:cNvGrpSpPr/>
          <p:nvPr/>
        </p:nvGrpSpPr>
        <p:grpSpPr>
          <a:xfrm>
            <a:off x="2743200" y="3181348"/>
            <a:ext cx="3581400" cy="526853"/>
            <a:chOff x="2743200" y="2376632"/>
            <a:chExt cx="3581400" cy="395140"/>
          </a:xfrm>
        </p:grpSpPr>
        <p:sp>
          <p:nvSpPr>
            <p:cNvPr id="16" name="Line 9"/>
            <p:cNvSpPr>
              <a:spLocks noChangeShapeType="1"/>
            </p:cNvSpPr>
            <p:nvPr/>
          </p:nvSpPr>
          <p:spPr bwMode="auto">
            <a:xfrm flipH="1">
              <a:off x="2743200" y="2771772"/>
              <a:ext cx="3581400" cy="0"/>
            </a:xfrm>
            <a:prstGeom prst="line">
              <a:avLst/>
            </a:prstGeom>
            <a:noFill/>
            <a:ln w="9525">
              <a:solidFill>
                <a:schemeClr val="tx1"/>
              </a:solidFill>
              <a:round/>
              <a:headEnd/>
              <a:tailEnd type="triangle" w="med" len="med"/>
            </a:ln>
            <a:effectLst/>
          </p:spPr>
          <p:txBody>
            <a:bodyPr/>
            <a:lstStyle/>
            <a:p>
              <a:endParaRPr lang="en-US"/>
            </a:p>
          </p:txBody>
        </p:sp>
        <p:sp>
          <p:nvSpPr>
            <p:cNvPr id="17" name="Text Box 10"/>
            <p:cNvSpPr txBox="1">
              <a:spLocks noChangeArrowheads="1"/>
            </p:cNvSpPr>
            <p:nvPr/>
          </p:nvSpPr>
          <p:spPr bwMode="auto">
            <a:xfrm>
              <a:off x="3048000" y="2376632"/>
              <a:ext cx="3150270" cy="300083"/>
            </a:xfrm>
            <a:prstGeom prst="rect">
              <a:avLst/>
            </a:prstGeom>
            <a:noFill/>
            <a:ln w="9525">
              <a:noFill/>
              <a:miter lim="800000"/>
              <a:headEnd/>
              <a:tailEnd/>
            </a:ln>
            <a:effectLst/>
          </p:spPr>
          <p:txBody>
            <a:bodyPr wrap="none">
              <a:spAutoFit/>
            </a:bodyPr>
            <a:lstStyle/>
            <a:p>
              <a:r>
                <a:rPr lang="en-US" sz="2000" dirty="0" smtClean="0"/>
                <a:t>m</a:t>
              </a:r>
              <a:r>
                <a:rPr lang="en-US" sz="2000" baseline="-25000" dirty="0"/>
                <a:t>i</a:t>
              </a:r>
              <a:r>
                <a:rPr lang="en-US" sz="2000" baseline="-25000" dirty="0" smtClean="0"/>
                <a:t>,0</a:t>
              </a:r>
              <a:r>
                <a:rPr lang="en-US" sz="2000" dirty="0" smtClean="0"/>
                <a:t> </a:t>
              </a:r>
              <a:r>
                <a:rPr lang="en-US" sz="2000" dirty="0"/>
                <a:t>, </a:t>
              </a:r>
              <a:r>
                <a:rPr lang="en-US" sz="2000" dirty="0" smtClean="0"/>
                <a:t>m</a:t>
              </a:r>
              <a:r>
                <a:rPr lang="en-US" sz="2000" baseline="-25000" dirty="0"/>
                <a:t>i</a:t>
              </a:r>
              <a:r>
                <a:rPr lang="en-US" sz="2000" baseline="-25000" dirty="0" smtClean="0"/>
                <a:t>,1  </a:t>
              </a:r>
              <a:r>
                <a:rPr lang="en-US" dirty="0">
                  <a:sym typeface="Symbol" pitchFamily="18" charset="2"/>
                </a:rPr>
                <a:t> M :    |</a:t>
              </a:r>
              <a:r>
                <a:rPr lang="en-US" dirty="0" smtClean="0">
                  <a:sym typeface="Symbol" pitchFamily="18" charset="2"/>
                </a:rPr>
                <a:t>m</a:t>
              </a:r>
              <a:r>
                <a:rPr lang="en-US" baseline="-25000" dirty="0">
                  <a:sym typeface="Symbol" pitchFamily="18" charset="2"/>
                </a:rPr>
                <a:t>i</a:t>
              </a:r>
              <a:r>
                <a:rPr lang="en-US" baseline="-25000" dirty="0" smtClean="0">
                  <a:sym typeface="Symbol" pitchFamily="18" charset="2"/>
                </a:rPr>
                <a:t>,0</a:t>
              </a:r>
              <a:r>
                <a:rPr lang="en-US" dirty="0" smtClean="0">
                  <a:sym typeface="Symbol" pitchFamily="18" charset="2"/>
                </a:rPr>
                <a:t>| </a:t>
              </a:r>
              <a:r>
                <a:rPr lang="en-US" dirty="0">
                  <a:sym typeface="Symbol" pitchFamily="18" charset="2"/>
                </a:rPr>
                <a:t>= |</a:t>
              </a:r>
              <a:r>
                <a:rPr lang="en-US" dirty="0" smtClean="0">
                  <a:sym typeface="Symbol" pitchFamily="18" charset="2"/>
                </a:rPr>
                <a:t>m</a:t>
              </a:r>
              <a:r>
                <a:rPr lang="en-US" baseline="-25000" dirty="0">
                  <a:sym typeface="Symbol" pitchFamily="18" charset="2"/>
                </a:rPr>
                <a:t>i</a:t>
              </a:r>
              <a:r>
                <a:rPr lang="en-US" baseline="-25000" dirty="0" smtClean="0">
                  <a:sym typeface="Symbol" pitchFamily="18" charset="2"/>
                </a:rPr>
                <a:t>,1</a:t>
              </a:r>
              <a:r>
                <a:rPr lang="en-US" dirty="0" smtClean="0">
                  <a:sym typeface="Symbol" pitchFamily="18" charset="2"/>
                </a:rPr>
                <a:t>|</a:t>
              </a:r>
              <a:endParaRPr lang="en-US" dirty="0">
                <a:sym typeface="Symbol" pitchFamily="18" charset="2"/>
              </a:endParaRPr>
            </a:p>
          </p:txBody>
        </p:sp>
      </p:grpSp>
      <p:grpSp>
        <p:nvGrpSpPr>
          <p:cNvPr id="18" name="Group 11"/>
          <p:cNvGrpSpPr>
            <a:grpSpLocks/>
          </p:cNvGrpSpPr>
          <p:nvPr/>
        </p:nvGrpSpPr>
        <p:grpSpPr bwMode="auto">
          <a:xfrm>
            <a:off x="2743200" y="3790950"/>
            <a:ext cx="3657600" cy="400050"/>
            <a:chOff x="1824" y="2194"/>
            <a:chExt cx="2304" cy="252"/>
          </a:xfrm>
        </p:grpSpPr>
        <p:sp>
          <p:nvSpPr>
            <p:cNvPr id="19" name="Line 12"/>
            <p:cNvSpPr>
              <a:spLocks noChangeShapeType="1"/>
            </p:cNvSpPr>
            <p:nvPr/>
          </p:nvSpPr>
          <p:spPr bwMode="auto">
            <a:xfrm>
              <a:off x="1824" y="2274"/>
              <a:ext cx="2304" cy="0"/>
            </a:xfrm>
            <a:prstGeom prst="line">
              <a:avLst/>
            </a:prstGeom>
            <a:noFill/>
            <a:ln w="9525">
              <a:solidFill>
                <a:schemeClr val="tx1"/>
              </a:solidFill>
              <a:round/>
              <a:headEnd/>
              <a:tailEnd type="triangle" w="med" len="med"/>
            </a:ln>
            <a:effectLst/>
          </p:spPr>
          <p:txBody>
            <a:bodyPr/>
            <a:lstStyle/>
            <a:p>
              <a:endParaRPr lang="en-US"/>
            </a:p>
          </p:txBody>
        </p:sp>
        <p:sp>
          <p:nvSpPr>
            <p:cNvPr id="20" name="Text Box 13"/>
            <p:cNvSpPr txBox="1">
              <a:spLocks noChangeArrowheads="1"/>
            </p:cNvSpPr>
            <p:nvPr/>
          </p:nvSpPr>
          <p:spPr bwMode="auto">
            <a:xfrm>
              <a:off x="2440" y="2194"/>
              <a:ext cx="1031" cy="252"/>
            </a:xfrm>
            <a:prstGeom prst="rect">
              <a:avLst/>
            </a:prstGeom>
            <a:noFill/>
            <a:ln w="9525">
              <a:noFill/>
              <a:miter lim="800000"/>
              <a:headEnd/>
              <a:tailEnd/>
            </a:ln>
            <a:effectLst/>
          </p:spPr>
          <p:txBody>
            <a:bodyPr wrap="none">
              <a:spAutoFit/>
            </a:bodyPr>
            <a:lstStyle/>
            <a:p>
              <a:r>
                <a:rPr lang="en-US" sz="2000" dirty="0" smtClean="0"/>
                <a:t>c</a:t>
              </a:r>
              <a:r>
                <a:rPr lang="en-US" sz="2000" baseline="-25000" dirty="0"/>
                <a:t>i</a:t>
              </a:r>
              <a:r>
                <a:rPr lang="en-US" sz="2000" dirty="0" smtClean="0"/>
                <a:t> </a:t>
              </a:r>
              <a:r>
                <a:rPr lang="en-US" dirty="0">
                  <a:sym typeface="Symbol" pitchFamily="18" charset="2"/>
                </a:rPr>
                <a:t> </a:t>
              </a:r>
              <a:r>
                <a:rPr lang="en-US" dirty="0"/>
                <a:t>E(k,</a:t>
              </a:r>
              <a:r>
                <a:rPr lang="en-US" sz="2000" b="1" dirty="0"/>
                <a:t> </a:t>
              </a:r>
              <a:r>
                <a:rPr lang="en-US" sz="2000" b="1" dirty="0" err="1" smtClean="0"/>
                <a:t>m</a:t>
              </a:r>
              <a:r>
                <a:rPr lang="en-US" sz="2000" b="1" baseline="-25000" dirty="0" err="1"/>
                <a:t>i</a:t>
              </a:r>
              <a:r>
                <a:rPr lang="en-US" sz="2000" b="1" baseline="-25000" dirty="0" err="1" smtClean="0"/>
                <a:t>,b</a:t>
              </a:r>
              <a:r>
                <a:rPr lang="en-US" dirty="0" smtClean="0"/>
                <a:t>)</a:t>
              </a:r>
              <a:endParaRPr lang="en-US" dirty="0"/>
            </a:p>
          </p:txBody>
        </p:sp>
      </p:grpSp>
      <p:sp>
        <p:nvSpPr>
          <p:cNvPr id="21" name="TextBox 20"/>
          <p:cNvSpPr txBox="1"/>
          <p:nvPr/>
        </p:nvSpPr>
        <p:spPr>
          <a:xfrm>
            <a:off x="2852746" y="2362200"/>
            <a:ext cx="2100254" cy="720710"/>
          </a:xfrm>
          <a:prstGeom prst="rect">
            <a:avLst/>
          </a:prstGeom>
          <a:noFill/>
        </p:spPr>
        <p:txBody>
          <a:bodyPr wrap="none" rtlCol="0">
            <a:spAutoFit/>
          </a:bodyPr>
          <a:lstStyle/>
          <a:p>
            <a:pPr>
              <a:spcBef>
                <a:spcPts val="100"/>
              </a:spcBef>
            </a:pPr>
            <a:r>
              <a:rPr lang="en-US" sz="2000" dirty="0"/>
              <a:t>f</a:t>
            </a:r>
            <a:r>
              <a:rPr lang="en-US" sz="2000" dirty="0" smtClean="0"/>
              <a:t>or </a:t>
            </a:r>
            <a:r>
              <a:rPr lang="en-US" sz="2000" dirty="0" err="1" smtClean="0"/>
              <a:t>i</a:t>
            </a:r>
            <a:r>
              <a:rPr lang="en-US" sz="2000" dirty="0"/>
              <a:t>=</a:t>
            </a:r>
            <a:r>
              <a:rPr lang="en-US" sz="2000" dirty="0" smtClean="0"/>
              <a:t>1,…,q:</a:t>
            </a:r>
          </a:p>
          <a:p>
            <a:pPr>
              <a:spcBef>
                <a:spcPts val="100"/>
              </a:spcBef>
            </a:pPr>
            <a:r>
              <a:rPr lang="en-US" sz="2000" dirty="0" smtClean="0"/>
              <a:t>  (1)   </a:t>
            </a:r>
            <a:r>
              <a:rPr lang="en-US" sz="2000" b="1" dirty="0" smtClean="0"/>
              <a:t>CPA query:</a:t>
            </a:r>
          </a:p>
        </p:txBody>
      </p:sp>
      <p:grpSp>
        <p:nvGrpSpPr>
          <p:cNvPr id="22" name="Group 21"/>
          <p:cNvGrpSpPr/>
          <p:nvPr/>
        </p:nvGrpSpPr>
        <p:grpSpPr>
          <a:xfrm>
            <a:off x="2819400" y="4927600"/>
            <a:ext cx="3581400" cy="533400"/>
            <a:chOff x="2667000" y="2376632"/>
            <a:chExt cx="3581400" cy="400050"/>
          </a:xfrm>
        </p:grpSpPr>
        <p:sp>
          <p:nvSpPr>
            <p:cNvPr id="23" name="Line 9"/>
            <p:cNvSpPr>
              <a:spLocks noChangeShapeType="1"/>
            </p:cNvSpPr>
            <p:nvPr/>
          </p:nvSpPr>
          <p:spPr bwMode="auto">
            <a:xfrm flipH="1" flipV="1">
              <a:off x="2667000" y="2771772"/>
              <a:ext cx="3581400" cy="4910"/>
            </a:xfrm>
            <a:prstGeom prst="line">
              <a:avLst/>
            </a:prstGeom>
            <a:noFill/>
            <a:ln w="9525">
              <a:solidFill>
                <a:schemeClr val="tx1"/>
              </a:solidFill>
              <a:round/>
              <a:headEnd/>
              <a:tailEnd type="triangle" w="med" len="med"/>
            </a:ln>
            <a:effectLst/>
          </p:spPr>
          <p:txBody>
            <a:bodyPr/>
            <a:lstStyle/>
            <a:p>
              <a:endParaRPr lang="en-US"/>
            </a:p>
          </p:txBody>
        </p:sp>
        <p:sp>
          <p:nvSpPr>
            <p:cNvPr id="24" name="Text Box 10"/>
            <p:cNvSpPr txBox="1">
              <a:spLocks noChangeArrowheads="1"/>
            </p:cNvSpPr>
            <p:nvPr/>
          </p:nvSpPr>
          <p:spPr bwMode="auto">
            <a:xfrm>
              <a:off x="3048000" y="2376632"/>
              <a:ext cx="2523301" cy="300083"/>
            </a:xfrm>
            <a:prstGeom prst="rect">
              <a:avLst/>
            </a:prstGeom>
            <a:noFill/>
            <a:ln w="9525">
              <a:noFill/>
              <a:miter lim="800000"/>
              <a:headEnd/>
              <a:tailEnd/>
            </a:ln>
            <a:effectLst/>
          </p:spPr>
          <p:txBody>
            <a:bodyPr wrap="none">
              <a:spAutoFit/>
            </a:bodyPr>
            <a:lstStyle/>
            <a:p>
              <a:r>
                <a:rPr lang="en-US" sz="2000" dirty="0" smtClean="0"/>
                <a:t>c</a:t>
              </a:r>
              <a:r>
                <a:rPr lang="en-US" sz="2000" baseline="-25000" dirty="0" smtClean="0"/>
                <a:t>i</a:t>
              </a:r>
              <a:r>
                <a:rPr lang="en-US" sz="2000" dirty="0" smtClean="0"/>
                <a:t> </a:t>
              </a:r>
              <a:r>
                <a:rPr lang="en-US" dirty="0" smtClean="0">
                  <a:sym typeface="Symbol" pitchFamily="18" charset="2"/>
                </a:rPr>
                <a:t> </a:t>
              </a:r>
              <a:r>
                <a:rPr lang="en-US" dirty="0">
                  <a:sym typeface="Symbol" pitchFamily="18" charset="2"/>
                </a:rPr>
                <a:t>C</a:t>
              </a:r>
              <a:r>
                <a:rPr lang="en-US" dirty="0" smtClean="0">
                  <a:sym typeface="Symbol" pitchFamily="18" charset="2"/>
                </a:rPr>
                <a:t> :     c</a:t>
              </a:r>
              <a:r>
                <a:rPr lang="en-US" baseline="-25000" dirty="0" smtClean="0">
                  <a:sym typeface="Symbol" pitchFamily="18" charset="2"/>
                </a:rPr>
                <a:t>i</a:t>
              </a:r>
              <a:r>
                <a:rPr lang="en-US" dirty="0" smtClean="0">
                  <a:sym typeface="Symbol" pitchFamily="18" charset="2"/>
                </a:rPr>
                <a:t> ∉ {c</a:t>
              </a:r>
              <a:r>
                <a:rPr lang="en-US" baseline="-25000" dirty="0" smtClean="0">
                  <a:sym typeface="Symbol" pitchFamily="18" charset="2"/>
                </a:rPr>
                <a:t>1</a:t>
              </a:r>
              <a:r>
                <a:rPr lang="en-US" dirty="0" smtClean="0">
                  <a:sym typeface="Symbol" pitchFamily="18" charset="2"/>
                </a:rPr>
                <a:t>, …, c</a:t>
              </a:r>
              <a:r>
                <a:rPr lang="en-US" baseline="-25000" dirty="0" smtClean="0">
                  <a:sym typeface="Symbol" pitchFamily="18" charset="2"/>
                </a:rPr>
                <a:t>i-1</a:t>
              </a:r>
              <a:r>
                <a:rPr lang="en-US" dirty="0" smtClean="0">
                  <a:sym typeface="Symbol" pitchFamily="18" charset="2"/>
                </a:rPr>
                <a:t>}</a:t>
              </a:r>
              <a:endParaRPr lang="en-US" dirty="0">
                <a:sym typeface="Symbol" pitchFamily="18" charset="2"/>
              </a:endParaRPr>
            </a:p>
          </p:txBody>
        </p:sp>
      </p:grpSp>
      <p:grpSp>
        <p:nvGrpSpPr>
          <p:cNvPr id="25" name="Group 11"/>
          <p:cNvGrpSpPr>
            <a:grpSpLocks/>
          </p:cNvGrpSpPr>
          <p:nvPr/>
        </p:nvGrpSpPr>
        <p:grpSpPr bwMode="auto">
          <a:xfrm>
            <a:off x="2819400" y="5537200"/>
            <a:ext cx="3505200" cy="400050"/>
            <a:chOff x="1776" y="2194"/>
            <a:chExt cx="2208" cy="252"/>
          </a:xfrm>
        </p:grpSpPr>
        <p:sp>
          <p:nvSpPr>
            <p:cNvPr id="26" name="Line 12"/>
            <p:cNvSpPr>
              <a:spLocks noChangeShapeType="1"/>
            </p:cNvSpPr>
            <p:nvPr/>
          </p:nvSpPr>
          <p:spPr bwMode="auto">
            <a:xfrm>
              <a:off x="1776" y="2274"/>
              <a:ext cx="2208" cy="0"/>
            </a:xfrm>
            <a:prstGeom prst="line">
              <a:avLst/>
            </a:prstGeom>
            <a:noFill/>
            <a:ln w="9525">
              <a:solidFill>
                <a:schemeClr val="tx1"/>
              </a:solidFill>
              <a:round/>
              <a:headEnd/>
              <a:tailEnd type="triangle" w="med" len="med"/>
            </a:ln>
            <a:effectLst/>
          </p:spPr>
          <p:txBody>
            <a:bodyPr/>
            <a:lstStyle/>
            <a:p>
              <a:endParaRPr lang="en-US"/>
            </a:p>
          </p:txBody>
        </p:sp>
        <p:sp>
          <p:nvSpPr>
            <p:cNvPr id="27" name="Text Box 13"/>
            <p:cNvSpPr txBox="1">
              <a:spLocks noChangeArrowheads="1"/>
            </p:cNvSpPr>
            <p:nvPr/>
          </p:nvSpPr>
          <p:spPr bwMode="auto">
            <a:xfrm>
              <a:off x="2440" y="2194"/>
              <a:ext cx="950" cy="252"/>
            </a:xfrm>
            <a:prstGeom prst="rect">
              <a:avLst/>
            </a:prstGeom>
            <a:noFill/>
            <a:ln w="9525">
              <a:noFill/>
              <a:miter lim="800000"/>
              <a:headEnd/>
              <a:tailEnd/>
            </a:ln>
            <a:effectLst/>
          </p:spPr>
          <p:txBody>
            <a:bodyPr wrap="none">
              <a:spAutoFit/>
            </a:bodyPr>
            <a:lstStyle/>
            <a:p>
              <a:r>
                <a:rPr lang="en-US" sz="2000" dirty="0"/>
                <a:t>m</a:t>
              </a:r>
              <a:r>
                <a:rPr lang="en-US" sz="2000" baseline="-25000" dirty="0" smtClean="0"/>
                <a:t>i</a:t>
              </a:r>
              <a:r>
                <a:rPr lang="en-US" sz="2000" dirty="0" smtClean="0"/>
                <a:t> </a:t>
              </a:r>
              <a:r>
                <a:rPr lang="en-US" dirty="0">
                  <a:sym typeface="Symbol" pitchFamily="18" charset="2"/>
                </a:rPr>
                <a:t> D</a:t>
              </a:r>
              <a:r>
                <a:rPr lang="en-US" dirty="0" smtClean="0"/>
                <a:t>(</a:t>
              </a:r>
              <a:r>
                <a:rPr lang="en-US" dirty="0"/>
                <a:t>k,</a:t>
              </a:r>
              <a:r>
                <a:rPr lang="en-US" sz="2000" b="1" dirty="0"/>
                <a:t> </a:t>
              </a:r>
              <a:r>
                <a:rPr lang="en-US" sz="2000" b="1" dirty="0" smtClean="0"/>
                <a:t>c</a:t>
              </a:r>
              <a:r>
                <a:rPr lang="en-US" sz="2000" b="1" baseline="-25000" dirty="0" smtClean="0"/>
                <a:t>i</a:t>
              </a:r>
              <a:r>
                <a:rPr lang="en-US" dirty="0" smtClean="0"/>
                <a:t>)</a:t>
              </a:r>
              <a:endParaRPr lang="en-US" dirty="0"/>
            </a:p>
          </p:txBody>
        </p:sp>
      </p:grpSp>
      <p:sp>
        <p:nvSpPr>
          <p:cNvPr id="28" name="TextBox 27"/>
          <p:cNvSpPr txBox="1"/>
          <p:nvPr/>
        </p:nvSpPr>
        <p:spPr>
          <a:xfrm>
            <a:off x="2852746" y="4527490"/>
            <a:ext cx="2089860" cy="400110"/>
          </a:xfrm>
          <a:prstGeom prst="rect">
            <a:avLst/>
          </a:prstGeom>
          <a:noFill/>
        </p:spPr>
        <p:txBody>
          <a:bodyPr wrap="none" rtlCol="0">
            <a:spAutoFit/>
          </a:bodyPr>
          <a:lstStyle/>
          <a:p>
            <a:pPr>
              <a:spcBef>
                <a:spcPts val="1200"/>
              </a:spcBef>
            </a:pPr>
            <a:r>
              <a:rPr lang="en-US" sz="2000" dirty="0" smtClean="0"/>
              <a:t>  (2)   </a:t>
            </a:r>
            <a:r>
              <a:rPr lang="en-US" sz="2000" b="1" dirty="0" smtClean="0"/>
              <a:t>CCA query:</a:t>
            </a:r>
          </a:p>
        </p:txBody>
      </p:sp>
      <p:sp>
        <p:nvSpPr>
          <p:cNvPr id="3" name="Rounded Rectangular Callout 2"/>
          <p:cNvSpPr/>
          <p:nvPr/>
        </p:nvSpPr>
        <p:spPr>
          <a:xfrm>
            <a:off x="7391400" y="3390779"/>
            <a:ext cx="1981200" cy="1136711"/>
          </a:xfrm>
          <a:prstGeom prst="wedgeRoundRectCallout">
            <a:avLst>
              <a:gd name="adj1" fmla="val -68022"/>
              <a:gd name="adj2" fmla="val 54740"/>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Ex: could query a changed c</a:t>
            </a:r>
            <a:r>
              <a:rPr lang="en-US" sz="2400" baseline="-25000" dirty="0" smtClean="0">
                <a:solidFill>
                  <a:schemeClr val="bg1"/>
                </a:solidFill>
              </a:rPr>
              <a:t>i</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119680" y="1634400"/>
              <a:ext cx="6794280" cy="4426920"/>
            </p14:xfrm>
          </p:contentPart>
        </mc:Choice>
        <mc:Fallback xmlns="">
          <p:pic>
            <p:nvPicPr>
              <p:cNvPr id="7" name="Ink 6"/>
              <p:cNvPicPr/>
              <p:nvPr/>
            </p:nvPicPr>
            <p:blipFill>
              <a:blip r:embed="rId3"/>
              <a:stretch>
                <a:fillRect/>
              </a:stretch>
            </p:blipFill>
            <p:spPr>
              <a:xfrm>
                <a:off x="2110680" y="1624320"/>
                <a:ext cx="6812640" cy="4440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9" name="Ink 28"/>
              <p14:cNvContentPartPr/>
              <p14:nvPr/>
            </p14:nvContentPartPr>
            <p14:xfrm>
              <a:off x="2352960" y="2533320"/>
              <a:ext cx="4551120" cy="1767600"/>
            </p14:xfrm>
          </p:contentPart>
        </mc:Choice>
        <mc:Fallback>
          <p:pic>
            <p:nvPicPr>
              <p:cNvPr id="29" name="Ink 28"/>
              <p:cNvPicPr/>
              <p:nvPr/>
            </p:nvPicPr>
            <p:blipFill>
              <a:blip r:embed="rId5"/>
              <a:stretch>
                <a:fillRect/>
              </a:stretch>
            </p:blipFill>
            <p:spPr>
              <a:xfrm>
                <a:off x="2346120" y="2527560"/>
                <a:ext cx="4564080" cy="1780920"/>
              </a:xfrm>
              <a:prstGeom prst="rect">
                <a:avLst/>
              </a:prstGeom>
            </p:spPr>
          </p:pic>
        </mc:Fallback>
      </mc:AlternateContent>
    </p:spTree>
    <p:extLst>
      <p:ext uri="{BB962C8B-B14F-4D97-AF65-F5344CB8AC3E}">
        <p14:creationId xmlns:p14="http://schemas.microsoft.com/office/powerpoint/2010/main" val="15144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500"/>
                                        <p:tgtEl>
                                          <p:spTgt spid="22"/>
                                        </p:tgtEl>
                                        <p:attrNameLst>
                                          <p:attrName>ppt_x</p:attrName>
                                        </p:attrNameLst>
                                      </p:cBhvr>
                                      <p:tavLst>
                                        <p:tav tm="0">
                                          <p:val>
                                            <p:strVal val="#ppt_x+#ppt_w*1.125000"/>
                                          </p:val>
                                        </p:tav>
                                        <p:tav tm="100000">
                                          <p:val>
                                            <p:strVal val="#ppt_x"/>
                                          </p:val>
                                        </p:tav>
                                      </p:tavLst>
                                    </p:anim>
                                    <p:animEffect transition="in" filter="wipe(left)">
                                      <p:cBhvr>
                                        <p:cTn id="10" dur="500"/>
                                        <p:tgtEl>
                                          <p:spTgt spid="2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p:tgtEl>
                                          <p:spTgt spid="25"/>
                                        </p:tgtEl>
                                        <p:attrNameLst>
                                          <p:attrName>ppt_x</p:attrName>
                                        </p:attrNameLst>
                                      </p:cBhvr>
                                      <p:tavLst>
                                        <p:tav tm="0">
                                          <p:val>
                                            <p:strVal val="#ppt_x-#ppt_w*1.125000"/>
                                          </p:val>
                                        </p:tav>
                                        <p:tav tm="100000">
                                          <p:val>
                                            <p:strVal val="#ppt_x"/>
                                          </p:val>
                                        </p:tav>
                                      </p:tavLst>
                                    </p:anim>
                                    <p:animEffect transition="in" filter="wipe(righ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CCA Game Definition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27</a:t>
            </a:fld>
            <a:endParaRPr lang="en-US"/>
          </a:p>
        </p:txBody>
      </p:sp>
      <p:sp>
        <p:nvSpPr>
          <p:cNvPr id="5" name="Rectangle 4"/>
          <p:cNvSpPr/>
          <p:nvPr/>
        </p:nvSpPr>
        <p:spPr>
          <a:xfrm>
            <a:off x="571500" y="2362199"/>
            <a:ext cx="8001000" cy="4130675"/>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6" name="TextBox 5"/>
          <p:cNvSpPr txBox="1"/>
          <p:nvPr/>
        </p:nvSpPr>
        <p:spPr>
          <a:xfrm>
            <a:off x="533400" y="1295400"/>
            <a:ext cx="6014116" cy="861774"/>
          </a:xfrm>
          <a:prstGeom prst="rect">
            <a:avLst/>
          </a:prstGeom>
          <a:noFill/>
        </p:spPr>
        <p:txBody>
          <a:bodyPr wrap="none" lIns="0" tIns="0" rIns="0" bIns="0" rtlCol="0" anchor="t" anchorCtr="0">
            <a:spAutoFit/>
          </a:bodyPr>
          <a:lstStyle/>
          <a:p>
            <a:r>
              <a:rPr lang="en-US" sz="2800" dirty="0" smtClean="0"/>
              <a:t>Let ENC = (E,D) over (K,M,C). </a:t>
            </a:r>
            <a:br>
              <a:rPr lang="en-US" sz="2800" dirty="0" smtClean="0"/>
            </a:br>
            <a:r>
              <a:rPr lang="en-US" sz="2800" dirty="0" smtClean="0"/>
              <a:t>For b = {0,1}, define EXP(0) and EXP(1)</a:t>
            </a:r>
          </a:p>
        </p:txBody>
      </p:sp>
      <p:cxnSp>
        <p:nvCxnSpPr>
          <p:cNvPr id="8" name="Straight Arrow Connector 7"/>
          <p:cNvCxnSpPr/>
          <p:nvPr/>
        </p:nvCxnSpPr>
        <p:spPr>
          <a:xfrm>
            <a:off x="228600" y="3200400"/>
            <a:ext cx="1295400" cy="0"/>
          </a:xfrm>
          <a:prstGeom prst="straightConnector1">
            <a:avLst/>
          </a:prstGeom>
          <a:ln w="127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0497" y="2707957"/>
            <a:ext cx="168466" cy="369332"/>
          </a:xfrm>
          <a:prstGeom prst="rect">
            <a:avLst/>
          </a:prstGeom>
          <a:noFill/>
        </p:spPr>
        <p:txBody>
          <a:bodyPr wrap="none" lIns="0" tIns="0" rIns="0" bIns="0" rtlCol="0" anchor="t" anchorCtr="0">
            <a:spAutoFit/>
          </a:bodyPr>
          <a:lstStyle/>
          <a:p>
            <a:r>
              <a:rPr lang="en-US" sz="2400" dirty="0" smtClean="0"/>
              <a:t>b</a:t>
            </a:r>
          </a:p>
        </p:txBody>
      </p:sp>
      <p:sp>
        <p:nvSpPr>
          <p:cNvPr id="10" name="Rectangle 9"/>
          <p:cNvSpPr/>
          <p:nvPr/>
        </p:nvSpPr>
        <p:spPr>
          <a:xfrm>
            <a:off x="1524000" y="2619215"/>
            <a:ext cx="1219200" cy="3616643"/>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err="1" smtClean="0">
                <a:solidFill>
                  <a:srgbClr val="000000"/>
                </a:solidFill>
              </a:rPr>
              <a:t>Chal</a:t>
            </a:r>
            <a:r>
              <a:rPr lang="en-US" sz="2400" dirty="0" smtClean="0">
                <a:solidFill>
                  <a:srgbClr val="000000"/>
                </a:solidFill>
              </a:rPr>
              <a:t>.</a:t>
            </a:r>
          </a:p>
          <a:p>
            <a:pPr algn="ctr"/>
            <a:r>
              <a:rPr lang="en-US" sz="2400" dirty="0" smtClean="0">
                <a:solidFill>
                  <a:srgbClr val="000000"/>
                </a:solidFill>
              </a:rPr>
              <a:t>k </a:t>
            </a:r>
            <a:r>
              <a:rPr lang="en-US" sz="2400" dirty="0" smtClean="0">
                <a:solidFill>
                  <a:srgbClr val="000000"/>
                </a:solidFill>
                <a:sym typeface="Symbol" pitchFamily="18" charset="2"/>
              </a:rPr>
              <a:t> K</a:t>
            </a:r>
            <a:endParaRPr lang="en-US" sz="2400" b="1" dirty="0">
              <a:solidFill>
                <a:srgbClr val="000000"/>
              </a:solidFill>
              <a:cs typeface="Arial" charset="0"/>
              <a:sym typeface="Symbol" pitchFamily="18" charset="2"/>
            </a:endParaRPr>
          </a:p>
        </p:txBody>
      </p:sp>
      <p:sp>
        <p:nvSpPr>
          <p:cNvPr id="11" name="Rectangle 10"/>
          <p:cNvSpPr/>
          <p:nvPr/>
        </p:nvSpPr>
        <p:spPr>
          <a:xfrm>
            <a:off x="6400800" y="2619215"/>
            <a:ext cx="1219200" cy="3616643"/>
          </a:xfrm>
          <a:prstGeom prst="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Adv.</a:t>
            </a:r>
            <a:endParaRPr lang="en-US" sz="2400" b="1" dirty="0">
              <a:solidFill>
                <a:srgbClr val="000000"/>
              </a:solidFill>
              <a:cs typeface="Arial" charset="0"/>
              <a:sym typeface="Symbol" pitchFamily="18" charset="2"/>
            </a:endParaRPr>
          </a:p>
        </p:txBody>
      </p:sp>
      <p:grpSp>
        <p:nvGrpSpPr>
          <p:cNvPr id="12" name="Group 11"/>
          <p:cNvGrpSpPr/>
          <p:nvPr/>
        </p:nvGrpSpPr>
        <p:grpSpPr>
          <a:xfrm>
            <a:off x="7651838" y="5486400"/>
            <a:ext cx="1307924" cy="609597"/>
            <a:chOff x="7772400" y="2647952"/>
            <a:chExt cx="1307924" cy="457198"/>
          </a:xfrm>
        </p:grpSpPr>
        <p:sp>
          <p:nvSpPr>
            <p:cNvPr id="13" name="Line 14"/>
            <p:cNvSpPr>
              <a:spLocks noChangeShapeType="1"/>
            </p:cNvSpPr>
            <p:nvPr/>
          </p:nvSpPr>
          <p:spPr bwMode="auto">
            <a:xfrm flipV="1">
              <a:off x="7772400" y="3105150"/>
              <a:ext cx="1307924" cy="0"/>
            </a:xfrm>
            <a:prstGeom prst="line">
              <a:avLst/>
            </a:prstGeom>
            <a:noFill/>
            <a:ln w="9525">
              <a:solidFill>
                <a:schemeClr val="tx1"/>
              </a:solidFill>
              <a:round/>
              <a:headEnd/>
              <a:tailEnd type="triangle" w="med" len="med"/>
            </a:ln>
            <a:effectLst/>
          </p:spPr>
          <p:txBody>
            <a:bodyPr/>
            <a:lstStyle/>
            <a:p>
              <a:endParaRPr lang="en-US"/>
            </a:p>
          </p:txBody>
        </p:sp>
        <p:sp>
          <p:nvSpPr>
            <p:cNvPr id="14" name="Text Box 15"/>
            <p:cNvSpPr txBox="1">
              <a:spLocks noChangeArrowheads="1"/>
            </p:cNvSpPr>
            <p:nvPr/>
          </p:nvSpPr>
          <p:spPr bwMode="auto">
            <a:xfrm>
              <a:off x="7816762" y="2647952"/>
              <a:ext cx="1263562" cy="346249"/>
            </a:xfrm>
            <a:prstGeom prst="rect">
              <a:avLst/>
            </a:prstGeom>
            <a:noFill/>
            <a:ln w="9525">
              <a:noFill/>
              <a:miter lim="800000"/>
              <a:headEnd/>
              <a:tailEnd/>
            </a:ln>
            <a:effectLst/>
          </p:spPr>
          <p:txBody>
            <a:bodyPr wrap="none">
              <a:spAutoFit/>
            </a:bodyPr>
            <a:lstStyle/>
            <a:p>
              <a:r>
                <a:rPr lang="en-US" sz="2400" dirty="0"/>
                <a:t>b’ </a:t>
              </a:r>
              <a:r>
                <a:rPr lang="en-US" sz="2000" dirty="0">
                  <a:sym typeface="Symbol" pitchFamily="18" charset="2"/>
                </a:rPr>
                <a:t> {0,1}</a:t>
              </a:r>
              <a:endParaRPr lang="en-US" sz="2000" dirty="0"/>
            </a:p>
          </p:txBody>
        </p:sp>
      </p:grpSp>
      <p:grpSp>
        <p:nvGrpSpPr>
          <p:cNvPr id="15" name="Group 14"/>
          <p:cNvGrpSpPr/>
          <p:nvPr/>
        </p:nvGrpSpPr>
        <p:grpSpPr>
          <a:xfrm>
            <a:off x="2743200" y="3181348"/>
            <a:ext cx="3581400" cy="526853"/>
            <a:chOff x="2743200" y="2376632"/>
            <a:chExt cx="3581400" cy="395140"/>
          </a:xfrm>
        </p:grpSpPr>
        <p:sp>
          <p:nvSpPr>
            <p:cNvPr id="16" name="Line 9"/>
            <p:cNvSpPr>
              <a:spLocks noChangeShapeType="1"/>
            </p:cNvSpPr>
            <p:nvPr/>
          </p:nvSpPr>
          <p:spPr bwMode="auto">
            <a:xfrm flipH="1">
              <a:off x="2743200" y="2771772"/>
              <a:ext cx="3581400" cy="0"/>
            </a:xfrm>
            <a:prstGeom prst="line">
              <a:avLst/>
            </a:prstGeom>
            <a:noFill/>
            <a:ln w="9525">
              <a:solidFill>
                <a:schemeClr val="tx1"/>
              </a:solidFill>
              <a:round/>
              <a:headEnd/>
              <a:tailEnd type="triangle" w="med" len="med"/>
            </a:ln>
            <a:effectLst/>
          </p:spPr>
          <p:txBody>
            <a:bodyPr/>
            <a:lstStyle/>
            <a:p>
              <a:endParaRPr lang="en-US"/>
            </a:p>
          </p:txBody>
        </p:sp>
        <p:sp>
          <p:nvSpPr>
            <p:cNvPr id="17" name="Text Box 10"/>
            <p:cNvSpPr txBox="1">
              <a:spLocks noChangeArrowheads="1"/>
            </p:cNvSpPr>
            <p:nvPr/>
          </p:nvSpPr>
          <p:spPr bwMode="auto">
            <a:xfrm>
              <a:off x="3048000" y="2376632"/>
              <a:ext cx="3150270" cy="300083"/>
            </a:xfrm>
            <a:prstGeom prst="rect">
              <a:avLst/>
            </a:prstGeom>
            <a:noFill/>
            <a:ln w="9525">
              <a:noFill/>
              <a:miter lim="800000"/>
              <a:headEnd/>
              <a:tailEnd/>
            </a:ln>
            <a:effectLst/>
          </p:spPr>
          <p:txBody>
            <a:bodyPr wrap="none">
              <a:spAutoFit/>
            </a:bodyPr>
            <a:lstStyle/>
            <a:p>
              <a:r>
                <a:rPr lang="en-US" sz="2000" dirty="0" smtClean="0"/>
                <a:t>m</a:t>
              </a:r>
              <a:r>
                <a:rPr lang="en-US" sz="2000" baseline="-25000" dirty="0"/>
                <a:t>i</a:t>
              </a:r>
              <a:r>
                <a:rPr lang="en-US" sz="2000" baseline="-25000" dirty="0" smtClean="0"/>
                <a:t>,0</a:t>
              </a:r>
              <a:r>
                <a:rPr lang="en-US" sz="2000" dirty="0" smtClean="0"/>
                <a:t> </a:t>
              </a:r>
              <a:r>
                <a:rPr lang="en-US" sz="2000" dirty="0"/>
                <a:t>, </a:t>
              </a:r>
              <a:r>
                <a:rPr lang="en-US" sz="2000" dirty="0" smtClean="0"/>
                <a:t>m</a:t>
              </a:r>
              <a:r>
                <a:rPr lang="en-US" sz="2000" baseline="-25000" dirty="0"/>
                <a:t>i</a:t>
              </a:r>
              <a:r>
                <a:rPr lang="en-US" sz="2000" baseline="-25000" dirty="0" smtClean="0"/>
                <a:t>,1  </a:t>
              </a:r>
              <a:r>
                <a:rPr lang="en-US" dirty="0">
                  <a:sym typeface="Symbol" pitchFamily="18" charset="2"/>
                </a:rPr>
                <a:t> M :    |</a:t>
              </a:r>
              <a:r>
                <a:rPr lang="en-US" dirty="0" smtClean="0">
                  <a:sym typeface="Symbol" pitchFamily="18" charset="2"/>
                </a:rPr>
                <a:t>m</a:t>
              </a:r>
              <a:r>
                <a:rPr lang="en-US" baseline="-25000" dirty="0">
                  <a:sym typeface="Symbol" pitchFamily="18" charset="2"/>
                </a:rPr>
                <a:t>i</a:t>
              </a:r>
              <a:r>
                <a:rPr lang="en-US" baseline="-25000" dirty="0" smtClean="0">
                  <a:sym typeface="Symbol" pitchFamily="18" charset="2"/>
                </a:rPr>
                <a:t>,0</a:t>
              </a:r>
              <a:r>
                <a:rPr lang="en-US" dirty="0" smtClean="0">
                  <a:sym typeface="Symbol" pitchFamily="18" charset="2"/>
                </a:rPr>
                <a:t>| </a:t>
              </a:r>
              <a:r>
                <a:rPr lang="en-US" dirty="0">
                  <a:sym typeface="Symbol" pitchFamily="18" charset="2"/>
                </a:rPr>
                <a:t>= |</a:t>
              </a:r>
              <a:r>
                <a:rPr lang="en-US" dirty="0" smtClean="0">
                  <a:sym typeface="Symbol" pitchFamily="18" charset="2"/>
                </a:rPr>
                <a:t>m</a:t>
              </a:r>
              <a:r>
                <a:rPr lang="en-US" baseline="-25000" dirty="0">
                  <a:sym typeface="Symbol" pitchFamily="18" charset="2"/>
                </a:rPr>
                <a:t>i</a:t>
              </a:r>
              <a:r>
                <a:rPr lang="en-US" baseline="-25000" dirty="0" smtClean="0">
                  <a:sym typeface="Symbol" pitchFamily="18" charset="2"/>
                </a:rPr>
                <a:t>,1</a:t>
              </a:r>
              <a:r>
                <a:rPr lang="en-US" dirty="0" smtClean="0">
                  <a:sym typeface="Symbol" pitchFamily="18" charset="2"/>
                </a:rPr>
                <a:t>|</a:t>
              </a:r>
              <a:endParaRPr lang="en-US" dirty="0">
                <a:sym typeface="Symbol" pitchFamily="18" charset="2"/>
              </a:endParaRPr>
            </a:p>
          </p:txBody>
        </p:sp>
      </p:grpSp>
      <p:grpSp>
        <p:nvGrpSpPr>
          <p:cNvPr id="18" name="Group 11"/>
          <p:cNvGrpSpPr>
            <a:grpSpLocks/>
          </p:cNvGrpSpPr>
          <p:nvPr/>
        </p:nvGrpSpPr>
        <p:grpSpPr bwMode="auto">
          <a:xfrm>
            <a:off x="2743200" y="3790950"/>
            <a:ext cx="3657600" cy="400050"/>
            <a:chOff x="1824" y="2194"/>
            <a:chExt cx="2304" cy="252"/>
          </a:xfrm>
        </p:grpSpPr>
        <p:sp>
          <p:nvSpPr>
            <p:cNvPr id="19" name="Line 12"/>
            <p:cNvSpPr>
              <a:spLocks noChangeShapeType="1"/>
            </p:cNvSpPr>
            <p:nvPr/>
          </p:nvSpPr>
          <p:spPr bwMode="auto">
            <a:xfrm>
              <a:off x="1824" y="2274"/>
              <a:ext cx="2304" cy="0"/>
            </a:xfrm>
            <a:prstGeom prst="line">
              <a:avLst/>
            </a:prstGeom>
            <a:noFill/>
            <a:ln w="9525">
              <a:solidFill>
                <a:schemeClr val="tx1"/>
              </a:solidFill>
              <a:round/>
              <a:headEnd/>
              <a:tailEnd type="triangle" w="med" len="med"/>
            </a:ln>
            <a:effectLst/>
          </p:spPr>
          <p:txBody>
            <a:bodyPr/>
            <a:lstStyle/>
            <a:p>
              <a:endParaRPr lang="en-US"/>
            </a:p>
          </p:txBody>
        </p:sp>
        <p:sp>
          <p:nvSpPr>
            <p:cNvPr id="20" name="Text Box 13"/>
            <p:cNvSpPr txBox="1">
              <a:spLocks noChangeArrowheads="1"/>
            </p:cNvSpPr>
            <p:nvPr/>
          </p:nvSpPr>
          <p:spPr bwMode="auto">
            <a:xfrm>
              <a:off x="2440" y="2194"/>
              <a:ext cx="1031" cy="252"/>
            </a:xfrm>
            <a:prstGeom prst="rect">
              <a:avLst/>
            </a:prstGeom>
            <a:noFill/>
            <a:ln w="9525">
              <a:noFill/>
              <a:miter lim="800000"/>
              <a:headEnd/>
              <a:tailEnd/>
            </a:ln>
            <a:effectLst/>
          </p:spPr>
          <p:txBody>
            <a:bodyPr wrap="none">
              <a:spAutoFit/>
            </a:bodyPr>
            <a:lstStyle/>
            <a:p>
              <a:r>
                <a:rPr lang="en-US" sz="2000" dirty="0" smtClean="0"/>
                <a:t>c</a:t>
              </a:r>
              <a:r>
                <a:rPr lang="en-US" sz="2000" baseline="-25000" dirty="0"/>
                <a:t>i</a:t>
              </a:r>
              <a:r>
                <a:rPr lang="en-US" sz="2000" dirty="0" smtClean="0"/>
                <a:t> </a:t>
              </a:r>
              <a:r>
                <a:rPr lang="en-US" dirty="0">
                  <a:sym typeface="Symbol" pitchFamily="18" charset="2"/>
                </a:rPr>
                <a:t> </a:t>
              </a:r>
              <a:r>
                <a:rPr lang="en-US" dirty="0"/>
                <a:t>E(k,</a:t>
              </a:r>
              <a:r>
                <a:rPr lang="en-US" sz="2000" b="1" dirty="0"/>
                <a:t> </a:t>
              </a:r>
              <a:r>
                <a:rPr lang="en-US" sz="2000" b="1" dirty="0" err="1" smtClean="0"/>
                <a:t>m</a:t>
              </a:r>
              <a:r>
                <a:rPr lang="en-US" sz="2000" b="1" baseline="-25000" dirty="0" err="1"/>
                <a:t>i</a:t>
              </a:r>
              <a:r>
                <a:rPr lang="en-US" sz="2000" b="1" baseline="-25000" dirty="0" err="1" smtClean="0"/>
                <a:t>,b</a:t>
              </a:r>
              <a:r>
                <a:rPr lang="en-US" dirty="0" smtClean="0"/>
                <a:t>)</a:t>
              </a:r>
              <a:endParaRPr lang="en-US" dirty="0"/>
            </a:p>
          </p:txBody>
        </p:sp>
      </p:grpSp>
      <p:sp>
        <p:nvSpPr>
          <p:cNvPr id="21" name="TextBox 20"/>
          <p:cNvSpPr txBox="1"/>
          <p:nvPr/>
        </p:nvSpPr>
        <p:spPr>
          <a:xfrm>
            <a:off x="2852746" y="2362200"/>
            <a:ext cx="2100254" cy="720710"/>
          </a:xfrm>
          <a:prstGeom prst="rect">
            <a:avLst/>
          </a:prstGeom>
          <a:noFill/>
        </p:spPr>
        <p:txBody>
          <a:bodyPr wrap="none" rtlCol="0">
            <a:spAutoFit/>
          </a:bodyPr>
          <a:lstStyle/>
          <a:p>
            <a:pPr>
              <a:spcBef>
                <a:spcPts val="100"/>
              </a:spcBef>
            </a:pPr>
            <a:r>
              <a:rPr lang="en-US" sz="2000" dirty="0"/>
              <a:t>f</a:t>
            </a:r>
            <a:r>
              <a:rPr lang="en-US" sz="2000" dirty="0" smtClean="0"/>
              <a:t>or </a:t>
            </a:r>
            <a:r>
              <a:rPr lang="en-US" sz="2000" dirty="0" err="1" smtClean="0"/>
              <a:t>i</a:t>
            </a:r>
            <a:r>
              <a:rPr lang="en-US" sz="2000" dirty="0"/>
              <a:t>=</a:t>
            </a:r>
            <a:r>
              <a:rPr lang="en-US" sz="2000" dirty="0" smtClean="0"/>
              <a:t>1,…,q:</a:t>
            </a:r>
          </a:p>
          <a:p>
            <a:pPr>
              <a:spcBef>
                <a:spcPts val="100"/>
              </a:spcBef>
            </a:pPr>
            <a:r>
              <a:rPr lang="en-US" sz="2000" dirty="0" smtClean="0"/>
              <a:t>  (1)   </a:t>
            </a:r>
            <a:r>
              <a:rPr lang="en-US" sz="2000" b="1" dirty="0" smtClean="0"/>
              <a:t>CPA query:</a:t>
            </a:r>
          </a:p>
        </p:txBody>
      </p:sp>
      <p:grpSp>
        <p:nvGrpSpPr>
          <p:cNvPr id="22" name="Group 21"/>
          <p:cNvGrpSpPr/>
          <p:nvPr/>
        </p:nvGrpSpPr>
        <p:grpSpPr>
          <a:xfrm>
            <a:off x="2819400" y="4927600"/>
            <a:ext cx="3581400" cy="533400"/>
            <a:chOff x="2667000" y="2376632"/>
            <a:chExt cx="3581400" cy="400050"/>
          </a:xfrm>
        </p:grpSpPr>
        <p:sp>
          <p:nvSpPr>
            <p:cNvPr id="23" name="Line 9"/>
            <p:cNvSpPr>
              <a:spLocks noChangeShapeType="1"/>
            </p:cNvSpPr>
            <p:nvPr/>
          </p:nvSpPr>
          <p:spPr bwMode="auto">
            <a:xfrm flipH="1" flipV="1">
              <a:off x="2667000" y="2771772"/>
              <a:ext cx="3581400" cy="4910"/>
            </a:xfrm>
            <a:prstGeom prst="line">
              <a:avLst/>
            </a:prstGeom>
            <a:noFill/>
            <a:ln w="9525">
              <a:solidFill>
                <a:schemeClr val="tx1"/>
              </a:solidFill>
              <a:round/>
              <a:headEnd/>
              <a:tailEnd type="triangle" w="med" len="med"/>
            </a:ln>
            <a:effectLst/>
          </p:spPr>
          <p:txBody>
            <a:bodyPr/>
            <a:lstStyle/>
            <a:p>
              <a:endParaRPr lang="en-US"/>
            </a:p>
          </p:txBody>
        </p:sp>
        <p:sp>
          <p:nvSpPr>
            <p:cNvPr id="24" name="Text Box 10"/>
            <p:cNvSpPr txBox="1">
              <a:spLocks noChangeArrowheads="1"/>
            </p:cNvSpPr>
            <p:nvPr/>
          </p:nvSpPr>
          <p:spPr bwMode="auto">
            <a:xfrm>
              <a:off x="3048000" y="2376632"/>
              <a:ext cx="2523301" cy="300083"/>
            </a:xfrm>
            <a:prstGeom prst="rect">
              <a:avLst/>
            </a:prstGeom>
            <a:noFill/>
            <a:ln w="9525">
              <a:noFill/>
              <a:miter lim="800000"/>
              <a:headEnd/>
              <a:tailEnd/>
            </a:ln>
            <a:effectLst/>
          </p:spPr>
          <p:txBody>
            <a:bodyPr wrap="none">
              <a:spAutoFit/>
            </a:bodyPr>
            <a:lstStyle/>
            <a:p>
              <a:r>
                <a:rPr lang="en-US" sz="2000" dirty="0" smtClean="0"/>
                <a:t>c</a:t>
              </a:r>
              <a:r>
                <a:rPr lang="en-US" sz="2000" baseline="-25000" dirty="0" smtClean="0"/>
                <a:t>i</a:t>
              </a:r>
              <a:r>
                <a:rPr lang="en-US" sz="2000" dirty="0" smtClean="0"/>
                <a:t> </a:t>
              </a:r>
              <a:r>
                <a:rPr lang="en-US" dirty="0" smtClean="0">
                  <a:sym typeface="Symbol" pitchFamily="18" charset="2"/>
                </a:rPr>
                <a:t> </a:t>
              </a:r>
              <a:r>
                <a:rPr lang="en-US" dirty="0">
                  <a:sym typeface="Symbol" pitchFamily="18" charset="2"/>
                </a:rPr>
                <a:t>C</a:t>
              </a:r>
              <a:r>
                <a:rPr lang="en-US" dirty="0" smtClean="0">
                  <a:sym typeface="Symbol" pitchFamily="18" charset="2"/>
                </a:rPr>
                <a:t> :     c</a:t>
              </a:r>
              <a:r>
                <a:rPr lang="en-US" baseline="-25000" dirty="0" smtClean="0">
                  <a:sym typeface="Symbol" pitchFamily="18" charset="2"/>
                </a:rPr>
                <a:t>i</a:t>
              </a:r>
              <a:r>
                <a:rPr lang="en-US" dirty="0" smtClean="0">
                  <a:sym typeface="Symbol" pitchFamily="18" charset="2"/>
                </a:rPr>
                <a:t> ∉ {c</a:t>
              </a:r>
              <a:r>
                <a:rPr lang="en-US" baseline="-25000" dirty="0" smtClean="0">
                  <a:sym typeface="Symbol" pitchFamily="18" charset="2"/>
                </a:rPr>
                <a:t>1</a:t>
              </a:r>
              <a:r>
                <a:rPr lang="en-US" dirty="0" smtClean="0">
                  <a:sym typeface="Symbol" pitchFamily="18" charset="2"/>
                </a:rPr>
                <a:t>, …, c</a:t>
              </a:r>
              <a:r>
                <a:rPr lang="en-US" baseline="-25000" dirty="0" smtClean="0">
                  <a:sym typeface="Symbol" pitchFamily="18" charset="2"/>
                </a:rPr>
                <a:t>i-1</a:t>
              </a:r>
              <a:r>
                <a:rPr lang="en-US" dirty="0" smtClean="0">
                  <a:sym typeface="Symbol" pitchFamily="18" charset="2"/>
                </a:rPr>
                <a:t>}</a:t>
              </a:r>
              <a:endParaRPr lang="en-US" dirty="0">
                <a:sym typeface="Symbol" pitchFamily="18" charset="2"/>
              </a:endParaRPr>
            </a:p>
          </p:txBody>
        </p:sp>
      </p:grpSp>
      <p:grpSp>
        <p:nvGrpSpPr>
          <p:cNvPr id="25" name="Group 11"/>
          <p:cNvGrpSpPr>
            <a:grpSpLocks/>
          </p:cNvGrpSpPr>
          <p:nvPr/>
        </p:nvGrpSpPr>
        <p:grpSpPr bwMode="auto">
          <a:xfrm>
            <a:off x="2819400" y="5537200"/>
            <a:ext cx="3505200" cy="400050"/>
            <a:chOff x="1776" y="2194"/>
            <a:chExt cx="2208" cy="252"/>
          </a:xfrm>
        </p:grpSpPr>
        <p:sp>
          <p:nvSpPr>
            <p:cNvPr id="26" name="Line 12"/>
            <p:cNvSpPr>
              <a:spLocks noChangeShapeType="1"/>
            </p:cNvSpPr>
            <p:nvPr/>
          </p:nvSpPr>
          <p:spPr bwMode="auto">
            <a:xfrm>
              <a:off x="1776" y="2274"/>
              <a:ext cx="2208" cy="0"/>
            </a:xfrm>
            <a:prstGeom prst="line">
              <a:avLst/>
            </a:prstGeom>
            <a:noFill/>
            <a:ln w="9525">
              <a:solidFill>
                <a:schemeClr val="tx1"/>
              </a:solidFill>
              <a:round/>
              <a:headEnd/>
              <a:tailEnd type="triangle" w="med" len="med"/>
            </a:ln>
            <a:effectLst/>
          </p:spPr>
          <p:txBody>
            <a:bodyPr/>
            <a:lstStyle/>
            <a:p>
              <a:endParaRPr lang="en-US"/>
            </a:p>
          </p:txBody>
        </p:sp>
        <p:sp>
          <p:nvSpPr>
            <p:cNvPr id="27" name="Text Box 13"/>
            <p:cNvSpPr txBox="1">
              <a:spLocks noChangeArrowheads="1"/>
            </p:cNvSpPr>
            <p:nvPr/>
          </p:nvSpPr>
          <p:spPr bwMode="auto">
            <a:xfrm>
              <a:off x="2440" y="2194"/>
              <a:ext cx="950" cy="252"/>
            </a:xfrm>
            <a:prstGeom prst="rect">
              <a:avLst/>
            </a:prstGeom>
            <a:noFill/>
            <a:ln w="9525">
              <a:noFill/>
              <a:miter lim="800000"/>
              <a:headEnd/>
              <a:tailEnd/>
            </a:ln>
            <a:effectLst/>
          </p:spPr>
          <p:txBody>
            <a:bodyPr wrap="none">
              <a:spAutoFit/>
            </a:bodyPr>
            <a:lstStyle/>
            <a:p>
              <a:r>
                <a:rPr lang="en-US" sz="2000" dirty="0"/>
                <a:t>m</a:t>
              </a:r>
              <a:r>
                <a:rPr lang="en-US" sz="2000" baseline="-25000" dirty="0" smtClean="0"/>
                <a:t>i</a:t>
              </a:r>
              <a:r>
                <a:rPr lang="en-US" sz="2000" dirty="0" smtClean="0"/>
                <a:t> </a:t>
              </a:r>
              <a:r>
                <a:rPr lang="en-US" dirty="0">
                  <a:sym typeface="Symbol" pitchFamily="18" charset="2"/>
                </a:rPr>
                <a:t> D</a:t>
              </a:r>
              <a:r>
                <a:rPr lang="en-US" dirty="0" smtClean="0"/>
                <a:t>(</a:t>
              </a:r>
              <a:r>
                <a:rPr lang="en-US" dirty="0"/>
                <a:t>k,</a:t>
              </a:r>
              <a:r>
                <a:rPr lang="en-US" sz="2000" b="1" dirty="0"/>
                <a:t> </a:t>
              </a:r>
              <a:r>
                <a:rPr lang="en-US" sz="2000" b="1" dirty="0" smtClean="0"/>
                <a:t>c</a:t>
              </a:r>
              <a:r>
                <a:rPr lang="en-US" sz="2000" b="1" baseline="-25000" dirty="0" smtClean="0"/>
                <a:t>i</a:t>
              </a:r>
              <a:r>
                <a:rPr lang="en-US" dirty="0" smtClean="0"/>
                <a:t>)</a:t>
              </a:r>
              <a:endParaRPr lang="en-US" dirty="0"/>
            </a:p>
          </p:txBody>
        </p:sp>
      </p:grpSp>
      <p:sp>
        <p:nvSpPr>
          <p:cNvPr id="28" name="TextBox 27"/>
          <p:cNvSpPr txBox="1"/>
          <p:nvPr/>
        </p:nvSpPr>
        <p:spPr>
          <a:xfrm>
            <a:off x="2852746" y="4527490"/>
            <a:ext cx="2089860" cy="400110"/>
          </a:xfrm>
          <a:prstGeom prst="rect">
            <a:avLst/>
          </a:prstGeom>
          <a:noFill/>
        </p:spPr>
        <p:txBody>
          <a:bodyPr wrap="none" rtlCol="0">
            <a:spAutoFit/>
          </a:bodyPr>
          <a:lstStyle/>
          <a:p>
            <a:pPr>
              <a:spcBef>
                <a:spcPts val="1200"/>
              </a:spcBef>
            </a:pPr>
            <a:r>
              <a:rPr lang="en-US" sz="2000" dirty="0" smtClean="0"/>
              <a:t>  (2)   </a:t>
            </a:r>
            <a:r>
              <a:rPr lang="en-US" sz="2000" b="1" dirty="0" smtClean="0"/>
              <a:t>CCA query:</a:t>
            </a:r>
          </a:p>
        </p:txBody>
      </p:sp>
      <p:sp>
        <p:nvSpPr>
          <p:cNvPr id="29" name="Rounded Rectangle 28"/>
          <p:cNvSpPr/>
          <p:nvPr/>
        </p:nvSpPr>
        <p:spPr>
          <a:xfrm>
            <a:off x="152400" y="3429000"/>
            <a:ext cx="8839200" cy="12954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r>
              <a:rPr lang="en-US" sz="2800" dirty="0"/>
              <a:t>ENC = (E,D) is CCA secure </a:t>
            </a:r>
            <a:r>
              <a:rPr lang="en-US" sz="2800" dirty="0" err="1"/>
              <a:t>iff</a:t>
            </a:r>
            <a:r>
              <a:rPr lang="en-US" sz="2800" dirty="0"/>
              <a:t> </a:t>
            </a:r>
          </a:p>
          <a:p>
            <a:r>
              <a:rPr lang="en-US" sz="2800" dirty="0"/>
              <a:t>    </a:t>
            </a:r>
            <a:r>
              <a:rPr lang="en-US" sz="2800" dirty="0" err="1"/>
              <a:t>Adv</a:t>
            </a:r>
            <a:r>
              <a:rPr lang="en-US" sz="2800" dirty="0"/>
              <a:t>[A,ENC] = |</a:t>
            </a:r>
            <a:r>
              <a:rPr lang="en-US" sz="2800" dirty="0" err="1"/>
              <a:t>Pr</a:t>
            </a:r>
            <a:r>
              <a:rPr lang="en-US" sz="2800" dirty="0"/>
              <a:t>[</a:t>
            </a:r>
            <a:r>
              <a:rPr lang="en-US" sz="2800" dirty="0" err="1"/>
              <a:t>Exp</a:t>
            </a:r>
            <a:r>
              <a:rPr lang="en-US" sz="2800" dirty="0"/>
              <a:t>(0) = 1] – </a:t>
            </a:r>
            <a:r>
              <a:rPr lang="en-US" sz="2800" dirty="0" err="1"/>
              <a:t>Pr</a:t>
            </a:r>
            <a:r>
              <a:rPr lang="en-US" sz="2800" dirty="0"/>
              <a:t>[</a:t>
            </a:r>
            <a:r>
              <a:rPr lang="en-US" sz="2800" dirty="0" err="1"/>
              <a:t>Exp</a:t>
            </a:r>
            <a:r>
              <a:rPr lang="en-US" sz="2800" dirty="0"/>
              <a:t>(1) = 1]| &lt; </a:t>
            </a:r>
            <a:r>
              <a:rPr lang="en-US" sz="2800" dirty="0" err="1"/>
              <a:t>ε</a:t>
            </a:r>
            <a:endParaRPr lang="en-US" sz="2800" dirty="0"/>
          </a:p>
        </p:txBody>
      </p:sp>
    </p:spTree>
    <p:extLst>
      <p:ext uri="{BB962C8B-B14F-4D97-AF65-F5344CB8AC3E}">
        <p14:creationId xmlns:p14="http://schemas.microsoft.com/office/powerpoint/2010/main" val="3266939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CBC is not CCA Secure</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28</a:t>
            </a:fld>
            <a:endParaRPr lang="en-US"/>
          </a:p>
        </p:txBody>
      </p:sp>
      <p:sp>
        <p:nvSpPr>
          <p:cNvPr id="5" name="Rectangle 4"/>
          <p:cNvSpPr>
            <a:spLocks noChangeArrowheads="1"/>
          </p:cNvSpPr>
          <p:nvPr/>
        </p:nvSpPr>
        <p:spPr bwMode="auto">
          <a:xfrm>
            <a:off x="1463888" y="2330251"/>
            <a:ext cx="1295400" cy="19304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lstStyle/>
          <a:p>
            <a:pPr algn="ctr"/>
            <a:r>
              <a:rPr lang="en-US" dirty="0" err="1">
                <a:solidFill>
                  <a:srgbClr val="000000"/>
                </a:solidFill>
              </a:rPr>
              <a:t>Chal</a:t>
            </a:r>
            <a:r>
              <a:rPr lang="en-US" dirty="0" smtClean="0">
                <a:solidFill>
                  <a:srgbClr val="000000"/>
                </a:solidFill>
              </a:rPr>
              <a:t>.</a:t>
            </a:r>
            <a:br>
              <a:rPr lang="en-US" dirty="0" smtClean="0">
                <a:solidFill>
                  <a:srgbClr val="000000"/>
                </a:solidFill>
              </a:rPr>
            </a:br>
            <a:r>
              <a:rPr lang="en-US" dirty="0" err="1">
                <a:solidFill>
                  <a:srgbClr val="000000"/>
                </a:solidFill>
              </a:rPr>
              <a:t>k</a:t>
            </a:r>
            <a:r>
              <a:rPr lang="en-US" dirty="0" err="1">
                <a:solidFill>
                  <a:srgbClr val="000000"/>
                </a:solidFill>
                <a:sym typeface="Symbol" pitchFamily="18" charset="2"/>
              </a:rPr>
              <a:t>K</a:t>
            </a:r>
            <a:endParaRPr lang="en-US" b="1" dirty="0">
              <a:solidFill>
                <a:srgbClr val="000000"/>
              </a:solidFill>
              <a:cs typeface="Arial" charset="0"/>
              <a:sym typeface="Symbol" pitchFamily="18" charset="2"/>
            </a:endParaRPr>
          </a:p>
          <a:p>
            <a:pPr algn="ctr"/>
            <a:endParaRPr lang="en-US" dirty="0">
              <a:solidFill>
                <a:srgbClr val="000000"/>
              </a:solidFill>
            </a:endParaRPr>
          </a:p>
        </p:txBody>
      </p:sp>
      <p:sp>
        <p:nvSpPr>
          <p:cNvPr id="6" name="Line 5"/>
          <p:cNvSpPr>
            <a:spLocks noChangeShapeType="1"/>
          </p:cNvSpPr>
          <p:nvPr/>
        </p:nvSpPr>
        <p:spPr bwMode="auto">
          <a:xfrm flipV="1">
            <a:off x="244688" y="3133130"/>
            <a:ext cx="1219200" cy="25400"/>
          </a:xfrm>
          <a:prstGeom prst="line">
            <a:avLst/>
          </a:prstGeom>
          <a:noFill/>
          <a:ln w="9525">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244689" y="2644578"/>
            <a:ext cx="353132" cy="461665"/>
          </a:xfrm>
          <a:prstGeom prst="rect">
            <a:avLst/>
          </a:prstGeom>
          <a:noFill/>
          <a:ln w="9525">
            <a:noFill/>
            <a:miter lim="800000"/>
            <a:headEnd/>
            <a:tailEnd/>
          </a:ln>
          <a:effectLst/>
        </p:spPr>
        <p:txBody>
          <a:bodyPr wrap="none">
            <a:spAutoFit/>
          </a:bodyPr>
          <a:lstStyle/>
          <a:p>
            <a:r>
              <a:rPr lang="en-US" sz="2400" dirty="0"/>
              <a:t>b</a:t>
            </a:r>
          </a:p>
        </p:txBody>
      </p:sp>
      <p:sp>
        <p:nvSpPr>
          <p:cNvPr id="8" name="Rectangle 7"/>
          <p:cNvSpPr>
            <a:spLocks noChangeArrowheads="1"/>
          </p:cNvSpPr>
          <p:nvPr/>
        </p:nvSpPr>
        <p:spPr bwMode="auto">
          <a:xfrm>
            <a:off x="6645488" y="2330251"/>
            <a:ext cx="1295400" cy="1828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lstStyle/>
          <a:p>
            <a:pPr algn="ctr"/>
            <a:r>
              <a:rPr lang="en-US">
                <a:solidFill>
                  <a:srgbClr val="000000"/>
                </a:solidFill>
              </a:rPr>
              <a:t>Adv.</a:t>
            </a:r>
          </a:p>
        </p:txBody>
      </p:sp>
      <p:sp>
        <p:nvSpPr>
          <p:cNvPr id="10" name="Rectangle 16"/>
          <p:cNvSpPr>
            <a:spLocks noChangeArrowheads="1"/>
          </p:cNvSpPr>
          <p:nvPr/>
        </p:nvSpPr>
        <p:spPr bwMode="auto">
          <a:xfrm>
            <a:off x="778088" y="1923851"/>
            <a:ext cx="7924800" cy="2641600"/>
          </a:xfrm>
          <a:prstGeom prst="rect">
            <a:avLst/>
          </a:prstGeom>
          <a:noFill/>
          <a:ln w="38100">
            <a:solidFill>
              <a:schemeClr val="tx1"/>
            </a:solidFill>
            <a:miter lim="800000"/>
            <a:headEnd/>
            <a:tailEnd/>
          </a:ln>
          <a:effectLst/>
        </p:spPr>
        <p:txBody>
          <a:bodyPr wrap="none" anchor="ctr"/>
          <a:lstStyle/>
          <a:p>
            <a:endParaRPr lang="en-US"/>
          </a:p>
        </p:txBody>
      </p:sp>
      <p:grpSp>
        <p:nvGrpSpPr>
          <p:cNvPr id="11" name="Group 10"/>
          <p:cNvGrpSpPr/>
          <p:nvPr/>
        </p:nvGrpSpPr>
        <p:grpSpPr>
          <a:xfrm>
            <a:off x="2835488" y="2038288"/>
            <a:ext cx="3810000" cy="455750"/>
            <a:chOff x="2667000" y="2429959"/>
            <a:chExt cx="3810000" cy="341813"/>
          </a:xfrm>
        </p:grpSpPr>
        <p:sp>
          <p:nvSpPr>
            <p:cNvPr id="12" name="Line 9"/>
            <p:cNvSpPr>
              <a:spLocks noChangeShapeType="1"/>
            </p:cNvSpPr>
            <p:nvPr/>
          </p:nvSpPr>
          <p:spPr bwMode="auto">
            <a:xfrm flipH="1">
              <a:off x="2667000" y="2771772"/>
              <a:ext cx="3810000" cy="0"/>
            </a:xfrm>
            <a:prstGeom prst="line">
              <a:avLst/>
            </a:prstGeom>
            <a:noFill/>
            <a:ln w="9525">
              <a:solidFill>
                <a:schemeClr val="tx1"/>
              </a:solidFill>
              <a:round/>
              <a:headEnd/>
              <a:tailEnd type="triangle" w="med" len="med"/>
            </a:ln>
            <a:effectLst/>
          </p:spPr>
          <p:txBody>
            <a:bodyPr/>
            <a:lstStyle/>
            <a:p>
              <a:endParaRPr lang="en-US"/>
            </a:p>
          </p:txBody>
        </p:sp>
        <p:sp>
          <p:nvSpPr>
            <p:cNvPr id="13" name="Text Box 10"/>
            <p:cNvSpPr txBox="1">
              <a:spLocks noChangeArrowheads="1"/>
            </p:cNvSpPr>
            <p:nvPr/>
          </p:nvSpPr>
          <p:spPr bwMode="auto">
            <a:xfrm>
              <a:off x="3051534" y="2429959"/>
              <a:ext cx="3040932" cy="300083"/>
            </a:xfrm>
            <a:prstGeom prst="rect">
              <a:avLst/>
            </a:prstGeom>
            <a:noFill/>
            <a:ln w="9525">
              <a:noFill/>
              <a:miter lim="800000"/>
              <a:headEnd/>
              <a:tailEnd/>
            </a:ln>
            <a:effectLst/>
          </p:spPr>
          <p:txBody>
            <a:bodyPr wrap="none">
              <a:spAutoFit/>
            </a:bodyPr>
            <a:lstStyle/>
            <a:p>
              <a:r>
                <a:rPr lang="en-US" sz="2000" dirty="0" smtClean="0"/>
                <a:t>m</a:t>
              </a:r>
              <a:r>
                <a:rPr lang="en-US" sz="2000" baseline="-25000" dirty="0" smtClean="0"/>
                <a:t>0</a:t>
              </a:r>
              <a:r>
                <a:rPr lang="en-US" sz="2000" dirty="0" smtClean="0"/>
                <a:t> </a:t>
              </a:r>
              <a:r>
                <a:rPr lang="en-US" sz="2000" dirty="0"/>
                <a:t>, </a:t>
              </a:r>
              <a:r>
                <a:rPr lang="en-US" sz="2000" dirty="0" smtClean="0"/>
                <a:t>m</a:t>
              </a:r>
              <a:r>
                <a:rPr lang="en-US" sz="2000" baseline="-25000" dirty="0" smtClean="0"/>
                <a:t>1  </a:t>
              </a:r>
              <a:r>
                <a:rPr lang="en-US" sz="2000" dirty="0" smtClean="0">
                  <a:sym typeface="Symbol" pitchFamily="18" charset="2"/>
                </a:rPr>
                <a:t> </a:t>
              </a:r>
              <a:r>
                <a:rPr lang="en-US" sz="2000" dirty="0">
                  <a:sym typeface="Symbol" pitchFamily="18" charset="2"/>
                </a:rPr>
                <a:t>:  </a:t>
              </a:r>
              <a:r>
                <a:rPr lang="en-US" sz="2000" dirty="0" smtClean="0">
                  <a:sym typeface="Symbol" pitchFamily="18" charset="2"/>
                </a:rPr>
                <a:t>     </a:t>
              </a:r>
              <a:r>
                <a:rPr lang="en-US" sz="2000" dirty="0">
                  <a:sym typeface="Symbol" pitchFamily="18" charset="2"/>
                </a:rPr>
                <a:t>|</a:t>
              </a:r>
              <a:r>
                <a:rPr lang="en-US" sz="2000" dirty="0" smtClean="0">
                  <a:sym typeface="Symbol" pitchFamily="18" charset="2"/>
                </a:rPr>
                <a:t>m</a:t>
              </a:r>
              <a:r>
                <a:rPr lang="en-US" sz="2000" baseline="-25000" dirty="0" smtClean="0">
                  <a:sym typeface="Symbol" pitchFamily="18" charset="2"/>
                </a:rPr>
                <a:t>0</a:t>
              </a:r>
              <a:r>
                <a:rPr lang="en-US" sz="2000" dirty="0" smtClean="0">
                  <a:sym typeface="Symbol" pitchFamily="18" charset="2"/>
                </a:rPr>
                <a:t>| </a:t>
              </a:r>
              <a:r>
                <a:rPr lang="en-US" sz="2000" dirty="0">
                  <a:sym typeface="Symbol" pitchFamily="18" charset="2"/>
                </a:rPr>
                <a:t>= |</a:t>
              </a:r>
              <a:r>
                <a:rPr lang="en-US" sz="2000" dirty="0" smtClean="0">
                  <a:sym typeface="Symbol" pitchFamily="18" charset="2"/>
                </a:rPr>
                <a:t>m</a:t>
              </a:r>
              <a:r>
                <a:rPr lang="en-US" sz="2000" baseline="-25000" dirty="0" smtClean="0">
                  <a:sym typeface="Symbol" pitchFamily="18" charset="2"/>
                </a:rPr>
                <a:t>1</a:t>
              </a:r>
              <a:r>
                <a:rPr lang="en-US" sz="2000" dirty="0" smtClean="0">
                  <a:sym typeface="Symbol" pitchFamily="18" charset="2"/>
                </a:rPr>
                <a:t>|=1</a:t>
              </a:r>
              <a:endParaRPr lang="en-US" sz="2000" dirty="0">
                <a:sym typeface="Symbol" pitchFamily="18" charset="2"/>
              </a:endParaRPr>
            </a:p>
          </p:txBody>
        </p:sp>
      </p:grpSp>
      <p:grpSp>
        <p:nvGrpSpPr>
          <p:cNvPr id="14" name="Group 11"/>
          <p:cNvGrpSpPr>
            <a:grpSpLocks/>
          </p:cNvGrpSpPr>
          <p:nvPr/>
        </p:nvGrpSpPr>
        <p:grpSpPr bwMode="auto">
          <a:xfrm>
            <a:off x="2835488" y="2648228"/>
            <a:ext cx="3733800" cy="400050"/>
            <a:chOff x="1776" y="2255"/>
            <a:chExt cx="2352" cy="252"/>
          </a:xfrm>
        </p:grpSpPr>
        <p:sp>
          <p:nvSpPr>
            <p:cNvPr id="15" name="Line 12"/>
            <p:cNvSpPr>
              <a:spLocks noChangeShapeType="1"/>
            </p:cNvSpPr>
            <p:nvPr/>
          </p:nvSpPr>
          <p:spPr bwMode="auto">
            <a:xfrm>
              <a:off x="1776" y="2274"/>
              <a:ext cx="2352" cy="0"/>
            </a:xfrm>
            <a:prstGeom prst="line">
              <a:avLst/>
            </a:prstGeom>
            <a:noFill/>
            <a:ln w="9525">
              <a:solidFill>
                <a:schemeClr val="tx1"/>
              </a:solidFill>
              <a:round/>
              <a:headEnd/>
              <a:tailEnd type="triangle" w="med" len="med"/>
            </a:ln>
            <a:effectLst/>
          </p:spPr>
          <p:txBody>
            <a:bodyPr/>
            <a:lstStyle/>
            <a:p>
              <a:endParaRPr lang="en-US"/>
            </a:p>
          </p:txBody>
        </p:sp>
        <p:sp>
          <p:nvSpPr>
            <p:cNvPr id="16" name="Text Box 13"/>
            <p:cNvSpPr txBox="1">
              <a:spLocks noChangeArrowheads="1"/>
            </p:cNvSpPr>
            <p:nvPr/>
          </p:nvSpPr>
          <p:spPr bwMode="auto">
            <a:xfrm>
              <a:off x="2066" y="2255"/>
              <a:ext cx="1772" cy="252"/>
            </a:xfrm>
            <a:prstGeom prst="rect">
              <a:avLst/>
            </a:prstGeom>
            <a:noFill/>
            <a:ln w="9525">
              <a:noFill/>
              <a:miter lim="800000"/>
              <a:headEnd/>
              <a:tailEnd/>
            </a:ln>
            <a:effectLst/>
          </p:spPr>
          <p:txBody>
            <a:bodyPr wrap="none">
              <a:spAutoFit/>
            </a:bodyPr>
            <a:lstStyle/>
            <a:p>
              <a:r>
                <a:rPr lang="en-US" sz="2000" dirty="0" smtClean="0"/>
                <a:t>c </a:t>
              </a:r>
              <a:r>
                <a:rPr lang="en-US" sz="2000" dirty="0">
                  <a:sym typeface="Symbol" pitchFamily="18" charset="2"/>
                </a:rPr>
                <a:t> </a:t>
              </a:r>
              <a:r>
                <a:rPr lang="en-US" sz="2000" dirty="0"/>
                <a:t>E(k,</a:t>
              </a:r>
              <a:r>
                <a:rPr lang="en-US" sz="2000" b="1" dirty="0"/>
                <a:t> </a:t>
              </a:r>
              <a:r>
                <a:rPr lang="en-US" sz="2000" b="1" dirty="0" err="1" smtClean="0"/>
                <a:t>m</a:t>
              </a:r>
              <a:r>
                <a:rPr lang="en-US" sz="2000" b="1" baseline="-25000" dirty="0" err="1" smtClean="0"/>
                <a:t>b</a:t>
              </a:r>
              <a:r>
                <a:rPr lang="en-US" sz="2000" dirty="0" smtClean="0"/>
                <a:t>) = (IV, c[0])</a:t>
              </a:r>
              <a:endParaRPr lang="en-US" sz="2000" dirty="0"/>
            </a:p>
          </p:txBody>
        </p:sp>
      </p:grpSp>
      <p:grpSp>
        <p:nvGrpSpPr>
          <p:cNvPr id="17" name="Group 16"/>
          <p:cNvGrpSpPr/>
          <p:nvPr/>
        </p:nvGrpSpPr>
        <p:grpSpPr>
          <a:xfrm>
            <a:off x="2835488" y="3380000"/>
            <a:ext cx="3810000" cy="434829"/>
            <a:chOff x="2667000" y="2445649"/>
            <a:chExt cx="3810000" cy="326123"/>
          </a:xfrm>
        </p:grpSpPr>
        <p:sp>
          <p:nvSpPr>
            <p:cNvPr id="18" name="Line 9"/>
            <p:cNvSpPr>
              <a:spLocks noChangeShapeType="1"/>
            </p:cNvSpPr>
            <p:nvPr/>
          </p:nvSpPr>
          <p:spPr bwMode="auto">
            <a:xfrm flipH="1">
              <a:off x="2667000" y="2771772"/>
              <a:ext cx="3810000" cy="0"/>
            </a:xfrm>
            <a:prstGeom prst="line">
              <a:avLst/>
            </a:prstGeom>
            <a:noFill/>
            <a:ln w="9525">
              <a:solidFill>
                <a:schemeClr val="tx1"/>
              </a:solidFill>
              <a:round/>
              <a:headEnd/>
              <a:tailEnd type="triangle" w="med" len="med"/>
            </a:ln>
            <a:effectLst/>
          </p:spPr>
          <p:txBody>
            <a:bodyPr/>
            <a:lstStyle/>
            <a:p>
              <a:endParaRPr lang="en-US"/>
            </a:p>
          </p:txBody>
        </p:sp>
        <p:sp>
          <p:nvSpPr>
            <p:cNvPr id="19" name="Text Box 10"/>
            <p:cNvSpPr txBox="1">
              <a:spLocks noChangeArrowheads="1"/>
            </p:cNvSpPr>
            <p:nvPr/>
          </p:nvSpPr>
          <p:spPr bwMode="auto">
            <a:xfrm>
              <a:off x="3655235" y="2445649"/>
              <a:ext cx="1952227" cy="300083"/>
            </a:xfrm>
            <a:prstGeom prst="rect">
              <a:avLst/>
            </a:prstGeom>
            <a:noFill/>
            <a:ln w="9525">
              <a:noFill/>
              <a:miter lim="800000"/>
              <a:headEnd/>
              <a:tailEnd/>
            </a:ln>
            <a:effectLst/>
          </p:spPr>
          <p:txBody>
            <a:bodyPr wrap="none">
              <a:spAutoFit/>
            </a:bodyPr>
            <a:lstStyle/>
            <a:p>
              <a:r>
                <a:rPr lang="en-US" sz="2000" dirty="0">
                  <a:sym typeface="Symbol" pitchFamily="18" charset="2"/>
                </a:rPr>
                <a:t>c</a:t>
              </a:r>
              <a:r>
                <a:rPr lang="en-US" sz="2000" dirty="0" smtClean="0">
                  <a:sym typeface="Symbol" pitchFamily="18" charset="2"/>
                </a:rPr>
                <a:t>’ = (IV⨁1, c[0])</a:t>
              </a:r>
              <a:endParaRPr lang="en-US" sz="2000" dirty="0">
                <a:sym typeface="Symbol" pitchFamily="18" charset="2"/>
              </a:endParaRPr>
            </a:p>
          </p:txBody>
        </p:sp>
      </p:grpSp>
      <p:grpSp>
        <p:nvGrpSpPr>
          <p:cNvPr id="20" name="Group 11"/>
          <p:cNvGrpSpPr>
            <a:grpSpLocks/>
          </p:cNvGrpSpPr>
          <p:nvPr/>
        </p:nvGrpSpPr>
        <p:grpSpPr bwMode="auto">
          <a:xfrm>
            <a:off x="2835488" y="3957917"/>
            <a:ext cx="3733800" cy="400050"/>
            <a:chOff x="1776" y="2248"/>
            <a:chExt cx="2352" cy="252"/>
          </a:xfrm>
        </p:grpSpPr>
        <p:sp>
          <p:nvSpPr>
            <p:cNvPr id="21" name="Line 12"/>
            <p:cNvSpPr>
              <a:spLocks noChangeShapeType="1"/>
            </p:cNvSpPr>
            <p:nvPr/>
          </p:nvSpPr>
          <p:spPr bwMode="auto">
            <a:xfrm>
              <a:off x="1776" y="2274"/>
              <a:ext cx="2352" cy="0"/>
            </a:xfrm>
            <a:prstGeom prst="line">
              <a:avLst/>
            </a:prstGeom>
            <a:noFill/>
            <a:ln w="9525">
              <a:solidFill>
                <a:schemeClr val="tx1"/>
              </a:solidFill>
              <a:round/>
              <a:headEnd/>
              <a:tailEnd type="triangle" w="med" len="med"/>
            </a:ln>
            <a:effectLst/>
          </p:spPr>
          <p:txBody>
            <a:bodyPr/>
            <a:lstStyle/>
            <a:p>
              <a:endParaRPr lang="en-US"/>
            </a:p>
          </p:txBody>
        </p:sp>
        <p:sp>
          <p:nvSpPr>
            <p:cNvPr id="22" name="Text Box 13"/>
            <p:cNvSpPr txBox="1">
              <a:spLocks noChangeArrowheads="1"/>
            </p:cNvSpPr>
            <p:nvPr/>
          </p:nvSpPr>
          <p:spPr bwMode="auto">
            <a:xfrm>
              <a:off x="2448" y="2248"/>
              <a:ext cx="1198" cy="252"/>
            </a:xfrm>
            <a:prstGeom prst="rect">
              <a:avLst/>
            </a:prstGeom>
            <a:noFill/>
            <a:ln w="9525">
              <a:noFill/>
              <a:miter lim="800000"/>
              <a:headEnd/>
              <a:tailEnd/>
            </a:ln>
            <a:effectLst/>
          </p:spPr>
          <p:txBody>
            <a:bodyPr wrap="none">
              <a:spAutoFit/>
            </a:bodyPr>
            <a:lstStyle/>
            <a:p>
              <a:r>
                <a:rPr lang="en-US" sz="2000" dirty="0" smtClean="0">
                  <a:sym typeface="Symbol" pitchFamily="18" charset="2"/>
                </a:rPr>
                <a:t>D</a:t>
              </a:r>
              <a:r>
                <a:rPr lang="en-US" sz="2000" dirty="0" smtClean="0"/>
                <a:t>(</a:t>
              </a:r>
              <a:r>
                <a:rPr lang="en-US" sz="2000" dirty="0"/>
                <a:t>k,</a:t>
              </a:r>
              <a:r>
                <a:rPr lang="en-US" sz="2000" b="1" dirty="0"/>
                <a:t> </a:t>
              </a:r>
              <a:r>
                <a:rPr lang="en-US" sz="2000" b="1" dirty="0" smtClean="0"/>
                <a:t>c’</a:t>
              </a:r>
              <a:r>
                <a:rPr lang="en-US" sz="2000" dirty="0" smtClean="0"/>
                <a:t>) = m</a:t>
              </a:r>
              <a:r>
                <a:rPr lang="en-US" sz="2000" baseline="-25000" dirty="0" smtClean="0"/>
                <a:t>b</a:t>
              </a:r>
              <a:r>
                <a:rPr lang="en-US" sz="2000" dirty="0">
                  <a:sym typeface="Symbol" pitchFamily="18" charset="2"/>
                </a:rPr>
                <a:t>⨁1</a:t>
              </a:r>
              <a:endParaRPr lang="en-US" sz="2000" dirty="0"/>
            </a:p>
          </p:txBody>
        </p:sp>
      </p:grpSp>
      <p:grpSp>
        <p:nvGrpSpPr>
          <p:cNvPr id="23" name="Group 22"/>
          <p:cNvGrpSpPr/>
          <p:nvPr/>
        </p:nvGrpSpPr>
        <p:grpSpPr>
          <a:xfrm>
            <a:off x="7941235" y="3485240"/>
            <a:ext cx="1066800" cy="609600"/>
            <a:chOff x="7772400" y="2647950"/>
            <a:chExt cx="1066800" cy="457200"/>
          </a:xfrm>
        </p:grpSpPr>
        <p:sp>
          <p:nvSpPr>
            <p:cNvPr id="24" name="Line 14"/>
            <p:cNvSpPr>
              <a:spLocks noChangeShapeType="1"/>
            </p:cNvSpPr>
            <p:nvPr/>
          </p:nvSpPr>
          <p:spPr bwMode="auto">
            <a:xfrm flipV="1">
              <a:off x="7772400" y="3105150"/>
              <a:ext cx="1066800" cy="0"/>
            </a:xfrm>
            <a:prstGeom prst="line">
              <a:avLst/>
            </a:prstGeom>
            <a:noFill/>
            <a:ln w="9525">
              <a:solidFill>
                <a:schemeClr val="tx1"/>
              </a:solidFill>
              <a:round/>
              <a:headEnd/>
              <a:tailEnd type="triangle" w="med" len="med"/>
            </a:ln>
            <a:effectLst/>
          </p:spPr>
          <p:txBody>
            <a:bodyPr/>
            <a:lstStyle/>
            <a:p>
              <a:endParaRPr lang="en-US"/>
            </a:p>
          </p:txBody>
        </p:sp>
        <p:sp>
          <p:nvSpPr>
            <p:cNvPr id="25" name="Text Box 15"/>
            <p:cNvSpPr txBox="1">
              <a:spLocks noChangeArrowheads="1"/>
            </p:cNvSpPr>
            <p:nvPr/>
          </p:nvSpPr>
          <p:spPr bwMode="auto">
            <a:xfrm>
              <a:off x="7848600" y="2647950"/>
              <a:ext cx="353132" cy="346249"/>
            </a:xfrm>
            <a:prstGeom prst="rect">
              <a:avLst/>
            </a:prstGeom>
            <a:noFill/>
            <a:ln w="9525">
              <a:noFill/>
              <a:miter lim="800000"/>
              <a:headEnd/>
              <a:tailEnd/>
            </a:ln>
            <a:effectLst/>
          </p:spPr>
          <p:txBody>
            <a:bodyPr wrap="none">
              <a:spAutoFit/>
            </a:bodyPr>
            <a:lstStyle/>
            <a:p>
              <a:r>
                <a:rPr lang="en-US" sz="2400" dirty="0"/>
                <a:t>b</a:t>
              </a:r>
              <a:endParaRPr lang="en-US" sz="2000" dirty="0"/>
            </a:p>
          </p:txBody>
        </p:sp>
      </p:grpSp>
      <p:sp>
        <p:nvSpPr>
          <p:cNvPr id="27" name="Text Box 8"/>
          <p:cNvSpPr txBox="1">
            <a:spLocks noChangeArrowheads="1"/>
          </p:cNvSpPr>
          <p:nvPr/>
        </p:nvSpPr>
        <p:spPr bwMode="auto">
          <a:xfrm>
            <a:off x="6792645" y="3669268"/>
            <a:ext cx="979755" cy="369332"/>
          </a:xfrm>
          <a:prstGeom prst="rect">
            <a:avLst/>
          </a:prstGeom>
          <a:noFill/>
          <a:ln w="9525">
            <a:noFill/>
            <a:miter lim="800000"/>
            <a:headEnd/>
            <a:tailEnd/>
          </a:ln>
          <a:effectLst/>
        </p:spPr>
        <p:txBody>
          <a:bodyPr wrap="none">
            <a:spAutoFit/>
          </a:bodyPr>
          <a:lstStyle/>
          <a:p>
            <a:r>
              <a:rPr lang="en-US" dirty="0" smtClean="0">
                <a:solidFill>
                  <a:schemeClr val="bg1"/>
                </a:solidFill>
              </a:rPr>
              <a:t>learns b</a:t>
            </a:r>
            <a:endParaRPr lang="en-US" b="1" dirty="0">
              <a:solidFill>
                <a:schemeClr val="bg1"/>
              </a:solidFill>
              <a:cs typeface="Arial" charset="0"/>
              <a:sym typeface="Symbol" pitchFamily="18" charset="2"/>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790360" y="1071720"/>
              <a:ext cx="4230360" cy="3956040"/>
            </p14:xfrm>
          </p:contentPart>
        </mc:Choice>
        <mc:Fallback xmlns="">
          <p:pic>
            <p:nvPicPr>
              <p:cNvPr id="3" name="Ink 2"/>
              <p:cNvPicPr/>
              <p:nvPr/>
            </p:nvPicPr>
            <p:blipFill>
              <a:blip r:embed="rId3"/>
              <a:stretch>
                <a:fillRect/>
              </a:stretch>
            </p:blipFill>
            <p:spPr>
              <a:xfrm>
                <a:off x="2783160" y="1062720"/>
                <a:ext cx="4240440" cy="3974040"/>
              </a:xfrm>
              <a:prstGeom prst="rect">
                <a:avLst/>
              </a:prstGeom>
            </p:spPr>
          </p:pic>
        </mc:Fallback>
      </mc:AlternateContent>
    </p:spTree>
    <p:extLst>
      <p:ext uri="{BB962C8B-B14F-4D97-AF65-F5344CB8AC3E}">
        <p14:creationId xmlns:p14="http://schemas.microsoft.com/office/powerpoint/2010/main" val="5889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left)">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ppt_x</p:attrName>
                                        </p:attrNameLst>
                                      </p:cBhvr>
                                      <p:tavLst>
                                        <p:tav tm="0">
                                          <p:val>
                                            <p:strVal val="#ppt_x-#ppt_w*1.125000"/>
                                          </p:val>
                                        </p:tav>
                                        <p:tav tm="100000">
                                          <p:val>
                                            <p:strVal val="#ppt_x"/>
                                          </p:val>
                                        </p:tav>
                                      </p:tavLst>
                                    </p:anim>
                                    <p:animEffect transition="in" filter="wipe(righ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ts val="3600"/>
              </a:lnSpc>
              <a:spcBef>
                <a:spcPts val="0"/>
              </a:spcBef>
              <a:buNone/>
            </a:pPr>
            <a:r>
              <a:rPr lang="en-US" u="sng" dirty="0" err="1"/>
              <a:t>Thm</a:t>
            </a:r>
            <a:r>
              <a:rPr lang="en-US" dirty="0"/>
              <a:t>:	</a:t>
            </a:r>
            <a:r>
              <a:rPr lang="en-US" dirty="0" smtClean="0"/>
              <a:t> Let </a:t>
            </a:r>
            <a:r>
              <a:rPr lang="en-US" dirty="0"/>
              <a:t>(E,D) be a cipher that provides AE.    </a:t>
            </a:r>
            <a:r>
              <a:rPr lang="en-US" dirty="0" smtClean="0"/>
              <a:t>		 Then </a:t>
            </a:r>
            <a:r>
              <a:rPr lang="en-US" dirty="0"/>
              <a:t>(E,D) is CCA secure !</a:t>
            </a:r>
          </a:p>
          <a:p>
            <a:pPr marL="0" indent="0">
              <a:buNone/>
            </a:pPr>
            <a:endParaRPr lang="en-US" dirty="0" smtClean="0"/>
          </a:p>
          <a:p>
            <a:pPr marL="0" indent="0">
              <a:buNone/>
            </a:pPr>
            <a:r>
              <a:rPr lang="en-US" dirty="0" smtClean="0"/>
              <a:t>In </a:t>
            </a:r>
            <a:r>
              <a:rPr lang="en-US" dirty="0"/>
              <a:t>particular, for any q-query eff. A there exist eff. B</a:t>
            </a:r>
            <a:r>
              <a:rPr lang="en-US" baseline="-25000" dirty="0"/>
              <a:t>1</a:t>
            </a:r>
            <a:r>
              <a:rPr lang="en-US" dirty="0"/>
              <a:t>, B</a:t>
            </a:r>
            <a:r>
              <a:rPr lang="en-US" baseline="-25000" dirty="0"/>
              <a:t>2</a:t>
            </a:r>
            <a:r>
              <a:rPr lang="en-US" dirty="0"/>
              <a:t>  </a:t>
            </a:r>
            <a:r>
              <a:rPr lang="en-US" dirty="0" err="1"/>
              <a:t>s.t.</a:t>
            </a:r>
            <a:endParaRPr lang="en-US" dirty="0"/>
          </a:p>
          <a:p>
            <a:pPr marL="0" indent="0">
              <a:spcBef>
                <a:spcPts val="1824"/>
              </a:spcBef>
              <a:buNone/>
            </a:pPr>
            <a:r>
              <a:rPr lang="en-US" dirty="0"/>
              <a:t>	</a:t>
            </a:r>
            <a:r>
              <a:rPr lang="en-US" dirty="0" err="1"/>
              <a:t>Adv</a:t>
            </a:r>
            <a:r>
              <a:rPr lang="en-US" baseline="-25000" dirty="0" err="1"/>
              <a:t>CCA</a:t>
            </a:r>
            <a:r>
              <a:rPr lang="en-US" dirty="0"/>
              <a:t>[A,E] ≤ 2q⋅Adv</a:t>
            </a:r>
            <a:r>
              <a:rPr lang="en-US" baseline="-25000" dirty="0"/>
              <a:t>CI</a:t>
            </a:r>
            <a:r>
              <a:rPr lang="en-US" dirty="0"/>
              <a:t>[B</a:t>
            </a:r>
            <a:r>
              <a:rPr lang="en-US" baseline="-25000" dirty="0"/>
              <a:t>1</a:t>
            </a:r>
            <a:r>
              <a:rPr lang="en-US" dirty="0"/>
              <a:t>,E] + </a:t>
            </a:r>
            <a:r>
              <a:rPr lang="en-US" dirty="0" err="1"/>
              <a:t>Adv</a:t>
            </a:r>
            <a:r>
              <a:rPr lang="en-US" baseline="-25000" dirty="0" err="1"/>
              <a:t>CPA</a:t>
            </a:r>
            <a:r>
              <a:rPr lang="en-US" dirty="0"/>
              <a:t>[B</a:t>
            </a:r>
            <a:r>
              <a:rPr lang="en-US" baseline="-25000" dirty="0"/>
              <a:t>2</a:t>
            </a:r>
            <a:r>
              <a:rPr lang="en-US" dirty="0"/>
              <a:t>,E]</a:t>
            </a:r>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29</a:t>
            </a:fld>
            <a:endParaRPr lang="en-US"/>
          </a:p>
        </p:txBody>
      </p:sp>
      <p:sp>
        <p:nvSpPr>
          <p:cNvPr id="5" name="Rounded Rectangle 4"/>
          <p:cNvSpPr/>
          <p:nvPr/>
        </p:nvSpPr>
        <p:spPr>
          <a:xfrm>
            <a:off x="533400" y="4989139"/>
            <a:ext cx="8077200" cy="11430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3200" dirty="0" smtClean="0">
                <a:solidFill>
                  <a:schemeClr val="bg1"/>
                </a:solidFill>
              </a:rPr>
              <a:t>AE implies CCA security!</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578880" y="3828960"/>
              <a:ext cx="7314120" cy="1186920"/>
            </p14:xfrm>
          </p:contentPart>
        </mc:Choice>
        <mc:Fallback xmlns="">
          <p:pic>
            <p:nvPicPr>
              <p:cNvPr id="6" name="Ink 5"/>
              <p:cNvPicPr/>
              <p:nvPr/>
            </p:nvPicPr>
            <p:blipFill>
              <a:blip r:embed="rId3"/>
              <a:stretch>
                <a:fillRect/>
              </a:stretch>
            </p:blipFill>
            <p:spPr>
              <a:xfrm>
                <a:off x="574200" y="3826440"/>
                <a:ext cx="7327800" cy="1197720"/>
              </a:xfrm>
              <a:prstGeom prst="rect">
                <a:avLst/>
              </a:prstGeom>
            </p:spPr>
          </p:pic>
        </mc:Fallback>
      </mc:AlternateContent>
    </p:spTree>
    <p:extLst>
      <p:ext uri="{BB962C8B-B14F-4D97-AF65-F5344CB8AC3E}">
        <p14:creationId xmlns:p14="http://schemas.microsoft.com/office/powerpoint/2010/main" val="172942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8229600" cy="635000"/>
          </a:xfrm>
        </p:spPr>
        <p:txBody>
          <a:bodyPr/>
          <a:lstStyle/>
          <a:p>
            <a:pPr marL="57150" indent="0">
              <a:buNone/>
            </a:pPr>
            <a:r>
              <a:rPr lang="en-US" dirty="0" smtClean="0"/>
              <a:t>TCP/IP (highly abstracted)</a:t>
            </a:r>
          </a:p>
        </p:txBody>
      </p:sp>
      <p:cxnSp>
        <p:nvCxnSpPr>
          <p:cNvPr id="13" name="Straight Arrow Connector 12"/>
          <p:cNvCxnSpPr/>
          <p:nvPr/>
        </p:nvCxnSpPr>
        <p:spPr>
          <a:xfrm>
            <a:off x="1828800" y="40386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56800" y="3028890"/>
            <a:ext cx="915635" cy="400110"/>
          </a:xfrm>
          <a:prstGeom prst="rect">
            <a:avLst/>
          </a:prstGeom>
          <a:noFill/>
        </p:spPr>
        <p:txBody>
          <a:bodyPr wrap="none" rtlCol="0">
            <a:spAutoFit/>
          </a:bodyPr>
          <a:lstStyle/>
          <a:p>
            <a:r>
              <a:rPr lang="en-US" sz="2000" dirty="0" smtClean="0"/>
              <a:t>packet</a:t>
            </a:r>
            <a:endParaRPr lang="en-US" dirty="0"/>
          </a:p>
        </p:txBody>
      </p:sp>
      <p:cxnSp>
        <p:nvCxnSpPr>
          <p:cNvPr id="19" name="Straight Arrow Connector 18"/>
          <p:cNvCxnSpPr>
            <a:stCxn id="27" idx="3"/>
            <a:endCxn id="11" idx="1"/>
          </p:cNvCxnSpPr>
          <p:nvPr/>
        </p:nvCxnSpPr>
        <p:spPr>
          <a:xfrm flipV="1">
            <a:off x="5257800" y="2895601"/>
            <a:ext cx="1583241" cy="10363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7" idx="3"/>
            <a:endCxn id="34" idx="1"/>
          </p:cNvCxnSpPr>
          <p:nvPr/>
        </p:nvCxnSpPr>
        <p:spPr>
          <a:xfrm>
            <a:off x="5257800" y="3931982"/>
            <a:ext cx="1583241" cy="7924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648200" y="2209800"/>
            <a:ext cx="4343400" cy="3733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10100" y="5975425"/>
            <a:ext cx="2889132" cy="461665"/>
          </a:xfrm>
          <a:prstGeom prst="rect">
            <a:avLst/>
          </a:prstGeom>
          <a:noFill/>
        </p:spPr>
        <p:txBody>
          <a:bodyPr wrap="none" rtlCol="0">
            <a:spAutoFit/>
          </a:bodyPr>
          <a:lstStyle/>
          <a:p>
            <a:r>
              <a:rPr lang="en-US" sz="2400" dirty="0" smtClean="0"/>
              <a:t>Destination Machine</a:t>
            </a:r>
            <a:endParaRPr lang="en-US" sz="2400" dirty="0"/>
          </a:p>
        </p:txBody>
      </p:sp>
      <p:sp>
        <p:nvSpPr>
          <p:cNvPr id="30" name="TextBox 29"/>
          <p:cNvSpPr txBox="1"/>
          <p:nvPr/>
        </p:nvSpPr>
        <p:spPr>
          <a:xfrm>
            <a:off x="4618525" y="4894602"/>
            <a:ext cx="981158" cy="707886"/>
          </a:xfrm>
          <a:prstGeom prst="rect">
            <a:avLst/>
          </a:prstGeom>
          <a:noFill/>
        </p:spPr>
        <p:txBody>
          <a:bodyPr wrap="none" rtlCol="0">
            <a:spAutoFit/>
          </a:bodyPr>
          <a:lstStyle/>
          <a:p>
            <a:pPr algn="ctr"/>
            <a:r>
              <a:rPr lang="en-US" sz="2000" dirty="0" smtClean="0"/>
              <a:t>TCP/IP</a:t>
            </a:r>
            <a:br>
              <a:rPr lang="en-US" sz="2000" dirty="0" smtClean="0"/>
            </a:br>
            <a:r>
              <a:rPr lang="en-US" sz="2000" dirty="0" smtClean="0"/>
              <a:t>Stack</a:t>
            </a:r>
            <a:endParaRPr lang="en-US" sz="2000" dirty="0"/>
          </a:p>
        </p:txBody>
      </p:sp>
      <p:sp>
        <p:nvSpPr>
          <p:cNvPr id="11" name="Rounded Rectangle 10"/>
          <p:cNvSpPr/>
          <p:nvPr/>
        </p:nvSpPr>
        <p:spPr>
          <a:xfrm>
            <a:off x="6841041" y="2438401"/>
            <a:ext cx="1965343" cy="91439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Webserver</a:t>
            </a:r>
            <a:br>
              <a:rPr lang="en-US" sz="2400" dirty="0" smtClean="0">
                <a:solidFill>
                  <a:srgbClr val="000000"/>
                </a:solidFill>
              </a:rPr>
            </a:br>
            <a:r>
              <a:rPr lang="en-US" sz="2400" dirty="0" smtClean="0">
                <a:solidFill>
                  <a:srgbClr val="000000"/>
                </a:solidFill>
              </a:rPr>
              <a:t>(port = 80)</a:t>
            </a:r>
          </a:p>
        </p:txBody>
      </p:sp>
      <p:sp>
        <p:nvSpPr>
          <p:cNvPr id="22" name="Rectangle 21"/>
          <p:cNvSpPr/>
          <p:nvPr/>
        </p:nvSpPr>
        <p:spPr>
          <a:xfrm>
            <a:off x="1952203" y="3501747"/>
            <a:ext cx="1219200"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=80</a:t>
            </a:r>
          </a:p>
        </p:txBody>
      </p:sp>
      <p:sp>
        <p:nvSpPr>
          <p:cNvPr id="32" name="Rectangle 31"/>
          <p:cNvSpPr/>
          <p:nvPr/>
        </p:nvSpPr>
        <p:spPr>
          <a:xfrm>
            <a:off x="3171403" y="3501747"/>
            <a:ext cx="1190203"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data</a:t>
            </a:r>
          </a:p>
        </p:txBody>
      </p:sp>
      <p:sp>
        <p:nvSpPr>
          <p:cNvPr id="33" name="Rectangle 32"/>
          <p:cNvSpPr/>
          <p:nvPr/>
        </p:nvSpPr>
        <p:spPr>
          <a:xfrm rot="19602567">
            <a:off x="5352876" y="2890037"/>
            <a:ext cx="1190203"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data</a:t>
            </a:r>
          </a:p>
        </p:txBody>
      </p:sp>
      <p:sp>
        <p:nvSpPr>
          <p:cNvPr id="27" name="Rectangle 26"/>
          <p:cNvSpPr/>
          <p:nvPr/>
        </p:nvSpPr>
        <p:spPr>
          <a:xfrm>
            <a:off x="4946198" y="2971801"/>
            <a:ext cx="311602" cy="1920362"/>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4" name="Rounded Rectangle 33"/>
          <p:cNvSpPr/>
          <p:nvPr/>
        </p:nvSpPr>
        <p:spPr>
          <a:xfrm>
            <a:off x="6841041" y="4267200"/>
            <a:ext cx="1965343" cy="91439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Bob</a:t>
            </a:r>
            <a:br>
              <a:rPr lang="en-US" sz="2400" dirty="0" smtClean="0">
                <a:solidFill>
                  <a:srgbClr val="000000"/>
                </a:solidFill>
              </a:rPr>
            </a:br>
            <a:r>
              <a:rPr lang="en-US" sz="2400" dirty="0" smtClean="0">
                <a:solidFill>
                  <a:srgbClr val="000000"/>
                </a:solidFill>
              </a:rPr>
              <a:t>(port = 25)</a:t>
            </a:r>
          </a:p>
        </p:txBody>
      </p:sp>
      <p:sp>
        <p:nvSpPr>
          <p:cNvPr id="4" name="Title 3"/>
          <p:cNvSpPr>
            <a:spLocks noGrp="1"/>
          </p:cNvSpPr>
          <p:nvPr>
            <p:ph type="title"/>
          </p:nvPr>
        </p:nvSpPr>
        <p:spPr/>
        <p:txBody>
          <a:bodyPr/>
          <a:lstStyle/>
          <a:p>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t>3</a:t>
            </a:fld>
            <a:endParaRPr lang="en-US"/>
          </a:p>
        </p:txBody>
      </p:sp>
      <p:sp>
        <p:nvSpPr>
          <p:cNvPr id="23" name="Rounded Rectangle 22"/>
          <p:cNvSpPr/>
          <p:nvPr/>
        </p:nvSpPr>
        <p:spPr>
          <a:xfrm>
            <a:off x="152400" y="3784800"/>
            <a:ext cx="1143000" cy="558600"/>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Source</a:t>
            </a:r>
          </a:p>
        </p:txBody>
      </p:sp>
    </p:spTree>
    <p:extLst>
      <p:ext uri="{BB962C8B-B14F-4D97-AF65-F5344CB8AC3E}">
        <p14:creationId xmlns:p14="http://schemas.microsoft.com/office/powerpoint/2010/main" val="1669158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Authenticated encryption assures security against:</a:t>
            </a:r>
          </a:p>
          <a:p>
            <a:pPr lvl="1"/>
            <a:r>
              <a:rPr lang="en-US" dirty="0" smtClean="0"/>
              <a:t>A passive adversary (CPA security)</a:t>
            </a:r>
          </a:p>
          <a:p>
            <a:pPr lvl="1"/>
            <a:r>
              <a:rPr lang="en-US" dirty="0" smtClean="0"/>
              <a:t>An active adversary that can even decrypt some </a:t>
            </a:r>
            <a:r>
              <a:rPr lang="en-US" dirty="0" err="1" smtClean="0"/>
              <a:t>ciphertexts</a:t>
            </a:r>
            <a:r>
              <a:rPr lang="en-US" dirty="0" smtClean="0"/>
              <a:t> (CCA security)</a:t>
            </a:r>
          </a:p>
          <a:p>
            <a:pPr lvl="1"/>
            <a:endParaRPr lang="en-US" dirty="0"/>
          </a:p>
          <a:p>
            <a:pPr marL="0" indent="0">
              <a:buNone/>
            </a:pPr>
            <a:r>
              <a:rPr lang="en-US" dirty="0" smtClean="0"/>
              <a:t>Limitations: </a:t>
            </a:r>
          </a:p>
          <a:p>
            <a:pPr lvl="1"/>
            <a:r>
              <a:rPr lang="en-US" dirty="0" smtClean="0"/>
              <a:t>Does not protect against replay</a:t>
            </a:r>
          </a:p>
          <a:p>
            <a:pPr lvl="1"/>
            <a:r>
              <a:rPr lang="en-US" dirty="0" smtClean="0"/>
              <a:t>Assumes no other information other than message/</a:t>
            </a:r>
            <a:r>
              <a:rPr lang="en-US" dirty="0" err="1" smtClean="0"/>
              <a:t>ciphertext</a:t>
            </a:r>
            <a:r>
              <a:rPr lang="en-US" dirty="0" smtClean="0"/>
              <a:t> pairs can be learned.</a:t>
            </a:r>
          </a:p>
          <a:p>
            <a:pPr lvl="2"/>
            <a:r>
              <a:rPr lang="en-US" dirty="0" smtClean="0"/>
              <a:t>Timing attacks out of scope</a:t>
            </a:r>
          </a:p>
          <a:p>
            <a:pPr lvl="2"/>
            <a:r>
              <a:rPr lang="en-US" dirty="0" smtClean="0"/>
              <a:t>Power attacks out of scope</a:t>
            </a:r>
          </a:p>
          <a:p>
            <a:pPr lvl="2"/>
            <a:r>
              <a:rPr lang="en-US" dirty="0" smtClean="0"/>
              <a:t>...</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30</a:t>
            </a:fld>
            <a:endParaRPr lang="en-US"/>
          </a:p>
        </p:txBody>
      </p:sp>
    </p:spTree>
    <p:extLst>
      <p:ext uri="{BB962C8B-B14F-4D97-AF65-F5344CB8AC3E}">
        <p14:creationId xmlns:p14="http://schemas.microsoft.com/office/powerpoint/2010/main" val="4136902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AE Constructions</a:t>
            </a:r>
            <a:endParaRPr lang="en-US" dirty="0"/>
          </a:p>
        </p:txBody>
      </p:sp>
      <p:sp>
        <p:nvSpPr>
          <p:cNvPr id="6" name="Text Placeholder 5"/>
          <p:cNvSpPr>
            <a:spLocks noGrp="1"/>
          </p:cNvSpPr>
          <p:nvPr>
            <p:ph type="body" idx="1"/>
          </p:nvPr>
        </p:nvSpPr>
        <p:spPr/>
        <p:txBody>
          <a:bodyPr lIns="0">
            <a:normAutofit/>
          </a:bodyPr>
          <a:lstStyle/>
          <a:p>
            <a:pPr marL="0" indent="0">
              <a:buNone/>
            </a:pPr>
            <a:r>
              <a:rPr lang="en-US" sz="2800" dirty="0" smtClean="0"/>
              <a:t>Cipher + MAC = security</a:t>
            </a: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31</a:t>
            </a:fld>
            <a:endParaRPr lang="en-US"/>
          </a:p>
        </p:txBody>
      </p:sp>
    </p:spTree>
    <p:extLst>
      <p:ext uri="{BB962C8B-B14F-4D97-AF65-F5344CB8AC3E}">
        <p14:creationId xmlns:p14="http://schemas.microsoft.com/office/powerpoint/2010/main" val="2872782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a:t>
            </a:r>
            <a:endParaRPr lang="en-US" dirty="0"/>
          </a:p>
        </p:txBody>
      </p:sp>
      <p:sp>
        <p:nvSpPr>
          <p:cNvPr id="6" name="Content Placeholder 5"/>
          <p:cNvSpPr>
            <a:spLocks noGrp="1"/>
          </p:cNvSpPr>
          <p:nvPr>
            <p:ph idx="1"/>
          </p:nvPr>
        </p:nvSpPr>
        <p:spPr/>
        <p:txBody>
          <a:bodyPr>
            <a:normAutofit fontScale="92500" lnSpcReduction="10000"/>
          </a:bodyPr>
          <a:lstStyle/>
          <a:p>
            <a:pPr marL="0" indent="0">
              <a:buNone/>
            </a:pPr>
            <a:r>
              <a:rPr lang="en-US" b="1" dirty="0" smtClean="0"/>
              <a:t>Pre 2000:</a:t>
            </a:r>
            <a:r>
              <a:rPr lang="en-US" dirty="0" smtClean="0"/>
              <a:t> Crypto API’s provide </a:t>
            </a:r>
            <a:r>
              <a:rPr lang="en-US" i="1" dirty="0" smtClean="0">
                <a:solidFill>
                  <a:schemeClr val="tx2"/>
                </a:solidFill>
              </a:rPr>
              <a:t>separate</a:t>
            </a:r>
            <a:r>
              <a:rPr lang="en-US" dirty="0" smtClean="0"/>
              <a:t> MAC and encrypt primitives</a:t>
            </a:r>
          </a:p>
          <a:p>
            <a:pPr lvl="1"/>
            <a:r>
              <a:rPr lang="en-US" dirty="0" smtClean="0"/>
              <a:t>Example: Microsoft Cryptographic Application Programming Interface (MS-CAPI) provided HMAC and CBC + IV</a:t>
            </a:r>
          </a:p>
          <a:p>
            <a:pPr lvl="1"/>
            <a:r>
              <a:rPr lang="en-US" dirty="0" smtClean="0"/>
              <a:t>Every project had to combine primitives in their own way</a:t>
            </a:r>
          </a:p>
          <a:p>
            <a:pPr marL="0" indent="0">
              <a:buNone/>
            </a:pPr>
            <a:endParaRPr lang="en-US" dirty="0" smtClean="0"/>
          </a:p>
          <a:p>
            <a:pPr marL="0" indent="0">
              <a:buNone/>
            </a:pPr>
            <a:r>
              <a:rPr lang="en-US" b="1" dirty="0" smtClean="0"/>
              <a:t>2000:</a:t>
            </a:r>
            <a:r>
              <a:rPr lang="en-US" dirty="0" smtClean="0"/>
              <a:t> Authenticated Encryption </a:t>
            </a:r>
          </a:p>
          <a:p>
            <a:pPr lvl="1"/>
            <a:r>
              <a:rPr lang="en-US" dirty="0" err="1" smtClean="0"/>
              <a:t>Bellare</a:t>
            </a:r>
            <a:r>
              <a:rPr lang="en-US" dirty="0" smtClean="0"/>
              <a:t> </a:t>
            </a:r>
            <a:r>
              <a:rPr lang="en-US" dirty="0"/>
              <a:t>and </a:t>
            </a:r>
            <a:r>
              <a:rPr lang="en-US" dirty="0" err="1" smtClean="0"/>
              <a:t>Namprempre</a:t>
            </a:r>
            <a:r>
              <a:rPr lang="en-US" dirty="0" smtClean="0"/>
              <a:t>  in Crypto, 2000</a:t>
            </a:r>
          </a:p>
          <a:p>
            <a:pPr lvl="1"/>
            <a:r>
              <a:rPr lang="en-US" dirty="0" smtClean="0"/>
              <a:t>Katz and Yung in FSE, 2000</a:t>
            </a:r>
          </a:p>
          <a:p>
            <a:pPr lvl="1"/>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32</a:t>
            </a:fld>
            <a:endParaRPr 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75360" y="74880"/>
              <a:ext cx="6825600" cy="5291640"/>
            </p14:xfrm>
          </p:contentPart>
        </mc:Choice>
        <mc:Fallback xmlns="">
          <p:pic>
            <p:nvPicPr>
              <p:cNvPr id="2" name="Ink 1"/>
              <p:cNvPicPr/>
              <p:nvPr/>
            </p:nvPicPr>
            <p:blipFill>
              <a:blip r:embed="rId3"/>
              <a:stretch>
                <a:fillRect/>
              </a:stretch>
            </p:blipFill>
            <p:spPr>
              <a:xfrm>
                <a:off x="1572480" y="70200"/>
                <a:ext cx="6832080" cy="5307120"/>
              </a:xfrm>
              <a:prstGeom prst="rect">
                <a:avLst/>
              </a:prstGeom>
            </p:spPr>
          </p:pic>
        </mc:Fallback>
      </mc:AlternateContent>
    </p:spTree>
    <p:extLst>
      <p:ext uri="{BB962C8B-B14F-4D97-AF65-F5344CB8AC3E}">
        <p14:creationId xmlns:p14="http://schemas.microsoft.com/office/powerpoint/2010/main" val="686255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type="title"/>
          </p:nvPr>
        </p:nvSpPr>
        <p:spPr/>
        <p:txBody>
          <a:bodyPr>
            <a:noAutofit/>
          </a:bodyPr>
          <a:lstStyle/>
          <a:p>
            <a:pPr eaLnBrk="1" hangingPunct="1"/>
            <a:r>
              <a:rPr lang="en-US" sz="4000" dirty="0" smtClean="0"/>
              <a:t>Motivating Question: Which is Best?</a:t>
            </a:r>
          </a:p>
        </p:txBody>
      </p:sp>
      <p:sp>
        <p:nvSpPr>
          <p:cNvPr id="3" name="TextBox 2"/>
          <p:cNvSpPr txBox="1"/>
          <p:nvPr/>
        </p:nvSpPr>
        <p:spPr>
          <a:xfrm>
            <a:off x="1974539" y="1219200"/>
            <a:ext cx="5194923" cy="430887"/>
          </a:xfrm>
          <a:prstGeom prst="rect">
            <a:avLst/>
          </a:prstGeom>
          <a:noFill/>
        </p:spPr>
        <p:txBody>
          <a:bodyPr wrap="none" lIns="0" tIns="0" rIns="0" bIns="0" rtlCol="0" anchor="t" anchorCtr="0">
            <a:spAutoFit/>
          </a:bodyPr>
          <a:lstStyle/>
          <a:p>
            <a:r>
              <a:rPr lang="en-US" sz="2800" dirty="0" smtClean="0"/>
              <a:t>Encryption Key = K</a:t>
            </a:r>
            <a:r>
              <a:rPr lang="en-US" sz="2800" baseline="-25000" dirty="0" smtClean="0"/>
              <a:t>E</a:t>
            </a:r>
            <a:r>
              <a:rPr lang="en-US" sz="2800" dirty="0" smtClean="0"/>
              <a:t>; MAC key = </a:t>
            </a:r>
            <a:r>
              <a:rPr lang="en-US" sz="2800" dirty="0" err="1" smtClean="0"/>
              <a:t>k</a:t>
            </a:r>
            <a:r>
              <a:rPr lang="en-US" sz="2800" baseline="-25000" dirty="0" err="1" smtClean="0"/>
              <a:t>I</a:t>
            </a:r>
            <a:r>
              <a:rPr lang="en-US" sz="2800" dirty="0"/>
              <a:t> </a:t>
            </a:r>
            <a:endParaRPr lang="en-US" sz="2800" baseline="-25000" dirty="0" smtClean="0"/>
          </a:p>
        </p:txBody>
      </p:sp>
      <p:grpSp>
        <p:nvGrpSpPr>
          <p:cNvPr id="4" name="Group 3"/>
          <p:cNvGrpSpPr/>
          <p:nvPr/>
        </p:nvGrpSpPr>
        <p:grpSpPr>
          <a:xfrm>
            <a:off x="266700" y="1920557"/>
            <a:ext cx="8610600" cy="1432243"/>
            <a:chOff x="266700" y="1920557"/>
            <a:chExt cx="8610600" cy="1432243"/>
          </a:xfrm>
        </p:grpSpPr>
        <p:sp>
          <p:nvSpPr>
            <p:cNvPr id="33800" name="AutoShape 6"/>
            <p:cNvSpPr>
              <a:spLocks noChangeArrowheads="1"/>
            </p:cNvSpPr>
            <p:nvPr/>
          </p:nvSpPr>
          <p:spPr bwMode="auto">
            <a:xfrm>
              <a:off x="3253938" y="2794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33805" name="Text Box 11"/>
            <p:cNvSpPr txBox="1">
              <a:spLocks noChangeArrowheads="1"/>
            </p:cNvSpPr>
            <p:nvPr/>
          </p:nvSpPr>
          <p:spPr bwMode="auto">
            <a:xfrm>
              <a:off x="6648747" y="2247152"/>
              <a:ext cx="1640936" cy="400110"/>
            </a:xfrm>
            <a:prstGeom prst="rect">
              <a:avLst/>
            </a:prstGeom>
            <a:noFill/>
            <a:ln w="9525">
              <a:noFill/>
              <a:miter lim="800000"/>
              <a:headEnd/>
              <a:tailEnd/>
            </a:ln>
          </p:spPr>
          <p:txBody>
            <a:bodyPr wrap="none">
              <a:spAutoFit/>
            </a:bodyPr>
            <a:lstStyle/>
            <a:p>
              <a:pPr algn="ctr">
                <a:spcBef>
                  <a:spcPct val="50000"/>
                </a:spcBef>
              </a:pPr>
              <a:r>
                <a:rPr lang="en-US" sz="2000" dirty="0" smtClean="0"/>
                <a:t>E(</a:t>
              </a:r>
              <a:r>
                <a:rPr lang="en-US" sz="2000" dirty="0" err="1" smtClean="0"/>
                <a:t>k</a:t>
              </a:r>
              <a:r>
                <a:rPr kumimoji="1" lang="en-US" sz="2000" baseline="-25000" dirty="0" err="1" smtClean="0"/>
                <a:t>E</a:t>
              </a:r>
              <a:r>
                <a:rPr kumimoji="1" lang="en-US" sz="2000" dirty="0" smtClean="0"/>
                <a:t> , m||tag)</a:t>
              </a:r>
              <a:endParaRPr kumimoji="1" lang="en-US" sz="2000" baseline="-25000" dirty="0"/>
            </a:p>
          </p:txBody>
        </p:sp>
        <p:sp>
          <p:nvSpPr>
            <p:cNvPr id="33806" name="Text Box 12"/>
            <p:cNvSpPr txBox="1">
              <a:spLocks noChangeArrowheads="1"/>
            </p:cNvSpPr>
            <p:nvPr/>
          </p:nvSpPr>
          <p:spPr bwMode="auto">
            <a:xfrm>
              <a:off x="4883323" y="2266890"/>
              <a:ext cx="1012258" cy="400110"/>
            </a:xfrm>
            <a:prstGeom prst="rect">
              <a:avLst/>
            </a:prstGeom>
            <a:noFill/>
            <a:ln w="9525">
              <a:noFill/>
              <a:miter lim="800000"/>
              <a:headEnd/>
              <a:tailEnd/>
            </a:ln>
          </p:spPr>
          <p:txBody>
            <a:bodyPr wrap="none">
              <a:spAutoFit/>
            </a:bodyPr>
            <a:lstStyle/>
            <a:p>
              <a:pPr algn="ctr">
                <a:spcBef>
                  <a:spcPct val="50000"/>
                </a:spcBef>
              </a:pPr>
              <a:r>
                <a:rPr lang="en-US" sz="2000" dirty="0" smtClean="0"/>
                <a:t>S(</a:t>
              </a:r>
              <a:r>
                <a:rPr lang="en-US" sz="2000" dirty="0" err="1" smtClean="0"/>
                <a:t>k</a:t>
              </a:r>
              <a:r>
                <a:rPr kumimoji="1" lang="en-US" sz="2000" baseline="-25000" dirty="0" err="1" smtClean="0">
                  <a:latin typeface="Cambria"/>
                  <a:cs typeface="Cambria"/>
                </a:rPr>
                <a:t>I</a:t>
              </a:r>
              <a:r>
                <a:rPr kumimoji="1" lang="en-US" sz="2000" dirty="0" smtClean="0"/>
                <a:t>, m)</a:t>
              </a:r>
              <a:endParaRPr kumimoji="1" lang="en-US" sz="2000" baseline="-25000" dirty="0"/>
            </a:p>
          </p:txBody>
        </p:sp>
        <p:sp>
          <p:nvSpPr>
            <p:cNvPr id="30" name="Rectangle 29"/>
            <p:cNvSpPr/>
            <p:nvPr/>
          </p:nvSpPr>
          <p:spPr>
            <a:xfrm>
              <a:off x="1829951" y="26924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 name="Rounded Rectangle 4"/>
            <p:cNvSpPr/>
            <p:nvPr/>
          </p:nvSpPr>
          <p:spPr>
            <a:xfrm>
              <a:off x="266700" y="1920557"/>
              <a:ext cx="8610600" cy="1432243"/>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r>
                <a:rPr lang="en-US" sz="2400" dirty="0" smtClean="0">
                  <a:solidFill>
                    <a:schemeClr val="tx1"/>
                  </a:solidFill>
                </a:rPr>
                <a:t>Option 1: SSL (MAC-then-encrypt)</a:t>
              </a:r>
            </a:p>
          </p:txBody>
        </p:sp>
        <p:grpSp>
          <p:nvGrpSpPr>
            <p:cNvPr id="7" name="Group 6"/>
            <p:cNvGrpSpPr/>
            <p:nvPr/>
          </p:nvGrpSpPr>
          <p:grpSpPr>
            <a:xfrm>
              <a:off x="3787338" y="2692401"/>
              <a:ext cx="2003862" cy="431799"/>
              <a:chOff x="3787338" y="2616201"/>
              <a:chExt cx="2003862" cy="431799"/>
            </a:xfrm>
          </p:grpSpPr>
          <p:sp>
            <p:nvSpPr>
              <p:cNvPr id="36" name="Rectangle 35"/>
              <p:cNvSpPr/>
              <p:nvPr/>
            </p:nvSpPr>
            <p:spPr>
              <a:xfrm>
                <a:off x="3787338" y="26162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37" name="Rectangle 36"/>
              <p:cNvSpPr/>
              <p:nvPr/>
            </p:nvSpPr>
            <p:spPr>
              <a:xfrm>
                <a:off x="4951385" y="2616201"/>
                <a:ext cx="8398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sp>
          <p:nvSpPr>
            <p:cNvPr id="38" name="AutoShape 6"/>
            <p:cNvSpPr>
              <a:spLocks noChangeArrowheads="1"/>
            </p:cNvSpPr>
            <p:nvPr/>
          </p:nvSpPr>
          <p:spPr bwMode="auto">
            <a:xfrm>
              <a:off x="6019800" y="2794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grpSp>
          <p:nvGrpSpPr>
            <p:cNvPr id="8" name="Group 7"/>
            <p:cNvGrpSpPr/>
            <p:nvPr/>
          </p:nvGrpSpPr>
          <p:grpSpPr>
            <a:xfrm>
              <a:off x="6477000" y="2692401"/>
              <a:ext cx="1984430" cy="431799"/>
              <a:chOff x="6477000" y="2616201"/>
              <a:chExt cx="1984430" cy="431799"/>
            </a:xfrm>
          </p:grpSpPr>
          <p:sp>
            <p:nvSpPr>
              <p:cNvPr id="42" name="Rectangle 41"/>
              <p:cNvSpPr/>
              <p:nvPr/>
            </p:nvSpPr>
            <p:spPr>
              <a:xfrm>
                <a:off x="6477000" y="26162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44" name="Rectangle 43"/>
              <p:cNvSpPr/>
              <p:nvPr/>
            </p:nvSpPr>
            <p:spPr>
              <a:xfrm>
                <a:off x="7621615" y="2616201"/>
                <a:ext cx="8398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grpSp>
      <p:grpSp>
        <p:nvGrpSpPr>
          <p:cNvPr id="11" name="Group 10"/>
          <p:cNvGrpSpPr/>
          <p:nvPr/>
        </p:nvGrpSpPr>
        <p:grpSpPr>
          <a:xfrm>
            <a:off x="304800" y="3520757"/>
            <a:ext cx="8610600" cy="1432243"/>
            <a:chOff x="304800" y="3520757"/>
            <a:chExt cx="8610600" cy="1279843"/>
          </a:xfrm>
        </p:grpSpPr>
        <p:sp>
          <p:nvSpPr>
            <p:cNvPr id="48" name="AutoShape 6"/>
            <p:cNvSpPr>
              <a:spLocks noChangeArrowheads="1"/>
            </p:cNvSpPr>
            <p:nvPr/>
          </p:nvSpPr>
          <p:spPr bwMode="auto">
            <a:xfrm>
              <a:off x="3292038" y="4318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49" name="Text Box 11"/>
            <p:cNvSpPr txBox="1">
              <a:spLocks noChangeArrowheads="1"/>
            </p:cNvSpPr>
            <p:nvPr/>
          </p:nvSpPr>
          <p:spPr bwMode="auto">
            <a:xfrm>
              <a:off x="7620797" y="3855755"/>
              <a:ext cx="976357" cy="400110"/>
            </a:xfrm>
            <a:prstGeom prst="rect">
              <a:avLst/>
            </a:prstGeom>
            <a:noFill/>
            <a:ln w="9525">
              <a:noFill/>
              <a:miter lim="800000"/>
              <a:headEnd/>
              <a:tailEnd/>
            </a:ln>
          </p:spPr>
          <p:txBody>
            <a:bodyPr wrap="none">
              <a:spAutoFit/>
            </a:bodyPr>
            <a:lstStyle/>
            <a:p>
              <a:pPr algn="ctr">
                <a:spcBef>
                  <a:spcPct val="50000"/>
                </a:spcBef>
              </a:pPr>
              <a:r>
                <a:rPr lang="en-US" sz="2000" dirty="0" smtClean="0"/>
                <a:t>S(</a:t>
              </a:r>
              <a:r>
                <a:rPr lang="en-US" sz="2000" dirty="0" err="1" smtClean="0"/>
                <a:t>k</a:t>
              </a:r>
              <a:r>
                <a:rPr kumimoji="1" lang="en-US" sz="2000" baseline="-25000" dirty="0" err="1"/>
                <a:t>I</a:t>
              </a:r>
              <a:r>
                <a:rPr kumimoji="1" lang="en-US" sz="2000" dirty="0" smtClean="0"/>
                <a:t> , c)</a:t>
              </a:r>
              <a:endParaRPr kumimoji="1" lang="en-US" sz="2000" baseline="-25000" dirty="0"/>
            </a:p>
          </p:txBody>
        </p:sp>
        <p:sp>
          <p:nvSpPr>
            <p:cNvPr id="50" name="Text Box 12"/>
            <p:cNvSpPr txBox="1">
              <a:spLocks noChangeArrowheads="1"/>
            </p:cNvSpPr>
            <p:nvPr/>
          </p:nvSpPr>
          <p:spPr bwMode="auto">
            <a:xfrm>
              <a:off x="3856049" y="3855755"/>
              <a:ext cx="1083391" cy="357536"/>
            </a:xfrm>
            <a:prstGeom prst="rect">
              <a:avLst/>
            </a:prstGeom>
            <a:noFill/>
            <a:ln w="9525">
              <a:noFill/>
              <a:miter lim="800000"/>
              <a:headEnd/>
              <a:tailEnd/>
            </a:ln>
          </p:spPr>
          <p:txBody>
            <a:bodyPr wrap="none">
              <a:spAutoFit/>
            </a:bodyPr>
            <a:lstStyle/>
            <a:p>
              <a:pPr algn="ctr">
                <a:spcBef>
                  <a:spcPct val="50000"/>
                </a:spcBef>
              </a:pPr>
              <a:r>
                <a:rPr lang="en-US" sz="2000" dirty="0" smtClean="0"/>
                <a:t>E(</a:t>
              </a:r>
              <a:r>
                <a:rPr lang="en-US" sz="2000" dirty="0" err="1" smtClean="0"/>
                <a:t>k</a:t>
              </a:r>
              <a:r>
                <a:rPr kumimoji="1" lang="en-US" sz="2000" baseline="-25000" dirty="0" err="1">
                  <a:latin typeface="Cambria"/>
                  <a:cs typeface="Cambria"/>
                </a:rPr>
                <a:t>E</a:t>
              </a:r>
              <a:r>
                <a:rPr kumimoji="1" lang="en-US" sz="2000" dirty="0" smtClean="0"/>
                <a:t>, m)</a:t>
              </a:r>
              <a:endParaRPr kumimoji="1" lang="en-US" sz="2000" baseline="-25000" dirty="0"/>
            </a:p>
          </p:txBody>
        </p:sp>
        <p:sp>
          <p:nvSpPr>
            <p:cNvPr id="51" name="Rectangle 50"/>
            <p:cNvSpPr/>
            <p:nvPr/>
          </p:nvSpPr>
          <p:spPr>
            <a:xfrm>
              <a:off x="1868051" y="42164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2" name="Rounded Rectangle 51"/>
            <p:cNvSpPr/>
            <p:nvPr/>
          </p:nvSpPr>
          <p:spPr>
            <a:xfrm>
              <a:off x="304800" y="3520757"/>
              <a:ext cx="8610600" cy="1279843"/>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r>
                <a:rPr lang="en-US" sz="2400" dirty="0" smtClean="0">
                  <a:solidFill>
                    <a:schemeClr val="tx1"/>
                  </a:solidFill>
                </a:rPr>
                <a:t>Option 2: </a:t>
              </a:r>
              <a:r>
                <a:rPr lang="en-US" sz="2400" dirty="0" err="1" smtClean="0">
                  <a:solidFill>
                    <a:schemeClr val="tx1"/>
                  </a:solidFill>
                </a:rPr>
                <a:t>IPsec</a:t>
              </a:r>
              <a:r>
                <a:rPr lang="en-US" sz="2400" dirty="0" smtClean="0">
                  <a:solidFill>
                    <a:schemeClr val="tx1"/>
                  </a:solidFill>
                </a:rPr>
                <a:t> (Encrypt-then-MAC)</a:t>
              </a:r>
            </a:p>
          </p:txBody>
        </p:sp>
        <p:sp>
          <p:nvSpPr>
            <p:cNvPr id="54" name="Rectangle 53"/>
            <p:cNvSpPr/>
            <p:nvPr/>
          </p:nvSpPr>
          <p:spPr>
            <a:xfrm>
              <a:off x="3825438" y="42164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6" name="AutoShape 6"/>
            <p:cNvSpPr>
              <a:spLocks noChangeArrowheads="1"/>
            </p:cNvSpPr>
            <p:nvPr/>
          </p:nvSpPr>
          <p:spPr bwMode="auto">
            <a:xfrm>
              <a:off x="6057900" y="43180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grpSp>
          <p:nvGrpSpPr>
            <p:cNvPr id="57" name="Group 56"/>
            <p:cNvGrpSpPr/>
            <p:nvPr/>
          </p:nvGrpSpPr>
          <p:grpSpPr>
            <a:xfrm>
              <a:off x="6515100" y="4216401"/>
              <a:ext cx="1984430" cy="431799"/>
              <a:chOff x="6477000" y="2616201"/>
              <a:chExt cx="1984430" cy="431799"/>
            </a:xfrm>
          </p:grpSpPr>
          <p:sp>
            <p:nvSpPr>
              <p:cNvPr id="58" name="Rectangle 57"/>
              <p:cNvSpPr/>
              <p:nvPr/>
            </p:nvSpPr>
            <p:spPr>
              <a:xfrm>
                <a:off x="6477000" y="26162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59" name="Rectangle 58"/>
              <p:cNvSpPr/>
              <p:nvPr/>
            </p:nvSpPr>
            <p:spPr>
              <a:xfrm>
                <a:off x="7621615" y="2616201"/>
                <a:ext cx="839815"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grpSp>
      <p:grpSp>
        <p:nvGrpSpPr>
          <p:cNvPr id="12" name="Group 11"/>
          <p:cNvGrpSpPr/>
          <p:nvPr/>
        </p:nvGrpSpPr>
        <p:grpSpPr>
          <a:xfrm>
            <a:off x="304800" y="5120957"/>
            <a:ext cx="8610600" cy="1432243"/>
            <a:chOff x="304800" y="5120957"/>
            <a:chExt cx="8610600" cy="1279843"/>
          </a:xfrm>
        </p:grpSpPr>
        <p:sp>
          <p:nvSpPr>
            <p:cNvPr id="60" name="AutoShape 6"/>
            <p:cNvSpPr>
              <a:spLocks noChangeArrowheads="1"/>
            </p:cNvSpPr>
            <p:nvPr/>
          </p:nvSpPr>
          <p:spPr bwMode="auto">
            <a:xfrm>
              <a:off x="3292038" y="59182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sp>
          <p:nvSpPr>
            <p:cNvPr id="61" name="Text Box 11"/>
            <p:cNvSpPr txBox="1">
              <a:spLocks noChangeArrowheads="1"/>
            </p:cNvSpPr>
            <p:nvPr/>
          </p:nvSpPr>
          <p:spPr bwMode="auto">
            <a:xfrm>
              <a:off x="7570640" y="5455955"/>
              <a:ext cx="1076670" cy="400110"/>
            </a:xfrm>
            <a:prstGeom prst="rect">
              <a:avLst/>
            </a:prstGeom>
            <a:noFill/>
            <a:ln w="9525">
              <a:noFill/>
              <a:miter lim="800000"/>
              <a:headEnd/>
              <a:tailEnd/>
            </a:ln>
          </p:spPr>
          <p:txBody>
            <a:bodyPr wrap="none">
              <a:spAutoFit/>
            </a:bodyPr>
            <a:lstStyle/>
            <a:p>
              <a:pPr algn="ctr">
                <a:spcBef>
                  <a:spcPct val="50000"/>
                </a:spcBef>
              </a:pPr>
              <a:r>
                <a:rPr lang="en-US" sz="2000" dirty="0" smtClean="0"/>
                <a:t>S(</a:t>
              </a:r>
              <a:r>
                <a:rPr lang="en-US" sz="2000" dirty="0" err="1" smtClean="0"/>
                <a:t>k</a:t>
              </a:r>
              <a:r>
                <a:rPr kumimoji="1" lang="en-US" sz="2000" baseline="-25000" dirty="0" err="1"/>
                <a:t>I</a:t>
              </a:r>
              <a:r>
                <a:rPr kumimoji="1" lang="en-US" sz="2000" dirty="0" smtClean="0"/>
                <a:t> , </a:t>
              </a:r>
              <a:r>
                <a:rPr kumimoji="1" lang="en-US" sz="2000" dirty="0"/>
                <a:t>m</a:t>
              </a:r>
              <a:r>
                <a:rPr kumimoji="1" lang="en-US" sz="2000" dirty="0" smtClean="0"/>
                <a:t>)</a:t>
              </a:r>
              <a:endParaRPr kumimoji="1" lang="en-US" sz="2000" baseline="-25000" dirty="0"/>
            </a:p>
          </p:txBody>
        </p:sp>
        <p:sp>
          <p:nvSpPr>
            <p:cNvPr id="62" name="Text Box 12"/>
            <p:cNvSpPr txBox="1">
              <a:spLocks noChangeArrowheads="1"/>
            </p:cNvSpPr>
            <p:nvPr/>
          </p:nvSpPr>
          <p:spPr bwMode="auto">
            <a:xfrm>
              <a:off x="3856049" y="5455955"/>
              <a:ext cx="1083391" cy="357536"/>
            </a:xfrm>
            <a:prstGeom prst="rect">
              <a:avLst/>
            </a:prstGeom>
            <a:noFill/>
            <a:ln w="9525">
              <a:noFill/>
              <a:miter lim="800000"/>
              <a:headEnd/>
              <a:tailEnd/>
            </a:ln>
          </p:spPr>
          <p:txBody>
            <a:bodyPr wrap="none">
              <a:spAutoFit/>
            </a:bodyPr>
            <a:lstStyle/>
            <a:p>
              <a:pPr algn="ctr">
                <a:spcBef>
                  <a:spcPct val="50000"/>
                </a:spcBef>
              </a:pPr>
              <a:r>
                <a:rPr lang="en-US" sz="2000" dirty="0" smtClean="0"/>
                <a:t>E(</a:t>
              </a:r>
              <a:r>
                <a:rPr lang="en-US" sz="2000" dirty="0" err="1" smtClean="0"/>
                <a:t>k</a:t>
              </a:r>
              <a:r>
                <a:rPr kumimoji="1" lang="en-US" sz="2000" baseline="-25000" dirty="0" err="1">
                  <a:latin typeface="Cambria"/>
                  <a:cs typeface="Cambria"/>
                </a:rPr>
                <a:t>E</a:t>
              </a:r>
              <a:r>
                <a:rPr kumimoji="1" lang="en-US" sz="2000" dirty="0" smtClean="0"/>
                <a:t>, m)</a:t>
              </a:r>
              <a:endParaRPr kumimoji="1" lang="en-US" sz="2000" baseline="-25000" dirty="0"/>
            </a:p>
          </p:txBody>
        </p:sp>
        <p:sp>
          <p:nvSpPr>
            <p:cNvPr id="63" name="Rectangle 62"/>
            <p:cNvSpPr/>
            <p:nvPr/>
          </p:nvSpPr>
          <p:spPr>
            <a:xfrm>
              <a:off x="1868051" y="5816601"/>
              <a:ext cx="1144615"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64" name="Rounded Rectangle 63"/>
            <p:cNvSpPr/>
            <p:nvPr/>
          </p:nvSpPr>
          <p:spPr>
            <a:xfrm>
              <a:off x="304800" y="5120957"/>
              <a:ext cx="8610600" cy="1279843"/>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r>
                <a:rPr lang="en-US" sz="2400" dirty="0" smtClean="0">
                  <a:solidFill>
                    <a:schemeClr val="tx1"/>
                  </a:solidFill>
                </a:rPr>
                <a:t>Option 3: SSH (Encrypt-and-MAC)</a:t>
              </a:r>
            </a:p>
          </p:txBody>
        </p:sp>
        <p:sp>
          <p:nvSpPr>
            <p:cNvPr id="65" name="Rectangle 64"/>
            <p:cNvSpPr/>
            <p:nvPr/>
          </p:nvSpPr>
          <p:spPr>
            <a:xfrm>
              <a:off x="3825438" y="58166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66" name="AutoShape 6"/>
            <p:cNvSpPr>
              <a:spLocks noChangeArrowheads="1"/>
            </p:cNvSpPr>
            <p:nvPr/>
          </p:nvSpPr>
          <p:spPr bwMode="auto">
            <a:xfrm>
              <a:off x="6057900" y="5918200"/>
              <a:ext cx="304800" cy="228600"/>
            </a:xfrm>
            <a:prstGeom prst="rightArrow">
              <a:avLst>
                <a:gd name="adj1" fmla="val 50000"/>
                <a:gd name="adj2" fmla="val 3333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a:p>
          </p:txBody>
        </p:sp>
        <p:grpSp>
          <p:nvGrpSpPr>
            <p:cNvPr id="67" name="Group 66"/>
            <p:cNvGrpSpPr/>
            <p:nvPr/>
          </p:nvGrpSpPr>
          <p:grpSpPr>
            <a:xfrm>
              <a:off x="6515100" y="5816601"/>
              <a:ext cx="1984430" cy="431799"/>
              <a:chOff x="6477000" y="2616201"/>
              <a:chExt cx="1984430" cy="431799"/>
            </a:xfrm>
          </p:grpSpPr>
          <p:sp>
            <p:nvSpPr>
              <p:cNvPr id="68" name="Rectangle 67"/>
              <p:cNvSpPr/>
              <p:nvPr/>
            </p:nvSpPr>
            <p:spPr>
              <a:xfrm>
                <a:off x="6477000" y="2616201"/>
                <a:ext cx="1144615" cy="431799"/>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m</a:t>
                </a:r>
              </a:p>
            </p:txBody>
          </p:sp>
          <p:sp>
            <p:nvSpPr>
              <p:cNvPr id="69" name="Rectangle 68"/>
              <p:cNvSpPr/>
              <p:nvPr/>
            </p:nvSpPr>
            <p:spPr>
              <a:xfrm>
                <a:off x="7621615" y="2616201"/>
                <a:ext cx="839815"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tag</a:t>
                </a:r>
              </a:p>
            </p:txBody>
          </p:sp>
        </p:grpSp>
      </p:grpSp>
      <p:sp>
        <p:nvSpPr>
          <p:cNvPr id="2" name="TextBox 1"/>
          <p:cNvSpPr txBox="1"/>
          <p:nvPr/>
        </p:nvSpPr>
        <p:spPr>
          <a:xfrm>
            <a:off x="656804" y="3810000"/>
            <a:ext cx="638922" cy="1015663"/>
          </a:xfrm>
          <a:prstGeom prst="rect">
            <a:avLst/>
          </a:prstGeom>
          <a:noFill/>
        </p:spPr>
        <p:txBody>
          <a:bodyPr wrap="none" lIns="0" tIns="0" rIns="0" bIns="0" rtlCol="0" anchor="t" anchorCtr="0">
            <a:spAutoFit/>
          </a:bodyPr>
          <a:lstStyle/>
          <a:p>
            <a:r>
              <a:rPr lang="en-US" sz="6600" b="1" dirty="0" smtClean="0">
                <a:solidFill>
                  <a:schemeClr val="accent5"/>
                </a:solidFill>
                <a:latin typeface="Zapf Dingbats"/>
                <a:ea typeface="Zapf Dingbats"/>
                <a:cs typeface="Zapf Dingbats"/>
                <a:sym typeface="Zapf Dingbats"/>
              </a:rPr>
              <a:t>✓</a:t>
            </a:r>
            <a:endParaRPr lang="en-US" sz="6600" b="1" dirty="0" smtClean="0">
              <a:solidFill>
                <a:schemeClr val="accent5"/>
              </a:solidFill>
            </a:endParaRPr>
          </a:p>
        </p:txBody>
      </p:sp>
      <p:sp>
        <p:nvSpPr>
          <p:cNvPr id="6" name="Rounded Rectangle 5"/>
          <p:cNvSpPr/>
          <p:nvPr/>
        </p:nvSpPr>
        <p:spPr>
          <a:xfrm>
            <a:off x="107639" y="4779945"/>
            <a:ext cx="1737253" cy="827092"/>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Always</a:t>
            </a:r>
            <a:br>
              <a:rPr lang="en-US" sz="2400" dirty="0" smtClean="0">
                <a:solidFill>
                  <a:schemeClr val="bg1"/>
                </a:solidFill>
              </a:rPr>
            </a:br>
            <a:r>
              <a:rPr lang="en-US" sz="2400" dirty="0" smtClean="0">
                <a:solidFill>
                  <a:schemeClr val="bg1"/>
                </a:solidFill>
              </a:rPr>
              <a:t>Correct</a:t>
            </a:r>
          </a:p>
        </p:txBody>
      </p:sp>
      <p:sp>
        <p:nvSpPr>
          <p:cNvPr id="9" name="Slide Number Placeholder 8"/>
          <p:cNvSpPr>
            <a:spLocks noGrp="1"/>
          </p:cNvSpPr>
          <p:nvPr>
            <p:ph type="sldNum" sz="quarter" idx="12"/>
          </p:nvPr>
        </p:nvSpPr>
        <p:spPr/>
        <p:txBody>
          <a:bodyPr/>
          <a:lstStyle/>
          <a:p>
            <a:fld id="{B747839D-A323-47F3-909F-548499399628}" type="slidenum">
              <a:rPr lang="en-US" smtClean="0"/>
              <a:t>33</a:t>
            </a:fld>
            <a:endParaRPr lang="en-US"/>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5289480" y="5163840"/>
              <a:ext cx="2947320" cy="410400"/>
            </p14:xfrm>
          </p:contentPart>
        </mc:Choice>
        <mc:Fallback xmlns="">
          <p:pic>
            <p:nvPicPr>
              <p:cNvPr id="10" name="Ink 9"/>
              <p:cNvPicPr/>
              <p:nvPr/>
            </p:nvPicPr>
            <p:blipFill>
              <a:blip r:embed="rId3"/>
              <a:stretch>
                <a:fillRect/>
              </a:stretch>
            </p:blipFill>
            <p:spPr>
              <a:xfrm>
                <a:off x="5280840" y="5153400"/>
                <a:ext cx="2966400" cy="430560"/>
              </a:xfrm>
              <a:prstGeom prst="rect">
                <a:avLst/>
              </a:prstGeom>
            </p:spPr>
          </p:pic>
        </mc:Fallback>
      </mc:AlternateContent>
    </p:spTree>
    <p:extLst>
      <p:ext uri="{BB962C8B-B14F-4D97-AF65-F5344CB8AC3E}">
        <p14:creationId xmlns:p14="http://schemas.microsoft.com/office/powerpoint/2010/main" val="6575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
                                        </p:tgtEl>
                                        <p:attrNameLst>
                                          <p:attrName>style.opacity</p:attrName>
                                        </p:attrNameLst>
                                      </p:cBhvr>
                                      <p:to>
                                        <p:strVal val="0.5"/>
                                      </p:to>
                                    </p:set>
                                    <p:animEffect filter="image" prLst="opacity: 0.5">
                                      <p:cBhvr rctx="IE">
                                        <p:cTn id="7" dur="indefinite"/>
                                        <p:tgtEl>
                                          <p:spTgt spid="12"/>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5"/>
                                      </p:to>
                                    </p:set>
                                    <p:animEffect filter="image" prLst="opacity: 0.5">
                                      <p:cBhvr rctx="IE">
                                        <p:cTn id="10" dur="indefinite"/>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Let (E,D) by a CPA secure cipher and (S,V) a MAC secure against existential forgery.  Then:</a:t>
            </a:r>
          </a:p>
          <a:p>
            <a:pPr marL="0" indent="0">
              <a:buNone/>
            </a:pPr>
            <a:endParaRPr lang="en-US" dirty="0" smtClean="0"/>
          </a:p>
          <a:p>
            <a:pPr marL="514350" indent="-514350">
              <a:buFont typeface="+mj-lt"/>
              <a:buAutoNum type="arabicPeriod"/>
            </a:pPr>
            <a:r>
              <a:rPr lang="en-US" dirty="0" smtClean="0"/>
              <a:t>Encrypt-then-MAC </a:t>
            </a:r>
            <a:r>
              <a:rPr lang="en-US" i="1" u="sng" dirty="0" smtClean="0">
                <a:solidFill>
                  <a:srgbClr val="990000"/>
                </a:solidFill>
              </a:rPr>
              <a:t>always</a:t>
            </a:r>
            <a:r>
              <a:rPr lang="en-US" dirty="0" smtClean="0"/>
              <a:t> provides authenticated encryption</a:t>
            </a:r>
          </a:p>
          <a:p>
            <a:pPr marL="514350" indent="-514350">
              <a:buFont typeface="+mj-lt"/>
              <a:buAutoNum type="arabicPeriod"/>
            </a:pPr>
            <a:r>
              <a:rPr lang="en-US" dirty="0" smtClean="0">
                <a:solidFill>
                  <a:srgbClr val="000000"/>
                </a:solidFill>
              </a:rPr>
              <a:t>MAC-then-encrypt</a:t>
            </a:r>
            <a:r>
              <a:rPr lang="en-US" dirty="0" smtClean="0"/>
              <a:t> </a:t>
            </a:r>
            <a:r>
              <a:rPr lang="en-US" i="1" u="sng" dirty="0" smtClean="0">
                <a:solidFill>
                  <a:schemeClr val="tx2"/>
                </a:solidFill>
              </a:rPr>
              <a:t>may</a:t>
            </a:r>
            <a:r>
              <a:rPr lang="en-US" dirty="0" smtClean="0">
                <a:solidFill>
                  <a:schemeClr val="tx2"/>
                </a:solidFill>
              </a:rPr>
              <a:t> </a:t>
            </a:r>
            <a:r>
              <a:rPr lang="en-US" dirty="0" smtClean="0"/>
              <a:t>be insecure against CCA attacks</a:t>
            </a:r>
          </a:p>
          <a:p>
            <a:pPr lvl="1"/>
            <a:r>
              <a:rPr lang="en-US" dirty="0" smtClean="0"/>
              <a:t>however, when (E,D) is rand-CTR mode or rand-CBC, MAC-then-encrypt provides authenticated encryption </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34</a:t>
            </a:fld>
            <a:endParaRPr lang="en-US"/>
          </a:p>
        </p:txBody>
      </p:sp>
    </p:spTree>
    <p:extLst>
      <p:ext uri="{BB962C8B-B14F-4D97-AF65-F5344CB8AC3E}">
        <p14:creationId xmlns:p14="http://schemas.microsoft.com/office/powerpoint/2010/main" val="173165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GCM:		CTR mode encryption then CW-MAC</a:t>
            </a:r>
          </a:p>
          <a:p>
            <a:pPr marL="0" indent="0">
              <a:buNone/>
            </a:pPr>
            <a:r>
              <a:rPr lang="en-US" sz="2800" dirty="0" smtClean="0"/>
              <a:t>CCM:		CBC-MAC then CTR mode (802.11i)</a:t>
            </a:r>
          </a:p>
          <a:p>
            <a:pPr marL="0" indent="0">
              <a:buNone/>
            </a:pPr>
            <a:r>
              <a:rPr lang="en-US" sz="2800" dirty="0" smtClean="0"/>
              <a:t>EAX:		CTR mode encryption then CMAC</a:t>
            </a:r>
          </a:p>
          <a:p>
            <a:pPr marL="0" indent="0">
              <a:buNone/>
            </a:pPr>
            <a:endParaRPr lang="en-US" sz="2800" dirty="0"/>
          </a:p>
          <a:p>
            <a:pPr marL="0" indent="0">
              <a:buNone/>
            </a:pPr>
            <a:r>
              <a:rPr lang="en-US" sz="2800" dirty="0"/>
              <a:t>All are nonce-</a:t>
            </a:r>
            <a:r>
              <a:rPr lang="en-US" sz="2800" dirty="0" smtClean="0"/>
              <a:t>based.</a:t>
            </a:r>
          </a:p>
          <a:p>
            <a:pPr marL="0" indent="0">
              <a:buNone/>
            </a:pPr>
            <a:r>
              <a:rPr lang="en-US" sz="2800" dirty="0" smtClean="0"/>
              <a:t>All support </a:t>
            </a:r>
            <a:r>
              <a:rPr lang="en-US" sz="2800" i="1" dirty="0" smtClean="0">
                <a:solidFill>
                  <a:srgbClr val="990000"/>
                </a:solidFill>
              </a:rPr>
              <a:t>Authenticated Encryption with Associated Data</a:t>
            </a:r>
            <a:r>
              <a:rPr lang="en-US" sz="2800" i="1" dirty="0" smtClean="0"/>
              <a:t> (AEAD)</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35</a:t>
            </a:fld>
            <a:endParaRPr lang="en-US"/>
          </a:p>
        </p:txBody>
      </p:sp>
      <p:grpSp>
        <p:nvGrpSpPr>
          <p:cNvPr id="8" name="Group 7"/>
          <p:cNvGrpSpPr/>
          <p:nvPr/>
        </p:nvGrpSpPr>
        <p:grpSpPr>
          <a:xfrm>
            <a:off x="2506382" y="5029200"/>
            <a:ext cx="4131236" cy="762000"/>
            <a:chOff x="2269564" y="5562600"/>
            <a:chExt cx="4131236" cy="762000"/>
          </a:xfrm>
        </p:grpSpPr>
        <p:sp>
          <p:nvSpPr>
            <p:cNvPr id="6" name="Rectangle 5"/>
            <p:cNvSpPr/>
            <p:nvPr/>
          </p:nvSpPr>
          <p:spPr>
            <a:xfrm>
              <a:off x="2269564" y="5562600"/>
              <a:ext cx="2057400" cy="76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a:solidFill>
                    <a:schemeClr val="bg1"/>
                  </a:solidFill>
                </a:rPr>
                <a:t>A</a:t>
              </a:r>
              <a:r>
                <a:rPr lang="en-US" sz="2400" dirty="0" smtClean="0">
                  <a:solidFill>
                    <a:schemeClr val="bg1"/>
                  </a:solidFill>
                </a:rPr>
                <a:t>ssociated </a:t>
              </a:r>
              <a:br>
                <a:rPr lang="en-US" sz="2400" dirty="0" smtClean="0">
                  <a:solidFill>
                    <a:schemeClr val="bg1"/>
                  </a:solidFill>
                </a:rPr>
              </a:br>
              <a:r>
                <a:rPr lang="en-US" sz="2400" dirty="0" smtClean="0">
                  <a:solidFill>
                    <a:schemeClr val="bg1"/>
                  </a:solidFill>
                </a:rPr>
                <a:t>Data</a:t>
              </a:r>
            </a:p>
          </p:txBody>
        </p:sp>
        <p:sp>
          <p:nvSpPr>
            <p:cNvPr id="7" name="Rectangle 6"/>
            <p:cNvSpPr/>
            <p:nvPr/>
          </p:nvSpPr>
          <p:spPr>
            <a:xfrm>
              <a:off x="4343400" y="5562600"/>
              <a:ext cx="2057400" cy="762000"/>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smtClean="0">
                  <a:solidFill>
                    <a:schemeClr val="bg1"/>
                  </a:solidFill>
                </a:rPr>
                <a:t>Encrypted</a:t>
              </a:r>
              <a:br>
                <a:rPr lang="en-US" sz="2400" dirty="0" smtClean="0">
                  <a:solidFill>
                    <a:schemeClr val="bg1"/>
                  </a:solidFill>
                </a:rPr>
              </a:br>
              <a:r>
                <a:rPr lang="en-US" sz="2400" dirty="0" smtClean="0">
                  <a:solidFill>
                    <a:schemeClr val="bg1"/>
                  </a:solidFill>
                </a:rPr>
                <a:t>Data</a:t>
              </a:r>
            </a:p>
          </p:txBody>
        </p:sp>
      </p:grpSp>
      <p:sp>
        <p:nvSpPr>
          <p:cNvPr id="9" name="Right Brace 8"/>
          <p:cNvSpPr/>
          <p:nvPr/>
        </p:nvSpPr>
        <p:spPr>
          <a:xfrm rot="5400000">
            <a:off x="4419273" y="4045930"/>
            <a:ext cx="347288" cy="4089401"/>
          </a:xfrm>
          <a:prstGeom prst="rightBrac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502875" y="6264275"/>
            <a:ext cx="2180084" cy="430887"/>
          </a:xfrm>
          <a:prstGeom prst="rect">
            <a:avLst/>
          </a:prstGeom>
          <a:noFill/>
        </p:spPr>
        <p:txBody>
          <a:bodyPr wrap="none" lIns="0" tIns="0" rIns="0" bIns="0" rtlCol="0" anchor="t" anchorCtr="0">
            <a:spAutoFit/>
          </a:bodyPr>
          <a:lstStyle/>
          <a:p>
            <a:r>
              <a:rPr lang="en-US" sz="2800" dirty="0" smtClean="0"/>
              <a:t>Authenticated</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0880" y="1351800"/>
              <a:ext cx="5908320" cy="3652200"/>
            </p14:xfrm>
          </p:contentPart>
        </mc:Choice>
        <mc:Fallback xmlns="">
          <p:pic>
            <p:nvPicPr>
              <p:cNvPr id="5" name="Ink 4"/>
              <p:cNvPicPr/>
              <p:nvPr/>
            </p:nvPicPr>
            <p:blipFill>
              <a:blip r:embed="rId4"/>
              <a:stretch>
                <a:fillRect/>
              </a:stretch>
            </p:blipFill>
            <p:spPr>
              <a:xfrm>
                <a:off x="99360" y="1346040"/>
                <a:ext cx="5927040" cy="3666240"/>
              </a:xfrm>
              <a:prstGeom prst="rect">
                <a:avLst/>
              </a:prstGeom>
            </p:spPr>
          </p:pic>
        </mc:Fallback>
      </mc:AlternateContent>
    </p:spTree>
    <p:extLst>
      <p:ext uri="{BB962C8B-B14F-4D97-AF65-F5344CB8AC3E}">
        <p14:creationId xmlns:p14="http://schemas.microsoft.com/office/powerpoint/2010/main" val="3833520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API  (</a:t>
            </a:r>
            <a:r>
              <a:rPr lang="en-US" dirty="0" err="1" smtClean="0"/>
              <a:t>OpenSSL</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mtClean="0"/>
              <a:t>int </a:t>
            </a:r>
            <a:r>
              <a:rPr lang="en-US" b="1" smtClean="0"/>
              <a:t>AES_GCM_Init</a:t>
            </a:r>
            <a:r>
              <a:rPr lang="en-US" smtClean="0"/>
              <a:t>(AES_GCM_CTX *ain,</a:t>
            </a:r>
          </a:p>
          <a:p>
            <a:pPr marL="0" indent="0">
              <a:buNone/>
            </a:pPr>
            <a:r>
              <a:rPr lang="en-US" smtClean="0"/>
              <a:t>	unsigned char *</a:t>
            </a:r>
            <a:r>
              <a:rPr lang="en-US" sz="2800" b="1" smtClean="0"/>
              <a:t>nonce</a:t>
            </a:r>
            <a:r>
              <a:rPr lang="en-US" smtClean="0"/>
              <a:t>,   unsigned long noncelen,</a:t>
            </a:r>
          </a:p>
          <a:p>
            <a:pPr marL="0" indent="0">
              <a:buNone/>
            </a:pPr>
            <a:r>
              <a:rPr lang="en-US" smtClean="0"/>
              <a:t>	unsigned char *</a:t>
            </a:r>
            <a:r>
              <a:rPr lang="en-US" sz="2800" b="1" smtClean="0"/>
              <a:t>key</a:t>
            </a:r>
            <a:r>
              <a:rPr lang="en-US" smtClean="0"/>
              <a:t>,   unsigned int klen )</a:t>
            </a:r>
          </a:p>
          <a:p>
            <a:pPr marL="0" indent="0">
              <a:buNone/>
            </a:pPr>
            <a:endParaRPr lang="en-US" smtClean="0"/>
          </a:p>
          <a:p>
            <a:pPr marL="0" indent="0">
              <a:buNone/>
            </a:pPr>
            <a:r>
              <a:rPr lang="en-US" smtClean="0"/>
              <a:t>int </a:t>
            </a:r>
            <a:r>
              <a:rPr lang="en-US" b="1" smtClean="0"/>
              <a:t>AES_GCM_EncryptUpdate</a:t>
            </a:r>
            <a:r>
              <a:rPr lang="en-US" smtClean="0"/>
              <a:t>(AES_GCM_CTX *a,</a:t>
            </a:r>
          </a:p>
          <a:p>
            <a:pPr marL="0" indent="0">
              <a:buNone/>
            </a:pPr>
            <a:r>
              <a:rPr lang="en-US" smtClean="0"/>
              <a:t>	unsigned char *</a:t>
            </a:r>
            <a:r>
              <a:rPr lang="en-US" sz="2800" b="1" smtClean="0"/>
              <a:t>aad</a:t>
            </a:r>
            <a:r>
              <a:rPr lang="en-US" smtClean="0"/>
              <a:t>,   unsigned long aadlen,</a:t>
            </a:r>
          </a:p>
          <a:p>
            <a:pPr marL="0" indent="0">
              <a:buNone/>
            </a:pPr>
            <a:r>
              <a:rPr lang="en-US" smtClean="0"/>
              <a:t>	unsigned char *</a:t>
            </a:r>
            <a:r>
              <a:rPr lang="en-US" sz="2800" b="1" smtClean="0"/>
              <a:t>data</a:t>
            </a:r>
            <a:r>
              <a:rPr lang="en-US" smtClean="0"/>
              <a:t>,   unsigned long datalen,</a:t>
            </a:r>
          </a:p>
          <a:p>
            <a:pPr marL="0" indent="0">
              <a:buNone/>
            </a:pPr>
            <a:r>
              <a:rPr lang="en-US" smtClean="0"/>
              <a:t>	unsigned char *</a:t>
            </a:r>
            <a:r>
              <a:rPr lang="en-US" sz="2800" b="1" smtClean="0"/>
              <a:t>out</a:t>
            </a:r>
            <a:r>
              <a:rPr lang="en-US" smtClean="0"/>
              <a:t>,   unsigned long *outlen)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36</a:t>
            </a:fld>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863000" y="1499760"/>
              <a:ext cx="7228080" cy="4668120"/>
            </p14:xfrm>
          </p:contentPart>
        </mc:Choice>
        <mc:Fallback xmlns="">
          <p:pic>
            <p:nvPicPr>
              <p:cNvPr id="5" name="Ink 4"/>
              <p:cNvPicPr/>
              <p:nvPr/>
            </p:nvPicPr>
            <p:blipFill>
              <a:blip r:embed="rId3"/>
              <a:stretch>
                <a:fillRect/>
              </a:stretch>
            </p:blipFill>
            <p:spPr>
              <a:xfrm>
                <a:off x="1853280" y="1491480"/>
                <a:ext cx="7250040" cy="4685400"/>
              </a:xfrm>
              <a:prstGeom prst="rect">
                <a:avLst/>
              </a:prstGeom>
            </p:spPr>
          </p:pic>
        </mc:Fallback>
      </mc:AlternateContent>
    </p:spTree>
    <p:extLst>
      <p:ext uri="{BB962C8B-B14F-4D97-AF65-F5344CB8AC3E}">
        <p14:creationId xmlns:p14="http://schemas.microsoft.com/office/powerpoint/2010/main" val="2268937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MAC Security  --  an explanation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Recall:    MAC security required an attacker given (m , t) couldn’t find a different t’ such that (</a:t>
            </a:r>
            <a:r>
              <a:rPr lang="en-US" sz="2400" dirty="0" err="1" smtClean="0"/>
              <a:t>m,t</a:t>
            </a:r>
            <a:r>
              <a:rPr lang="en-US" sz="2400" dirty="0" smtClean="0"/>
              <a:t>’) is a valid MAC</a:t>
            </a:r>
          </a:p>
          <a:p>
            <a:pPr marL="0" indent="0">
              <a:spcBef>
                <a:spcPts val="1776"/>
              </a:spcBef>
              <a:buNone/>
            </a:pPr>
            <a:r>
              <a:rPr lang="en-US" sz="2400" dirty="0" smtClean="0"/>
              <a:t>Why?     Suppose not:     (m , t)   ⟶   (m , t’)</a:t>
            </a:r>
          </a:p>
          <a:p>
            <a:pPr marL="0" indent="0">
              <a:spcBef>
                <a:spcPts val="1776"/>
              </a:spcBef>
              <a:buNone/>
            </a:pPr>
            <a:r>
              <a:rPr lang="en-US" sz="2400" dirty="0" smtClean="0"/>
              <a:t>Then Encrypt-then-MAC would not have </a:t>
            </a:r>
            <a:r>
              <a:rPr lang="en-US" sz="2400" dirty="0" err="1" smtClean="0"/>
              <a:t>Ciphertext</a:t>
            </a:r>
            <a:r>
              <a:rPr lang="en-US" sz="2400" dirty="0" smtClean="0"/>
              <a:t> Integrity !!</a:t>
            </a:r>
            <a:endParaRPr lang="en-US" sz="2400" dirty="0"/>
          </a:p>
        </p:txBody>
      </p:sp>
      <p:sp>
        <p:nvSpPr>
          <p:cNvPr id="5" name="Rectangle 4"/>
          <p:cNvSpPr>
            <a:spLocks noChangeArrowheads="1"/>
          </p:cNvSpPr>
          <p:nvPr/>
        </p:nvSpPr>
        <p:spPr bwMode="auto">
          <a:xfrm>
            <a:off x="1524000" y="4401661"/>
            <a:ext cx="1295400" cy="19304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lstStyle/>
          <a:p>
            <a:pPr algn="ctr"/>
            <a:r>
              <a:rPr lang="en-US" dirty="0" err="1">
                <a:solidFill>
                  <a:srgbClr val="000000"/>
                </a:solidFill>
              </a:rPr>
              <a:t>Chal</a:t>
            </a:r>
            <a:r>
              <a:rPr lang="en-US" dirty="0">
                <a:solidFill>
                  <a:srgbClr val="000000"/>
                </a:solidFill>
              </a:rPr>
              <a:t>.</a:t>
            </a:r>
            <a:br>
              <a:rPr lang="en-US" dirty="0">
                <a:solidFill>
                  <a:srgbClr val="000000"/>
                </a:solidFill>
              </a:rPr>
            </a:br>
            <a:r>
              <a:rPr lang="en-US" dirty="0" err="1">
                <a:solidFill>
                  <a:srgbClr val="000000"/>
                </a:solidFill>
              </a:rPr>
              <a:t>k</a:t>
            </a:r>
            <a:r>
              <a:rPr lang="en-US" dirty="0" err="1">
                <a:solidFill>
                  <a:srgbClr val="000000"/>
                </a:solidFill>
                <a:sym typeface="Symbol" pitchFamily="18" charset="2"/>
              </a:rPr>
              <a:t>K</a:t>
            </a:r>
            <a:endParaRPr lang="en-US" b="1" dirty="0">
              <a:solidFill>
                <a:srgbClr val="000000"/>
              </a:solidFill>
              <a:cs typeface="Arial" charset="0"/>
              <a:sym typeface="Symbol" pitchFamily="18" charset="2"/>
            </a:endParaRPr>
          </a:p>
          <a:p>
            <a:pPr algn="ctr"/>
            <a:endParaRPr lang="en-US" dirty="0">
              <a:solidFill>
                <a:srgbClr val="000000"/>
              </a:solidFill>
            </a:endParaRPr>
          </a:p>
        </p:txBody>
      </p:sp>
      <p:sp>
        <p:nvSpPr>
          <p:cNvPr id="6" name="Line 5"/>
          <p:cNvSpPr>
            <a:spLocks noChangeShapeType="1"/>
          </p:cNvSpPr>
          <p:nvPr/>
        </p:nvSpPr>
        <p:spPr bwMode="auto">
          <a:xfrm flipV="1">
            <a:off x="304800" y="5204540"/>
            <a:ext cx="1219200" cy="25400"/>
          </a:xfrm>
          <a:prstGeom prst="line">
            <a:avLst/>
          </a:prstGeom>
          <a:noFill/>
          <a:ln w="9525">
            <a:solidFill>
              <a:schemeClr val="tx1"/>
            </a:solidFill>
            <a:round/>
            <a:headEnd/>
            <a:tailEnd type="triangle" w="med" len="med"/>
          </a:ln>
          <a:effectLst/>
        </p:spPr>
        <p:txBody>
          <a:bodyPr/>
          <a:lstStyle/>
          <a:p>
            <a:endParaRPr lang="en-US"/>
          </a:p>
        </p:txBody>
      </p:sp>
      <p:sp>
        <p:nvSpPr>
          <p:cNvPr id="7" name="Text Box 6"/>
          <p:cNvSpPr txBox="1">
            <a:spLocks noChangeArrowheads="1"/>
          </p:cNvSpPr>
          <p:nvPr/>
        </p:nvSpPr>
        <p:spPr bwMode="auto">
          <a:xfrm>
            <a:off x="304801" y="4715988"/>
            <a:ext cx="353132" cy="461665"/>
          </a:xfrm>
          <a:prstGeom prst="rect">
            <a:avLst/>
          </a:prstGeom>
          <a:noFill/>
          <a:ln w="9525">
            <a:noFill/>
            <a:miter lim="800000"/>
            <a:headEnd/>
            <a:tailEnd/>
          </a:ln>
          <a:effectLst/>
        </p:spPr>
        <p:txBody>
          <a:bodyPr wrap="none">
            <a:spAutoFit/>
          </a:bodyPr>
          <a:lstStyle/>
          <a:p>
            <a:r>
              <a:rPr lang="en-US" sz="2400" dirty="0"/>
              <a:t>b</a:t>
            </a:r>
          </a:p>
        </p:txBody>
      </p:sp>
      <p:sp>
        <p:nvSpPr>
          <p:cNvPr id="8" name="Rectangle 7"/>
          <p:cNvSpPr>
            <a:spLocks noChangeArrowheads="1"/>
          </p:cNvSpPr>
          <p:nvPr/>
        </p:nvSpPr>
        <p:spPr bwMode="auto">
          <a:xfrm>
            <a:off x="6705600" y="4401661"/>
            <a:ext cx="1295400" cy="1828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lstStyle/>
          <a:p>
            <a:pPr algn="ctr"/>
            <a:r>
              <a:rPr lang="en-US">
                <a:solidFill>
                  <a:srgbClr val="000000"/>
                </a:solidFill>
              </a:rPr>
              <a:t>Adv.</a:t>
            </a:r>
          </a:p>
        </p:txBody>
      </p:sp>
      <p:sp>
        <p:nvSpPr>
          <p:cNvPr id="9" name="Text Box 8"/>
          <p:cNvSpPr txBox="1">
            <a:spLocks noChangeArrowheads="1"/>
          </p:cNvSpPr>
          <p:nvPr/>
        </p:nvSpPr>
        <p:spPr bwMode="auto">
          <a:xfrm>
            <a:off x="1828801" y="5026819"/>
            <a:ext cx="184666" cy="369332"/>
          </a:xfrm>
          <a:prstGeom prst="rect">
            <a:avLst/>
          </a:prstGeom>
          <a:noFill/>
          <a:ln w="9525">
            <a:noFill/>
            <a:miter lim="800000"/>
            <a:headEnd/>
            <a:tailEnd/>
          </a:ln>
          <a:effectLst/>
        </p:spPr>
        <p:txBody>
          <a:bodyPr wrap="none">
            <a:spAutoFit/>
          </a:bodyPr>
          <a:lstStyle/>
          <a:p>
            <a:endParaRPr lang="en-US" b="1" dirty="0">
              <a:cs typeface="Arial" charset="0"/>
              <a:sym typeface="Symbol" pitchFamily="18" charset="2"/>
            </a:endParaRPr>
          </a:p>
        </p:txBody>
      </p:sp>
      <p:sp>
        <p:nvSpPr>
          <p:cNvPr id="10" name="Rectangle 16"/>
          <p:cNvSpPr>
            <a:spLocks noChangeArrowheads="1"/>
          </p:cNvSpPr>
          <p:nvPr/>
        </p:nvSpPr>
        <p:spPr bwMode="auto">
          <a:xfrm>
            <a:off x="838200" y="3995261"/>
            <a:ext cx="7924800" cy="2641600"/>
          </a:xfrm>
          <a:prstGeom prst="rect">
            <a:avLst/>
          </a:prstGeom>
          <a:noFill/>
          <a:ln w="12700" cmpd="sng">
            <a:solidFill>
              <a:srgbClr val="000000"/>
            </a:solidFill>
            <a:miter lim="800000"/>
            <a:headEnd/>
            <a:tailEnd/>
          </a:ln>
          <a:effectLst/>
        </p:spPr>
        <p:txBody>
          <a:bodyPr wrap="none" anchor="ctr"/>
          <a:lstStyle/>
          <a:p>
            <a:endParaRPr lang="en-US"/>
          </a:p>
        </p:txBody>
      </p:sp>
      <p:grpSp>
        <p:nvGrpSpPr>
          <p:cNvPr id="11" name="Group 10"/>
          <p:cNvGrpSpPr/>
          <p:nvPr/>
        </p:nvGrpSpPr>
        <p:grpSpPr>
          <a:xfrm>
            <a:off x="2895600" y="4038598"/>
            <a:ext cx="3810000" cy="526853"/>
            <a:chOff x="2667000" y="2376632"/>
            <a:chExt cx="3810000" cy="395140"/>
          </a:xfrm>
        </p:grpSpPr>
        <p:sp>
          <p:nvSpPr>
            <p:cNvPr id="12" name="Line 9"/>
            <p:cNvSpPr>
              <a:spLocks noChangeShapeType="1"/>
            </p:cNvSpPr>
            <p:nvPr/>
          </p:nvSpPr>
          <p:spPr bwMode="auto">
            <a:xfrm flipH="1">
              <a:off x="2667000" y="2771772"/>
              <a:ext cx="3810000" cy="0"/>
            </a:xfrm>
            <a:prstGeom prst="line">
              <a:avLst/>
            </a:prstGeom>
            <a:noFill/>
            <a:ln w="9525">
              <a:solidFill>
                <a:schemeClr val="tx1"/>
              </a:solidFill>
              <a:round/>
              <a:headEnd/>
              <a:tailEnd type="triangle" w="med" len="med"/>
            </a:ln>
            <a:effectLst/>
          </p:spPr>
          <p:txBody>
            <a:bodyPr/>
            <a:lstStyle/>
            <a:p>
              <a:endParaRPr lang="en-US"/>
            </a:p>
          </p:txBody>
        </p:sp>
        <p:sp>
          <p:nvSpPr>
            <p:cNvPr id="13" name="Text Box 10"/>
            <p:cNvSpPr txBox="1">
              <a:spLocks noChangeArrowheads="1"/>
            </p:cNvSpPr>
            <p:nvPr/>
          </p:nvSpPr>
          <p:spPr bwMode="auto">
            <a:xfrm>
              <a:off x="3801450" y="2376632"/>
              <a:ext cx="909899" cy="300083"/>
            </a:xfrm>
            <a:prstGeom prst="rect">
              <a:avLst/>
            </a:prstGeom>
            <a:noFill/>
            <a:ln w="9525">
              <a:noFill/>
              <a:miter lim="800000"/>
              <a:headEnd/>
              <a:tailEnd/>
            </a:ln>
            <a:effectLst/>
          </p:spPr>
          <p:txBody>
            <a:bodyPr wrap="none">
              <a:spAutoFit/>
            </a:bodyPr>
            <a:lstStyle/>
            <a:p>
              <a:r>
                <a:rPr lang="en-US" sz="2000" dirty="0" smtClean="0"/>
                <a:t>m</a:t>
              </a:r>
              <a:r>
                <a:rPr lang="en-US" sz="2000" baseline="-25000" dirty="0" smtClean="0"/>
                <a:t>0</a:t>
              </a:r>
              <a:r>
                <a:rPr lang="en-US" sz="2000" dirty="0" smtClean="0"/>
                <a:t>, m</a:t>
              </a:r>
              <a:r>
                <a:rPr lang="en-US" sz="2000" baseline="-25000" dirty="0" smtClean="0"/>
                <a:t>1</a:t>
              </a:r>
              <a:endParaRPr lang="en-US" baseline="-25000" dirty="0">
                <a:sym typeface="Symbol" pitchFamily="18" charset="2"/>
              </a:endParaRPr>
            </a:p>
          </p:txBody>
        </p:sp>
      </p:grpSp>
      <p:grpSp>
        <p:nvGrpSpPr>
          <p:cNvPr id="14" name="Group 11"/>
          <p:cNvGrpSpPr>
            <a:grpSpLocks/>
          </p:cNvGrpSpPr>
          <p:nvPr/>
        </p:nvGrpSpPr>
        <p:grpSpPr bwMode="auto">
          <a:xfrm>
            <a:off x="2895600" y="4622803"/>
            <a:ext cx="3733800" cy="461963"/>
            <a:chOff x="1776" y="2194"/>
            <a:chExt cx="2352" cy="291"/>
          </a:xfrm>
        </p:grpSpPr>
        <p:sp>
          <p:nvSpPr>
            <p:cNvPr id="15" name="Line 12"/>
            <p:cNvSpPr>
              <a:spLocks noChangeShapeType="1"/>
            </p:cNvSpPr>
            <p:nvPr/>
          </p:nvSpPr>
          <p:spPr bwMode="auto">
            <a:xfrm>
              <a:off x="1776" y="2274"/>
              <a:ext cx="2352" cy="0"/>
            </a:xfrm>
            <a:prstGeom prst="line">
              <a:avLst/>
            </a:prstGeom>
            <a:noFill/>
            <a:ln w="9525">
              <a:solidFill>
                <a:schemeClr val="tx1"/>
              </a:solidFill>
              <a:round/>
              <a:headEnd/>
              <a:tailEnd type="triangle" w="med" len="med"/>
            </a:ln>
            <a:effectLst/>
          </p:spPr>
          <p:txBody>
            <a:bodyPr/>
            <a:lstStyle/>
            <a:p>
              <a:endParaRPr lang="en-US"/>
            </a:p>
          </p:txBody>
        </p:sp>
        <p:sp>
          <p:nvSpPr>
            <p:cNvPr id="16" name="Text Box 13"/>
            <p:cNvSpPr txBox="1">
              <a:spLocks noChangeArrowheads="1"/>
            </p:cNvSpPr>
            <p:nvPr/>
          </p:nvSpPr>
          <p:spPr bwMode="auto">
            <a:xfrm>
              <a:off x="2208" y="2194"/>
              <a:ext cx="1604" cy="291"/>
            </a:xfrm>
            <a:prstGeom prst="rect">
              <a:avLst/>
            </a:prstGeom>
            <a:noFill/>
            <a:ln w="9525">
              <a:noFill/>
              <a:miter lim="800000"/>
              <a:headEnd/>
              <a:tailEnd/>
            </a:ln>
            <a:effectLst/>
          </p:spPr>
          <p:txBody>
            <a:bodyPr wrap="none">
              <a:spAutoFit/>
            </a:bodyPr>
            <a:lstStyle/>
            <a:p>
              <a:r>
                <a:rPr lang="en-US" sz="2400" dirty="0" smtClean="0"/>
                <a:t>c </a:t>
              </a:r>
              <a:r>
                <a:rPr lang="en-US" sz="2000" dirty="0">
                  <a:sym typeface="Symbol" pitchFamily="18" charset="2"/>
                </a:rPr>
                <a:t> </a:t>
              </a:r>
              <a:r>
                <a:rPr lang="en-US" sz="2000" dirty="0"/>
                <a:t>E(k,</a:t>
              </a:r>
              <a:r>
                <a:rPr lang="en-US" sz="2400" b="1" dirty="0"/>
                <a:t> </a:t>
              </a:r>
              <a:r>
                <a:rPr lang="en-US" sz="2400" b="1" dirty="0" err="1" smtClean="0"/>
                <a:t>m</a:t>
              </a:r>
              <a:r>
                <a:rPr lang="en-US" sz="2400" b="1" baseline="-25000" dirty="0" err="1" smtClean="0"/>
                <a:t>b</a:t>
              </a:r>
              <a:r>
                <a:rPr lang="en-US" sz="2000" dirty="0" smtClean="0"/>
                <a:t>) = (c</a:t>
              </a:r>
              <a:r>
                <a:rPr lang="en-US" sz="2000" baseline="-25000" dirty="0" smtClean="0"/>
                <a:t>0</a:t>
              </a:r>
              <a:r>
                <a:rPr lang="en-US" sz="2000" dirty="0" smtClean="0"/>
                <a:t>, t)</a:t>
              </a:r>
              <a:endParaRPr lang="en-US" sz="2000" dirty="0"/>
            </a:p>
          </p:txBody>
        </p:sp>
      </p:grpSp>
      <p:grpSp>
        <p:nvGrpSpPr>
          <p:cNvPr id="17" name="Group 16"/>
          <p:cNvGrpSpPr/>
          <p:nvPr/>
        </p:nvGrpSpPr>
        <p:grpSpPr>
          <a:xfrm>
            <a:off x="2895600" y="5359398"/>
            <a:ext cx="3810000" cy="526853"/>
            <a:chOff x="2667000" y="2376632"/>
            <a:chExt cx="3810000" cy="395140"/>
          </a:xfrm>
        </p:grpSpPr>
        <p:sp>
          <p:nvSpPr>
            <p:cNvPr id="18" name="Line 9"/>
            <p:cNvSpPr>
              <a:spLocks noChangeShapeType="1"/>
            </p:cNvSpPr>
            <p:nvPr/>
          </p:nvSpPr>
          <p:spPr bwMode="auto">
            <a:xfrm flipH="1">
              <a:off x="2667000" y="2771772"/>
              <a:ext cx="3810000" cy="0"/>
            </a:xfrm>
            <a:prstGeom prst="line">
              <a:avLst/>
            </a:prstGeom>
            <a:noFill/>
            <a:ln w="9525">
              <a:solidFill>
                <a:schemeClr val="tx1"/>
              </a:solidFill>
              <a:round/>
              <a:headEnd/>
              <a:tailEnd type="triangle" w="med" len="med"/>
            </a:ln>
            <a:effectLst/>
          </p:spPr>
          <p:txBody>
            <a:bodyPr/>
            <a:lstStyle/>
            <a:p>
              <a:endParaRPr lang="en-US"/>
            </a:p>
          </p:txBody>
        </p:sp>
        <p:sp>
          <p:nvSpPr>
            <p:cNvPr id="19" name="Text Box 10"/>
            <p:cNvSpPr txBox="1">
              <a:spLocks noChangeArrowheads="1"/>
            </p:cNvSpPr>
            <p:nvPr/>
          </p:nvSpPr>
          <p:spPr bwMode="auto">
            <a:xfrm>
              <a:off x="3655235" y="2376632"/>
              <a:ext cx="1916159" cy="300083"/>
            </a:xfrm>
            <a:prstGeom prst="rect">
              <a:avLst/>
            </a:prstGeom>
            <a:noFill/>
            <a:ln w="9525">
              <a:noFill/>
              <a:miter lim="800000"/>
              <a:headEnd/>
              <a:tailEnd/>
            </a:ln>
            <a:effectLst/>
          </p:spPr>
          <p:txBody>
            <a:bodyPr wrap="none">
              <a:spAutoFit/>
            </a:bodyPr>
            <a:lstStyle/>
            <a:p>
              <a:r>
                <a:rPr lang="en-US" sz="2000" dirty="0">
                  <a:sym typeface="Symbol" pitchFamily="18" charset="2"/>
                </a:rPr>
                <a:t>c</a:t>
              </a:r>
              <a:r>
                <a:rPr lang="en-US" sz="2000" dirty="0" smtClean="0">
                  <a:sym typeface="Symbol" pitchFamily="18" charset="2"/>
                </a:rPr>
                <a:t>’ = (c</a:t>
              </a:r>
              <a:r>
                <a:rPr lang="en-US" sz="2000" baseline="-25000" dirty="0" smtClean="0">
                  <a:sym typeface="Symbol" pitchFamily="18" charset="2"/>
                </a:rPr>
                <a:t>0</a:t>
              </a:r>
              <a:r>
                <a:rPr lang="en-US" sz="2000" dirty="0" smtClean="0">
                  <a:sym typeface="Symbol" pitchFamily="18" charset="2"/>
                </a:rPr>
                <a:t> , t’ )    ≠ c</a:t>
              </a:r>
              <a:endParaRPr lang="en-US" sz="2000" dirty="0">
                <a:sym typeface="Symbol" pitchFamily="18" charset="2"/>
              </a:endParaRPr>
            </a:p>
          </p:txBody>
        </p:sp>
      </p:grpSp>
      <p:grpSp>
        <p:nvGrpSpPr>
          <p:cNvPr id="20" name="Group 11"/>
          <p:cNvGrpSpPr>
            <a:grpSpLocks/>
          </p:cNvGrpSpPr>
          <p:nvPr/>
        </p:nvGrpSpPr>
        <p:grpSpPr bwMode="auto">
          <a:xfrm>
            <a:off x="2895600" y="5943603"/>
            <a:ext cx="3733800" cy="461963"/>
            <a:chOff x="1776" y="2194"/>
            <a:chExt cx="2352" cy="291"/>
          </a:xfrm>
        </p:grpSpPr>
        <p:sp>
          <p:nvSpPr>
            <p:cNvPr id="21" name="Line 12"/>
            <p:cNvSpPr>
              <a:spLocks noChangeShapeType="1"/>
            </p:cNvSpPr>
            <p:nvPr/>
          </p:nvSpPr>
          <p:spPr bwMode="auto">
            <a:xfrm>
              <a:off x="1776" y="2274"/>
              <a:ext cx="2352" cy="0"/>
            </a:xfrm>
            <a:prstGeom prst="line">
              <a:avLst/>
            </a:prstGeom>
            <a:noFill/>
            <a:ln w="9525">
              <a:solidFill>
                <a:schemeClr val="tx1"/>
              </a:solidFill>
              <a:round/>
              <a:headEnd/>
              <a:tailEnd type="triangle" w="med" len="med"/>
            </a:ln>
            <a:effectLst/>
          </p:spPr>
          <p:txBody>
            <a:bodyPr/>
            <a:lstStyle/>
            <a:p>
              <a:endParaRPr lang="en-US"/>
            </a:p>
          </p:txBody>
        </p:sp>
        <p:sp>
          <p:nvSpPr>
            <p:cNvPr id="22" name="Text Box 13"/>
            <p:cNvSpPr txBox="1">
              <a:spLocks noChangeArrowheads="1"/>
            </p:cNvSpPr>
            <p:nvPr/>
          </p:nvSpPr>
          <p:spPr bwMode="auto">
            <a:xfrm>
              <a:off x="2448" y="2194"/>
              <a:ext cx="998" cy="291"/>
            </a:xfrm>
            <a:prstGeom prst="rect">
              <a:avLst/>
            </a:prstGeom>
            <a:noFill/>
            <a:ln w="9525">
              <a:noFill/>
              <a:miter lim="800000"/>
              <a:headEnd/>
              <a:tailEnd/>
            </a:ln>
            <a:effectLst/>
          </p:spPr>
          <p:txBody>
            <a:bodyPr wrap="none">
              <a:spAutoFit/>
            </a:bodyPr>
            <a:lstStyle/>
            <a:p>
              <a:r>
                <a:rPr lang="en-US" sz="2000" dirty="0" smtClean="0">
                  <a:sym typeface="Symbol" pitchFamily="18" charset="2"/>
                </a:rPr>
                <a:t>D</a:t>
              </a:r>
              <a:r>
                <a:rPr lang="en-US" sz="2000" dirty="0" smtClean="0"/>
                <a:t>(</a:t>
              </a:r>
              <a:r>
                <a:rPr lang="en-US" sz="2000" dirty="0"/>
                <a:t>k,</a:t>
              </a:r>
              <a:r>
                <a:rPr lang="en-US" sz="2400" b="1" dirty="0"/>
                <a:t> </a:t>
              </a:r>
              <a:r>
                <a:rPr lang="en-US" sz="2400" b="1" dirty="0" smtClean="0"/>
                <a:t>c’</a:t>
              </a:r>
              <a:r>
                <a:rPr lang="en-US" sz="2000" dirty="0" smtClean="0"/>
                <a:t>) = </a:t>
              </a:r>
              <a:r>
                <a:rPr lang="en-US" sz="2000" dirty="0" err="1" smtClean="0"/>
                <a:t>m</a:t>
              </a:r>
              <a:r>
                <a:rPr lang="en-US" sz="2000" baseline="-25000" dirty="0" err="1" smtClean="0"/>
                <a:t>b</a:t>
              </a:r>
              <a:endParaRPr lang="en-US" sz="2000" dirty="0"/>
            </a:p>
          </p:txBody>
        </p:sp>
      </p:grpSp>
      <p:grpSp>
        <p:nvGrpSpPr>
          <p:cNvPr id="23" name="Group 22"/>
          <p:cNvGrpSpPr/>
          <p:nvPr/>
        </p:nvGrpSpPr>
        <p:grpSpPr>
          <a:xfrm>
            <a:off x="8001347" y="5556650"/>
            <a:ext cx="1066800" cy="609600"/>
            <a:chOff x="7772400" y="2647950"/>
            <a:chExt cx="1066800" cy="457200"/>
          </a:xfrm>
        </p:grpSpPr>
        <p:sp>
          <p:nvSpPr>
            <p:cNvPr id="24" name="Line 14"/>
            <p:cNvSpPr>
              <a:spLocks noChangeShapeType="1"/>
            </p:cNvSpPr>
            <p:nvPr/>
          </p:nvSpPr>
          <p:spPr bwMode="auto">
            <a:xfrm flipV="1">
              <a:off x="7772400" y="3105150"/>
              <a:ext cx="1066800" cy="0"/>
            </a:xfrm>
            <a:prstGeom prst="line">
              <a:avLst/>
            </a:prstGeom>
            <a:noFill/>
            <a:ln w="9525">
              <a:solidFill>
                <a:schemeClr val="tx1"/>
              </a:solidFill>
              <a:round/>
              <a:headEnd/>
              <a:tailEnd type="triangle" w="med" len="med"/>
            </a:ln>
            <a:effectLst/>
          </p:spPr>
          <p:txBody>
            <a:bodyPr/>
            <a:lstStyle/>
            <a:p>
              <a:endParaRPr lang="en-US"/>
            </a:p>
          </p:txBody>
        </p:sp>
        <p:sp>
          <p:nvSpPr>
            <p:cNvPr id="25" name="Text Box 15"/>
            <p:cNvSpPr txBox="1">
              <a:spLocks noChangeArrowheads="1"/>
            </p:cNvSpPr>
            <p:nvPr/>
          </p:nvSpPr>
          <p:spPr bwMode="auto">
            <a:xfrm>
              <a:off x="7848600" y="2647950"/>
              <a:ext cx="353132" cy="346249"/>
            </a:xfrm>
            <a:prstGeom prst="rect">
              <a:avLst/>
            </a:prstGeom>
            <a:noFill/>
            <a:ln w="9525">
              <a:noFill/>
              <a:miter lim="800000"/>
              <a:headEnd/>
              <a:tailEnd/>
            </a:ln>
            <a:effectLst/>
          </p:spPr>
          <p:txBody>
            <a:bodyPr wrap="none">
              <a:spAutoFit/>
            </a:bodyPr>
            <a:lstStyle/>
            <a:p>
              <a:r>
                <a:rPr lang="en-US" sz="2400" dirty="0"/>
                <a:t>b</a:t>
              </a:r>
              <a:endParaRPr lang="en-US" sz="2000" dirty="0"/>
            </a:p>
          </p:txBody>
        </p:sp>
      </p:grpSp>
      <p:grpSp>
        <p:nvGrpSpPr>
          <p:cNvPr id="29" name="Group 28"/>
          <p:cNvGrpSpPr/>
          <p:nvPr/>
        </p:nvGrpSpPr>
        <p:grpSpPr>
          <a:xfrm>
            <a:off x="6946901" y="4851399"/>
            <a:ext cx="840895" cy="1145176"/>
            <a:chOff x="9601200" y="1581150"/>
            <a:chExt cx="840895" cy="858882"/>
          </a:xfrm>
        </p:grpSpPr>
        <p:sp>
          <p:nvSpPr>
            <p:cNvPr id="26" name="TextBox 25"/>
            <p:cNvSpPr txBox="1"/>
            <p:nvPr/>
          </p:nvSpPr>
          <p:spPr>
            <a:xfrm>
              <a:off x="9601200" y="1581150"/>
              <a:ext cx="784164" cy="300082"/>
            </a:xfrm>
            <a:prstGeom prst="rect">
              <a:avLst/>
            </a:prstGeom>
            <a:noFill/>
          </p:spPr>
          <p:txBody>
            <a:bodyPr wrap="none" rtlCol="0">
              <a:spAutoFit/>
            </a:bodyPr>
            <a:lstStyle/>
            <a:p>
              <a:r>
                <a:rPr lang="en-US" sz="2000" dirty="0" smtClean="0">
                  <a:solidFill>
                    <a:srgbClr val="000000"/>
                  </a:solidFill>
                </a:rPr>
                <a:t>(c</a:t>
              </a:r>
              <a:r>
                <a:rPr lang="en-US" sz="2000" baseline="-25000" dirty="0" smtClean="0">
                  <a:solidFill>
                    <a:srgbClr val="000000"/>
                  </a:solidFill>
                </a:rPr>
                <a:t>0</a:t>
              </a:r>
              <a:r>
                <a:rPr lang="en-US" sz="2000" dirty="0" smtClean="0">
                  <a:solidFill>
                    <a:srgbClr val="000000"/>
                  </a:solidFill>
                </a:rPr>
                <a:t>, t) </a:t>
              </a:r>
              <a:endParaRPr lang="en-US" sz="2000" dirty="0">
                <a:solidFill>
                  <a:srgbClr val="000000"/>
                </a:solidFill>
              </a:endParaRPr>
            </a:p>
          </p:txBody>
        </p:sp>
        <p:sp>
          <p:nvSpPr>
            <p:cNvPr id="27" name="Down Arrow 26"/>
            <p:cNvSpPr/>
            <p:nvPr/>
          </p:nvSpPr>
          <p:spPr>
            <a:xfrm>
              <a:off x="9918700" y="1962149"/>
              <a:ext cx="152400" cy="228602"/>
            </a:xfrm>
            <a:prstGeom prst="down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000000"/>
                </a:solidFill>
              </a:endParaRPr>
            </a:p>
          </p:txBody>
        </p:sp>
        <p:sp>
          <p:nvSpPr>
            <p:cNvPr id="28" name="TextBox 27"/>
            <p:cNvSpPr txBox="1"/>
            <p:nvPr/>
          </p:nvSpPr>
          <p:spPr>
            <a:xfrm>
              <a:off x="9601200" y="2139950"/>
              <a:ext cx="840895" cy="300082"/>
            </a:xfrm>
            <a:prstGeom prst="rect">
              <a:avLst/>
            </a:prstGeom>
            <a:noFill/>
          </p:spPr>
          <p:txBody>
            <a:bodyPr wrap="none" rtlCol="0">
              <a:spAutoFit/>
            </a:bodyPr>
            <a:lstStyle/>
            <a:p>
              <a:r>
                <a:rPr lang="en-US" sz="2000" dirty="0" smtClean="0">
                  <a:solidFill>
                    <a:srgbClr val="000000"/>
                  </a:solidFill>
                </a:rPr>
                <a:t>(c</a:t>
              </a:r>
              <a:r>
                <a:rPr lang="en-US" sz="2000" baseline="-25000" dirty="0" smtClean="0">
                  <a:solidFill>
                    <a:srgbClr val="000000"/>
                  </a:solidFill>
                </a:rPr>
                <a:t>0</a:t>
              </a:r>
              <a:r>
                <a:rPr lang="en-US" sz="2000" dirty="0" smtClean="0">
                  <a:solidFill>
                    <a:srgbClr val="000000"/>
                  </a:solidFill>
                </a:rPr>
                <a:t>, t’) </a:t>
              </a:r>
              <a:endParaRPr lang="en-US" sz="2000" dirty="0">
                <a:solidFill>
                  <a:srgbClr val="000000"/>
                </a:solidFill>
              </a:endParaRPr>
            </a:p>
          </p:txBody>
        </p:sp>
      </p:grpSp>
      <p:sp>
        <p:nvSpPr>
          <p:cNvPr id="4" name="Slide Number Placeholder 3"/>
          <p:cNvSpPr>
            <a:spLocks noGrp="1"/>
          </p:cNvSpPr>
          <p:nvPr>
            <p:ph type="sldNum" sz="quarter" idx="12"/>
          </p:nvPr>
        </p:nvSpPr>
        <p:spPr/>
        <p:txBody>
          <a:bodyPr/>
          <a:lstStyle/>
          <a:p>
            <a:fld id="{B747839D-A323-47F3-909F-548499399628}" type="slidenum">
              <a:rPr lang="en-US" smtClean="0"/>
              <a:t>37</a:t>
            </a:fld>
            <a:endParaRPr lang="en-US"/>
          </a:p>
        </p:txBody>
      </p:sp>
      <mc:AlternateContent xmlns:mc="http://schemas.openxmlformats.org/markup-compatibility/2006">
        <mc:Choice xmlns:p14="http://schemas.microsoft.com/office/powerpoint/2010/main" Requires="p14">
          <p:contentPart p14:bwMode="auto" r:id="rId2">
            <p14:nvContentPartPr>
              <p14:cNvPr id="30" name="Ink 29"/>
              <p14:cNvContentPartPr/>
              <p14:nvPr/>
            </p14:nvContentPartPr>
            <p14:xfrm>
              <a:off x="5656320" y="3879000"/>
              <a:ext cx="1325160" cy="2527200"/>
            </p14:xfrm>
          </p:contentPart>
        </mc:Choice>
        <mc:Fallback>
          <p:pic>
            <p:nvPicPr>
              <p:cNvPr id="30" name="Ink 29"/>
              <p:cNvPicPr/>
              <p:nvPr/>
            </p:nvPicPr>
            <p:blipFill>
              <a:blip r:embed="rId3"/>
              <a:stretch>
                <a:fillRect/>
              </a:stretch>
            </p:blipFill>
            <p:spPr>
              <a:xfrm>
                <a:off x="5646600" y="3875040"/>
                <a:ext cx="1341000" cy="2541960"/>
              </a:xfrm>
              <a:prstGeom prst="rect">
                <a:avLst/>
              </a:prstGeom>
            </p:spPr>
          </p:pic>
        </mc:Fallback>
      </mc:AlternateContent>
    </p:spTree>
    <p:extLst>
      <p:ext uri="{BB962C8B-B14F-4D97-AF65-F5344CB8AC3E}">
        <p14:creationId xmlns:p14="http://schemas.microsoft.com/office/powerpoint/2010/main" val="34974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229526"/>
              </p:ext>
            </p:extLst>
          </p:nvPr>
        </p:nvGraphicFramePr>
        <p:xfrm>
          <a:off x="457200" y="1975247"/>
          <a:ext cx="8229600" cy="2286000"/>
        </p:xfrm>
        <a:graphic>
          <a:graphicData uri="http://schemas.openxmlformats.org/drawingml/2006/table">
            <a:tbl>
              <a:tblPr firstRow="1" bandRow="1">
                <a:tableStyleId>{72833802-FEF1-4C79-8D5D-14CF1EAF98D9}</a:tableStyleId>
              </a:tblPr>
              <a:tblGrid>
                <a:gridCol w="1645920"/>
                <a:gridCol w="1645920"/>
                <a:gridCol w="1645920"/>
                <a:gridCol w="1645920"/>
                <a:gridCol w="1645920"/>
              </a:tblGrid>
              <a:tr h="370840">
                <a:tc>
                  <a:txBody>
                    <a:bodyPr/>
                    <a:lstStyle/>
                    <a:p>
                      <a:r>
                        <a:rPr lang="en-US" sz="2000" dirty="0" smtClean="0"/>
                        <a:t>AE Cipher</a:t>
                      </a:r>
                      <a:endParaRPr lang="en-US" sz="2000" dirty="0"/>
                    </a:p>
                  </a:txBody>
                  <a:tcPr/>
                </a:tc>
                <a:tc>
                  <a:txBody>
                    <a:bodyPr/>
                    <a:lstStyle/>
                    <a:p>
                      <a:r>
                        <a:rPr lang="en-US" sz="2000" dirty="0" smtClean="0"/>
                        <a:t>Code Size</a:t>
                      </a:r>
                      <a:endParaRPr lang="en-US" sz="2000" dirty="0"/>
                    </a:p>
                  </a:txBody>
                  <a:tcPr/>
                </a:tc>
                <a:tc>
                  <a:txBody>
                    <a:bodyPr/>
                    <a:lstStyle/>
                    <a:p>
                      <a:r>
                        <a:rPr lang="en-US" sz="2000" dirty="0" smtClean="0"/>
                        <a:t>Speed</a:t>
                      </a:r>
                      <a:br>
                        <a:rPr lang="en-US" sz="2000" dirty="0" smtClean="0"/>
                      </a:br>
                      <a:r>
                        <a:rPr lang="en-US" sz="2000" dirty="0" smtClean="0"/>
                        <a:t>(MB/sec)</a:t>
                      </a:r>
                      <a:endParaRPr lang="en-US" sz="2000" dirty="0"/>
                    </a:p>
                  </a:txBody>
                  <a:tcPr/>
                </a:tc>
                <a:tc>
                  <a:txBody>
                    <a:bodyPr/>
                    <a:lstStyle/>
                    <a:p>
                      <a:r>
                        <a:rPr lang="en-US" sz="2000" dirty="0" smtClean="0"/>
                        <a:t>Raw Cipher</a:t>
                      </a:r>
                      <a:endParaRPr lang="en-US" sz="2000" dirty="0"/>
                    </a:p>
                  </a:txBody>
                  <a:tcPr/>
                </a:tc>
                <a:tc>
                  <a:txBody>
                    <a:bodyPr/>
                    <a:lstStyle/>
                    <a:p>
                      <a:r>
                        <a:rPr lang="en-US" sz="2000" dirty="0" smtClean="0"/>
                        <a:t>Raw Speed</a:t>
                      </a:r>
                      <a:endParaRPr lang="en-US" sz="2000" dirty="0"/>
                    </a:p>
                  </a:txBody>
                  <a:tcPr/>
                </a:tc>
              </a:tr>
              <a:tr h="370840">
                <a:tc>
                  <a:txBody>
                    <a:bodyPr/>
                    <a:lstStyle/>
                    <a:p>
                      <a:r>
                        <a:rPr lang="en-US" sz="2000" dirty="0" smtClean="0"/>
                        <a:t>AES/GCM</a:t>
                      </a:r>
                      <a:endParaRPr lang="en-US" sz="2000" dirty="0"/>
                    </a:p>
                  </a:txBody>
                  <a:tcPr/>
                </a:tc>
                <a:tc>
                  <a:txBody>
                    <a:bodyPr/>
                    <a:lstStyle/>
                    <a:p>
                      <a:r>
                        <a:rPr lang="en-US" sz="2000" dirty="0" smtClean="0"/>
                        <a:t>Large</a:t>
                      </a:r>
                      <a:endParaRPr lang="en-US" sz="2000" dirty="0"/>
                    </a:p>
                  </a:txBody>
                  <a:tcPr/>
                </a:tc>
                <a:tc>
                  <a:txBody>
                    <a:bodyPr/>
                    <a:lstStyle/>
                    <a:p>
                      <a:r>
                        <a:rPr lang="en-US" sz="2000" dirty="0" smtClean="0"/>
                        <a:t>108</a:t>
                      </a:r>
                      <a:endParaRPr lang="en-US" sz="2000" dirty="0"/>
                    </a:p>
                  </a:txBody>
                  <a:tcPr/>
                </a:tc>
                <a:tc>
                  <a:txBody>
                    <a:bodyPr/>
                    <a:lstStyle/>
                    <a:p>
                      <a:r>
                        <a:rPr lang="en-US" sz="2000" dirty="0" smtClean="0"/>
                        <a:t>AES/CTR</a:t>
                      </a:r>
                      <a:endParaRPr lang="en-US" sz="2000" dirty="0"/>
                    </a:p>
                  </a:txBody>
                  <a:tcPr/>
                </a:tc>
                <a:tc>
                  <a:txBody>
                    <a:bodyPr/>
                    <a:lstStyle/>
                    <a:p>
                      <a:r>
                        <a:rPr lang="en-US" sz="2000" dirty="0" smtClean="0"/>
                        <a:t>139</a:t>
                      </a:r>
                      <a:endParaRPr lang="en-US" sz="2000" dirty="0"/>
                    </a:p>
                  </a:txBody>
                  <a:tcPr/>
                </a:tc>
              </a:tr>
              <a:tr h="370840">
                <a:tc>
                  <a:txBody>
                    <a:bodyPr/>
                    <a:lstStyle/>
                    <a:p>
                      <a:r>
                        <a:rPr lang="en-US" sz="2000" dirty="0" smtClean="0"/>
                        <a:t>AES/CCM</a:t>
                      </a:r>
                      <a:endParaRPr lang="en-US" sz="2000" dirty="0"/>
                    </a:p>
                  </a:txBody>
                  <a:tcPr/>
                </a:tc>
                <a:tc>
                  <a:txBody>
                    <a:bodyPr/>
                    <a:lstStyle/>
                    <a:p>
                      <a:r>
                        <a:rPr lang="en-US" sz="2000" dirty="0" smtClean="0"/>
                        <a:t>smaller</a:t>
                      </a:r>
                      <a:endParaRPr lang="en-US" sz="2000" dirty="0"/>
                    </a:p>
                  </a:txBody>
                  <a:tcPr/>
                </a:tc>
                <a:tc>
                  <a:txBody>
                    <a:bodyPr/>
                    <a:lstStyle/>
                    <a:p>
                      <a:r>
                        <a:rPr lang="en-US" sz="2000" dirty="0" smtClean="0"/>
                        <a:t>61</a:t>
                      </a:r>
                      <a:endParaRPr lang="en-US" sz="2000" dirty="0"/>
                    </a:p>
                  </a:txBody>
                  <a:tcPr/>
                </a:tc>
                <a:tc>
                  <a:txBody>
                    <a:bodyPr/>
                    <a:lstStyle/>
                    <a:p>
                      <a:r>
                        <a:rPr lang="en-US" sz="2000" dirty="0" smtClean="0"/>
                        <a:t>AES/CBC</a:t>
                      </a:r>
                      <a:endParaRPr lang="en-US" sz="2000" dirty="0"/>
                    </a:p>
                  </a:txBody>
                  <a:tcPr/>
                </a:tc>
                <a:tc>
                  <a:txBody>
                    <a:bodyPr/>
                    <a:lstStyle/>
                    <a:p>
                      <a:r>
                        <a:rPr lang="en-US" sz="2000" dirty="0" smtClean="0"/>
                        <a:t>109</a:t>
                      </a:r>
                      <a:endParaRPr lang="en-US" sz="2000" dirty="0"/>
                    </a:p>
                  </a:txBody>
                  <a:tcPr/>
                </a:tc>
              </a:tr>
              <a:tr h="370840">
                <a:tc>
                  <a:txBody>
                    <a:bodyPr/>
                    <a:lstStyle/>
                    <a:p>
                      <a:r>
                        <a:rPr lang="en-US" sz="2000" dirty="0" smtClean="0"/>
                        <a:t>AES/EAX</a:t>
                      </a:r>
                      <a:endParaRPr lang="en-US" sz="2000" dirty="0"/>
                    </a:p>
                  </a:txBody>
                  <a:tcPr/>
                </a:tc>
                <a:tc>
                  <a:txBody>
                    <a:bodyPr/>
                    <a:lstStyle/>
                    <a:p>
                      <a:r>
                        <a:rPr lang="en-US" sz="2000" dirty="0" smtClean="0"/>
                        <a:t>smaller</a:t>
                      </a:r>
                      <a:endParaRPr lang="en-US" sz="2000" dirty="0"/>
                    </a:p>
                  </a:txBody>
                  <a:tcPr/>
                </a:tc>
                <a:tc>
                  <a:txBody>
                    <a:bodyPr/>
                    <a:lstStyle/>
                    <a:p>
                      <a:r>
                        <a:rPr lang="en-US" sz="2000" dirty="0" smtClean="0"/>
                        <a:t>61</a:t>
                      </a:r>
                      <a:endParaRPr lang="en-US" sz="2000" dirty="0"/>
                    </a:p>
                  </a:txBody>
                  <a:tcPr/>
                </a:tc>
                <a:tc>
                  <a:txBody>
                    <a:bodyPr/>
                    <a:lstStyle/>
                    <a:p>
                      <a:r>
                        <a:rPr lang="en-US" sz="2000" dirty="0" smtClean="0"/>
                        <a:t>AES/CMAC</a:t>
                      </a:r>
                      <a:endParaRPr lang="en-US" sz="2000" dirty="0"/>
                    </a:p>
                  </a:txBody>
                  <a:tcPr/>
                </a:tc>
                <a:tc>
                  <a:txBody>
                    <a:bodyPr/>
                    <a:lstStyle/>
                    <a:p>
                      <a:r>
                        <a:rPr lang="en-US" sz="2000" dirty="0" smtClean="0"/>
                        <a:t>109</a:t>
                      </a:r>
                      <a:endParaRPr lang="en-US" sz="2000" dirty="0"/>
                    </a:p>
                  </a:txBody>
                  <a:tcPr/>
                </a:tc>
              </a:tr>
              <a:tr h="370840">
                <a:tc>
                  <a:txBody>
                    <a:bodyPr/>
                    <a:lstStyle/>
                    <a:p>
                      <a:r>
                        <a:rPr lang="en-US" sz="2000" dirty="0" smtClean="0"/>
                        <a:t>AES/OCB*</a:t>
                      </a:r>
                      <a:endParaRPr lang="en-US" sz="2000" dirty="0"/>
                    </a:p>
                  </a:txBody>
                  <a:tcPr/>
                </a:tc>
                <a:tc>
                  <a:txBody>
                    <a:bodyPr/>
                    <a:lstStyle/>
                    <a:p>
                      <a:r>
                        <a:rPr lang="en-US" sz="2000" dirty="0" smtClean="0"/>
                        <a:t>small</a:t>
                      </a:r>
                      <a:endParaRPr lang="en-US" sz="2000" dirty="0"/>
                    </a:p>
                  </a:txBody>
                  <a:tcPr/>
                </a:tc>
                <a:tc>
                  <a:txBody>
                    <a:bodyPr/>
                    <a:lstStyle/>
                    <a:p>
                      <a:r>
                        <a:rPr lang="en-US" sz="2000" dirty="0" smtClean="0"/>
                        <a:t>129</a:t>
                      </a:r>
                      <a:endParaRPr lang="en-US" sz="2000" dirty="0"/>
                    </a:p>
                  </a:txBody>
                  <a:tcPr/>
                </a:tc>
                <a:tc>
                  <a:txBody>
                    <a:bodyPr/>
                    <a:lstStyle/>
                    <a:p>
                      <a:r>
                        <a:rPr lang="en-US" sz="2000" dirty="0" smtClean="0"/>
                        <a:t>HMAC/SHA1</a:t>
                      </a:r>
                      <a:endParaRPr lang="en-US" sz="2000" dirty="0"/>
                    </a:p>
                  </a:txBody>
                  <a:tcPr/>
                </a:tc>
                <a:tc>
                  <a:txBody>
                    <a:bodyPr/>
                    <a:lstStyle/>
                    <a:p>
                      <a:r>
                        <a:rPr lang="en-US" sz="2000" dirty="0" smtClean="0"/>
                        <a:t>147</a:t>
                      </a:r>
                      <a:endParaRPr lang="en-US" sz="2000" dirty="0"/>
                    </a:p>
                  </a:txBody>
                  <a:tcPr/>
                </a:tc>
              </a:tr>
            </a:tbl>
          </a:graphicData>
        </a:graphic>
      </p:graphicFrame>
      <p:sp>
        <p:nvSpPr>
          <p:cNvPr id="4" name="Slide Number Placeholder 3"/>
          <p:cNvSpPr>
            <a:spLocks noGrp="1"/>
          </p:cNvSpPr>
          <p:nvPr>
            <p:ph type="sldNum" sz="quarter" idx="12"/>
          </p:nvPr>
        </p:nvSpPr>
        <p:spPr/>
        <p:txBody>
          <a:bodyPr/>
          <a:lstStyle/>
          <a:p>
            <a:fld id="{B747839D-A323-47F3-909F-548499399628}" type="slidenum">
              <a:rPr lang="en-US" smtClean="0"/>
              <a:t>38</a:t>
            </a:fld>
            <a:endParaRPr lang="en-US"/>
          </a:p>
        </p:txBody>
      </p:sp>
      <p:sp>
        <p:nvSpPr>
          <p:cNvPr id="6" name="TextBox 5"/>
          <p:cNvSpPr txBox="1"/>
          <p:nvPr/>
        </p:nvSpPr>
        <p:spPr>
          <a:xfrm>
            <a:off x="457200" y="4794647"/>
            <a:ext cx="4672754" cy="615553"/>
          </a:xfrm>
          <a:prstGeom prst="rect">
            <a:avLst/>
          </a:prstGeom>
          <a:noFill/>
        </p:spPr>
        <p:txBody>
          <a:bodyPr wrap="none" lIns="0" tIns="0" rIns="0" bIns="0" rtlCol="0" anchor="t" anchorCtr="0">
            <a:spAutoFit/>
          </a:bodyPr>
          <a:lstStyle/>
          <a:p>
            <a:r>
              <a:rPr lang="en-US" sz="2000" dirty="0" smtClean="0"/>
              <a:t>* OCB mode may have patent issues. Speed</a:t>
            </a:r>
            <a:r>
              <a:rPr lang="en-US" sz="2000" dirty="0"/>
              <a:t/>
            </a:r>
            <a:br>
              <a:rPr lang="en-US" sz="2000" dirty="0"/>
            </a:br>
            <a:r>
              <a:rPr lang="en-US" sz="2000" dirty="0" smtClean="0"/>
              <a:t>   extrapolated from Ted </a:t>
            </a:r>
            <a:r>
              <a:rPr lang="en-US" sz="2000" dirty="0" err="1" smtClean="0"/>
              <a:t>Kravitz’s</a:t>
            </a:r>
            <a:r>
              <a:rPr lang="en-US" sz="2000" dirty="0" smtClean="0"/>
              <a:t> results.</a:t>
            </a:r>
          </a:p>
        </p:txBody>
      </p:sp>
      <p:sp>
        <p:nvSpPr>
          <p:cNvPr id="7" name="TextBox 6"/>
          <p:cNvSpPr txBox="1"/>
          <p:nvPr/>
        </p:nvSpPr>
        <p:spPr>
          <a:xfrm>
            <a:off x="2892980" y="1597223"/>
            <a:ext cx="3358041" cy="307777"/>
          </a:xfrm>
          <a:prstGeom prst="rect">
            <a:avLst/>
          </a:prstGeom>
          <a:noFill/>
        </p:spPr>
        <p:txBody>
          <a:bodyPr wrap="none" lIns="0" tIns="0" rIns="0" bIns="0" rtlCol="0" anchor="t" anchorCtr="0">
            <a:spAutoFit/>
          </a:bodyPr>
          <a:lstStyle/>
          <a:p>
            <a:r>
              <a:rPr lang="en-US" sz="2000" dirty="0"/>
              <a:t>F</a:t>
            </a:r>
            <a:r>
              <a:rPr lang="en-US" sz="2000" dirty="0" smtClean="0"/>
              <a:t>rom Crypto++ 5.6.0 [Wei Dai]</a:t>
            </a: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4273560" y="2787840"/>
              <a:ext cx="4277880" cy="1561680"/>
            </p14:xfrm>
          </p:contentPart>
        </mc:Choice>
        <mc:Fallback>
          <p:pic>
            <p:nvPicPr>
              <p:cNvPr id="3" name="Ink 2"/>
              <p:cNvPicPr/>
              <p:nvPr/>
            </p:nvPicPr>
            <p:blipFill>
              <a:blip r:embed="rId3"/>
              <a:stretch>
                <a:fillRect/>
              </a:stretch>
            </p:blipFill>
            <p:spPr>
              <a:xfrm>
                <a:off x="4264920" y="2784960"/>
                <a:ext cx="4289040" cy="1573200"/>
              </a:xfrm>
              <a:prstGeom prst="rect">
                <a:avLst/>
              </a:prstGeom>
            </p:spPr>
          </p:pic>
        </mc:Fallback>
      </mc:AlternateContent>
    </p:spTree>
    <p:extLst>
      <p:ext uri="{BB962C8B-B14F-4D97-AF65-F5344CB8AC3E}">
        <p14:creationId xmlns:p14="http://schemas.microsoft.com/office/powerpoint/2010/main" val="3548059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idx="1"/>
          </p:nvPr>
        </p:nvSpPr>
        <p:spPr>
          <a:xfrm>
            <a:off x="228600" y="1535113"/>
            <a:ext cx="2895600" cy="446087"/>
          </a:xfrm>
        </p:spPr>
        <p:txBody>
          <a:bodyPr/>
          <a:lstStyle/>
          <a:p>
            <a:r>
              <a:rPr lang="en-US" sz="2400" dirty="0" smtClean="0"/>
              <a:t>Encrypt-then-MAC</a:t>
            </a:r>
            <a:endParaRPr lang="en-US" sz="2400" dirty="0"/>
          </a:p>
        </p:txBody>
      </p:sp>
      <p:sp>
        <p:nvSpPr>
          <p:cNvPr id="6" name="Content Placeholder 5"/>
          <p:cNvSpPr>
            <a:spLocks noGrp="1"/>
          </p:cNvSpPr>
          <p:nvPr>
            <p:ph sz="half" idx="2"/>
          </p:nvPr>
        </p:nvSpPr>
        <p:spPr>
          <a:xfrm>
            <a:off x="228600" y="1970087"/>
            <a:ext cx="2895600" cy="4144963"/>
          </a:xfrm>
        </p:spPr>
        <p:txBody>
          <a:bodyPr>
            <a:normAutofit/>
          </a:bodyPr>
          <a:lstStyle/>
          <a:p>
            <a:r>
              <a:rPr lang="en-US" sz="2400" dirty="0" smtClean="0"/>
              <a:t>Provides integrity of CT</a:t>
            </a:r>
          </a:p>
          <a:p>
            <a:r>
              <a:rPr lang="en-US" sz="2400" dirty="0" smtClean="0"/>
              <a:t>Plaintext integrity</a:t>
            </a:r>
          </a:p>
          <a:p>
            <a:r>
              <a:rPr lang="en-US" sz="2400" dirty="0" smtClean="0"/>
              <a:t>If cipher is malleable, we detect invalid CT</a:t>
            </a:r>
          </a:p>
          <a:p>
            <a:r>
              <a:rPr lang="en-US" sz="2400" dirty="0" smtClean="0"/>
              <a:t>MAC provides no information about PT since it’s over the encryption</a:t>
            </a:r>
            <a:endParaRPr lang="en-US" sz="2400" dirty="0"/>
          </a:p>
        </p:txBody>
      </p:sp>
      <p:sp>
        <p:nvSpPr>
          <p:cNvPr id="7" name="Text Placeholder 6"/>
          <p:cNvSpPr>
            <a:spLocks noGrp="1"/>
          </p:cNvSpPr>
          <p:nvPr>
            <p:ph type="body" sz="quarter" idx="3"/>
          </p:nvPr>
        </p:nvSpPr>
        <p:spPr>
          <a:xfrm>
            <a:off x="3123063" y="1535113"/>
            <a:ext cx="2896737" cy="446087"/>
          </a:xfrm>
        </p:spPr>
        <p:txBody>
          <a:bodyPr/>
          <a:lstStyle/>
          <a:p>
            <a:r>
              <a:rPr lang="en-US" sz="2400" dirty="0" smtClean="0"/>
              <a:t>MAC-then-Encrypt</a:t>
            </a:r>
            <a:endParaRPr lang="en-US" sz="2400" dirty="0"/>
          </a:p>
        </p:txBody>
      </p:sp>
      <p:sp>
        <p:nvSpPr>
          <p:cNvPr id="8" name="Content Placeholder 7"/>
          <p:cNvSpPr>
            <a:spLocks noGrp="1"/>
          </p:cNvSpPr>
          <p:nvPr>
            <p:ph sz="quarter" idx="4"/>
          </p:nvPr>
        </p:nvSpPr>
        <p:spPr>
          <a:xfrm>
            <a:off x="3123063" y="1970087"/>
            <a:ext cx="2896737" cy="4144963"/>
          </a:xfrm>
        </p:spPr>
        <p:txBody>
          <a:bodyPr>
            <a:normAutofit/>
          </a:bodyPr>
          <a:lstStyle/>
          <a:p>
            <a:r>
              <a:rPr lang="en-US" sz="2400" dirty="0" smtClean="0"/>
              <a:t>No integrity of CT</a:t>
            </a:r>
          </a:p>
          <a:p>
            <a:r>
              <a:rPr lang="en-US" sz="2400" dirty="0" smtClean="0"/>
              <a:t>Plaintext integrity</a:t>
            </a:r>
          </a:p>
          <a:p>
            <a:r>
              <a:rPr lang="en-US" sz="2400" dirty="0" smtClean="0"/>
              <a:t>If cipher is malleable, can change message w/o detection</a:t>
            </a:r>
          </a:p>
          <a:p>
            <a:r>
              <a:rPr lang="en-US" sz="2400" dirty="0" smtClean="0"/>
              <a:t>MAC provides no information on PT since encrypted</a:t>
            </a:r>
            <a:endParaRPr lang="en-US" sz="2400" dirty="0"/>
          </a:p>
        </p:txBody>
      </p:sp>
      <p:sp>
        <p:nvSpPr>
          <p:cNvPr id="4" name="Slide Number Placeholder 3"/>
          <p:cNvSpPr>
            <a:spLocks noGrp="1"/>
          </p:cNvSpPr>
          <p:nvPr>
            <p:ph type="sldNum" sz="quarter" idx="12"/>
          </p:nvPr>
        </p:nvSpPr>
        <p:spPr/>
        <p:txBody>
          <a:bodyPr/>
          <a:lstStyle/>
          <a:p>
            <a:fld id="{B747839D-A323-47F3-909F-548499399628}" type="slidenum">
              <a:rPr lang="en-US" smtClean="0"/>
              <a:t>39</a:t>
            </a:fld>
            <a:endParaRPr lang="en-US"/>
          </a:p>
        </p:txBody>
      </p:sp>
      <p:sp>
        <p:nvSpPr>
          <p:cNvPr id="10" name="Text Placeholder 6"/>
          <p:cNvSpPr txBox="1">
            <a:spLocks/>
          </p:cNvSpPr>
          <p:nvPr/>
        </p:nvSpPr>
        <p:spPr>
          <a:xfrm>
            <a:off x="6018663" y="1535113"/>
            <a:ext cx="2896737" cy="446087"/>
          </a:xfrm>
          <a:prstGeom prst="rect">
            <a:avLst/>
          </a:prstGeom>
        </p:spPr>
        <p:txBody>
          <a:bodyPr vert="horz" lIns="91440" tIns="45720" rIns="91440" bIns="45720" rtlCol="0" anchor="b" anchorCtr="0">
            <a:noAutofit/>
          </a:bodyPr>
          <a:lstStyle>
            <a:lvl1pPr marL="0" indent="0" algn="l" defTabSz="457200" rtl="0" eaLnBrk="1" latinLnBrk="0" hangingPunct="1">
              <a:spcBef>
                <a:spcPct val="20000"/>
              </a:spcBef>
              <a:buClr>
                <a:schemeClr val="tx1"/>
              </a:buClr>
              <a:buFont typeface="Arial"/>
              <a:buNone/>
              <a:defRPr sz="2800" b="1" kern="1200">
                <a:solidFill>
                  <a:schemeClr val="tx1"/>
                </a:solidFill>
                <a:latin typeface="+mn-lt"/>
                <a:ea typeface="+mn-ea"/>
                <a:cs typeface="Calibri"/>
              </a:defRPr>
            </a:lvl1pPr>
            <a:lvl2pPr marL="457200" indent="0" algn="l" defTabSz="457200" rtl="0" eaLnBrk="1" latinLnBrk="0" hangingPunct="1">
              <a:spcBef>
                <a:spcPct val="20000"/>
              </a:spcBef>
              <a:buClr>
                <a:schemeClr val="tx1"/>
              </a:buClr>
              <a:buFont typeface="Arial"/>
              <a:buNone/>
              <a:defRPr sz="2000" b="1" kern="1200">
                <a:solidFill>
                  <a:schemeClr val="tx1"/>
                </a:solidFill>
                <a:latin typeface="+mn-lt"/>
                <a:ea typeface="+mn-ea"/>
                <a:cs typeface="Calibri"/>
              </a:defRPr>
            </a:lvl2pPr>
            <a:lvl3pPr marL="914400" indent="0" algn="l" defTabSz="457200" rtl="0" eaLnBrk="1" latinLnBrk="0" hangingPunct="1">
              <a:spcBef>
                <a:spcPct val="20000"/>
              </a:spcBef>
              <a:buClr>
                <a:schemeClr val="tx1"/>
              </a:buClr>
              <a:buFont typeface="Arial"/>
              <a:buNone/>
              <a:defRPr sz="1800" b="1" kern="1200">
                <a:solidFill>
                  <a:schemeClr val="tx1"/>
                </a:solidFill>
                <a:latin typeface="+mn-lt"/>
                <a:ea typeface="+mn-ea"/>
                <a:cs typeface="Calibri"/>
              </a:defRPr>
            </a:lvl3pPr>
            <a:lvl4pPr marL="1371600" indent="0" algn="l" defTabSz="457200" rtl="0" eaLnBrk="1" latinLnBrk="0" hangingPunct="1">
              <a:spcBef>
                <a:spcPct val="20000"/>
              </a:spcBef>
              <a:buClr>
                <a:schemeClr val="tx1"/>
              </a:buClr>
              <a:buFont typeface="Arial"/>
              <a:buNone/>
              <a:tabLst/>
              <a:defRPr sz="1600" b="1" kern="1200">
                <a:solidFill>
                  <a:schemeClr val="tx1"/>
                </a:solidFill>
                <a:latin typeface="+mn-lt"/>
                <a:ea typeface="+mn-ea"/>
                <a:cs typeface="Calibri"/>
              </a:defRPr>
            </a:lvl4pPr>
            <a:lvl5pPr marL="1828800" indent="0" algn="l" defTabSz="457200" rtl="0" eaLnBrk="1" latinLnBrk="0" hangingPunct="1">
              <a:spcBef>
                <a:spcPct val="20000"/>
              </a:spcBef>
              <a:buClr>
                <a:schemeClr val="tx1"/>
              </a:buClr>
              <a:buFont typeface="Arial"/>
              <a:buNone/>
              <a:defRPr sz="1600" b="1" kern="1200">
                <a:solidFill>
                  <a:schemeClr val="tx1"/>
                </a:solidFill>
                <a:latin typeface="+mn-lt"/>
                <a:ea typeface="+mn-ea"/>
                <a:cs typeface="Calibri"/>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400" dirty="0" smtClean="0"/>
              <a:t>Encrypt-and-MAC</a:t>
            </a:r>
            <a:endParaRPr lang="en-US" sz="2400" dirty="0"/>
          </a:p>
        </p:txBody>
      </p:sp>
      <p:sp>
        <p:nvSpPr>
          <p:cNvPr id="11" name="Content Placeholder 7"/>
          <p:cNvSpPr txBox="1">
            <a:spLocks/>
          </p:cNvSpPr>
          <p:nvPr/>
        </p:nvSpPr>
        <p:spPr>
          <a:xfrm>
            <a:off x="6018663" y="1970087"/>
            <a:ext cx="2896737" cy="4144963"/>
          </a:xfrm>
          <a:prstGeom prst="rect">
            <a:avLst/>
          </a:prstGeom>
        </p:spPr>
        <p:txBody>
          <a:bodyPr vert="horz" lIns="91440" tIns="45720" rIns="91440" bIns="45720" rtlCol="0" anchor="t" anchorCtr="0">
            <a:normAutofit fontScale="92500" lnSpcReduction="20000"/>
          </a:bodyPr>
          <a:lstStyle>
            <a:lvl1pPr marL="2921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18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18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400" dirty="0" smtClean="0"/>
              <a:t>No integrity on CT</a:t>
            </a:r>
          </a:p>
          <a:p>
            <a:r>
              <a:rPr lang="en-US" sz="2400" dirty="0" smtClean="0"/>
              <a:t>Integrity of PT can be verified</a:t>
            </a:r>
          </a:p>
          <a:p>
            <a:r>
              <a:rPr lang="en-US" sz="2400" dirty="0" smtClean="0"/>
              <a:t>If cipher is malleable, contents of CT can be altered; should detect at PT level</a:t>
            </a:r>
          </a:p>
          <a:p>
            <a:r>
              <a:rPr lang="en-US" sz="2400" dirty="0" smtClean="0"/>
              <a:t>May reveal info about PT in the MAC (e.g., MAC of same messages are the same)</a:t>
            </a:r>
            <a:endParaRPr lang="en-US" sz="2400"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3331440" y="972000"/>
              <a:ext cx="5513760" cy="5437440"/>
            </p14:xfrm>
          </p:contentPart>
        </mc:Choice>
        <mc:Fallback>
          <p:pic>
            <p:nvPicPr>
              <p:cNvPr id="3" name="Ink 2"/>
              <p:cNvPicPr/>
              <p:nvPr/>
            </p:nvPicPr>
            <p:blipFill>
              <a:blip r:embed="rId3"/>
              <a:stretch>
                <a:fillRect/>
              </a:stretch>
            </p:blipFill>
            <p:spPr>
              <a:xfrm>
                <a:off x="3328560" y="969480"/>
                <a:ext cx="5519160" cy="5442480"/>
              </a:xfrm>
              <a:prstGeom prst="rect">
                <a:avLst/>
              </a:prstGeom>
            </p:spPr>
          </p:pic>
        </mc:Fallback>
      </mc:AlternateContent>
    </p:spTree>
    <p:extLst>
      <p:ext uri="{BB962C8B-B14F-4D97-AF65-F5344CB8AC3E}">
        <p14:creationId xmlns:p14="http://schemas.microsoft.com/office/powerpoint/2010/main" val="1504965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8600"/>
            <a:ext cx="8229600" cy="635000"/>
          </a:xfrm>
        </p:spPr>
        <p:txBody>
          <a:bodyPr/>
          <a:lstStyle/>
          <a:p>
            <a:pPr marL="57150" indent="0">
              <a:buNone/>
            </a:pPr>
            <a:r>
              <a:rPr lang="en-US" dirty="0" smtClean="0"/>
              <a:t>Encrypted with CBC and random IV</a:t>
            </a:r>
          </a:p>
        </p:txBody>
      </p:sp>
      <p:cxnSp>
        <p:nvCxnSpPr>
          <p:cNvPr id="13" name="Straight Arrow Connector 12"/>
          <p:cNvCxnSpPr/>
          <p:nvPr/>
        </p:nvCxnSpPr>
        <p:spPr>
          <a:xfrm>
            <a:off x="1828800" y="40386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30092" y="2598824"/>
            <a:ext cx="2153013" cy="707886"/>
          </a:xfrm>
          <a:prstGeom prst="rect">
            <a:avLst/>
          </a:prstGeom>
          <a:noFill/>
        </p:spPr>
        <p:txBody>
          <a:bodyPr wrap="none" rtlCol="0">
            <a:spAutoFit/>
          </a:bodyPr>
          <a:lstStyle/>
          <a:p>
            <a:pPr algn="ctr"/>
            <a:r>
              <a:rPr lang="en-US" sz="2000" i="1" dirty="0" smtClean="0"/>
              <a:t>encrypted</a:t>
            </a:r>
            <a:r>
              <a:rPr lang="en-US" sz="2000" dirty="0" smtClean="0"/>
              <a:t> packets </a:t>
            </a:r>
            <a:br>
              <a:rPr lang="en-US" sz="2000" dirty="0" smtClean="0"/>
            </a:br>
            <a:r>
              <a:rPr lang="en-US" sz="2000" dirty="0" smtClean="0"/>
              <a:t>with key </a:t>
            </a:r>
            <a:r>
              <a:rPr lang="en-US" sz="2000" i="1" dirty="0" smtClean="0"/>
              <a:t>k</a:t>
            </a:r>
            <a:endParaRPr lang="en-US" i="1" dirty="0"/>
          </a:p>
        </p:txBody>
      </p:sp>
      <p:cxnSp>
        <p:nvCxnSpPr>
          <p:cNvPr id="19" name="Straight Arrow Connector 18"/>
          <p:cNvCxnSpPr>
            <a:endCxn id="11" idx="1"/>
          </p:cNvCxnSpPr>
          <p:nvPr/>
        </p:nvCxnSpPr>
        <p:spPr>
          <a:xfrm flipV="1">
            <a:off x="5257800" y="2895601"/>
            <a:ext cx="1583241" cy="10363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648200" y="2209800"/>
            <a:ext cx="4343400" cy="3733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10100" y="5975425"/>
            <a:ext cx="2889132" cy="461665"/>
          </a:xfrm>
          <a:prstGeom prst="rect">
            <a:avLst/>
          </a:prstGeom>
          <a:noFill/>
        </p:spPr>
        <p:txBody>
          <a:bodyPr wrap="none" rtlCol="0">
            <a:spAutoFit/>
          </a:bodyPr>
          <a:lstStyle/>
          <a:p>
            <a:r>
              <a:rPr lang="en-US" sz="2400" dirty="0" smtClean="0"/>
              <a:t>Destination Machine</a:t>
            </a:r>
            <a:endParaRPr lang="en-US" sz="2400" dirty="0"/>
          </a:p>
        </p:txBody>
      </p:sp>
      <p:sp>
        <p:nvSpPr>
          <p:cNvPr id="11" name="Rounded Rectangle 10"/>
          <p:cNvSpPr/>
          <p:nvPr/>
        </p:nvSpPr>
        <p:spPr>
          <a:xfrm>
            <a:off x="6841041" y="2438401"/>
            <a:ext cx="1965343" cy="91439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Webserver</a:t>
            </a:r>
            <a:br>
              <a:rPr lang="en-US" sz="2400" dirty="0" smtClean="0">
                <a:solidFill>
                  <a:srgbClr val="000000"/>
                </a:solidFill>
              </a:rPr>
            </a:br>
            <a:r>
              <a:rPr lang="en-US" sz="2400" dirty="0" smtClean="0">
                <a:solidFill>
                  <a:srgbClr val="000000"/>
                </a:solidFill>
              </a:rPr>
              <a:t>(port = 80)</a:t>
            </a:r>
          </a:p>
        </p:txBody>
      </p:sp>
      <p:sp>
        <p:nvSpPr>
          <p:cNvPr id="22" name="Rectangle 21"/>
          <p:cNvSpPr/>
          <p:nvPr/>
        </p:nvSpPr>
        <p:spPr>
          <a:xfrm>
            <a:off x="1952203" y="35017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=80</a:t>
            </a:r>
          </a:p>
        </p:txBody>
      </p:sp>
      <p:sp>
        <p:nvSpPr>
          <p:cNvPr id="32" name="Rectangle 31"/>
          <p:cNvSpPr/>
          <p:nvPr/>
        </p:nvSpPr>
        <p:spPr>
          <a:xfrm>
            <a:off x="3171403" y="35017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33" name="Rectangle 32"/>
          <p:cNvSpPr/>
          <p:nvPr/>
        </p:nvSpPr>
        <p:spPr>
          <a:xfrm rot="19602567">
            <a:off x="5352876" y="2890037"/>
            <a:ext cx="1190203"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34" name="Rounded Rectangle 33"/>
          <p:cNvSpPr/>
          <p:nvPr/>
        </p:nvSpPr>
        <p:spPr>
          <a:xfrm>
            <a:off x="6841041" y="4267200"/>
            <a:ext cx="1965343" cy="91439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Bob</a:t>
            </a:r>
            <a:br>
              <a:rPr lang="en-US" sz="2400" dirty="0" smtClean="0">
                <a:solidFill>
                  <a:srgbClr val="000000"/>
                </a:solidFill>
              </a:rPr>
            </a:br>
            <a:r>
              <a:rPr lang="en-US" sz="2400" dirty="0" smtClean="0">
                <a:solidFill>
                  <a:srgbClr val="000000"/>
                </a:solidFill>
              </a:rPr>
              <a:t>(port = 25)</a:t>
            </a:r>
          </a:p>
        </p:txBody>
      </p:sp>
      <p:grpSp>
        <p:nvGrpSpPr>
          <p:cNvPr id="5" name="Group 4"/>
          <p:cNvGrpSpPr/>
          <p:nvPr/>
        </p:nvGrpSpPr>
        <p:grpSpPr>
          <a:xfrm>
            <a:off x="5257800" y="3931982"/>
            <a:ext cx="1583241" cy="873031"/>
            <a:chOff x="5257800" y="3931982"/>
            <a:chExt cx="1583241" cy="873031"/>
          </a:xfrm>
        </p:grpSpPr>
        <p:cxnSp>
          <p:nvCxnSpPr>
            <p:cNvPr id="21" name="Straight Arrow Connector 20"/>
            <p:cNvCxnSpPr>
              <a:endCxn id="34" idx="1"/>
            </p:cNvCxnSpPr>
            <p:nvPr/>
          </p:nvCxnSpPr>
          <p:spPr>
            <a:xfrm>
              <a:off x="5257800" y="3931982"/>
              <a:ext cx="1583241" cy="7924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rot="1560000">
              <a:off x="5354942" y="4373214"/>
              <a:ext cx="1190203" cy="431799"/>
            </a:xfrm>
            <a:prstGeom prst="rect">
              <a:avLst/>
            </a:prstGeom>
            <a:ln/>
            <a:scene3d>
              <a:camera prst="orthographicFront"/>
              <a:lightRig rig="threePt" dir="t"/>
            </a:scene3d>
            <a:sp3d>
              <a:bevelT w="0"/>
            </a:sp3d>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b</a:t>
              </a:r>
            </a:p>
          </p:txBody>
        </p:sp>
      </p:grpSp>
      <p:sp>
        <p:nvSpPr>
          <p:cNvPr id="35" name="TextBox 34"/>
          <p:cNvSpPr txBox="1"/>
          <p:nvPr/>
        </p:nvSpPr>
        <p:spPr>
          <a:xfrm>
            <a:off x="4939827" y="4894602"/>
            <a:ext cx="338554" cy="400110"/>
          </a:xfrm>
          <a:prstGeom prst="rect">
            <a:avLst/>
          </a:prstGeom>
          <a:noFill/>
        </p:spPr>
        <p:txBody>
          <a:bodyPr wrap="none" rtlCol="0">
            <a:spAutoFit/>
          </a:bodyPr>
          <a:lstStyle/>
          <a:p>
            <a:pPr algn="ctr"/>
            <a:r>
              <a:rPr lang="en-US" sz="2000" b="1" dirty="0" smtClean="0"/>
              <a:t>k</a:t>
            </a:r>
            <a:endParaRPr lang="en-US" sz="2000" b="1" dirty="0"/>
          </a:p>
        </p:txBody>
      </p:sp>
      <p:sp>
        <p:nvSpPr>
          <p:cNvPr id="36" name="Rectangle 35"/>
          <p:cNvSpPr/>
          <p:nvPr/>
        </p:nvSpPr>
        <p:spPr>
          <a:xfrm>
            <a:off x="4946198" y="2971801"/>
            <a:ext cx="311602" cy="1920362"/>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7" name="TextBox 36"/>
          <p:cNvSpPr txBox="1"/>
          <p:nvPr/>
        </p:nvSpPr>
        <p:spPr>
          <a:xfrm>
            <a:off x="533400" y="2947221"/>
            <a:ext cx="338554" cy="400110"/>
          </a:xfrm>
          <a:prstGeom prst="rect">
            <a:avLst/>
          </a:prstGeom>
          <a:noFill/>
        </p:spPr>
        <p:txBody>
          <a:bodyPr wrap="none" rtlCol="0">
            <a:spAutoFit/>
          </a:bodyPr>
          <a:lstStyle/>
          <a:p>
            <a:pPr algn="ctr"/>
            <a:r>
              <a:rPr lang="en-US" sz="2000" dirty="0" smtClean="0"/>
              <a:t>k</a:t>
            </a:r>
            <a:endParaRPr lang="en-US" sz="2000" dirty="0"/>
          </a:p>
        </p:txBody>
      </p:sp>
      <p:sp>
        <p:nvSpPr>
          <p:cNvPr id="7" name="TextBox 6"/>
          <p:cNvSpPr txBox="1"/>
          <p:nvPr/>
        </p:nvSpPr>
        <p:spPr>
          <a:xfrm>
            <a:off x="1455960" y="3517845"/>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1</a:t>
            </a:r>
            <a:r>
              <a:rPr lang="en-US" sz="2400" dirty="0" smtClean="0"/>
              <a:t>,</a:t>
            </a:r>
          </a:p>
        </p:txBody>
      </p:sp>
      <p:grpSp>
        <p:nvGrpSpPr>
          <p:cNvPr id="8" name="Group 7"/>
          <p:cNvGrpSpPr/>
          <p:nvPr/>
        </p:nvGrpSpPr>
        <p:grpSpPr>
          <a:xfrm>
            <a:off x="1459140" y="4492347"/>
            <a:ext cx="3112860" cy="536853"/>
            <a:chOff x="1459140" y="4492347"/>
            <a:chExt cx="3112860" cy="536853"/>
          </a:xfrm>
        </p:grpSpPr>
        <p:grpSp>
          <p:nvGrpSpPr>
            <p:cNvPr id="4" name="Group 3"/>
            <p:cNvGrpSpPr/>
            <p:nvPr/>
          </p:nvGrpSpPr>
          <p:grpSpPr>
            <a:xfrm>
              <a:off x="1828800" y="4492347"/>
              <a:ext cx="2743200" cy="536853"/>
              <a:chOff x="1828800" y="4492347"/>
              <a:chExt cx="2743200" cy="536853"/>
            </a:xfrm>
          </p:grpSpPr>
          <p:cxnSp>
            <p:nvCxnSpPr>
              <p:cNvPr id="20" name="Straight Arrow Connector 19"/>
              <p:cNvCxnSpPr/>
              <p:nvPr/>
            </p:nvCxnSpPr>
            <p:spPr>
              <a:xfrm>
                <a:off x="1828800" y="50292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952203" y="44923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a:solidFill>
                      <a:schemeClr val="bg1"/>
                    </a:solidFill>
                  </a:rPr>
                  <a:t>d</a:t>
                </a:r>
                <a:r>
                  <a:rPr lang="en-US" sz="2000" dirty="0" err="1" smtClean="0">
                    <a:solidFill>
                      <a:schemeClr val="bg1"/>
                    </a:solidFill>
                  </a:rPr>
                  <a:t>est</a:t>
                </a:r>
                <a:r>
                  <a:rPr lang="en-US" sz="2000" dirty="0" smtClean="0">
                    <a:solidFill>
                      <a:schemeClr val="bg1"/>
                    </a:solidFill>
                  </a:rPr>
                  <a:t>=25</a:t>
                </a:r>
              </a:p>
            </p:txBody>
          </p:sp>
          <p:sp>
            <p:nvSpPr>
              <p:cNvPr id="25" name="Rectangle 24"/>
              <p:cNvSpPr/>
              <p:nvPr/>
            </p:nvSpPr>
            <p:spPr>
              <a:xfrm>
                <a:off x="3171403" y="44923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b</a:t>
                </a:r>
              </a:p>
            </p:txBody>
          </p:sp>
        </p:grpSp>
        <p:sp>
          <p:nvSpPr>
            <p:cNvPr id="38" name="TextBox 37"/>
            <p:cNvSpPr txBox="1"/>
            <p:nvPr/>
          </p:nvSpPr>
          <p:spPr>
            <a:xfrm>
              <a:off x="1459140" y="4515027"/>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2</a:t>
              </a:r>
              <a:r>
                <a:rPr lang="en-US" sz="2400" dirty="0" smtClean="0"/>
                <a:t>,</a:t>
              </a:r>
            </a:p>
          </p:txBody>
        </p:sp>
      </p:grpSp>
      <p:sp>
        <p:nvSpPr>
          <p:cNvPr id="6" name="Title 5"/>
          <p:cNvSpPr>
            <a:spLocks noGrp="1"/>
          </p:cNvSpPr>
          <p:nvPr>
            <p:ph type="title"/>
          </p:nvPr>
        </p:nvSpPr>
        <p:spPr/>
        <p:txBody>
          <a:bodyPr/>
          <a:lstStyle/>
          <a:p>
            <a:endParaRPr lang="en-US"/>
          </a:p>
        </p:txBody>
      </p:sp>
      <p:sp>
        <p:nvSpPr>
          <p:cNvPr id="2" name="Slide Number Placeholder 1"/>
          <p:cNvSpPr>
            <a:spLocks noGrp="1"/>
          </p:cNvSpPr>
          <p:nvPr>
            <p:ph type="sldNum" sz="quarter" idx="12"/>
          </p:nvPr>
        </p:nvSpPr>
        <p:spPr/>
        <p:txBody>
          <a:bodyPr/>
          <a:lstStyle/>
          <a:p>
            <a:fld id="{B747839D-A323-47F3-909F-548499399628}" type="slidenum">
              <a:rPr lang="en-US" smtClean="0"/>
              <a:t>4</a:t>
            </a:fld>
            <a:endParaRPr lang="en-US"/>
          </a:p>
        </p:txBody>
      </p:sp>
      <p:sp>
        <p:nvSpPr>
          <p:cNvPr id="30" name="Rounded Rectangle 29"/>
          <p:cNvSpPr/>
          <p:nvPr/>
        </p:nvSpPr>
        <p:spPr>
          <a:xfrm>
            <a:off x="152400" y="3784800"/>
            <a:ext cx="1143000" cy="558600"/>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Source</a:t>
            </a:r>
          </a:p>
        </p:txBody>
      </p:sp>
      <p:cxnSp>
        <p:nvCxnSpPr>
          <p:cNvPr id="10" name="Straight Arrow Connector 9"/>
          <p:cNvCxnSpPr>
            <a:endCxn id="30" idx="0"/>
          </p:cNvCxnSpPr>
          <p:nvPr/>
        </p:nvCxnSpPr>
        <p:spPr>
          <a:xfrm>
            <a:off x="723900" y="3352800"/>
            <a:ext cx="0" cy="4320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7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Wrapup</a:t>
            </a:r>
            <a:endParaRPr lang="en-US" dirty="0"/>
          </a:p>
        </p:txBody>
      </p:sp>
      <p:sp>
        <p:nvSpPr>
          <p:cNvPr id="3" name="Content Placeholder 2"/>
          <p:cNvSpPr>
            <a:spLocks noGrp="1"/>
          </p:cNvSpPr>
          <p:nvPr>
            <p:ph idx="1"/>
          </p:nvPr>
        </p:nvSpPr>
        <p:spPr/>
        <p:txBody>
          <a:bodyPr>
            <a:normAutofit/>
          </a:bodyPr>
          <a:lstStyle/>
          <a:p>
            <a:r>
              <a:rPr lang="en-US" dirty="0" smtClean="0"/>
              <a:t>Authenticated Encryption</a:t>
            </a:r>
          </a:p>
          <a:p>
            <a:pPr lvl="1"/>
            <a:r>
              <a:rPr lang="en-US" dirty="0" smtClean="0"/>
              <a:t>Chosen </a:t>
            </a:r>
            <a:r>
              <a:rPr lang="en-US" dirty="0" err="1" smtClean="0"/>
              <a:t>Ciphertext</a:t>
            </a:r>
            <a:r>
              <a:rPr lang="en-US" dirty="0" smtClean="0"/>
              <a:t> Attack (CCA) and </a:t>
            </a:r>
            <a:br>
              <a:rPr lang="en-US" dirty="0" smtClean="0"/>
            </a:br>
            <a:r>
              <a:rPr lang="en-US" dirty="0" smtClean="0"/>
              <a:t>CCA-secure ciphers</a:t>
            </a:r>
          </a:p>
          <a:p>
            <a:pPr lvl="1"/>
            <a:r>
              <a:rPr lang="en-US" dirty="0" smtClean="0"/>
              <a:t>AE game = CCA + CPA secure</a:t>
            </a:r>
          </a:p>
          <a:p>
            <a:endParaRPr lang="en-US" dirty="0"/>
          </a:p>
          <a:p>
            <a:r>
              <a:rPr lang="en-US" dirty="0" smtClean="0"/>
              <a:t>Encrypt-then-MAC always right</a:t>
            </a:r>
          </a:p>
          <a:p>
            <a:pPr lvl="1"/>
            <a:r>
              <a:rPr lang="en-US" dirty="0" smtClean="0"/>
              <a:t>Don’t roll your own</a:t>
            </a:r>
          </a:p>
          <a:p>
            <a:pPr lvl="1"/>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40</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645120" y="1820880"/>
              <a:ext cx="7818120" cy="2910600"/>
            </p14:xfrm>
          </p:contentPart>
        </mc:Choice>
        <mc:Fallback>
          <p:pic>
            <p:nvPicPr>
              <p:cNvPr id="5" name="Ink 4"/>
              <p:cNvPicPr/>
              <p:nvPr/>
            </p:nvPicPr>
            <p:blipFill>
              <a:blip r:embed="rId3"/>
              <a:stretch>
                <a:fillRect/>
              </a:stretch>
            </p:blipFill>
            <p:spPr>
              <a:xfrm>
                <a:off x="642600" y="1811520"/>
                <a:ext cx="7829280" cy="2931480"/>
              </a:xfrm>
              <a:prstGeom prst="rect">
                <a:avLst/>
              </a:prstGeom>
            </p:spPr>
          </p:pic>
        </mc:Fallback>
      </mc:AlternateContent>
    </p:spTree>
    <p:extLst>
      <p:ext uri="{BB962C8B-B14F-4D97-AF65-F5344CB8AC3E}">
        <p14:creationId xmlns:p14="http://schemas.microsoft.com/office/powerpoint/2010/main" val="2310455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pPr/>
              <a:t>41</a:t>
            </a:fld>
            <a:endParaRPr lang="en-US"/>
          </a:p>
        </p:txBody>
      </p:sp>
      <p:sp>
        <p:nvSpPr>
          <p:cNvPr id="6" name="TextBox 5"/>
          <p:cNvSpPr txBox="1"/>
          <p:nvPr/>
        </p:nvSpPr>
        <p:spPr>
          <a:xfrm>
            <a:off x="3810000" y="3768804"/>
            <a:ext cx="4455028" cy="1107996"/>
          </a:xfrm>
          <a:prstGeom prst="rect">
            <a:avLst/>
          </a:prstGeom>
          <a:noFill/>
        </p:spPr>
        <p:txBody>
          <a:bodyPr wrap="none" rtlCol="0">
            <a:spAutoFit/>
          </a:bodyPr>
          <a:lstStyle/>
          <a:p>
            <a:r>
              <a:rPr lang="en-US" sz="6600" b="1" dirty="0" smtClean="0">
                <a:solidFill>
                  <a:schemeClr val="bg1"/>
                </a:solidFill>
              </a:rPr>
              <a:t>Questions?</a:t>
            </a:r>
            <a:endParaRPr lang="en-US" sz="6600" b="1" dirty="0">
              <a:solidFill>
                <a:schemeClr val="bg1"/>
              </a:solidFill>
            </a:endParaRPr>
          </a:p>
        </p:txBody>
      </p:sp>
    </p:spTree>
    <p:custDataLst>
      <p:tags r:id="rId1"/>
    </p:custDataLst>
    <p:extLst>
      <p:ext uri="{BB962C8B-B14F-4D97-AF65-F5344CB8AC3E}">
        <p14:creationId xmlns:p14="http://schemas.microsoft.com/office/powerpoint/2010/main" val="3055794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a:t>
            </a:r>
            <a:endParaRPr lang="en-US" dirty="0"/>
          </a:p>
        </p:txBody>
      </p:sp>
    </p:spTree>
    <p:extLst>
      <p:ext uri="{BB962C8B-B14F-4D97-AF65-F5344CB8AC3E}">
        <p14:creationId xmlns:p14="http://schemas.microsoft.com/office/powerpoint/2010/main" val="3970325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TLS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43</a:t>
            </a:fld>
            <a:endParaRPr lang="en-US"/>
          </a:p>
        </p:txBody>
      </p:sp>
    </p:spTree>
    <p:extLst>
      <p:ext uri="{BB962C8B-B14F-4D97-AF65-F5344CB8AC3E}">
        <p14:creationId xmlns:p14="http://schemas.microsoft.com/office/powerpoint/2010/main" val="954170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87650" y="2070100"/>
            <a:ext cx="3568700" cy="2273300"/>
            <a:chOff x="2362200" y="2070100"/>
            <a:chExt cx="3568700" cy="2273300"/>
          </a:xfrm>
        </p:grpSpPr>
        <p:pic>
          <p:nvPicPr>
            <p:cNvPr id="6" name="Picture 5"/>
            <p:cNvPicPr>
              <a:picLocks noChangeAspect="1"/>
            </p:cNvPicPr>
            <p:nvPr/>
          </p:nvPicPr>
          <p:blipFill>
            <a:blip r:embed="rId2"/>
            <a:stretch>
              <a:fillRect/>
            </a:stretch>
          </p:blipFill>
          <p:spPr>
            <a:xfrm>
              <a:off x="2362200" y="2070100"/>
              <a:ext cx="3568700" cy="2273300"/>
            </a:xfrm>
            <a:prstGeom prst="rect">
              <a:avLst/>
            </a:prstGeom>
          </p:spPr>
        </p:pic>
        <p:pic>
          <p:nvPicPr>
            <p:cNvPr id="7" name="Picture 6"/>
            <p:cNvPicPr>
              <a:picLocks noChangeAspect="1"/>
            </p:cNvPicPr>
            <p:nvPr/>
          </p:nvPicPr>
          <p:blipFill>
            <a:blip r:embed="rId3"/>
            <a:stretch>
              <a:fillRect/>
            </a:stretch>
          </p:blipFill>
          <p:spPr>
            <a:xfrm>
              <a:off x="2438400" y="2603500"/>
              <a:ext cx="1143000" cy="1317380"/>
            </a:xfrm>
            <a:prstGeom prst="rect">
              <a:avLst/>
            </a:prstGeom>
            <a:scene3d>
              <a:camera prst="orthographicFront">
                <a:rot lat="0" lon="10799999" rev="0"/>
              </a:camera>
              <a:lightRig rig="threePt" dir="t"/>
            </a:scene3d>
          </p:spPr>
        </p:pic>
        <p:sp>
          <p:nvSpPr>
            <p:cNvPr id="8" name="TextBox 7"/>
            <p:cNvSpPr txBox="1"/>
            <p:nvPr/>
          </p:nvSpPr>
          <p:spPr>
            <a:xfrm>
              <a:off x="3581400" y="3213100"/>
              <a:ext cx="2209800" cy="990600"/>
            </a:xfrm>
            <a:prstGeom prst="rect">
              <a:avLst/>
            </a:prstGeom>
            <a:solidFill>
              <a:schemeClr val="bg1"/>
            </a:solidFill>
            <a:ln>
              <a:noFill/>
            </a:ln>
          </p:spPr>
          <p:txBody>
            <a:bodyPr wrap="square" rtlCol="0">
              <a:noAutofit/>
            </a:bodyPr>
            <a:lstStyle/>
            <a:p>
              <a:pPr algn="l"/>
              <a:r>
                <a:rPr lang="en-US" sz="2000" b="0" dirty="0" smtClean="0">
                  <a:latin typeface="Calibri"/>
                  <a:cs typeface="Calibri"/>
                </a:rPr>
                <a:t>Alice</a:t>
              </a:r>
              <a:br>
                <a:rPr lang="en-US" sz="2000" b="0" dirty="0" smtClean="0">
                  <a:latin typeface="Calibri"/>
                  <a:cs typeface="Calibri"/>
                </a:rPr>
              </a:br>
              <a:r>
                <a:rPr lang="en-US" sz="2000" b="0" dirty="0" smtClean="0">
                  <a:latin typeface="Calibri"/>
                  <a:cs typeface="Calibri"/>
                </a:rPr>
                <a:t>Public key</a:t>
              </a:r>
              <a:br>
                <a:rPr lang="en-US" sz="2000" b="0" dirty="0" smtClean="0">
                  <a:latin typeface="Calibri"/>
                  <a:cs typeface="Calibri"/>
                </a:rPr>
              </a:br>
              <a:r>
                <a:rPr lang="en-US" sz="2000" b="0" dirty="0" smtClean="0">
                  <a:latin typeface="Calibri"/>
                  <a:cs typeface="Calibri"/>
                </a:rPr>
                <a:t>Expiration Date</a:t>
              </a:r>
            </a:p>
          </p:txBody>
        </p:sp>
      </p:grpSp>
      <p:sp>
        <p:nvSpPr>
          <p:cNvPr id="10" name="TextBox 9"/>
          <p:cNvSpPr txBox="1"/>
          <p:nvPr/>
        </p:nvSpPr>
        <p:spPr>
          <a:xfrm>
            <a:off x="1143000" y="4476750"/>
            <a:ext cx="6858000" cy="673100"/>
          </a:xfrm>
          <a:prstGeom prst="rect">
            <a:avLst/>
          </a:prstGeom>
          <a:noFill/>
          <a:ln>
            <a:noFill/>
          </a:ln>
        </p:spPr>
        <p:txBody>
          <a:bodyPr wrap="none" rtlCol="0">
            <a:noAutofit/>
          </a:bodyPr>
          <a:lstStyle/>
          <a:p>
            <a:pPr algn="ctr"/>
            <a:r>
              <a:rPr lang="en-US" sz="3200" b="0" i="1" u="sng" dirty="0" smtClean="0">
                <a:solidFill>
                  <a:schemeClr val="tx2"/>
                </a:solidFill>
                <a:latin typeface="Cambria"/>
                <a:cs typeface="Cambria"/>
              </a:rPr>
              <a:t>Certificates</a:t>
            </a:r>
            <a:r>
              <a:rPr lang="en-US" sz="3200" b="0" dirty="0" smtClean="0">
                <a:solidFill>
                  <a:schemeClr val="tx2"/>
                </a:solidFill>
                <a:latin typeface="Cambria"/>
                <a:cs typeface="Cambria"/>
              </a:rPr>
              <a:t> </a:t>
            </a:r>
            <a:r>
              <a:rPr lang="en-US" sz="3200" b="0" dirty="0" smtClean="0">
                <a:latin typeface="Cambria"/>
                <a:cs typeface="Cambria"/>
              </a:rPr>
              <a:t>bind a public key to a user</a:t>
            </a:r>
          </a:p>
        </p:txBody>
      </p:sp>
      <p:sp>
        <p:nvSpPr>
          <p:cNvPr id="3" name="Slide Number Placeholder 2"/>
          <p:cNvSpPr>
            <a:spLocks noGrp="1"/>
          </p:cNvSpPr>
          <p:nvPr>
            <p:ph type="sldNum" sz="quarter" idx="12"/>
          </p:nvPr>
        </p:nvSpPr>
        <p:spPr/>
        <p:txBody>
          <a:bodyPr/>
          <a:lstStyle/>
          <a:p>
            <a:fld id="{B747839D-A323-47F3-909F-548499399628}" type="slidenum">
              <a:rPr lang="en-US" smtClean="0"/>
              <a:t>44</a:t>
            </a:fld>
            <a:endParaRPr lang="en-US"/>
          </a:p>
        </p:txBody>
      </p:sp>
    </p:spTree>
    <p:extLst>
      <p:ext uri="{BB962C8B-B14F-4D97-AF65-F5344CB8AC3E}">
        <p14:creationId xmlns:p14="http://schemas.microsoft.com/office/powerpoint/2010/main" val="1446442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87650" y="2070100"/>
            <a:ext cx="3568700" cy="2273300"/>
            <a:chOff x="2362200" y="2070100"/>
            <a:chExt cx="3568700" cy="2273300"/>
          </a:xfrm>
        </p:grpSpPr>
        <p:pic>
          <p:nvPicPr>
            <p:cNvPr id="6" name="Picture 5"/>
            <p:cNvPicPr>
              <a:picLocks noChangeAspect="1"/>
            </p:cNvPicPr>
            <p:nvPr/>
          </p:nvPicPr>
          <p:blipFill>
            <a:blip r:embed="rId2"/>
            <a:stretch>
              <a:fillRect/>
            </a:stretch>
          </p:blipFill>
          <p:spPr>
            <a:xfrm>
              <a:off x="2362200" y="2070100"/>
              <a:ext cx="3568700" cy="2273300"/>
            </a:xfrm>
            <a:prstGeom prst="rect">
              <a:avLst/>
            </a:prstGeom>
          </p:spPr>
        </p:pic>
        <p:pic>
          <p:nvPicPr>
            <p:cNvPr id="7" name="Picture 6"/>
            <p:cNvPicPr>
              <a:picLocks noChangeAspect="1"/>
            </p:cNvPicPr>
            <p:nvPr/>
          </p:nvPicPr>
          <p:blipFill>
            <a:blip r:embed="rId3"/>
            <a:stretch>
              <a:fillRect/>
            </a:stretch>
          </p:blipFill>
          <p:spPr>
            <a:xfrm>
              <a:off x="2438400" y="2603500"/>
              <a:ext cx="1143000" cy="1317380"/>
            </a:xfrm>
            <a:prstGeom prst="rect">
              <a:avLst/>
            </a:prstGeom>
            <a:scene3d>
              <a:camera prst="orthographicFront">
                <a:rot lat="0" lon="10799999" rev="0"/>
              </a:camera>
              <a:lightRig rig="threePt" dir="t"/>
            </a:scene3d>
          </p:spPr>
        </p:pic>
        <p:sp>
          <p:nvSpPr>
            <p:cNvPr id="8" name="TextBox 7"/>
            <p:cNvSpPr txBox="1"/>
            <p:nvPr/>
          </p:nvSpPr>
          <p:spPr>
            <a:xfrm>
              <a:off x="3581400" y="3213100"/>
              <a:ext cx="2209800" cy="990600"/>
            </a:xfrm>
            <a:prstGeom prst="rect">
              <a:avLst/>
            </a:prstGeom>
            <a:solidFill>
              <a:schemeClr val="bg1"/>
            </a:solidFill>
            <a:ln>
              <a:noFill/>
            </a:ln>
          </p:spPr>
          <p:txBody>
            <a:bodyPr wrap="square" rtlCol="0">
              <a:noAutofit/>
            </a:bodyPr>
            <a:lstStyle/>
            <a:p>
              <a:pPr algn="l"/>
              <a:r>
                <a:rPr lang="en-US" sz="2000" b="0" dirty="0" smtClean="0">
                  <a:latin typeface="Calibri"/>
                  <a:cs typeface="Calibri"/>
                </a:rPr>
                <a:t>Alice</a:t>
              </a:r>
              <a:br>
                <a:rPr lang="en-US" sz="2000" b="0" dirty="0" smtClean="0">
                  <a:latin typeface="Calibri"/>
                  <a:cs typeface="Calibri"/>
                </a:rPr>
              </a:br>
              <a:r>
                <a:rPr lang="en-US" sz="2000" b="0" dirty="0" smtClean="0">
                  <a:latin typeface="Calibri"/>
                  <a:cs typeface="Calibri"/>
                </a:rPr>
                <a:t>Public key</a:t>
              </a:r>
              <a:br>
                <a:rPr lang="en-US" sz="2000" b="0" dirty="0" smtClean="0">
                  <a:latin typeface="Calibri"/>
                  <a:cs typeface="Calibri"/>
                </a:rPr>
              </a:br>
              <a:r>
                <a:rPr lang="en-US" sz="2000" b="0" dirty="0" smtClean="0">
                  <a:latin typeface="Calibri"/>
                  <a:cs typeface="Calibri"/>
                </a:rPr>
                <a:t>Expiration Date</a:t>
              </a:r>
            </a:p>
          </p:txBody>
        </p:sp>
      </p:grpSp>
      <p:sp>
        <p:nvSpPr>
          <p:cNvPr id="9" name="Rectangle 8"/>
          <p:cNvSpPr/>
          <p:nvPr/>
        </p:nvSpPr>
        <p:spPr bwMode="auto">
          <a:xfrm>
            <a:off x="2765238" y="2603500"/>
            <a:ext cx="3733800" cy="1739900"/>
          </a:xfrm>
          <a:prstGeom prst="rect">
            <a:avLst/>
          </a:prstGeom>
          <a:solidFill>
            <a:srgbClr val="FFFFFF">
              <a:alpha val="80000"/>
            </a:srgb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65" charset="0"/>
            </a:endParaRPr>
          </a:p>
        </p:txBody>
      </p:sp>
      <p:pic>
        <p:nvPicPr>
          <p:cNvPr id="11" name="Picture 10"/>
          <p:cNvPicPr>
            <a:picLocks noChangeAspect="1"/>
          </p:cNvPicPr>
          <p:nvPr/>
        </p:nvPicPr>
        <p:blipFill>
          <a:blip r:embed="rId4"/>
          <a:stretch>
            <a:fillRect/>
          </a:stretch>
        </p:blipFill>
        <p:spPr>
          <a:xfrm>
            <a:off x="6477000" y="609600"/>
            <a:ext cx="1981200" cy="821600"/>
          </a:xfrm>
          <a:prstGeom prst="rect">
            <a:avLst/>
          </a:prstGeom>
        </p:spPr>
      </p:pic>
      <p:sp>
        <p:nvSpPr>
          <p:cNvPr id="4" name="TextBox 3"/>
          <p:cNvSpPr txBox="1"/>
          <p:nvPr/>
        </p:nvSpPr>
        <p:spPr>
          <a:xfrm>
            <a:off x="583729" y="1600200"/>
            <a:ext cx="7976543" cy="430887"/>
          </a:xfrm>
          <a:prstGeom prst="rect">
            <a:avLst/>
          </a:prstGeom>
          <a:noFill/>
        </p:spPr>
        <p:txBody>
          <a:bodyPr wrap="none" lIns="0" tIns="0" rIns="0" bIns="0" rtlCol="0" anchor="t" anchorCtr="0">
            <a:spAutoFit/>
          </a:bodyPr>
          <a:lstStyle/>
          <a:p>
            <a:r>
              <a:rPr lang="en-US" sz="2800" i="1" u="sng" dirty="0" smtClean="0">
                <a:solidFill>
                  <a:schemeClr val="tx2"/>
                </a:solidFill>
              </a:rPr>
              <a:t>Certificate Authority</a:t>
            </a:r>
            <a:r>
              <a:rPr lang="en-US" sz="2800" dirty="0" smtClean="0"/>
              <a:t> (CA) binds certificate to person</a:t>
            </a:r>
          </a:p>
        </p:txBody>
      </p:sp>
      <p:sp>
        <p:nvSpPr>
          <p:cNvPr id="5" name="Rounded Rectangular Callout 4"/>
          <p:cNvSpPr/>
          <p:nvPr/>
        </p:nvSpPr>
        <p:spPr>
          <a:xfrm>
            <a:off x="457200" y="3505200"/>
            <a:ext cx="1676400" cy="838200"/>
          </a:xfrm>
          <a:prstGeom prst="wedgeRoundRectCallout">
            <a:avLst>
              <a:gd name="adj1" fmla="val 124443"/>
              <a:gd name="adj2" fmla="val -13714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CA Signature</a:t>
            </a:r>
          </a:p>
        </p:txBody>
      </p:sp>
      <p:cxnSp>
        <p:nvCxnSpPr>
          <p:cNvPr id="14" name="Straight Connector 13"/>
          <p:cNvCxnSpPr/>
          <p:nvPr/>
        </p:nvCxnSpPr>
        <p:spPr>
          <a:xfrm>
            <a:off x="3048000" y="2603500"/>
            <a:ext cx="2438400" cy="0"/>
          </a:xfrm>
          <a:prstGeom prst="line">
            <a:avLst/>
          </a:prstGeom>
          <a:ln w="76200" cmpd="sng">
            <a:headEnd type="none"/>
            <a:tailEnd type="none"/>
          </a:ln>
        </p:spPr>
        <p:style>
          <a:lnRef idx="2">
            <a:schemeClr val="accent5"/>
          </a:lnRef>
          <a:fillRef idx="0">
            <a:schemeClr val="accent5"/>
          </a:fillRef>
          <a:effectRef idx="1">
            <a:schemeClr val="accent5"/>
          </a:effectRef>
          <a:fontRef idx="minor">
            <a:schemeClr val="tx1"/>
          </a:fontRef>
        </p:style>
      </p:cxnSp>
      <p:grpSp>
        <p:nvGrpSpPr>
          <p:cNvPr id="17" name="Group 16"/>
          <p:cNvGrpSpPr/>
          <p:nvPr/>
        </p:nvGrpSpPr>
        <p:grpSpPr>
          <a:xfrm>
            <a:off x="4038600" y="3136900"/>
            <a:ext cx="4419600" cy="2806700"/>
            <a:chOff x="4038600" y="3136900"/>
            <a:chExt cx="4419600" cy="2806700"/>
          </a:xfrm>
        </p:grpSpPr>
        <p:sp>
          <p:nvSpPr>
            <p:cNvPr id="15" name="Rounded Rectangular Callout 14"/>
            <p:cNvSpPr/>
            <p:nvPr/>
          </p:nvSpPr>
          <p:spPr>
            <a:xfrm>
              <a:off x="6477000" y="4876800"/>
              <a:ext cx="1981200" cy="1066800"/>
            </a:xfrm>
            <a:prstGeom prst="wedgeRoundRectCallout">
              <a:avLst>
                <a:gd name="adj1" fmla="val -79657"/>
                <a:gd name="adj2" fmla="val -104167"/>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Certificate parameters</a:t>
              </a:r>
            </a:p>
          </p:txBody>
        </p:sp>
        <p:sp>
          <p:nvSpPr>
            <p:cNvPr id="16" name="Rectangle 15"/>
            <p:cNvSpPr/>
            <p:nvPr/>
          </p:nvSpPr>
          <p:spPr>
            <a:xfrm>
              <a:off x="4038600" y="3136900"/>
              <a:ext cx="2178050" cy="1066800"/>
            </a:xfrm>
            <a:prstGeom prst="rect">
              <a:avLst/>
            </a:prstGeom>
            <a:noFill/>
            <a:ln w="28575" cap="rnd" cmpd="sng">
              <a:solidFill>
                <a:schemeClr val="accent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sp>
        <p:nvSpPr>
          <p:cNvPr id="3" name="Slide Number Placeholder 2"/>
          <p:cNvSpPr>
            <a:spLocks noGrp="1"/>
          </p:cNvSpPr>
          <p:nvPr>
            <p:ph type="sldNum" sz="quarter" idx="12"/>
          </p:nvPr>
        </p:nvSpPr>
        <p:spPr/>
        <p:txBody>
          <a:bodyPr/>
          <a:lstStyle/>
          <a:p>
            <a:fld id="{B747839D-A323-47F3-909F-548499399628}" type="slidenum">
              <a:rPr lang="en-US" smtClean="0"/>
              <a:t>45</a:t>
            </a:fld>
            <a:endParaRPr lang="en-US"/>
          </a:p>
        </p:txBody>
      </p:sp>
    </p:spTree>
    <p:extLst>
      <p:ext uri="{BB962C8B-B14F-4D97-AF65-F5344CB8AC3E}">
        <p14:creationId xmlns:p14="http://schemas.microsoft.com/office/powerpoint/2010/main" val="13780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533400"/>
            <a:ext cx="1270959" cy="1295400"/>
          </a:xfrm>
          <a:prstGeom prst="rect">
            <a:avLst/>
          </a:prstGeom>
          <a:scene3d>
            <a:camera prst="orthographicFront">
              <a:rot lat="0" lon="10799999" rev="0"/>
            </a:camera>
            <a:lightRig rig="threePt" dir="t"/>
          </a:scene3d>
        </p:spPr>
      </p:pic>
      <p:sp>
        <p:nvSpPr>
          <p:cNvPr id="6" name="TextBox 5"/>
          <p:cNvSpPr txBox="1"/>
          <p:nvPr/>
        </p:nvSpPr>
        <p:spPr>
          <a:xfrm>
            <a:off x="304800" y="1981200"/>
            <a:ext cx="914400" cy="914400"/>
          </a:xfrm>
          <a:prstGeom prst="rect">
            <a:avLst/>
          </a:prstGeom>
          <a:noFill/>
          <a:ln>
            <a:noFill/>
          </a:ln>
        </p:spPr>
        <p:txBody>
          <a:bodyPr wrap="none" rtlCol="0">
            <a:noAutofit/>
          </a:bodyPr>
          <a:lstStyle/>
          <a:p>
            <a:r>
              <a:rPr lang="en-US" b="0" dirty="0" smtClean="0">
                <a:latin typeface="Calibri"/>
                <a:cs typeface="Calibri"/>
              </a:rPr>
              <a:t>Alice</a:t>
            </a:r>
          </a:p>
        </p:txBody>
      </p:sp>
      <p:sp>
        <p:nvSpPr>
          <p:cNvPr id="27" name="Content Placeholder 26"/>
          <p:cNvSpPr>
            <a:spLocks noGrp="1"/>
          </p:cNvSpPr>
          <p:nvPr>
            <p:ph idx="1"/>
          </p:nvPr>
        </p:nvSpPr>
        <p:spPr>
          <a:xfrm>
            <a:off x="228600" y="2895600"/>
            <a:ext cx="4800600" cy="1143000"/>
          </a:xfrm>
        </p:spPr>
        <p:txBody>
          <a:bodyPr/>
          <a:lstStyle/>
          <a:p>
            <a:pPr>
              <a:buNone/>
            </a:pPr>
            <a:r>
              <a:rPr lang="en-US" b="1" i="1" dirty="0" smtClean="0"/>
              <a:t>Alice Sends:</a:t>
            </a:r>
          </a:p>
          <a:p>
            <a:pPr>
              <a:buNone/>
            </a:pPr>
            <a:r>
              <a:rPr lang="en-US" sz="2400" dirty="0" smtClean="0"/>
              <a:t>User ID || public key || …</a:t>
            </a:r>
          </a:p>
        </p:txBody>
      </p:sp>
      <p:pic>
        <p:nvPicPr>
          <p:cNvPr id="24" name="Picture 23"/>
          <p:cNvPicPr>
            <a:picLocks noChangeAspect="1"/>
          </p:cNvPicPr>
          <p:nvPr/>
        </p:nvPicPr>
        <p:blipFill>
          <a:blip r:embed="rId3"/>
          <a:stretch>
            <a:fillRect/>
          </a:stretch>
        </p:blipFill>
        <p:spPr>
          <a:xfrm>
            <a:off x="6400800" y="685800"/>
            <a:ext cx="1981200" cy="821600"/>
          </a:xfrm>
          <a:prstGeom prst="rect">
            <a:avLst/>
          </a:prstGeom>
        </p:spPr>
      </p:pic>
      <p:sp>
        <p:nvSpPr>
          <p:cNvPr id="2" name="Slide Number Placeholder 1"/>
          <p:cNvSpPr>
            <a:spLocks noGrp="1"/>
          </p:cNvSpPr>
          <p:nvPr>
            <p:ph type="sldNum" sz="quarter" idx="12"/>
          </p:nvPr>
        </p:nvSpPr>
        <p:spPr/>
        <p:txBody>
          <a:bodyPr/>
          <a:lstStyle/>
          <a:p>
            <a:fld id="{B747839D-A323-47F3-909F-548499399628}" type="slidenum">
              <a:rPr lang="en-US" smtClean="0"/>
              <a:t>46</a:t>
            </a:fld>
            <a:endParaRPr lang="en-US"/>
          </a:p>
        </p:txBody>
      </p:sp>
    </p:spTree>
    <p:extLst>
      <p:ext uri="{BB962C8B-B14F-4D97-AF65-F5344CB8AC3E}">
        <p14:creationId xmlns:p14="http://schemas.microsoft.com/office/powerpoint/2010/main" val="3067293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533400"/>
            <a:ext cx="1270959" cy="1295400"/>
          </a:xfrm>
          <a:prstGeom prst="rect">
            <a:avLst/>
          </a:prstGeom>
          <a:scene3d>
            <a:camera prst="orthographicFront">
              <a:rot lat="0" lon="10799999" rev="0"/>
            </a:camera>
            <a:lightRig rig="threePt" dir="t"/>
          </a:scene3d>
        </p:spPr>
      </p:pic>
      <p:sp>
        <p:nvSpPr>
          <p:cNvPr id="6" name="TextBox 5"/>
          <p:cNvSpPr txBox="1"/>
          <p:nvPr/>
        </p:nvSpPr>
        <p:spPr>
          <a:xfrm>
            <a:off x="304800" y="1981200"/>
            <a:ext cx="914400" cy="914400"/>
          </a:xfrm>
          <a:prstGeom prst="rect">
            <a:avLst/>
          </a:prstGeom>
          <a:noFill/>
          <a:ln>
            <a:noFill/>
          </a:ln>
        </p:spPr>
        <p:txBody>
          <a:bodyPr wrap="none" rtlCol="0">
            <a:noAutofit/>
          </a:bodyPr>
          <a:lstStyle/>
          <a:p>
            <a:r>
              <a:rPr lang="en-US" b="0" dirty="0" smtClean="0">
                <a:latin typeface="Calibri"/>
                <a:cs typeface="Calibri"/>
              </a:rPr>
              <a:t>Alice</a:t>
            </a:r>
          </a:p>
        </p:txBody>
      </p:sp>
      <p:sp>
        <p:nvSpPr>
          <p:cNvPr id="27" name="Content Placeholder 26"/>
          <p:cNvSpPr>
            <a:spLocks noGrp="1"/>
          </p:cNvSpPr>
          <p:nvPr>
            <p:ph idx="1"/>
          </p:nvPr>
        </p:nvSpPr>
        <p:spPr>
          <a:xfrm>
            <a:off x="228600" y="2895600"/>
            <a:ext cx="4800600" cy="1143000"/>
          </a:xfrm>
        </p:spPr>
        <p:txBody>
          <a:bodyPr>
            <a:normAutofit fontScale="92500"/>
          </a:bodyPr>
          <a:lstStyle/>
          <a:p>
            <a:pPr>
              <a:buNone/>
            </a:pPr>
            <a:r>
              <a:rPr lang="en-US" b="1" i="1" dirty="0" smtClean="0"/>
              <a:t>Alice Generates and Gives:</a:t>
            </a:r>
          </a:p>
          <a:p>
            <a:pPr>
              <a:buNone/>
            </a:pPr>
            <a:r>
              <a:rPr lang="en-US" sz="2400" dirty="0" smtClean="0"/>
              <a:t>User ID || public key || …</a:t>
            </a:r>
          </a:p>
        </p:txBody>
      </p:sp>
      <p:pic>
        <p:nvPicPr>
          <p:cNvPr id="24" name="Picture 23"/>
          <p:cNvPicPr>
            <a:picLocks noChangeAspect="1"/>
          </p:cNvPicPr>
          <p:nvPr/>
        </p:nvPicPr>
        <p:blipFill>
          <a:blip r:embed="rId3"/>
          <a:stretch>
            <a:fillRect/>
          </a:stretch>
        </p:blipFill>
        <p:spPr>
          <a:xfrm>
            <a:off x="6400800" y="685800"/>
            <a:ext cx="1981200" cy="821600"/>
          </a:xfrm>
          <a:prstGeom prst="rect">
            <a:avLst/>
          </a:prstGeom>
        </p:spPr>
      </p:pic>
      <p:sp>
        <p:nvSpPr>
          <p:cNvPr id="8" name="Content Placeholder 26"/>
          <p:cNvSpPr txBox="1">
            <a:spLocks/>
          </p:cNvSpPr>
          <p:nvPr/>
        </p:nvSpPr>
        <p:spPr bwMode="auto">
          <a:xfrm>
            <a:off x="4343400" y="3657600"/>
            <a:ext cx="4800600" cy="1143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kumimoji="0" lang="en-US" sz="3000" b="1" i="1"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CA Computes:</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lang="en-US" b="0" i="1" kern="0" noProof="0" dirty="0" smtClean="0">
                <a:latin typeface="Calibri"/>
                <a:ea typeface="ＭＳ Ｐゴシック" pitchFamily="-65" charset="-128"/>
                <a:cs typeface="ＭＳ Ｐゴシック" pitchFamily="-65" charset="-128"/>
              </a:rPr>
              <a:t>D</a:t>
            </a:r>
            <a:r>
              <a:rPr lang="en-US" b="0" kern="0" noProof="0" dirty="0" smtClean="0">
                <a:latin typeface="Calibri"/>
                <a:ea typeface="ＭＳ Ｐゴシック" pitchFamily="-65" charset="-128"/>
                <a:cs typeface="ＭＳ Ｐゴシック" pitchFamily="-65" charset="-128"/>
              </a:rPr>
              <a:t>=</a:t>
            </a:r>
            <a:r>
              <a:rPr lang="en-US" b="0" kern="0" noProof="0" dirty="0" err="1" smtClean="0">
                <a:latin typeface="Calibri"/>
                <a:ea typeface="ＭＳ Ｐゴシック" pitchFamily="-65" charset="-128"/>
                <a:cs typeface="ＭＳ Ｐゴシック" pitchFamily="-65" charset="-128"/>
              </a:rPr>
              <a:t>H(</a:t>
            </a:r>
            <a:r>
              <a:rPr kumimoji="0" lang="en-US" sz="2400" b="0" i="0" u="none" strike="noStrike" kern="0" cap="none" spc="0" normalizeH="0" baseline="0" noProof="0" dirty="0" err="1" smtClean="0">
                <a:ln>
                  <a:noFill/>
                </a:ln>
                <a:solidFill>
                  <a:srgbClr val="000000"/>
                </a:solidFill>
                <a:effectLst/>
                <a:uLnTx/>
                <a:uFillTx/>
                <a:latin typeface="Calibri"/>
                <a:ea typeface="ＭＳ Ｐゴシック" pitchFamily="-65" charset="-128"/>
                <a:cs typeface="ＭＳ Ｐゴシック" pitchFamily="-65" charset="-128"/>
              </a:rPr>
              <a:t>User</a:t>
            </a:r>
            <a:r>
              <a:rPr kumimoji="0" lang="en-US" sz="2400" b="0" i="0"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 ID || public key || …)</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lang="en-US" b="0" i="1" kern="0" noProof="0" dirty="0" smtClean="0">
                <a:latin typeface="Calibri"/>
                <a:ea typeface="ＭＳ Ｐゴシック" pitchFamily="-65" charset="-128"/>
                <a:cs typeface="ＭＳ Ｐゴシック" pitchFamily="-65" charset="-128"/>
              </a:rPr>
              <a:t>Sig</a:t>
            </a:r>
            <a:r>
              <a:rPr lang="en-US" b="0" kern="0" noProof="0" dirty="0" smtClean="0">
                <a:latin typeface="Calibri"/>
                <a:ea typeface="ＭＳ Ｐゴシック" pitchFamily="-65" charset="-128"/>
                <a:cs typeface="ＭＳ Ｐゴシック" pitchFamily="-65" charset="-128"/>
              </a:rPr>
              <a:t> = </a:t>
            </a:r>
            <a:r>
              <a:rPr lang="en-US" b="0" kern="0" noProof="0" dirty="0" err="1" smtClean="0">
                <a:latin typeface="Calibri"/>
                <a:ea typeface="ＭＳ Ｐゴシック" pitchFamily="-65" charset="-128"/>
                <a:cs typeface="ＭＳ Ｐゴシック" pitchFamily="-65" charset="-128"/>
              </a:rPr>
              <a:t>Sign(</a:t>
            </a:r>
            <a:r>
              <a:rPr lang="en-US" b="0" i="1" kern="0" noProof="0" dirty="0" err="1" smtClean="0">
                <a:latin typeface="Calibri"/>
                <a:ea typeface="ＭＳ Ｐゴシック" pitchFamily="-65" charset="-128"/>
                <a:cs typeface="ＭＳ Ｐゴシック" pitchFamily="-65" charset="-128"/>
              </a:rPr>
              <a:t>D</a:t>
            </a:r>
            <a:r>
              <a:rPr lang="en-US" b="0" kern="0" noProof="0" dirty="0" smtClean="0">
                <a:latin typeface="Calibri"/>
                <a:ea typeface="ＭＳ Ｐゴシック" pitchFamily="-65" charset="-128"/>
                <a:cs typeface="ＭＳ Ｐゴシック" pitchFamily="-65" charset="-128"/>
              </a:rPr>
              <a:t>, CA private key)</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lang="en-US" b="0" kern="0" noProof="0" dirty="0" smtClean="0">
                <a:latin typeface="Calibri"/>
                <a:ea typeface="ＭＳ Ｐゴシック" pitchFamily="-65" charset="-128"/>
                <a:cs typeface="ＭＳ Ｐゴシック" pitchFamily="-65" charset="-128"/>
              </a:rPr>
              <a:t>Gives Alice </a:t>
            </a:r>
            <a:r>
              <a:rPr lang="en-US" b="0" i="1" kern="0" noProof="0" dirty="0" smtClean="0">
                <a:latin typeface="Calibri"/>
                <a:ea typeface="ＭＳ Ｐゴシック" pitchFamily="-65" charset="-128"/>
                <a:cs typeface="ＭＳ Ｐゴシック" pitchFamily="-65" charset="-128"/>
              </a:rPr>
              <a:t>Sig</a:t>
            </a:r>
            <a:endParaRPr kumimoji="0" lang="en-US" sz="2400" b="0" i="1"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47</a:t>
            </a:fld>
            <a:endParaRPr lang="en-US"/>
          </a:p>
        </p:txBody>
      </p:sp>
    </p:spTree>
    <p:extLst>
      <p:ext uri="{BB962C8B-B14F-4D97-AF65-F5344CB8AC3E}">
        <p14:creationId xmlns:p14="http://schemas.microsoft.com/office/powerpoint/2010/main" val="3495238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533400"/>
            <a:ext cx="1270959" cy="1295400"/>
          </a:xfrm>
          <a:prstGeom prst="rect">
            <a:avLst/>
          </a:prstGeom>
          <a:scene3d>
            <a:camera prst="orthographicFront">
              <a:rot lat="0" lon="10799999" rev="0"/>
            </a:camera>
            <a:lightRig rig="threePt" dir="t"/>
          </a:scene3d>
        </p:spPr>
      </p:pic>
      <p:sp>
        <p:nvSpPr>
          <p:cNvPr id="6" name="TextBox 5"/>
          <p:cNvSpPr txBox="1"/>
          <p:nvPr/>
        </p:nvSpPr>
        <p:spPr>
          <a:xfrm>
            <a:off x="304800" y="1981200"/>
            <a:ext cx="914400" cy="914400"/>
          </a:xfrm>
          <a:prstGeom prst="rect">
            <a:avLst/>
          </a:prstGeom>
          <a:noFill/>
          <a:ln>
            <a:noFill/>
          </a:ln>
        </p:spPr>
        <p:txBody>
          <a:bodyPr wrap="none" rtlCol="0">
            <a:noAutofit/>
          </a:bodyPr>
          <a:lstStyle/>
          <a:p>
            <a:r>
              <a:rPr lang="en-US" b="0" dirty="0" smtClean="0">
                <a:latin typeface="Calibri"/>
                <a:cs typeface="Calibri"/>
              </a:rPr>
              <a:t>Alice</a:t>
            </a:r>
          </a:p>
        </p:txBody>
      </p:sp>
      <p:sp>
        <p:nvSpPr>
          <p:cNvPr id="27" name="Content Placeholder 26"/>
          <p:cNvSpPr>
            <a:spLocks noGrp="1"/>
          </p:cNvSpPr>
          <p:nvPr>
            <p:ph idx="1"/>
          </p:nvPr>
        </p:nvSpPr>
        <p:spPr>
          <a:xfrm>
            <a:off x="228600" y="2895600"/>
            <a:ext cx="4800600" cy="1143000"/>
          </a:xfrm>
        </p:spPr>
        <p:txBody>
          <a:bodyPr>
            <a:normAutofit fontScale="92500"/>
          </a:bodyPr>
          <a:lstStyle/>
          <a:p>
            <a:pPr>
              <a:buNone/>
            </a:pPr>
            <a:r>
              <a:rPr lang="en-US" b="1" i="1" dirty="0" smtClean="0"/>
              <a:t>Alice Generates and Gives:</a:t>
            </a:r>
          </a:p>
          <a:p>
            <a:pPr>
              <a:buNone/>
            </a:pPr>
            <a:r>
              <a:rPr lang="en-US" sz="2400" dirty="0" smtClean="0"/>
              <a:t>User ID || public key || …</a:t>
            </a:r>
          </a:p>
        </p:txBody>
      </p:sp>
      <p:grpSp>
        <p:nvGrpSpPr>
          <p:cNvPr id="2" name="Group 1"/>
          <p:cNvGrpSpPr/>
          <p:nvPr/>
        </p:nvGrpSpPr>
        <p:grpSpPr>
          <a:xfrm>
            <a:off x="5981700" y="685800"/>
            <a:ext cx="2743200" cy="1295400"/>
            <a:chOff x="5981700" y="685800"/>
            <a:chExt cx="2743200" cy="1295400"/>
          </a:xfrm>
        </p:grpSpPr>
        <p:pic>
          <p:nvPicPr>
            <p:cNvPr id="24" name="Picture 23"/>
            <p:cNvPicPr>
              <a:picLocks noChangeAspect="1"/>
            </p:cNvPicPr>
            <p:nvPr/>
          </p:nvPicPr>
          <p:blipFill>
            <a:blip r:embed="rId3"/>
            <a:stretch>
              <a:fillRect/>
            </a:stretch>
          </p:blipFill>
          <p:spPr>
            <a:xfrm>
              <a:off x="6362700" y="685800"/>
              <a:ext cx="1981200" cy="821600"/>
            </a:xfrm>
            <a:prstGeom prst="rect">
              <a:avLst/>
            </a:prstGeom>
          </p:spPr>
        </p:pic>
        <p:sp>
          <p:nvSpPr>
            <p:cNvPr id="26" name="TextBox 25"/>
            <p:cNvSpPr txBox="1"/>
            <p:nvPr/>
          </p:nvSpPr>
          <p:spPr>
            <a:xfrm>
              <a:off x="5981700" y="1371600"/>
              <a:ext cx="2743200" cy="609600"/>
            </a:xfrm>
            <a:prstGeom prst="rect">
              <a:avLst/>
            </a:prstGeom>
            <a:noFill/>
            <a:ln>
              <a:noFill/>
            </a:ln>
          </p:spPr>
          <p:txBody>
            <a:bodyPr wrap="none" rtlCol="0">
              <a:noAutofit/>
            </a:bodyPr>
            <a:lstStyle/>
            <a:p>
              <a:pPr algn="ctr"/>
              <a:r>
                <a:rPr lang="en-US" b="0" dirty="0" smtClean="0">
                  <a:latin typeface="Calibri"/>
                  <a:cs typeface="Calibri"/>
                </a:rPr>
                <a:t>Certificate Authority (CA)</a:t>
              </a:r>
            </a:p>
          </p:txBody>
        </p:sp>
      </p:grpSp>
      <p:sp>
        <p:nvSpPr>
          <p:cNvPr id="8" name="Content Placeholder 26"/>
          <p:cNvSpPr txBox="1">
            <a:spLocks/>
          </p:cNvSpPr>
          <p:nvPr/>
        </p:nvSpPr>
        <p:spPr bwMode="auto">
          <a:xfrm>
            <a:off x="4343400" y="3657600"/>
            <a:ext cx="4800600" cy="1143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kumimoji="0" lang="en-US" sz="3000" b="1" i="1"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CA Computes:</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lang="en-US" b="0" i="1" kern="0" noProof="0" dirty="0" smtClean="0">
                <a:latin typeface="Calibri"/>
                <a:ea typeface="ＭＳ Ｐゴシック" pitchFamily="-65" charset="-128"/>
                <a:cs typeface="ＭＳ Ｐゴシック" pitchFamily="-65" charset="-128"/>
              </a:rPr>
              <a:t>D</a:t>
            </a:r>
            <a:r>
              <a:rPr lang="en-US" b="0" kern="0" noProof="0" dirty="0" smtClean="0">
                <a:latin typeface="Calibri"/>
                <a:ea typeface="ＭＳ Ｐゴシック" pitchFamily="-65" charset="-128"/>
                <a:cs typeface="ＭＳ Ｐゴシック" pitchFamily="-65" charset="-128"/>
              </a:rPr>
              <a:t>=</a:t>
            </a:r>
            <a:r>
              <a:rPr lang="en-US" b="0" kern="0" noProof="0" dirty="0" err="1" smtClean="0">
                <a:latin typeface="Calibri"/>
                <a:ea typeface="ＭＳ Ｐゴシック" pitchFamily="-65" charset="-128"/>
                <a:cs typeface="ＭＳ Ｐゴシック" pitchFamily="-65" charset="-128"/>
              </a:rPr>
              <a:t>H(</a:t>
            </a:r>
            <a:r>
              <a:rPr kumimoji="0" lang="en-US" sz="2400" b="0" i="0" u="none" strike="noStrike" kern="0" cap="none" spc="0" normalizeH="0" baseline="0" noProof="0" dirty="0" err="1" smtClean="0">
                <a:ln>
                  <a:noFill/>
                </a:ln>
                <a:solidFill>
                  <a:srgbClr val="000000"/>
                </a:solidFill>
                <a:effectLst/>
                <a:uLnTx/>
                <a:uFillTx/>
                <a:latin typeface="Calibri"/>
                <a:ea typeface="ＭＳ Ｐゴシック" pitchFamily="-65" charset="-128"/>
                <a:cs typeface="ＭＳ Ｐゴシック" pitchFamily="-65" charset="-128"/>
              </a:rPr>
              <a:t>User</a:t>
            </a:r>
            <a:r>
              <a:rPr kumimoji="0" lang="en-US" sz="2400" b="0" i="0"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 ID || public key || …)</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lang="en-US" b="0" i="1" kern="0" noProof="0" dirty="0" smtClean="0">
                <a:latin typeface="Calibri"/>
                <a:ea typeface="ＭＳ Ｐゴシック" pitchFamily="-65" charset="-128"/>
                <a:cs typeface="ＭＳ Ｐゴシック" pitchFamily="-65" charset="-128"/>
              </a:rPr>
              <a:t>Sig</a:t>
            </a:r>
            <a:r>
              <a:rPr lang="en-US" b="0" kern="0" noProof="0" dirty="0" smtClean="0">
                <a:latin typeface="Calibri"/>
                <a:ea typeface="ＭＳ Ｐゴシック" pitchFamily="-65" charset="-128"/>
                <a:cs typeface="ＭＳ Ｐゴシック" pitchFamily="-65" charset="-128"/>
              </a:rPr>
              <a:t> = </a:t>
            </a:r>
            <a:r>
              <a:rPr lang="en-US" b="0" kern="0" noProof="0" dirty="0" err="1" smtClean="0">
                <a:latin typeface="Calibri"/>
                <a:ea typeface="ＭＳ Ｐゴシック" pitchFamily="-65" charset="-128"/>
                <a:cs typeface="ＭＳ Ｐゴシック" pitchFamily="-65" charset="-128"/>
              </a:rPr>
              <a:t>Sign(</a:t>
            </a:r>
            <a:r>
              <a:rPr lang="en-US" b="0" i="1" kern="0" noProof="0" dirty="0" err="1" smtClean="0">
                <a:latin typeface="Calibri"/>
                <a:ea typeface="ＭＳ Ｐゴシック" pitchFamily="-65" charset="-128"/>
                <a:cs typeface="ＭＳ Ｐゴシック" pitchFamily="-65" charset="-128"/>
              </a:rPr>
              <a:t>D</a:t>
            </a:r>
            <a:r>
              <a:rPr lang="en-US" b="0" kern="0" noProof="0" dirty="0" smtClean="0">
                <a:latin typeface="Calibri"/>
                <a:ea typeface="ＭＳ Ｐゴシック" pitchFamily="-65" charset="-128"/>
                <a:cs typeface="ＭＳ Ｐゴシック" pitchFamily="-65" charset="-128"/>
              </a:rPr>
              <a:t>, Serial, CA private key)</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lang="en-US" b="0" kern="0" noProof="0" dirty="0" smtClean="0">
                <a:latin typeface="Calibri"/>
                <a:ea typeface="ＭＳ Ｐゴシック" pitchFamily="-65" charset="-128"/>
                <a:cs typeface="ＭＳ Ｐゴシック" pitchFamily="-65" charset="-128"/>
              </a:rPr>
              <a:t>Gives Alice &lt;</a:t>
            </a:r>
            <a:r>
              <a:rPr lang="en-US" b="0" i="1" kern="0" noProof="0" dirty="0" smtClean="0">
                <a:latin typeface="Calibri"/>
                <a:ea typeface="ＭＳ Ｐゴシック" pitchFamily="-65" charset="-128"/>
                <a:cs typeface="ＭＳ Ｐゴシック" pitchFamily="-65" charset="-128"/>
              </a:rPr>
              <a:t>Sig, Serial&gt;</a:t>
            </a:r>
            <a:endParaRPr kumimoji="0" lang="en-US" sz="2400" b="0" i="1"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endParaRPr>
          </a:p>
        </p:txBody>
      </p:sp>
      <p:sp>
        <p:nvSpPr>
          <p:cNvPr id="9" name="Content Placeholder 26"/>
          <p:cNvSpPr txBox="1">
            <a:spLocks/>
          </p:cNvSpPr>
          <p:nvPr/>
        </p:nvSpPr>
        <p:spPr bwMode="auto">
          <a:xfrm>
            <a:off x="228600" y="5410200"/>
            <a:ext cx="8458200" cy="1143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kumimoji="0" lang="en-US" sz="3000" b="1" i="1"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Alice’s Certificate</a:t>
            </a:r>
          </a:p>
          <a:p>
            <a:pPr marL="285750" marR="0" lvl="0" indent="-285750" algn="l" defTabSz="914400" rtl="0" eaLnBrk="0" fontAlgn="base" latinLnBrk="0" hangingPunct="0">
              <a:lnSpc>
                <a:spcPct val="88000"/>
              </a:lnSpc>
              <a:spcBef>
                <a:spcPct val="30000"/>
              </a:spcBef>
              <a:spcAft>
                <a:spcPct val="0"/>
              </a:spcAft>
              <a:buClr>
                <a:schemeClr val="accent2"/>
              </a:buClr>
              <a:buSzPct val="100000"/>
              <a:buFontTx/>
              <a:buNone/>
              <a:tabLst/>
              <a:defRPr/>
            </a:pPr>
            <a:r>
              <a:rPr kumimoji="0" lang="en-US" sz="2400" b="0" i="0"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[User ID || public key || …] ||</a:t>
            </a:r>
            <a:r>
              <a:rPr kumimoji="0" lang="en-US" sz="2400" b="0" i="0" u="none" strike="noStrike" kern="0" cap="none" spc="0" normalizeH="0" noProof="0" dirty="0" smtClean="0">
                <a:ln>
                  <a:noFill/>
                </a:ln>
                <a:solidFill>
                  <a:srgbClr val="000000"/>
                </a:solidFill>
                <a:effectLst/>
                <a:uLnTx/>
                <a:uFillTx/>
                <a:latin typeface="Calibri"/>
                <a:ea typeface="ＭＳ Ｐゴシック" pitchFamily="-65" charset="-128"/>
                <a:cs typeface="ＭＳ Ｐゴシック" pitchFamily="-65" charset="-128"/>
              </a:rPr>
              <a:t> CA Name || Serial || </a:t>
            </a:r>
            <a:r>
              <a:rPr kumimoji="0" lang="en-US" sz="2400" b="0" i="0" u="none" strike="noStrike" kern="0" cap="none" spc="0" normalizeH="0" baseline="0" noProof="0" dirty="0" smtClean="0">
                <a:ln>
                  <a:noFill/>
                </a:ln>
                <a:solidFill>
                  <a:srgbClr val="000000"/>
                </a:solidFill>
                <a:effectLst/>
                <a:uLnTx/>
                <a:uFillTx/>
                <a:latin typeface="Calibri"/>
                <a:ea typeface="ＭＳ Ｐゴシック" pitchFamily="-65" charset="-128"/>
                <a:cs typeface="ＭＳ Ｐゴシック" pitchFamily="-65" charset="-128"/>
              </a:rPr>
              <a:t>Sig || &lt;add.</a:t>
            </a:r>
            <a:r>
              <a:rPr kumimoji="0" lang="en-US" sz="2400" b="0" i="0" u="none" strike="noStrike" kern="0" cap="none" spc="0" normalizeH="0" noProof="0" dirty="0" smtClean="0">
                <a:ln>
                  <a:noFill/>
                </a:ln>
                <a:solidFill>
                  <a:srgbClr val="000000"/>
                </a:solidFill>
                <a:effectLst/>
                <a:uLnTx/>
                <a:uFillTx/>
                <a:latin typeface="Calibri"/>
                <a:ea typeface="ＭＳ Ｐゴシック" pitchFamily="-65" charset="-128"/>
                <a:cs typeface="ＭＳ Ｐゴシック" pitchFamily="-65" charset="-128"/>
              </a:rPr>
              <a:t> </a:t>
            </a:r>
            <a:r>
              <a:rPr kumimoji="0" lang="en-US" sz="2400" b="0" i="0" u="none" strike="noStrike" kern="0" cap="none" spc="0" normalizeH="0" noProof="0" dirty="0" err="1" smtClean="0">
                <a:ln>
                  <a:noFill/>
                </a:ln>
                <a:solidFill>
                  <a:srgbClr val="000000"/>
                </a:solidFill>
                <a:effectLst/>
                <a:uLnTx/>
                <a:uFillTx/>
                <a:latin typeface="Calibri"/>
                <a:ea typeface="ＭＳ Ｐゴシック" pitchFamily="-65" charset="-128"/>
                <a:cs typeface="ＭＳ Ｐゴシック" pitchFamily="-65" charset="-128"/>
              </a:rPr>
              <a:t>params</a:t>
            </a:r>
            <a:r>
              <a:rPr kumimoji="0" lang="en-US" sz="2400" b="0" i="0" u="none" strike="noStrike" kern="0" cap="none" spc="0" normalizeH="0" noProof="0" dirty="0" smtClean="0">
                <a:ln>
                  <a:noFill/>
                </a:ln>
                <a:solidFill>
                  <a:srgbClr val="000000"/>
                </a:solidFill>
                <a:effectLst/>
                <a:uLnTx/>
                <a:uFillTx/>
                <a:latin typeface="Calibri"/>
                <a:ea typeface="ＭＳ Ｐゴシック" pitchFamily="-65" charset="-128"/>
                <a:cs typeface="ＭＳ Ｐゴシック" pitchFamily="-65" charset="-128"/>
              </a:rPr>
              <a:t>&gt;</a:t>
            </a:r>
            <a:endParaRPr lang="en-US" b="0" kern="0" noProof="0" dirty="0" smtClean="0">
              <a:latin typeface="Calibri"/>
              <a:ea typeface="ＭＳ Ｐゴシック" pitchFamily="-65" charset="-128"/>
              <a:cs typeface="ＭＳ Ｐゴシック" pitchFamily="-65" charset="-128"/>
            </a:endParaRPr>
          </a:p>
        </p:txBody>
      </p:sp>
      <p:sp>
        <p:nvSpPr>
          <p:cNvPr id="3" name="Slide Number Placeholder 2"/>
          <p:cNvSpPr>
            <a:spLocks noGrp="1"/>
          </p:cNvSpPr>
          <p:nvPr>
            <p:ph type="sldNum" sz="quarter" idx="12"/>
          </p:nvPr>
        </p:nvSpPr>
        <p:spPr/>
        <p:txBody>
          <a:bodyPr/>
          <a:lstStyle/>
          <a:p>
            <a:fld id="{B747839D-A323-47F3-909F-548499399628}" type="slidenum">
              <a:rPr lang="en-US" smtClean="0"/>
              <a:t>48</a:t>
            </a:fld>
            <a:endParaRPr lang="en-US"/>
          </a:p>
        </p:txBody>
      </p:sp>
    </p:spTree>
    <p:extLst>
      <p:ext uri="{BB962C8B-B14F-4D97-AF65-F5344CB8AC3E}">
        <p14:creationId xmlns:p14="http://schemas.microsoft.com/office/powerpoint/2010/main" val="2582023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AU" dirty="0"/>
              <a:t>X.509 Certificates</a:t>
            </a:r>
          </a:p>
        </p:txBody>
      </p:sp>
      <p:pic>
        <p:nvPicPr>
          <p:cNvPr id="233475" name="Picture 3" descr="Ch14. X.509 Formats.pdf                                        002F6F4DMacintosh HD                   B83AE914:"/>
          <p:cNvPicPr>
            <a:picLocks noChangeAspect="1" noChangeArrowheads="1"/>
          </p:cNvPicPr>
          <p:nvPr/>
        </p:nvPicPr>
        <p:blipFill>
          <a:blip r:embed="rId3">
            <a:alphaModFix amt="70000"/>
          </a:blip>
          <a:srcRect t="9265" b="19456"/>
          <a:stretch>
            <a:fillRect/>
          </a:stretch>
        </p:blipFill>
        <p:spPr bwMode="auto">
          <a:xfrm>
            <a:off x="550069" y="1524000"/>
            <a:ext cx="8043863" cy="4430713"/>
          </a:xfrm>
          <a:prstGeom prst="rect">
            <a:avLst/>
          </a:prstGeom>
          <a:noFill/>
        </p:spPr>
      </p:pic>
      <p:sp>
        <p:nvSpPr>
          <p:cNvPr id="2" name="Slide Number Placeholder 1"/>
          <p:cNvSpPr>
            <a:spLocks noGrp="1"/>
          </p:cNvSpPr>
          <p:nvPr>
            <p:ph type="sldNum" sz="quarter" idx="12"/>
          </p:nvPr>
        </p:nvSpPr>
        <p:spPr/>
        <p:txBody>
          <a:bodyPr/>
          <a:lstStyle/>
          <a:p>
            <a:fld id="{B747839D-A323-47F3-909F-548499399628}" type="slidenum">
              <a:rPr lang="en-US" smtClean="0"/>
              <a:t>49</a:t>
            </a:fld>
            <a:endParaRPr lang="en-US"/>
          </a:p>
        </p:txBody>
      </p:sp>
    </p:spTree>
    <p:extLst>
      <p:ext uri="{BB962C8B-B14F-4D97-AF65-F5344CB8AC3E}">
        <p14:creationId xmlns:p14="http://schemas.microsoft.com/office/powerpoint/2010/main" val="512194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Tampering Attack</a:t>
            </a:r>
            <a:endParaRPr lang="en-US" dirty="0"/>
          </a:p>
        </p:txBody>
      </p:sp>
      <p:sp>
        <p:nvSpPr>
          <p:cNvPr id="3" name="Content Placeholder 2"/>
          <p:cNvSpPr>
            <a:spLocks noGrp="1"/>
          </p:cNvSpPr>
          <p:nvPr>
            <p:ph idx="1"/>
          </p:nvPr>
        </p:nvSpPr>
        <p:spPr>
          <a:xfrm>
            <a:off x="457200" y="1498600"/>
            <a:ext cx="8229600" cy="635000"/>
          </a:xfrm>
        </p:spPr>
        <p:txBody>
          <a:bodyPr/>
          <a:lstStyle/>
          <a:p>
            <a:pPr marL="57150" indent="0">
              <a:buNone/>
            </a:pPr>
            <a:r>
              <a:rPr lang="en-US" dirty="0" smtClean="0"/>
              <a:t>Encrypted with CBC and random IV</a:t>
            </a:r>
          </a:p>
        </p:txBody>
      </p:sp>
      <p:cxnSp>
        <p:nvCxnSpPr>
          <p:cNvPr id="13" name="Straight Arrow Connector 12"/>
          <p:cNvCxnSpPr/>
          <p:nvPr/>
        </p:nvCxnSpPr>
        <p:spPr>
          <a:xfrm>
            <a:off x="1828800" y="40386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30092" y="2598824"/>
            <a:ext cx="2153013" cy="707886"/>
          </a:xfrm>
          <a:prstGeom prst="rect">
            <a:avLst/>
          </a:prstGeom>
          <a:noFill/>
        </p:spPr>
        <p:txBody>
          <a:bodyPr wrap="none" rtlCol="0">
            <a:spAutoFit/>
          </a:bodyPr>
          <a:lstStyle/>
          <a:p>
            <a:pPr algn="ctr"/>
            <a:r>
              <a:rPr lang="en-US" sz="2000" i="1" dirty="0" smtClean="0"/>
              <a:t>encrypted</a:t>
            </a:r>
            <a:r>
              <a:rPr lang="en-US" sz="2000" dirty="0" smtClean="0"/>
              <a:t> packets </a:t>
            </a:r>
            <a:br>
              <a:rPr lang="en-US" sz="2000" dirty="0" smtClean="0"/>
            </a:br>
            <a:r>
              <a:rPr lang="en-US" sz="2000" dirty="0" smtClean="0"/>
              <a:t>with key </a:t>
            </a:r>
            <a:r>
              <a:rPr lang="en-US" sz="2000" i="1" dirty="0" smtClean="0"/>
              <a:t>k</a:t>
            </a:r>
            <a:endParaRPr lang="en-US" i="1" dirty="0"/>
          </a:p>
        </p:txBody>
      </p:sp>
      <p:cxnSp>
        <p:nvCxnSpPr>
          <p:cNvPr id="19" name="Straight Arrow Connector 18"/>
          <p:cNvCxnSpPr>
            <a:endCxn id="11" idx="1"/>
          </p:cNvCxnSpPr>
          <p:nvPr/>
        </p:nvCxnSpPr>
        <p:spPr>
          <a:xfrm flipV="1">
            <a:off x="5257800" y="2895601"/>
            <a:ext cx="1583241" cy="10363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648200" y="2209800"/>
            <a:ext cx="4343400" cy="3733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10100" y="5975425"/>
            <a:ext cx="2889132" cy="461665"/>
          </a:xfrm>
          <a:prstGeom prst="rect">
            <a:avLst/>
          </a:prstGeom>
          <a:noFill/>
        </p:spPr>
        <p:txBody>
          <a:bodyPr wrap="none" rtlCol="0">
            <a:spAutoFit/>
          </a:bodyPr>
          <a:lstStyle/>
          <a:p>
            <a:r>
              <a:rPr lang="en-US" sz="2400" dirty="0" smtClean="0"/>
              <a:t>Destination Machine</a:t>
            </a:r>
            <a:endParaRPr lang="en-US" sz="2400" dirty="0"/>
          </a:p>
        </p:txBody>
      </p:sp>
      <p:sp>
        <p:nvSpPr>
          <p:cNvPr id="11" name="Rounded Rectangle 10"/>
          <p:cNvSpPr/>
          <p:nvPr/>
        </p:nvSpPr>
        <p:spPr>
          <a:xfrm>
            <a:off x="6841041" y="2438401"/>
            <a:ext cx="1965343" cy="91439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Webserver</a:t>
            </a:r>
            <a:br>
              <a:rPr lang="en-US" sz="2400" dirty="0" smtClean="0">
                <a:solidFill>
                  <a:srgbClr val="000000"/>
                </a:solidFill>
              </a:rPr>
            </a:br>
            <a:r>
              <a:rPr lang="en-US" sz="2400" dirty="0" smtClean="0">
                <a:solidFill>
                  <a:srgbClr val="000000"/>
                </a:solidFill>
              </a:rPr>
              <a:t>(port = 80)</a:t>
            </a:r>
          </a:p>
        </p:txBody>
      </p:sp>
      <p:sp>
        <p:nvSpPr>
          <p:cNvPr id="22" name="Rectangle 21"/>
          <p:cNvSpPr/>
          <p:nvPr/>
        </p:nvSpPr>
        <p:spPr>
          <a:xfrm>
            <a:off x="1952203" y="35017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=80</a:t>
            </a:r>
          </a:p>
        </p:txBody>
      </p:sp>
      <p:sp>
        <p:nvSpPr>
          <p:cNvPr id="32" name="Rectangle 31"/>
          <p:cNvSpPr/>
          <p:nvPr/>
        </p:nvSpPr>
        <p:spPr>
          <a:xfrm>
            <a:off x="3171403" y="35017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33" name="Rectangle 32"/>
          <p:cNvSpPr/>
          <p:nvPr/>
        </p:nvSpPr>
        <p:spPr>
          <a:xfrm rot="19602567">
            <a:off x="5352876" y="2890037"/>
            <a:ext cx="1190203"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34" name="Rounded Rectangle 33"/>
          <p:cNvSpPr/>
          <p:nvPr/>
        </p:nvSpPr>
        <p:spPr>
          <a:xfrm>
            <a:off x="6841041" y="4267200"/>
            <a:ext cx="1965343" cy="914399"/>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br>
              <a:rPr lang="en-US" sz="2400" dirty="0" smtClean="0">
                <a:solidFill>
                  <a:srgbClr val="000000"/>
                </a:solidFill>
              </a:rPr>
            </a:br>
            <a:r>
              <a:rPr lang="en-US" sz="2400" dirty="0" smtClean="0">
                <a:solidFill>
                  <a:srgbClr val="000000"/>
                </a:solidFill>
              </a:rPr>
              <a:t>(port = 25)</a:t>
            </a:r>
          </a:p>
        </p:txBody>
      </p:sp>
      <p:grpSp>
        <p:nvGrpSpPr>
          <p:cNvPr id="5" name="Group 4"/>
          <p:cNvGrpSpPr/>
          <p:nvPr/>
        </p:nvGrpSpPr>
        <p:grpSpPr>
          <a:xfrm>
            <a:off x="5257800" y="3931982"/>
            <a:ext cx="1583241" cy="873031"/>
            <a:chOff x="5257800" y="3931982"/>
            <a:chExt cx="1583241" cy="873031"/>
          </a:xfrm>
        </p:grpSpPr>
        <p:cxnSp>
          <p:nvCxnSpPr>
            <p:cNvPr id="21" name="Straight Arrow Connector 20"/>
            <p:cNvCxnSpPr>
              <a:endCxn id="34" idx="1"/>
            </p:cNvCxnSpPr>
            <p:nvPr/>
          </p:nvCxnSpPr>
          <p:spPr>
            <a:xfrm>
              <a:off x="5257800" y="3931982"/>
              <a:ext cx="1583241" cy="7924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rot="1560000">
              <a:off x="5354942" y="4373214"/>
              <a:ext cx="1190203" cy="431799"/>
            </a:xfrm>
            <a:prstGeom prst="rect">
              <a:avLst/>
            </a:prstGeom>
            <a:ln/>
            <a:scene3d>
              <a:camera prst="orthographicFront"/>
              <a:lightRig rig="threePt" dir="t"/>
            </a:scene3d>
            <a:sp3d>
              <a:bevelT w="0"/>
            </a:sp3d>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b</a:t>
              </a:r>
            </a:p>
          </p:txBody>
        </p:sp>
      </p:grpSp>
      <p:sp>
        <p:nvSpPr>
          <p:cNvPr id="35" name="TextBox 34"/>
          <p:cNvSpPr txBox="1"/>
          <p:nvPr/>
        </p:nvSpPr>
        <p:spPr>
          <a:xfrm>
            <a:off x="4939827" y="4894602"/>
            <a:ext cx="338554" cy="400110"/>
          </a:xfrm>
          <a:prstGeom prst="rect">
            <a:avLst/>
          </a:prstGeom>
          <a:noFill/>
        </p:spPr>
        <p:txBody>
          <a:bodyPr wrap="none" rtlCol="0">
            <a:spAutoFit/>
          </a:bodyPr>
          <a:lstStyle/>
          <a:p>
            <a:pPr algn="ctr"/>
            <a:r>
              <a:rPr lang="en-US" sz="2000" b="1" dirty="0" smtClean="0"/>
              <a:t>k</a:t>
            </a:r>
            <a:endParaRPr lang="en-US" sz="2000" b="1" dirty="0"/>
          </a:p>
        </p:txBody>
      </p:sp>
      <p:sp>
        <p:nvSpPr>
          <p:cNvPr id="36" name="Rectangle 35"/>
          <p:cNvSpPr/>
          <p:nvPr/>
        </p:nvSpPr>
        <p:spPr>
          <a:xfrm>
            <a:off x="4946198" y="2971801"/>
            <a:ext cx="311602" cy="1920362"/>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 name="TextBox 6"/>
          <p:cNvSpPr txBox="1"/>
          <p:nvPr/>
        </p:nvSpPr>
        <p:spPr>
          <a:xfrm>
            <a:off x="1455960" y="3517845"/>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1</a:t>
            </a:r>
            <a:r>
              <a:rPr lang="en-US" sz="2400" dirty="0" smtClean="0"/>
              <a:t>,</a:t>
            </a:r>
          </a:p>
        </p:txBody>
      </p:sp>
      <p:grpSp>
        <p:nvGrpSpPr>
          <p:cNvPr id="10" name="Group 9"/>
          <p:cNvGrpSpPr/>
          <p:nvPr/>
        </p:nvGrpSpPr>
        <p:grpSpPr>
          <a:xfrm>
            <a:off x="288087" y="4134188"/>
            <a:ext cx="4283913" cy="2319476"/>
            <a:chOff x="288087" y="4134188"/>
            <a:chExt cx="4283913" cy="2319476"/>
          </a:xfrm>
        </p:grpSpPr>
        <p:grpSp>
          <p:nvGrpSpPr>
            <p:cNvPr id="8" name="Group 7"/>
            <p:cNvGrpSpPr/>
            <p:nvPr/>
          </p:nvGrpSpPr>
          <p:grpSpPr>
            <a:xfrm>
              <a:off x="1459140" y="4492347"/>
              <a:ext cx="3112860" cy="536853"/>
              <a:chOff x="1459140" y="4492347"/>
              <a:chExt cx="3112860" cy="536853"/>
            </a:xfrm>
          </p:grpSpPr>
          <p:grpSp>
            <p:nvGrpSpPr>
              <p:cNvPr id="4" name="Group 3"/>
              <p:cNvGrpSpPr/>
              <p:nvPr/>
            </p:nvGrpSpPr>
            <p:grpSpPr>
              <a:xfrm>
                <a:off x="1828800" y="4492347"/>
                <a:ext cx="2743200" cy="536853"/>
                <a:chOff x="1828800" y="4492347"/>
                <a:chExt cx="2743200" cy="536853"/>
              </a:xfrm>
            </p:grpSpPr>
            <p:cxnSp>
              <p:nvCxnSpPr>
                <p:cNvPr id="20" name="Straight Arrow Connector 19"/>
                <p:cNvCxnSpPr/>
                <p:nvPr/>
              </p:nvCxnSpPr>
              <p:spPr>
                <a:xfrm>
                  <a:off x="1828800" y="50292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952203" y="44923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a:solidFill>
                        <a:schemeClr val="bg1"/>
                      </a:solidFill>
                    </a:rPr>
                    <a:t>d</a:t>
                  </a:r>
                  <a:r>
                    <a:rPr lang="en-US" sz="2000" dirty="0" err="1" smtClean="0">
                      <a:solidFill>
                        <a:schemeClr val="bg1"/>
                      </a:solidFill>
                    </a:rPr>
                    <a:t>est</a:t>
                  </a:r>
                  <a:r>
                    <a:rPr lang="en-US" sz="2000" dirty="0" smtClean="0">
                      <a:solidFill>
                        <a:schemeClr val="bg1"/>
                      </a:solidFill>
                    </a:rPr>
                    <a:t>=25</a:t>
                  </a:r>
                </a:p>
              </p:txBody>
            </p:sp>
            <p:sp>
              <p:nvSpPr>
                <p:cNvPr id="25" name="Rectangle 24"/>
                <p:cNvSpPr/>
                <p:nvPr/>
              </p:nvSpPr>
              <p:spPr>
                <a:xfrm>
                  <a:off x="3171403" y="44923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grpSp>
          <p:sp>
            <p:nvSpPr>
              <p:cNvPr id="38" name="TextBox 37"/>
              <p:cNvSpPr txBox="1"/>
              <p:nvPr/>
            </p:nvSpPr>
            <p:spPr>
              <a:xfrm>
                <a:off x="1459140" y="4515027"/>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2</a:t>
                </a:r>
                <a:r>
                  <a:rPr lang="en-US" sz="2400" dirty="0" smtClean="0"/>
                  <a:t>,</a:t>
                </a:r>
              </a:p>
            </p:txBody>
          </p:sp>
        </p:grpSp>
        <p:sp>
          <p:nvSpPr>
            <p:cNvPr id="6" name="Down Arrow 5"/>
            <p:cNvSpPr/>
            <p:nvPr/>
          </p:nvSpPr>
          <p:spPr>
            <a:xfrm>
              <a:off x="3048000" y="4134188"/>
              <a:ext cx="304800" cy="285412"/>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0" name="TextBox 29"/>
            <p:cNvSpPr txBox="1"/>
            <p:nvPr/>
          </p:nvSpPr>
          <p:spPr>
            <a:xfrm>
              <a:off x="288087" y="5715000"/>
              <a:ext cx="3995017" cy="738664"/>
            </a:xfrm>
            <a:prstGeom prst="rect">
              <a:avLst/>
            </a:prstGeom>
            <a:noFill/>
          </p:spPr>
          <p:txBody>
            <a:bodyPr wrap="square" lIns="0" tIns="0" rIns="0" bIns="0" rtlCol="0" anchor="t" anchorCtr="0">
              <a:spAutoFit/>
            </a:bodyPr>
            <a:lstStyle/>
            <a:p>
              <a:r>
                <a:rPr lang="en-US" sz="2400" dirty="0" smtClean="0"/>
                <a:t>Eve can change destination (easy with CBC and rand IV) </a:t>
              </a:r>
            </a:p>
          </p:txBody>
        </p:sp>
      </p:grpSp>
      <p:pic>
        <p:nvPicPr>
          <p:cNvPr id="39" name="Picture 38"/>
          <p:cNvPicPr>
            <a:picLocks noChangeAspect="1"/>
          </p:cNvPicPr>
          <p:nvPr/>
        </p:nvPicPr>
        <p:blipFill rotWithShape="1">
          <a:blip r:embed="rId3">
            <a:clrChange>
              <a:clrFrom>
                <a:srgbClr val="FFFFFF"/>
              </a:clrFrom>
              <a:clrTo>
                <a:srgbClr val="FFFFFF">
                  <a:alpha val="0"/>
                </a:srgbClr>
              </a:clrTo>
            </a:clrChange>
          </a:blip>
          <a:srcRect l="12096" r="11804"/>
          <a:stretch/>
        </p:blipFill>
        <p:spPr>
          <a:xfrm>
            <a:off x="7391400" y="5249609"/>
            <a:ext cx="736460" cy="725816"/>
          </a:xfrm>
          <a:prstGeom prst="rect">
            <a:avLst/>
          </a:prstGeom>
        </p:spPr>
      </p:pic>
      <p:sp>
        <p:nvSpPr>
          <p:cNvPr id="9" name="Slide Number Placeholder 8"/>
          <p:cNvSpPr>
            <a:spLocks noGrp="1"/>
          </p:cNvSpPr>
          <p:nvPr>
            <p:ph type="sldNum" sz="quarter" idx="12"/>
          </p:nvPr>
        </p:nvSpPr>
        <p:spPr/>
        <p:txBody>
          <a:bodyPr/>
          <a:lstStyle/>
          <a:p>
            <a:fld id="{B747839D-A323-47F3-909F-548499399628}" type="slidenum">
              <a:rPr lang="en-US" smtClean="0"/>
              <a:t>5</a:t>
            </a:fld>
            <a:endParaRPr lang="en-US"/>
          </a:p>
        </p:txBody>
      </p:sp>
      <p:sp>
        <p:nvSpPr>
          <p:cNvPr id="40" name="TextBox 39"/>
          <p:cNvSpPr txBox="1"/>
          <p:nvPr/>
        </p:nvSpPr>
        <p:spPr>
          <a:xfrm>
            <a:off x="533400" y="2947221"/>
            <a:ext cx="338554" cy="400110"/>
          </a:xfrm>
          <a:prstGeom prst="rect">
            <a:avLst/>
          </a:prstGeom>
          <a:noFill/>
        </p:spPr>
        <p:txBody>
          <a:bodyPr wrap="none" rtlCol="0">
            <a:spAutoFit/>
          </a:bodyPr>
          <a:lstStyle/>
          <a:p>
            <a:pPr algn="ctr"/>
            <a:r>
              <a:rPr lang="en-US" sz="2000" dirty="0" smtClean="0"/>
              <a:t>k</a:t>
            </a:r>
            <a:endParaRPr lang="en-US" sz="2000" dirty="0"/>
          </a:p>
        </p:txBody>
      </p:sp>
      <p:sp>
        <p:nvSpPr>
          <p:cNvPr id="41" name="Rounded Rectangle 40"/>
          <p:cNvSpPr/>
          <p:nvPr/>
        </p:nvSpPr>
        <p:spPr>
          <a:xfrm>
            <a:off x="152400" y="3784800"/>
            <a:ext cx="1143000" cy="558600"/>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Source</a:t>
            </a:r>
          </a:p>
        </p:txBody>
      </p:sp>
      <p:cxnSp>
        <p:nvCxnSpPr>
          <p:cNvPr id="42" name="Straight Arrow Connector 41"/>
          <p:cNvCxnSpPr>
            <a:endCxn id="41" idx="0"/>
          </p:cNvCxnSpPr>
          <p:nvPr/>
        </p:nvCxnSpPr>
        <p:spPr>
          <a:xfrm>
            <a:off x="723900" y="3352800"/>
            <a:ext cx="0" cy="4320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1338480" y="3190680"/>
              <a:ext cx="3301200" cy="1014120"/>
            </p14:xfrm>
          </p:contentPart>
        </mc:Choice>
        <mc:Fallback xmlns="">
          <p:pic>
            <p:nvPicPr>
              <p:cNvPr id="12" name="Ink 11"/>
              <p:cNvPicPr/>
              <p:nvPr/>
            </p:nvPicPr>
            <p:blipFill>
              <a:blip r:embed="rId5"/>
              <a:stretch>
                <a:fillRect/>
              </a:stretch>
            </p:blipFill>
            <p:spPr>
              <a:xfrm>
                <a:off x="1328760" y="3188160"/>
                <a:ext cx="3321360" cy="1026720"/>
              </a:xfrm>
              <a:prstGeom prst="rect">
                <a:avLst/>
              </a:prstGeom>
            </p:spPr>
          </p:pic>
        </mc:Fallback>
      </mc:AlternateContent>
    </p:spTree>
    <p:extLst>
      <p:ext uri="{BB962C8B-B14F-4D97-AF65-F5344CB8AC3E}">
        <p14:creationId xmlns:p14="http://schemas.microsoft.com/office/powerpoint/2010/main" val="33418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r>
              <a:rPr lang="en-US" dirty="0" smtClean="0"/>
              <a:t>TLS and SSL</a:t>
            </a:r>
            <a:endParaRPr lang="en-US" dirty="0"/>
          </a:p>
        </p:txBody>
      </p:sp>
      <p:sp>
        <p:nvSpPr>
          <p:cNvPr id="208899" name="Rectangle 3"/>
          <p:cNvSpPr>
            <a:spLocks noGrp="1" noChangeArrowheads="1"/>
          </p:cNvSpPr>
          <p:nvPr>
            <p:ph idx="1"/>
          </p:nvPr>
        </p:nvSpPr>
        <p:spPr>
          <a:xfrm>
            <a:off x="457200" y="1524000"/>
            <a:ext cx="8229600" cy="4602163"/>
          </a:xfrm>
        </p:spPr>
        <p:txBody>
          <a:bodyPr/>
          <a:lstStyle/>
          <a:p>
            <a:pPr>
              <a:lnSpc>
                <a:spcPct val="90000"/>
              </a:lnSpc>
            </a:pPr>
            <a:r>
              <a:rPr lang="en-US" sz="2800" dirty="0" smtClean="0"/>
              <a:t>Transport Layer Security (TLS)</a:t>
            </a:r>
            <a:endParaRPr lang="en-US" sz="2800" dirty="0"/>
          </a:p>
          <a:p>
            <a:pPr lvl="1">
              <a:lnSpc>
                <a:spcPct val="90000"/>
              </a:lnSpc>
            </a:pPr>
            <a:r>
              <a:rPr lang="en-US" sz="2400" dirty="0" smtClean="0"/>
              <a:t>Secure socket layer (SSL) predecessor</a:t>
            </a:r>
          </a:p>
          <a:p>
            <a:pPr lvl="1">
              <a:lnSpc>
                <a:spcPct val="90000"/>
              </a:lnSpc>
            </a:pPr>
            <a:r>
              <a:rPr lang="en-US" sz="2400" dirty="0" smtClean="0"/>
              <a:t>originally </a:t>
            </a:r>
            <a:r>
              <a:rPr lang="en-US" sz="2400" dirty="0"/>
              <a:t>developed by Netscape</a:t>
            </a:r>
          </a:p>
          <a:p>
            <a:pPr lvl="1">
              <a:lnSpc>
                <a:spcPct val="90000"/>
              </a:lnSpc>
            </a:pPr>
            <a:r>
              <a:rPr lang="en-US" sz="2400" dirty="0"/>
              <a:t>version 3 designed with public </a:t>
            </a:r>
            <a:r>
              <a:rPr lang="en-US" sz="2400" dirty="0" smtClean="0"/>
              <a:t>input</a:t>
            </a:r>
          </a:p>
          <a:p>
            <a:pPr lvl="1">
              <a:lnSpc>
                <a:spcPct val="90000"/>
              </a:lnSpc>
            </a:pPr>
            <a:r>
              <a:rPr lang="en-US" sz="2400" dirty="0" smtClean="0"/>
              <a:t>RFC 2246</a:t>
            </a:r>
          </a:p>
          <a:p>
            <a:pPr lvl="1">
              <a:lnSpc>
                <a:spcPct val="90000"/>
              </a:lnSpc>
            </a:pPr>
            <a:endParaRPr lang="en-US" sz="2400" dirty="0"/>
          </a:p>
          <a:p>
            <a:pPr>
              <a:lnSpc>
                <a:spcPct val="90000"/>
              </a:lnSpc>
            </a:pPr>
            <a:r>
              <a:rPr lang="en-US" sz="2800" dirty="0" smtClean="0"/>
              <a:t>Uses </a:t>
            </a:r>
            <a:r>
              <a:rPr lang="en-US" sz="2800" dirty="0"/>
              <a:t>TCP to provide a reliable end-to-end service</a:t>
            </a:r>
          </a:p>
          <a:p>
            <a:pPr>
              <a:lnSpc>
                <a:spcPct val="90000"/>
              </a:lnSpc>
            </a:pPr>
            <a:endParaRPr lang="en-AU" sz="2800" dirty="0"/>
          </a:p>
          <a:p>
            <a:pPr>
              <a:lnSpc>
                <a:spcPct val="90000"/>
              </a:lnSpc>
            </a:pPr>
            <a:endParaRPr lang="en-US" sz="2800" dirty="0"/>
          </a:p>
        </p:txBody>
      </p:sp>
      <p:sp>
        <p:nvSpPr>
          <p:cNvPr id="2" name="Slide Number Placeholder 1"/>
          <p:cNvSpPr>
            <a:spLocks noGrp="1"/>
          </p:cNvSpPr>
          <p:nvPr>
            <p:ph type="sldNum" sz="quarter" idx="12"/>
          </p:nvPr>
        </p:nvSpPr>
        <p:spPr/>
        <p:txBody>
          <a:bodyPr/>
          <a:lstStyle/>
          <a:p>
            <a:fld id="{B747839D-A323-47F3-909F-548499399628}" type="slidenum">
              <a:rPr lang="en-US" smtClean="0"/>
              <a:t>50</a:t>
            </a:fld>
            <a:endParaRPr lang="en-US"/>
          </a:p>
        </p:txBody>
      </p:sp>
    </p:spTree>
    <p:extLst>
      <p:ext uri="{BB962C8B-B14F-4D97-AF65-F5344CB8AC3E}">
        <p14:creationId xmlns:p14="http://schemas.microsoft.com/office/powerpoint/2010/main" val="1044548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smtClean="0"/>
              <a:t>Protocol Stack</a:t>
            </a:r>
            <a:endParaRPr lang="en-AU" dirty="0"/>
          </a:p>
        </p:txBody>
      </p:sp>
      <p:grpSp>
        <p:nvGrpSpPr>
          <p:cNvPr id="16" name="Group 15"/>
          <p:cNvGrpSpPr/>
          <p:nvPr/>
        </p:nvGrpSpPr>
        <p:grpSpPr>
          <a:xfrm>
            <a:off x="457200" y="1905000"/>
            <a:ext cx="5257800" cy="3276600"/>
            <a:chOff x="914400" y="2057400"/>
            <a:chExt cx="5257800" cy="3276600"/>
          </a:xfrm>
        </p:grpSpPr>
        <p:sp>
          <p:nvSpPr>
            <p:cNvPr id="4" name="Rectangle 3"/>
            <p:cNvSpPr/>
            <p:nvPr/>
          </p:nvSpPr>
          <p:spPr bwMode="auto">
            <a:xfrm>
              <a:off x="2133600" y="2057400"/>
              <a:ext cx="12192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Telnet</a:t>
              </a:r>
            </a:p>
          </p:txBody>
        </p:sp>
        <p:sp>
          <p:nvSpPr>
            <p:cNvPr id="5" name="Rectangle 4"/>
            <p:cNvSpPr/>
            <p:nvPr/>
          </p:nvSpPr>
          <p:spPr bwMode="auto">
            <a:xfrm>
              <a:off x="3352800" y="2057400"/>
              <a:ext cx="28194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a:t>
              </a:r>
            </a:p>
          </p:txBody>
        </p:sp>
        <p:sp>
          <p:nvSpPr>
            <p:cNvPr id="6" name="Rectangle 5"/>
            <p:cNvSpPr/>
            <p:nvPr/>
          </p:nvSpPr>
          <p:spPr bwMode="auto">
            <a:xfrm>
              <a:off x="914400" y="47244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IP</a:t>
              </a:r>
            </a:p>
          </p:txBody>
        </p:sp>
        <p:sp>
          <p:nvSpPr>
            <p:cNvPr id="7" name="Rectangle 6"/>
            <p:cNvSpPr/>
            <p:nvPr/>
          </p:nvSpPr>
          <p:spPr bwMode="auto">
            <a:xfrm>
              <a:off x="914400" y="41148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TCP</a:t>
              </a:r>
            </a:p>
          </p:txBody>
        </p:sp>
        <p:sp>
          <p:nvSpPr>
            <p:cNvPr id="8" name="Rectangle 7"/>
            <p:cNvSpPr/>
            <p:nvPr/>
          </p:nvSpPr>
          <p:spPr bwMode="auto">
            <a:xfrm>
              <a:off x="914400" y="35052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SSL Record Protocol</a:t>
              </a:r>
            </a:p>
          </p:txBody>
        </p:sp>
        <p:sp>
          <p:nvSpPr>
            <p:cNvPr id="9" name="Rectangle 8"/>
            <p:cNvSpPr/>
            <p:nvPr/>
          </p:nvSpPr>
          <p:spPr bwMode="auto">
            <a:xfrm>
              <a:off x="914400" y="2743200"/>
              <a:ext cx="18288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Handshake</a:t>
              </a:r>
            </a:p>
          </p:txBody>
        </p:sp>
        <p:sp>
          <p:nvSpPr>
            <p:cNvPr id="10" name="Rectangle 9"/>
            <p:cNvSpPr/>
            <p:nvPr/>
          </p:nvSpPr>
          <p:spPr bwMode="auto">
            <a:xfrm>
              <a:off x="2743200" y="2743200"/>
              <a:ext cx="18288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Change</a:t>
              </a:r>
              <a:br>
                <a:rPr kumimoji="0" lang="en-US" sz="2400" i="0" u="none" strike="noStrike" cap="none" normalizeH="0" baseline="0" dirty="0" smtClean="0">
                  <a:ln>
                    <a:noFill/>
                  </a:ln>
                  <a:effectLst/>
                  <a:latin typeface="Cambria"/>
                  <a:cs typeface="Cambria"/>
                </a:rPr>
              </a:br>
              <a:r>
                <a:rPr kumimoji="0" lang="en-US" sz="2400" i="0" u="none" strike="noStrike" cap="none" normalizeH="0" baseline="0" dirty="0" smtClean="0">
                  <a:ln>
                    <a:noFill/>
                  </a:ln>
                  <a:effectLst/>
                  <a:latin typeface="Cambria"/>
                  <a:cs typeface="Cambria"/>
                </a:rPr>
                <a:t>Cipher</a:t>
              </a:r>
            </a:p>
          </p:txBody>
        </p:sp>
        <p:sp>
          <p:nvSpPr>
            <p:cNvPr id="11" name="Rectangle 10"/>
            <p:cNvSpPr/>
            <p:nvPr/>
          </p:nvSpPr>
          <p:spPr bwMode="auto">
            <a:xfrm>
              <a:off x="4572000" y="2743200"/>
              <a:ext cx="16002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Alert</a:t>
              </a:r>
            </a:p>
          </p:txBody>
        </p:sp>
        <p:sp>
          <p:nvSpPr>
            <p:cNvPr id="12" name="Rectangle 11"/>
            <p:cNvSpPr/>
            <p:nvPr/>
          </p:nvSpPr>
          <p:spPr bwMode="auto">
            <a:xfrm>
              <a:off x="914400" y="2057400"/>
              <a:ext cx="12192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i="0" u="none" strike="noStrike" cap="none" normalizeH="0" baseline="0" dirty="0" smtClean="0">
                  <a:ln>
                    <a:noFill/>
                  </a:ln>
                  <a:effectLst/>
                  <a:latin typeface="Cambria"/>
                  <a:cs typeface="Cambria"/>
                </a:rPr>
                <a:t>HTTP</a:t>
              </a:r>
            </a:p>
          </p:txBody>
        </p:sp>
      </p:grpSp>
      <p:grpSp>
        <p:nvGrpSpPr>
          <p:cNvPr id="26" name="Group 25"/>
          <p:cNvGrpSpPr/>
          <p:nvPr/>
        </p:nvGrpSpPr>
        <p:grpSpPr>
          <a:xfrm>
            <a:off x="5867400" y="1732844"/>
            <a:ext cx="2853267" cy="838200"/>
            <a:chOff x="5867400" y="1732844"/>
            <a:chExt cx="2853267" cy="838200"/>
          </a:xfrm>
        </p:grpSpPr>
        <p:sp>
          <p:nvSpPr>
            <p:cNvPr id="17" name="Rounded Rectangular Callout 16"/>
            <p:cNvSpPr/>
            <p:nvPr/>
          </p:nvSpPr>
          <p:spPr>
            <a:xfrm>
              <a:off x="6815667" y="1732844"/>
              <a:ext cx="1905000" cy="838200"/>
            </a:xfrm>
            <a:prstGeom prst="wedgeRoundRectCallout">
              <a:avLst>
                <a:gd name="adj1" fmla="val -87501"/>
                <a:gd name="adj2" fmla="val 10372"/>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Application Layer</a:t>
              </a:r>
            </a:p>
          </p:txBody>
        </p:sp>
        <p:sp>
          <p:nvSpPr>
            <p:cNvPr id="25" name="Right Brace 24"/>
            <p:cNvSpPr/>
            <p:nvPr/>
          </p:nvSpPr>
          <p:spPr>
            <a:xfrm>
              <a:off x="5867400" y="1905000"/>
              <a:ext cx="228600" cy="666044"/>
            </a:xfrm>
            <a:prstGeom prst="rightBrace">
              <a:avLst/>
            </a:prstGeom>
            <a:ln>
              <a:headEnd type="none"/>
              <a:tailEnd type="non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grpSp>
        <p:nvGrpSpPr>
          <p:cNvPr id="29" name="Group 28"/>
          <p:cNvGrpSpPr/>
          <p:nvPr/>
        </p:nvGrpSpPr>
        <p:grpSpPr>
          <a:xfrm>
            <a:off x="5867400" y="2604911"/>
            <a:ext cx="2819400" cy="1357490"/>
            <a:chOff x="5867400" y="2604911"/>
            <a:chExt cx="2819400" cy="1357490"/>
          </a:xfrm>
        </p:grpSpPr>
        <p:sp>
          <p:nvSpPr>
            <p:cNvPr id="20" name="Rounded Rectangular Callout 19"/>
            <p:cNvSpPr/>
            <p:nvPr/>
          </p:nvSpPr>
          <p:spPr>
            <a:xfrm>
              <a:off x="6781800" y="2933700"/>
              <a:ext cx="1905000" cy="838200"/>
            </a:xfrm>
            <a:prstGeom prst="wedgeRoundRectCallout">
              <a:avLst>
                <a:gd name="adj1" fmla="val -86120"/>
                <a:gd name="adj2" fmla="val -9592"/>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SSL</a:t>
              </a:r>
            </a:p>
          </p:txBody>
        </p:sp>
        <p:sp>
          <p:nvSpPr>
            <p:cNvPr id="27" name="Right Brace 26"/>
            <p:cNvSpPr/>
            <p:nvPr/>
          </p:nvSpPr>
          <p:spPr>
            <a:xfrm>
              <a:off x="5867400" y="2604911"/>
              <a:ext cx="228600" cy="1357490"/>
            </a:xfrm>
            <a:prstGeom prst="rightBrace">
              <a:avLst/>
            </a:prstGeom>
            <a:ln>
              <a:headEnd type="none"/>
              <a:tailEnd type="non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grpSp>
        <p:nvGrpSpPr>
          <p:cNvPr id="30" name="Group 29"/>
          <p:cNvGrpSpPr/>
          <p:nvPr/>
        </p:nvGrpSpPr>
        <p:grpSpPr>
          <a:xfrm>
            <a:off x="5867400" y="4016022"/>
            <a:ext cx="2819400" cy="1165578"/>
            <a:chOff x="5867400" y="4016022"/>
            <a:chExt cx="2819400" cy="1165578"/>
          </a:xfrm>
        </p:grpSpPr>
        <p:sp>
          <p:nvSpPr>
            <p:cNvPr id="22" name="Rounded Rectangular Callout 21"/>
            <p:cNvSpPr/>
            <p:nvPr/>
          </p:nvSpPr>
          <p:spPr>
            <a:xfrm>
              <a:off x="6781800" y="4114800"/>
              <a:ext cx="1905000" cy="838200"/>
            </a:xfrm>
            <a:prstGeom prst="wedgeRoundRectCallout">
              <a:avLst>
                <a:gd name="adj1" fmla="val -83797"/>
                <a:gd name="adj2" fmla="val 7005"/>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Transport</a:t>
              </a:r>
              <a:br>
                <a:rPr lang="en-US" sz="2400" dirty="0" smtClean="0">
                  <a:solidFill>
                    <a:schemeClr val="bg1"/>
                  </a:solidFill>
                </a:rPr>
              </a:br>
              <a:r>
                <a:rPr lang="en-US" sz="2400" dirty="0" smtClean="0">
                  <a:solidFill>
                    <a:schemeClr val="bg1"/>
                  </a:solidFill>
                </a:rPr>
                <a:t>Layer</a:t>
              </a:r>
            </a:p>
          </p:txBody>
        </p:sp>
        <p:sp>
          <p:nvSpPr>
            <p:cNvPr id="28" name="Right Brace 27"/>
            <p:cNvSpPr/>
            <p:nvPr/>
          </p:nvSpPr>
          <p:spPr>
            <a:xfrm>
              <a:off x="5867400" y="4016022"/>
              <a:ext cx="228600" cy="1165578"/>
            </a:xfrm>
            <a:prstGeom prst="rightBrace">
              <a:avLst/>
            </a:prstGeom>
            <a:ln>
              <a:headEnd type="none"/>
              <a:tailEnd type="non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B747839D-A323-47F3-909F-548499399628}" type="slidenum">
              <a:rPr lang="en-US" smtClean="0"/>
              <a:t>51</a:t>
            </a:fld>
            <a:endParaRPr lang="en-US"/>
          </a:p>
        </p:txBody>
      </p:sp>
    </p:spTree>
    <p:extLst>
      <p:ext uri="{BB962C8B-B14F-4D97-AF65-F5344CB8AC3E}">
        <p14:creationId xmlns:p14="http://schemas.microsoft.com/office/powerpoint/2010/main" val="190682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Session Establishment</a:t>
            </a:r>
            <a:endParaRPr lang="en-US" dirty="0"/>
          </a:p>
        </p:txBody>
      </p:sp>
      <p:pic>
        <p:nvPicPr>
          <p:cNvPr id="4" name="Picture 3"/>
          <p:cNvPicPr>
            <a:picLocks noChangeAspect="1"/>
          </p:cNvPicPr>
          <p:nvPr/>
        </p:nvPicPr>
        <p:blipFill>
          <a:blip r:embed="rId2"/>
          <a:stretch>
            <a:fillRect/>
          </a:stretch>
        </p:blipFill>
        <p:spPr>
          <a:xfrm>
            <a:off x="786441" y="1634090"/>
            <a:ext cx="1270959" cy="1295400"/>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3"/>
          <a:stretch>
            <a:fillRect/>
          </a:stretch>
        </p:blipFill>
        <p:spPr>
          <a:xfrm>
            <a:off x="7010400" y="1524000"/>
            <a:ext cx="1219200" cy="1515580"/>
          </a:xfrm>
          <a:prstGeom prst="rect">
            <a:avLst/>
          </a:prstGeom>
        </p:spPr>
      </p:pic>
      <p:sp>
        <p:nvSpPr>
          <p:cNvPr id="6" name="TextBox 5"/>
          <p:cNvSpPr txBox="1"/>
          <p:nvPr/>
        </p:nvSpPr>
        <p:spPr>
          <a:xfrm>
            <a:off x="964720" y="2895600"/>
            <a:ext cx="914400" cy="457200"/>
          </a:xfrm>
          <a:prstGeom prst="rect">
            <a:avLst/>
          </a:prstGeom>
          <a:noFill/>
          <a:ln>
            <a:noFill/>
          </a:ln>
        </p:spPr>
        <p:txBody>
          <a:bodyPr wrap="none" rtlCol="0">
            <a:noAutofit/>
          </a:bodyPr>
          <a:lstStyle/>
          <a:p>
            <a:pPr algn="ctr"/>
            <a:r>
              <a:rPr lang="en-US" b="0" dirty="0" smtClean="0">
                <a:latin typeface="Cambria"/>
                <a:cs typeface="Cambria"/>
              </a:rPr>
              <a:t>Alice</a:t>
            </a:r>
          </a:p>
        </p:txBody>
      </p:sp>
      <p:sp>
        <p:nvSpPr>
          <p:cNvPr id="7" name="TextBox 6"/>
          <p:cNvSpPr txBox="1"/>
          <p:nvPr/>
        </p:nvSpPr>
        <p:spPr>
          <a:xfrm>
            <a:off x="7162800" y="3048000"/>
            <a:ext cx="914400" cy="457200"/>
          </a:xfrm>
          <a:prstGeom prst="rect">
            <a:avLst/>
          </a:prstGeom>
          <a:noFill/>
          <a:ln>
            <a:noFill/>
          </a:ln>
        </p:spPr>
        <p:txBody>
          <a:bodyPr wrap="none" rtlCol="0">
            <a:noAutofit/>
          </a:bodyPr>
          <a:lstStyle/>
          <a:p>
            <a:r>
              <a:rPr lang="en-US" b="0" dirty="0" err="1" smtClean="0">
                <a:latin typeface="Cambria"/>
                <a:cs typeface="Cambria"/>
              </a:rPr>
              <a:t>Bob.com</a:t>
            </a:r>
            <a:endParaRPr lang="en-US" b="0" dirty="0" smtClean="0">
              <a:latin typeface="Cambria"/>
              <a:cs typeface="Cambria"/>
            </a:endParaRPr>
          </a:p>
        </p:txBody>
      </p:sp>
      <p:grpSp>
        <p:nvGrpSpPr>
          <p:cNvPr id="43" name="Group 42"/>
          <p:cNvGrpSpPr/>
          <p:nvPr/>
        </p:nvGrpSpPr>
        <p:grpSpPr>
          <a:xfrm>
            <a:off x="2743200" y="1295400"/>
            <a:ext cx="3733800" cy="385767"/>
            <a:chOff x="2743200" y="1916668"/>
            <a:chExt cx="3733800" cy="385767"/>
          </a:xfrm>
        </p:grpSpPr>
        <p:sp>
          <p:nvSpPr>
            <p:cNvPr id="25" name="Line 9"/>
            <p:cNvSpPr>
              <a:spLocks noChangeShapeType="1"/>
            </p:cNvSpPr>
            <p:nvPr/>
          </p:nvSpPr>
          <p:spPr bwMode="auto">
            <a:xfrm flipH="1">
              <a:off x="2743200" y="2302435"/>
              <a:ext cx="3733800" cy="0"/>
            </a:xfrm>
            <a:prstGeom prst="line">
              <a:avLst/>
            </a:prstGeom>
            <a:noFill/>
            <a:ln w="31750">
              <a:solidFill>
                <a:schemeClr val="tx1"/>
              </a:solidFill>
              <a:round/>
              <a:headEnd type="triangle" w="med" len="med"/>
              <a:tailEnd/>
            </a:ln>
            <a:effectLst/>
          </p:spPr>
          <p:txBody>
            <a:bodyPr wrap="none" anchor="ctr">
              <a:prstTxWarp prst="textNoShape">
                <a:avLst/>
              </a:prstTxWarp>
            </a:bodyPr>
            <a:lstStyle/>
            <a:p>
              <a:endParaRPr lang="en-US" b="0"/>
            </a:p>
          </p:txBody>
        </p:sp>
        <p:sp>
          <p:nvSpPr>
            <p:cNvPr id="26" name="Text Box 10"/>
            <p:cNvSpPr txBox="1">
              <a:spLocks noChangeArrowheads="1"/>
            </p:cNvSpPr>
            <p:nvPr/>
          </p:nvSpPr>
          <p:spPr bwMode="auto">
            <a:xfrm>
              <a:off x="3810000" y="1916668"/>
              <a:ext cx="1600200" cy="36933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b="0" dirty="0"/>
                <a:t> 1. </a:t>
              </a:r>
              <a:r>
                <a:rPr lang="en-US" b="0" dirty="0" err="1"/>
                <a:t>ClientHello</a:t>
              </a:r>
              <a:endParaRPr lang="en-US" b="0" dirty="0"/>
            </a:p>
          </p:txBody>
        </p:sp>
      </p:grpSp>
      <p:grpSp>
        <p:nvGrpSpPr>
          <p:cNvPr id="36" name="Group 23"/>
          <p:cNvGrpSpPr>
            <a:grpSpLocks/>
          </p:cNvGrpSpPr>
          <p:nvPr/>
        </p:nvGrpSpPr>
        <p:grpSpPr bwMode="auto">
          <a:xfrm>
            <a:off x="571500" y="3505200"/>
            <a:ext cx="8001004" cy="1362076"/>
            <a:chOff x="360" y="2784"/>
            <a:chExt cx="5040" cy="858"/>
          </a:xfrm>
        </p:grpSpPr>
        <p:sp>
          <p:nvSpPr>
            <p:cNvPr id="37" name="Freeform 19"/>
            <p:cNvSpPr>
              <a:spLocks/>
            </p:cNvSpPr>
            <p:nvPr/>
          </p:nvSpPr>
          <p:spPr bwMode="auto">
            <a:xfrm>
              <a:off x="1080" y="2784"/>
              <a:ext cx="3600" cy="432"/>
            </a:xfrm>
            <a:custGeom>
              <a:avLst/>
              <a:gdLst/>
              <a:ahLst/>
              <a:cxnLst>
                <a:cxn ang="0">
                  <a:pos x="0" y="0"/>
                </a:cxn>
                <a:cxn ang="0">
                  <a:pos x="1536" y="528"/>
                </a:cxn>
                <a:cxn ang="0">
                  <a:pos x="3264" y="0"/>
                </a:cxn>
              </a:cxnLst>
              <a:rect l="0" t="0" r="r" b="b"/>
              <a:pathLst>
                <a:path w="3264" h="528">
                  <a:moveTo>
                    <a:pt x="0" y="0"/>
                  </a:moveTo>
                  <a:cubicBezTo>
                    <a:pt x="496" y="264"/>
                    <a:pt x="992" y="528"/>
                    <a:pt x="1536" y="528"/>
                  </a:cubicBezTo>
                  <a:cubicBezTo>
                    <a:pt x="2080" y="528"/>
                    <a:pt x="2672" y="264"/>
                    <a:pt x="3264" y="0"/>
                  </a:cubicBezTo>
                </a:path>
              </a:pathLst>
            </a:custGeom>
            <a:noFill/>
            <a:ln w="31750" cap="flat" cmpd="sng">
              <a:solidFill>
                <a:schemeClr val="tx1"/>
              </a:solidFill>
              <a:prstDash val="solid"/>
              <a:round/>
              <a:headEnd type="triangle" w="med" len="med"/>
              <a:tailEnd type="triangle" w="med" len="med"/>
            </a:ln>
            <a:effectLst/>
          </p:spPr>
          <p:txBody>
            <a:bodyPr wrap="none" anchor="ctr">
              <a:prstTxWarp prst="textNoShape">
                <a:avLst/>
              </a:prstTxWarp>
            </a:bodyPr>
            <a:lstStyle/>
            <a:p>
              <a:endParaRPr lang="en-US" b="0"/>
            </a:p>
          </p:txBody>
        </p:sp>
        <p:sp>
          <p:nvSpPr>
            <p:cNvPr id="38" name="Text Box 20"/>
            <p:cNvSpPr txBox="1">
              <a:spLocks noChangeArrowheads="1"/>
            </p:cNvSpPr>
            <p:nvPr/>
          </p:nvSpPr>
          <p:spPr bwMode="auto">
            <a:xfrm>
              <a:off x="360" y="3312"/>
              <a:ext cx="5040" cy="330"/>
            </a:xfrm>
            <a:prstGeom prst="rect">
              <a:avLst/>
            </a:prstGeom>
            <a:noFill/>
            <a:ln w="31750">
              <a:noFill/>
              <a:miter lim="800000"/>
              <a:headEnd/>
              <a:tailEnd/>
            </a:ln>
            <a:effectLst/>
          </p:spPr>
          <p:txBody>
            <a:bodyPr wrap="none">
              <a:prstTxWarp prst="textNoShape">
                <a:avLst/>
              </a:prstTxWarp>
              <a:spAutoFit/>
            </a:bodyPr>
            <a:lstStyle/>
            <a:p>
              <a:pPr algn="ctr"/>
              <a:r>
                <a:rPr lang="en-US" sz="2800" b="0" dirty="0" smtClean="0"/>
                <a:t>Encrypt with symmetric cipher using shared secret</a:t>
              </a:r>
              <a:endParaRPr lang="en-US" sz="2800" b="0" dirty="0"/>
            </a:p>
          </p:txBody>
        </p:sp>
      </p:grpSp>
      <p:grpSp>
        <p:nvGrpSpPr>
          <p:cNvPr id="44" name="Group 43"/>
          <p:cNvGrpSpPr/>
          <p:nvPr/>
        </p:nvGrpSpPr>
        <p:grpSpPr>
          <a:xfrm>
            <a:off x="2743200" y="1871133"/>
            <a:ext cx="3733800" cy="433864"/>
            <a:chOff x="2743200" y="2842736"/>
            <a:chExt cx="3733800" cy="433864"/>
          </a:xfrm>
        </p:grpSpPr>
        <p:sp>
          <p:nvSpPr>
            <p:cNvPr id="33" name="Text Box 14"/>
            <p:cNvSpPr txBox="1">
              <a:spLocks noChangeArrowheads="1"/>
            </p:cNvSpPr>
            <p:nvPr/>
          </p:nvSpPr>
          <p:spPr bwMode="auto">
            <a:xfrm>
              <a:off x="3733800" y="2842736"/>
              <a:ext cx="1752600" cy="36933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b="0" dirty="0"/>
                <a:t> 2. </a:t>
              </a:r>
              <a:r>
                <a:rPr lang="en-US" b="0" dirty="0" err="1"/>
                <a:t>ServerHello</a:t>
              </a:r>
              <a:r>
                <a:rPr lang="en-US" b="0" dirty="0"/>
                <a:t> </a:t>
              </a:r>
              <a:endParaRPr lang="en-US" sz="2000" b="0" dirty="0"/>
            </a:p>
          </p:txBody>
        </p:sp>
        <p:sp>
          <p:nvSpPr>
            <p:cNvPr id="41" name="Line 21"/>
            <p:cNvSpPr>
              <a:spLocks noChangeShapeType="1"/>
            </p:cNvSpPr>
            <p:nvPr/>
          </p:nvSpPr>
          <p:spPr bwMode="auto">
            <a:xfrm flipH="1">
              <a:off x="2743200" y="3276600"/>
              <a:ext cx="3733800" cy="0"/>
            </a:xfrm>
            <a:prstGeom prst="line">
              <a:avLst/>
            </a:prstGeom>
            <a:noFill/>
            <a:ln w="31750">
              <a:solidFill>
                <a:schemeClr val="tx1"/>
              </a:solidFill>
              <a:round/>
              <a:headEnd/>
              <a:tailEnd type="triangle" w="med" len="med"/>
            </a:ln>
            <a:effectLst/>
          </p:spPr>
          <p:txBody>
            <a:bodyPr wrap="none" anchor="ctr">
              <a:prstTxWarp prst="textNoShape">
                <a:avLst/>
              </a:prstTxWarp>
            </a:bodyPr>
            <a:lstStyle/>
            <a:p>
              <a:endParaRPr lang="en-US" b="0"/>
            </a:p>
          </p:txBody>
        </p:sp>
      </p:grpSp>
      <p:grpSp>
        <p:nvGrpSpPr>
          <p:cNvPr id="45" name="Group 44"/>
          <p:cNvGrpSpPr/>
          <p:nvPr/>
        </p:nvGrpSpPr>
        <p:grpSpPr>
          <a:xfrm>
            <a:off x="2743200" y="2514600"/>
            <a:ext cx="3733800" cy="381000"/>
            <a:chOff x="2743200" y="3352800"/>
            <a:chExt cx="3733800" cy="381000"/>
          </a:xfrm>
        </p:grpSpPr>
        <p:sp>
          <p:nvSpPr>
            <p:cNvPr id="35" name="Text Box 15"/>
            <p:cNvSpPr txBox="1">
              <a:spLocks noChangeArrowheads="1"/>
            </p:cNvSpPr>
            <p:nvPr/>
          </p:nvSpPr>
          <p:spPr bwMode="auto">
            <a:xfrm>
              <a:off x="3429000" y="3352800"/>
              <a:ext cx="2362200" cy="36933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b="0" dirty="0"/>
                <a:t>3. </a:t>
              </a:r>
              <a:r>
                <a:rPr lang="en-US" b="0" dirty="0" err="1" smtClean="0"/>
                <a:t>ClientKeyExchange</a:t>
              </a:r>
              <a:endParaRPr lang="en-US" sz="2000" b="0" dirty="0"/>
            </a:p>
          </p:txBody>
        </p:sp>
        <p:sp>
          <p:nvSpPr>
            <p:cNvPr id="42" name="Line 22"/>
            <p:cNvSpPr>
              <a:spLocks noChangeShapeType="1"/>
            </p:cNvSpPr>
            <p:nvPr/>
          </p:nvSpPr>
          <p:spPr bwMode="auto">
            <a:xfrm flipH="1">
              <a:off x="2743200" y="3733800"/>
              <a:ext cx="3733800" cy="0"/>
            </a:xfrm>
            <a:prstGeom prst="line">
              <a:avLst/>
            </a:prstGeom>
            <a:noFill/>
            <a:ln w="31750">
              <a:solidFill>
                <a:schemeClr val="tx1"/>
              </a:solidFill>
              <a:round/>
              <a:headEnd type="triangle" w="med" len="med"/>
              <a:tailEnd/>
            </a:ln>
            <a:effectLst/>
          </p:spPr>
          <p:txBody>
            <a:bodyPr wrap="none" anchor="ctr">
              <a:prstTxWarp prst="textNoShape">
                <a:avLst/>
              </a:prstTxWarp>
            </a:bodyPr>
            <a:lstStyle/>
            <a:p>
              <a:endParaRPr lang="en-US" b="0"/>
            </a:p>
          </p:txBody>
        </p:sp>
      </p:grpSp>
      <p:grpSp>
        <p:nvGrpSpPr>
          <p:cNvPr id="20" name="Group 19"/>
          <p:cNvGrpSpPr/>
          <p:nvPr/>
        </p:nvGrpSpPr>
        <p:grpSpPr>
          <a:xfrm>
            <a:off x="5486400" y="5098311"/>
            <a:ext cx="3124200" cy="1676400"/>
            <a:chOff x="914400" y="2057400"/>
            <a:chExt cx="5257800" cy="3276600"/>
          </a:xfrm>
        </p:grpSpPr>
        <p:sp>
          <p:nvSpPr>
            <p:cNvPr id="21" name="Rectangle 20"/>
            <p:cNvSpPr/>
            <p:nvPr/>
          </p:nvSpPr>
          <p:spPr bwMode="auto">
            <a:xfrm>
              <a:off x="2133600" y="2057400"/>
              <a:ext cx="12192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Telnet</a:t>
              </a:r>
            </a:p>
          </p:txBody>
        </p:sp>
        <p:sp>
          <p:nvSpPr>
            <p:cNvPr id="22" name="Rectangle 21"/>
            <p:cNvSpPr/>
            <p:nvPr/>
          </p:nvSpPr>
          <p:spPr bwMode="auto">
            <a:xfrm>
              <a:off x="3352800" y="2057400"/>
              <a:ext cx="28194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a:t>
              </a:r>
            </a:p>
          </p:txBody>
        </p:sp>
        <p:sp>
          <p:nvSpPr>
            <p:cNvPr id="23" name="Rectangle 22"/>
            <p:cNvSpPr/>
            <p:nvPr/>
          </p:nvSpPr>
          <p:spPr bwMode="auto">
            <a:xfrm>
              <a:off x="914400" y="47244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IP</a:t>
              </a:r>
            </a:p>
          </p:txBody>
        </p:sp>
        <p:sp>
          <p:nvSpPr>
            <p:cNvPr id="24" name="Rectangle 23"/>
            <p:cNvSpPr/>
            <p:nvPr/>
          </p:nvSpPr>
          <p:spPr bwMode="auto">
            <a:xfrm>
              <a:off x="914400" y="41148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TCP</a:t>
              </a:r>
            </a:p>
          </p:txBody>
        </p:sp>
        <p:sp>
          <p:nvSpPr>
            <p:cNvPr id="27" name="Rectangle 26"/>
            <p:cNvSpPr/>
            <p:nvPr/>
          </p:nvSpPr>
          <p:spPr bwMode="auto">
            <a:xfrm>
              <a:off x="914400" y="3505200"/>
              <a:ext cx="5257800" cy="609600"/>
            </a:xfrm>
            <a:prstGeom prst="rect">
              <a:avLst/>
            </a:prstGeom>
            <a:ln>
              <a:headEnd type="none" w="med" len="med"/>
              <a:tailEnd type="triangl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ambria"/>
                  <a:cs typeface="Cambria"/>
                </a:rPr>
                <a:t>SSL Record Protocol</a:t>
              </a:r>
            </a:p>
          </p:txBody>
        </p:sp>
        <p:sp>
          <p:nvSpPr>
            <p:cNvPr id="28" name="Rectangle 27"/>
            <p:cNvSpPr/>
            <p:nvPr/>
          </p:nvSpPr>
          <p:spPr bwMode="auto">
            <a:xfrm>
              <a:off x="914400" y="2743200"/>
              <a:ext cx="1828800" cy="762000"/>
            </a:xfrm>
            <a:prstGeom prst="rect">
              <a:avLst/>
            </a:prstGeom>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Handshake</a:t>
              </a:r>
            </a:p>
          </p:txBody>
        </p:sp>
        <p:sp>
          <p:nvSpPr>
            <p:cNvPr id="29" name="Rectangle 28"/>
            <p:cNvSpPr/>
            <p:nvPr/>
          </p:nvSpPr>
          <p:spPr bwMode="auto">
            <a:xfrm>
              <a:off x="2743200" y="2743200"/>
              <a:ext cx="18288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Change</a:t>
              </a:r>
              <a:br>
                <a:rPr kumimoji="0" lang="en-US" sz="1400" b="0" i="0" u="none" strike="noStrike" cap="none" normalizeH="0" baseline="0" dirty="0" smtClean="0">
                  <a:ln>
                    <a:noFill/>
                  </a:ln>
                  <a:effectLst/>
                  <a:latin typeface="Cambria"/>
                  <a:cs typeface="Cambria"/>
                </a:rPr>
              </a:br>
              <a:r>
                <a:rPr kumimoji="0" lang="en-US" sz="1400" b="0" i="0" u="none" strike="noStrike" cap="none" normalizeH="0" baseline="0" dirty="0" smtClean="0">
                  <a:ln>
                    <a:noFill/>
                  </a:ln>
                  <a:effectLst/>
                  <a:latin typeface="Cambria"/>
                  <a:cs typeface="Cambria"/>
                </a:rPr>
                <a:t>Cipher</a:t>
              </a:r>
            </a:p>
          </p:txBody>
        </p:sp>
        <p:sp>
          <p:nvSpPr>
            <p:cNvPr id="30" name="Rectangle 29"/>
            <p:cNvSpPr/>
            <p:nvPr/>
          </p:nvSpPr>
          <p:spPr bwMode="auto">
            <a:xfrm>
              <a:off x="4572000" y="2743200"/>
              <a:ext cx="16002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Alert</a:t>
              </a:r>
            </a:p>
          </p:txBody>
        </p:sp>
        <p:sp>
          <p:nvSpPr>
            <p:cNvPr id="31" name="Rectangle 30"/>
            <p:cNvSpPr/>
            <p:nvPr/>
          </p:nvSpPr>
          <p:spPr bwMode="auto">
            <a:xfrm>
              <a:off x="914400" y="2057400"/>
              <a:ext cx="12192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HTTP</a:t>
              </a:r>
            </a:p>
          </p:txBody>
        </p:sp>
      </p:grpSp>
      <p:sp>
        <p:nvSpPr>
          <p:cNvPr id="8" name="Rounded Rectangular Callout 7"/>
          <p:cNvSpPr/>
          <p:nvPr/>
        </p:nvSpPr>
        <p:spPr>
          <a:xfrm>
            <a:off x="149578" y="3352800"/>
            <a:ext cx="2743200" cy="978932"/>
          </a:xfrm>
          <a:prstGeom prst="wedgeRoundRectCallout">
            <a:avLst>
              <a:gd name="adj1" fmla="val 81679"/>
              <a:gd name="adj2" fmla="val -230120"/>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supported </a:t>
            </a:r>
            <a:br>
              <a:rPr lang="en-US" sz="2400" dirty="0" smtClean="0">
                <a:solidFill>
                  <a:schemeClr val="bg1"/>
                </a:solidFill>
              </a:rPr>
            </a:br>
            <a:r>
              <a:rPr lang="en-US" sz="2400" dirty="0" smtClean="0">
                <a:solidFill>
                  <a:schemeClr val="bg1"/>
                </a:solidFill>
              </a:rPr>
              <a:t>MAC’s and ciphers</a:t>
            </a:r>
          </a:p>
        </p:txBody>
      </p:sp>
      <p:sp>
        <p:nvSpPr>
          <p:cNvPr id="3" name="Slide Number Placeholder 2"/>
          <p:cNvSpPr>
            <a:spLocks noGrp="1"/>
          </p:cNvSpPr>
          <p:nvPr>
            <p:ph type="sldNum" sz="quarter" idx="12"/>
          </p:nvPr>
        </p:nvSpPr>
        <p:spPr/>
        <p:txBody>
          <a:bodyPr/>
          <a:lstStyle/>
          <a:p>
            <a:fld id="{B747839D-A323-47F3-909F-548499399628}" type="slidenum">
              <a:rPr lang="en-US" smtClean="0"/>
              <a:t>52</a:t>
            </a:fld>
            <a:endParaRPr lang="en-US"/>
          </a:p>
        </p:txBody>
      </p:sp>
    </p:spTree>
    <p:extLst>
      <p:ext uri="{BB962C8B-B14F-4D97-AF65-F5344CB8AC3E}">
        <p14:creationId xmlns:p14="http://schemas.microsoft.com/office/powerpoint/2010/main" val="24371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Record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53</a:t>
            </a:fld>
            <a:endParaRPr lang="en-US"/>
          </a:p>
        </p:txBody>
      </p:sp>
      <p:sp>
        <p:nvSpPr>
          <p:cNvPr id="5" name="Rectangle 4"/>
          <p:cNvSpPr/>
          <p:nvPr/>
        </p:nvSpPr>
        <p:spPr>
          <a:xfrm>
            <a:off x="2781300" y="1447800"/>
            <a:ext cx="598170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24" name="Group 23"/>
          <p:cNvGrpSpPr/>
          <p:nvPr/>
        </p:nvGrpSpPr>
        <p:grpSpPr>
          <a:xfrm>
            <a:off x="5486400" y="4572000"/>
            <a:ext cx="3124200" cy="1676400"/>
            <a:chOff x="914400" y="2057400"/>
            <a:chExt cx="5257800" cy="3276600"/>
          </a:xfrm>
        </p:grpSpPr>
        <p:sp>
          <p:nvSpPr>
            <p:cNvPr id="25" name="Rectangle 24"/>
            <p:cNvSpPr/>
            <p:nvPr/>
          </p:nvSpPr>
          <p:spPr bwMode="auto">
            <a:xfrm>
              <a:off x="2133600" y="2057400"/>
              <a:ext cx="12192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Telnet</a:t>
              </a:r>
            </a:p>
          </p:txBody>
        </p:sp>
        <p:sp>
          <p:nvSpPr>
            <p:cNvPr id="26" name="Rectangle 25"/>
            <p:cNvSpPr/>
            <p:nvPr/>
          </p:nvSpPr>
          <p:spPr bwMode="auto">
            <a:xfrm>
              <a:off x="3352800" y="2057400"/>
              <a:ext cx="28194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a:t>
              </a:r>
            </a:p>
          </p:txBody>
        </p:sp>
        <p:sp>
          <p:nvSpPr>
            <p:cNvPr id="27" name="Rectangle 26"/>
            <p:cNvSpPr/>
            <p:nvPr/>
          </p:nvSpPr>
          <p:spPr bwMode="auto">
            <a:xfrm>
              <a:off x="914400" y="47244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IP</a:t>
              </a:r>
            </a:p>
          </p:txBody>
        </p:sp>
        <p:sp>
          <p:nvSpPr>
            <p:cNvPr id="28" name="Rectangle 27"/>
            <p:cNvSpPr/>
            <p:nvPr/>
          </p:nvSpPr>
          <p:spPr bwMode="auto">
            <a:xfrm>
              <a:off x="914400" y="41148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TCP</a:t>
              </a:r>
            </a:p>
          </p:txBody>
        </p:sp>
        <p:sp>
          <p:nvSpPr>
            <p:cNvPr id="29" name="Rectangle 28"/>
            <p:cNvSpPr/>
            <p:nvPr/>
          </p:nvSpPr>
          <p:spPr bwMode="auto">
            <a:xfrm>
              <a:off x="914400" y="3505200"/>
              <a:ext cx="5257800" cy="609600"/>
            </a:xfrm>
            <a:prstGeom prst="rect">
              <a:avLst/>
            </a:prstGeom>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Cambria"/>
                  <a:cs typeface="Cambria"/>
                </a:rPr>
                <a:t>SSL Record Protocol</a:t>
              </a:r>
            </a:p>
          </p:txBody>
        </p:sp>
        <p:sp>
          <p:nvSpPr>
            <p:cNvPr id="30" name="Rectangle 29"/>
            <p:cNvSpPr/>
            <p:nvPr/>
          </p:nvSpPr>
          <p:spPr bwMode="auto">
            <a:xfrm>
              <a:off x="914400" y="2743200"/>
              <a:ext cx="18288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Handshake</a:t>
              </a:r>
            </a:p>
          </p:txBody>
        </p:sp>
        <p:sp>
          <p:nvSpPr>
            <p:cNvPr id="31" name="Rectangle 30"/>
            <p:cNvSpPr/>
            <p:nvPr/>
          </p:nvSpPr>
          <p:spPr bwMode="auto">
            <a:xfrm>
              <a:off x="2743200" y="2743200"/>
              <a:ext cx="18288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Change</a:t>
              </a:r>
              <a:br>
                <a:rPr kumimoji="0" lang="en-US" sz="1400" b="0" i="0" u="none" strike="noStrike" cap="none" normalizeH="0" baseline="0" dirty="0" smtClean="0">
                  <a:ln>
                    <a:noFill/>
                  </a:ln>
                  <a:effectLst/>
                  <a:latin typeface="Cambria"/>
                  <a:cs typeface="Cambria"/>
                </a:rPr>
              </a:br>
              <a:r>
                <a:rPr kumimoji="0" lang="en-US" sz="1400" b="0" i="0" u="none" strike="noStrike" cap="none" normalizeH="0" baseline="0" dirty="0" smtClean="0">
                  <a:ln>
                    <a:noFill/>
                  </a:ln>
                  <a:effectLst/>
                  <a:latin typeface="Cambria"/>
                  <a:cs typeface="Cambria"/>
                </a:rPr>
                <a:t>Cipher</a:t>
              </a:r>
            </a:p>
          </p:txBody>
        </p:sp>
        <p:sp>
          <p:nvSpPr>
            <p:cNvPr id="32" name="Rectangle 31"/>
            <p:cNvSpPr/>
            <p:nvPr/>
          </p:nvSpPr>
          <p:spPr bwMode="auto">
            <a:xfrm>
              <a:off x="4572000" y="2743200"/>
              <a:ext cx="16002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Alert</a:t>
              </a:r>
            </a:p>
          </p:txBody>
        </p:sp>
        <p:sp>
          <p:nvSpPr>
            <p:cNvPr id="33" name="Rectangle 32"/>
            <p:cNvSpPr/>
            <p:nvPr/>
          </p:nvSpPr>
          <p:spPr bwMode="auto">
            <a:xfrm>
              <a:off x="914400" y="2057400"/>
              <a:ext cx="1219200" cy="6858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Cambria"/>
                  <a:cs typeface="Cambria"/>
                </a:rPr>
                <a:t>HTTP</a:t>
              </a:r>
            </a:p>
          </p:txBody>
        </p:sp>
      </p:grpSp>
      <p:sp>
        <p:nvSpPr>
          <p:cNvPr id="34" name="TextBox 33"/>
          <p:cNvSpPr txBox="1"/>
          <p:nvPr/>
        </p:nvSpPr>
        <p:spPr>
          <a:xfrm>
            <a:off x="454378" y="1567934"/>
            <a:ext cx="2192908" cy="369332"/>
          </a:xfrm>
          <a:prstGeom prst="rect">
            <a:avLst/>
          </a:prstGeom>
          <a:noFill/>
        </p:spPr>
        <p:txBody>
          <a:bodyPr wrap="none" lIns="0" tIns="0" rIns="0" bIns="0" rtlCol="0" anchor="t" anchorCtr="0">
            <a:spAutoFit/>
          </a:bodyPr>
          <a:lstStyle/>
          <a:p>
            <a:r>
              <a:rPr lang="en-US" sz="2400" dirty="0" smtClean="0"/>
              <a:t>Application Data</a:t>
            </a:r>
          </a:p>
        </p:txBody>
      </p:sp>
      <p:grpSp>
        <p:nvGrpSpPr>
          <p:cNvPr id="75" name="Group 74"/>
          <p:cNvGrpSpPr/>
          <p:nvPr/>
        </p:nvGrpSpPr>
        <p:grpSpPr>
          <a:xfrm>
            <a:off x="457200" y="2057400"/>
            <a:ext cx="8305800" cy="917222"/>
            <a:chOff x="457200" y="2057400"/>
            <a:chExt cx="8305800" cy="917222"/>
          </a:xfrm>
        </p:grpSpPr>
        <p:sp>
          <p:nvSpPr>
            <p:cNvPr id="35" name="Rectangle 34"/>
            <p:cNvSpPr/>
            <p:nvPr/>
          </p:nvSpPr>
          <p:spPr>
            <a:xfrm>
              <a:off x="2784122" y="2362200"/>
              <a:ext cx="1330678"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6" name="TextBox 35"/>
            <p:cNvSpPr txBox="1"/>
            <p:nvPr/>
          </p:nvSpPr>
          <p:spPr>
            <a:xfrm>
              <a:off x="457200" y="2482334"/>
              <a:ext cx="1276942" cy="369332"/>
            </a:xfrm>
            <a:prstGeom prst="rect">
              <a:avLst/>
            </a:prstGeom>
            <a:noFill/>
          </p:spPr>
          <p:txBody>
            <a:bodyPr wrap="none" lIns="0" tIns="0" rIns="0" bIns="0" rtlCol="0" anchor="t" anchorCtr="0">
              <a:spAutoFit/>
            </a:bodyPr>
            <a:lstStyle/>
            <a:p>
              <a:r>
                <a:rPr lang="en-US" sz="2400" dirty="0" smtClean="0"/>
                <a:t>Fragment</a:t>
              </a:r>
            </a:p>
          </p:txBody>
        </p:sp>
        <p:sp>
          <p:nvSpPr>
            <p:cNvPr id="37" name="Rectangle 36"/>
            <p:cNvSpPr/>
            <p:nvPr/>
          </p:nvSpPr>
          <p:spPr>
            <a:xfrm>
              <a:off x="4661365" y="2365022"/>
              <a:ext cx="1330678"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8" name="Rectangle 37"/>
            <p:cNvSpPr/>
            <p:nvPr/>
          </p:nvSpPr>
          <p:spPr>
            <a:xfrm>
              <a:off x="6538608" y="2359378"/>
              <a:ext cx="1330678"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40" name="TextBox 39"/>
            <p:cNvSpPr txBox="1"/>
            <p:nvPr/>
          </p:nvSpPr>
          <p:spPr>
            <a:xfrm>
              <a:off x="8415850" y="2133600"/>
              <a:ext cx="347150" cy="677108"/>
            </a:xfrm>
            <a:prstGeom prst="rect">
              <a:avLst/>
            </a:prstGeom>
            <a:noFill/>
          </p:spPr>
          <p:txBody>
            <a:bodyPr wrap="none" lIns="0" tIns="0" rIns="0" bIns="0" rtlCol="0" anchor="t" anchorCtr="0">
              <a:spAutoFit/>
            </a:bodyPr>
            <a:lstStyle/>
            <a:p>
              <a:r>
                <a:rPr lang="en-US" sz="4400" dirty="0" smtClean="0"/>
                <a:t>...</a:t>
              </a:r>
            </a:p>
          </p:txBody>
        </p:sp>
        <p:cxnSp>
          <p:nvCxnSpPr>
            <p:cNvPr id="42" name="Straight Arrow Connector 41"/>
            <p:cNvCxnSpPr/>
            <p:nvPr/>
          </p:nvCxnSpPr>
          <p:spPr>
            <a:xfrm>
              <a:off x="2781300" y="2057400"/>
              <a:ext cx="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100689" y="2057400"/>
              <a:ext cx="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114800" y="2057400"/>
              <a:ext cx="53340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5486400" y="2057400"/>
              <a:ext cx="481189"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486400" y="2057400"/>
              <a:ext cx="1042811"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935304" y="2057400"/>
              <a:ext cx="933982"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457200" y="2971800"/>
            <a:ext cx="3643489" cy="914400"/>
            <a:chOff x="457200" y="2971800"/>
            <a:chExt cx="3643489" cy="914400"/>
          </a:xfrm>
        </p:grpSpPr>
        <p:sp>
          <p:nvSpPr>
            <p:cNvPr id="54" name="Rectangle 53"/>
            <p:cNvSpPr/>
            <p:nvPr/>
          </p:nvSpPr>
          <p:spPr>
            <a:xfrm>
              <a:off x="2784122" y="3276600"/>
              <a:ext cx="1025878" cy="609600"/>
            </a:xfrm>
            <a:prstGeom prst="rect">
              <a:avLst/>
            </a:prstGeom>
            <a:pattFill prst="dkUpDiag">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55" name="TextBox 54"/>
            <p:cNvSpPr txBox="1"/>
            <p:nvPr/>
          </p:nvSpPr>
          <p:spPr>
            <a:xfrm>
              <a:off x="457200" y="3396734"/>
              <a:ext cx="1305646" cy="369332"/>
            </a:xfrm>
            <a:prstGeom prst="rect">
              <a:avLst/>
            </a:prstGeom>
            <a:noFill/>
          </p:spPr>
          <p:txBody>
            <a:bodyPr wrap="none" lIns="0" tIns="0" rIns="0" bIns="0" rtlCol="0" anchor="t" anchorCtr="0">
              <a:spAutoFit/>
            </a:bodyPr>
            <a:lstStyle/>
            <a:p>
              <a:r>
                <a:rPr lang="en-US" sz="2400" dirty="0" smtClean="0"/>
                <a:t>Compress</a:t>
              </a:r>
            </a:p>
          </p:txBody>
        </p:sp>
        <p:cxnSp>
          <p:nvCxnSpPr>
            <p:cNvPr id="56" name="Straight Arrow Connector 55"/>
            <p:cNvCxnSpPr/>
            <p:nvPr/>
          </p:nvCxnSpPr>
          <p:spPr>
            <a:xfrm>
              <a:off x="2781300" y="2971800"/>
              <a:ext cx="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3810000" y="2974622"/>
              <a:ext cx="290689"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457200" y="3886200"/>
            <a:ext cx="4038600" cy="914400"/>
            <a:chOff x="457200" y="3886200"/>
            <a:chExt cx="4038600" cy="914400"/>
          </a:xfrm>
        </p:grpSpPr>
        <p:sp>
          <p:nvSpPr>
            <p:cNvPr id="59" name="Rectangle 58"/>
            <p:cNvSpPr/>
            <p:nvPr/>
          </p:nvSpPr>
          <p:spPr>
            <a:xfrm>
              <a:off x="2784122" y="4191000"/>
              <a:ext cx="1025878" cy="609600"/>
            </a:xfrm>
            <a:prstGeom prst="rect">
              <a:avLst/>
            </a:prstGeom>
            <a:pattFill prst="dkUpDiag">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60" name="TextBox 59"/>
            <p:cNvSpPr txBox="1"/>
            <p:nvPr/>
          </p:nvSpPr>
          <p:spPr>
            <a:xfrm>
              <a:off x="457200" y="4311134"/>
              <a:ext cx="615854" cy="369332"/>
            </a:xfrm>
            <a:prstGeom prst="rect">
              <a:avLst/>
            </a:prstGeom>
            <a:noFill/>
          </p:spPr>
          <p:txBody>
            <a:bodyPr wrap="none" lIns="0" tIns="0" rIns="0" bIns="0" rtlCol="0" anchor="t" anchorCtr="0">
              <a:spAutoFit/>
            </a:bodyPr>
            <a:lstStyle/>
            <a:p>
              <a:r>
                <a:rPr lang="en-US" sz="2400" dirty="0" smtClean="0"/>
                <a:t>MAC</a:t>
              </a:r>
            </a:p>
          </p:txBody>
        </p:sp>
        <p:sp>
          <p:nvSpPr>
            <p:cNvPr id="61" name="Rectangle 60"/>
            <p:cNvSpPr/>
            <p:nvPr/>
          </p:nvSpPr>
          <p:spPr>
            <a:xfrm>
              <a:off x="3810000" y="4191000"/>
              <a:ext cx="685800" cy="609600"/>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a:solidFill>
                    <a:schemeClr val="bg1"/>
                  </a:solidFill>
                </a:rPr>
                <a:t>t</a:t>
              </a:r>
              <a:endParaRPr lang="en-US" sz="2400" dirty="0" smtClean="0">
                <a:solidFill>
                  <a:schemeClr val="bg1"/>
                </a:solidFill>
              </a:endParaRPr>
            </a:p>
          </p:txBody>
        </p:sp>
        <p:cxnSp>
          <p:nvCxnSpPr>
            <p:cNvPr id="62" name="Straight Arrow Connector 61"/>
            <p:cNvCxnSpPr/>
            <p:nvPr/>
          </p:nvCxnSpPr>
          <p:spPr>
            <a:xfrm>
              <a:off x="3276600" y="3886200"/>
              <a:ext cx="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p:nvGrpSpPr>
        <p:grpSpPr>
          <a:xfrm>
            <a:off x="457200" y="4879622"/>
            <a:ext cx="4038600" cy="911578"/>
            <a:chOff x="457200" y="4879622"/>
            <a:chExt cx="4038600" cy="911578"/>
          </a:xfrm>
        </p:grpSpPr>
        <p:sp>
          <p:nvSpPr>
            <p:cNvPr id="63" name="Rectangle 62"/>
            <p:cNvSpPr/>
            <p:nvPr/>
          </p:nvSpPr>
          <p:spPr>
            <a:xfrm>
              <a:off x="2784122" y="5181600"/>
              <a:ext cx="1025878" cy="609600"/>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64" name="TextBox 63"/>
            <p:cNvSpPr txBox="1"/>
            <p:nvPr/>
          </p:nvSpPr>
          <p:spPr>
            <a:xfrm>
              <a:off x="457200" y="5301734"/>
              <a:ext cx="1042202" cy="369332"/>
            </a:xfrm>
            <a:prstGeom prst="rect">
              <a:avLst/>
            </a:prstGeom>
            <a:noFill/>
          </p:spPr>
          <p:txBody>
            <a:bodyPr wrap="none" lIns="0" tIns="0" rIns="0" bIns="0" rtlCol="0" anchor="t" anchorCtr="0">
              <a:spAutoFit/>
            </a:bodyPr>
            <a:lstStyle/>
            <a:p>
              <a:r>
                <a:rPr lang="en-US" sz="2400" dirty="0" smtClean="0"/>
                <a:t>Encrypt</a:t>
              </a:r>
            </a:p>
          </p:txBody>
        </p:sp>
        <p:sp>
          <p:nvSpPr>
            <p:cNvPr id="65" name="Rectangle 64"/>
            <p:cNvSpPr/>
            <p:nvPr/>
          </p:nvSpPr>
          <p:spPr>
            <a:xfrm>
              <a:off x="3810000" y="5181600"/>
              <a:ext cx="685800" cy="609600"/>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a:solidFill>
                    <a:schemeClr val="bg1"/>
                  </a:solidFill>
                </a:rPr>
                <a:t>t</a:t>
              </a:r>
              <a:endParaRPr lang="en-US" sz="2400" dirty="0" smtClean="0">
                <a:solidFill>
                  <a:schemeClr val="bg1"/>
                </a:solidFill>
              </a:endParaRPr>
            </a:p>
          </p:txBody>
        </p:sp>
        <p:cxnSp>
          <p:nvCxnSpPr>
            <p:cNvPr id="66" name="Straight Arrow Connector 65"/>
            <p:cNvCxnSpPr/>
            <p:nvPr/>
          </p:nvCxnSpPr>
          <p:spPr>
            <a:xfrm>
              <a:off x="3276600" y="4879622"/>
              <a:ext cx="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457200" y="5794022"/>
            <a:ext cx="4725811" cy="911578"/>
            <a:chOff x="457200" y="5794022"/>
            <a:chExt cx="4725811" cy="911578"/>
          </a:xfrm>
        </p:grpSpPr>
        <p:cxnSp>
          <p:nvCxnSpPr>
            <p:cNvPr id="70" name="Straight Arrow Connector 69"/>
            <p:cNvCxnSpPr/>
            <p:nvPr/>
          </p:nvCxnSpPr>
          <p:spPr>
            <a:xfrm>
              <a:off x="3200400" y="5794022"/>
              <a:ext cx="0" cy="301978"/>
            </a:xfrm>
            <a:prstGeom prst="straightConnector1">
              <a:avLst/>
            </a:prstGeom>
            <a:ln w="12700" cap="rnd" cmpd="sng">
              <a:solidFill>
                <a:schemeClr val="tx1"/>
              </a:solidFill>
              <a:prstDash val="sysDash"/>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3471333" y="6096000"/>
              <a:ext cx="1025878" cy="609600"/>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2" name="Rectangle 71"/>
            <p:cNvSpPr/>
            <p:nvPr/>
          </p:nvSpPr>
          <p:spPr>
            <a:xfrm>
              <a:off x="4497211" y="6096000"/>
              <a:ext cx="685800" cy="609600"/>
            </a:xfrm>
            <a:prstGeom prst="rect">
              <a:avLst/>
            </a:prstGeom>
            <a:pattFill prst="pct90">
              <a:fgClr>
                <a:schemeClr val="accent2"/>
              </a:fgClr>
              <a:bgClr>
                <a:prstClr val="white"/>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a:solidFill>
                    <a:schemeClr val="bg1"/>
                  </a:solidFill>
                </a:rPr>
                <a:t>t</a:t>
              </a:r>
              <a:endParaRPr lang="en-US" sz="2400" dirty="0" smtClean="0">
                <a:solidFill>
                  <a:schemeClr val="bg1"/>
                </a:solidFill>
              </a:endParaRPr>
            </a:p>
          </p:txBody>
        </p:sp>
        <p:sp>
          <p:nvSpPr>
            <p:cNvPr id="73" name="Rectangle 72"/>
            <p:cNvSpPr/>
            <p:nvPr/>
          </p:nvSpPr>
          <p:spPr>
            <a:xfrm>
              <a:off x="2781300" y="6096000"/>
              <a:ext cx="685800" cy="609600"/>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err="1" smtClean="0">
                  <a:solidFill>
                    <a:schemeClr val="bg1"/>
                  </a:solidFill>
                </a:rPr>
                <a:t>hdr</a:t>
              </a:r>
              <a:endParaRPr lang="en-US" sz="2400" dirty="0" smtClean="0">
                <a:solidFill>
                  <a:schemeClr val="bg1"/>
                </a:solidFill>
              </a:endParaRPr>
            </a:p>
          </p:txBody>
        </p:sp>
        <p:sp>
          <p:nvSpPr>
            <p:cNvPr id="74" name="TextBox 73"/>
            <p:cNvSpPr txBox="1"/>
            <p:nvPr/>
          </p:nvSpPr>
          <p:spPr>
            <a:xfrm>
              <a:off x="457200" y="6216134"/>
              <a:ext cx="1693072" cy="369332"/>
            </a:xfrm>
            <a:prstGeom prst="rect">
              <a:avLst/>
            </a:prstGeom>
            <a:noFill/>
          </p:spPr>
          <p:txBody>
            <a:bodyPr wrap="none" lIns="0" tIns="0" rIns="0" bIns="0" rtlCol="0" anchor="t" anchorCtr="0">
              <a:spAutoFit/>
            </a:bodyPr>
            <a:lstStyle/>
            <a:p>
              <a:r>
                <a:rPr lang="en-US" sz="2400" dirty="0" smtClean="0"/>
                <a:t>Prepend </a:t>
              </a:r>
              <a:r>
                <a:rPr lang="en-US" sz="2400" dirty="0" err="1" smtClean="0"/>
                <a:t>Hdr</a:t>
              </a:r>
              <a:endParaRPr lang="en-US" sz="2400" dirty="0" smtClean="0"/>
            </a:p>
          </p:txBody>
        </p:sp>
      </p:grpSp>
    </p:spTree>
    <p:extLst>
      <p:ext uri="{BB962C8B-B14F-4D97-AF65-F5344CB8AC3E}">
        <p14:creationId xmlns:p14="http://schemas.microsoft.com/office/powerpoint/2010/main" val="14481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z="4000" dirty="0" smtClean="0"/>
              <a:t>Other Fields</a:t>
            </a:r>
            <a:endParaRPr lang="en-AU" sz="4000" dirty="0"/>
          </a:p>
        </p:txBody>
      </p:sp>
      <p:sp>
        <p:nvSpPr>
          <p:cNvPr id="220163" name="Rectangle 3"/>
          <p:cNvSpPr>
            <a:spLocks noGrp="1" noChangeArrowheads="1"/>
          </p:cNvSpPr>
          <p:nvPr>
            <p:ph idx="1"/>
          </p:nvPr>
        </p:nvSpPr>
        <p:spPr>
          <a:xfrm>
            <a:off x="457200" y="1371601"/>
            <a:ext cx="8229600" cy="4038600"/>
          </a:xfrm>
        </p:spPr>
        <p:txBody>
          <a:bodyPr>
            <a:normAutofit fontScale="92500"/>
          </a:bodyPr>
          <a:lstStyle/>
          <a:p>
            <a:pPr marL="0" indent="0">
              <a:buNone/>
            </a:pPr>
            <a:r>
              <a:rPr lang="en-US" sz="2800" dirty="0" smtClean="0"/>
              <a:t>Change cipher: Re-initiate handshake protocol, e.g., to re-negotiate the keying material used for encryption</a:t>
            </a:r>
          </a:p>
          <a:p>
            <a:pPr marL="0" indent="0">
              <a:buNone/>
            </a:pPr>
            <a:endParaRPr lang="en-US" sz="2800" dirty="0" smtClean="0"/>
          </a:p>
          <a:p>
            <a:pPr marL="0" indent="0">
              <a:buNone/>
            </a:pPr>
            <a:r>
              <a:rPr lang="en-US" sz="2800" dirty="0" smtClean="0"/>
              <a:t>Alert: Signal warning or fatal problem</a:t>
            </a:r>
          </a:p>
          <a:p>
            <a:pPr lvl="1"/>
            <a:r>
              <a:rPr lang="en-AU" sz="2400" dirty="0" smtClean="0"/>
              <a:t>Fatal</a:t>
            </a:r>
            <a:r>
              <a:rPr lang="en-AU" sz="2400" dirty="0"/>
              <a:t>: unexpected message, bad record mac, decompression failure, handshake failure, illegal </a:t>
            </a:r>
            <a:r>
              <a:rPr lang="en-AU" sz="2400" dirty="0" smtClean="0"/>
              <a:t>parameter</a:t>
            </a:r>
          </a:p>
          <a:p>
            <a:pPr lvl="1"/>
            <a:r>
              <a:rPr lang="en-AU" sz="2400" dirty="0" smtClean="0"/>
              <a:t>Warning</a:t>
            </a:r>
            <a:r>
              <a:rPr lang="en-AU" sz="2400" dirty="0"/>
              <a:t>: close notify, no certificate, bad certificate, unsupported certificate, certificate revoked, certificate expired, certificate unknown</a:t>
            </a:r>
          </a:p>
          <a:p>
            <a:pPr lvl="1"/>
            <a:endParaRPr lang="en-US" sz="2400" dirty="0" smtClean="0"/>
          </a:p>
          <a:p>
            <a:pPr marL="0" indent="0">
              <a:buNone/>
            </a:pPr>
            <a:endParaRPr lang="en-US" sz="2800" dirty="0" smtClean="0"/>
          </a:p>
        </p:txBody>
      </p:sp>
      <p:grpSp>
        <p:nvGrpSpPr>
          <p:cNvPr id="5" name="Group 4"/>
          <p:cNvGrpSpPr/>
          <p:nvPr/>
        </p:nvGrpSpPr>
        <p:grpSpPr>
          <a:xfrm>
            <a:off x="5410200" y="5029200"/>
            <a:ext cx="3124200" cy="1685682"/>
            <a:chOff x="914400" y="2039258"/>
            <a:chExt cx="5257800" cy="3294742"/>
          </a:xfrm>
        </p:grpSpPr>
        <p:sp>
          <p:nvSpPr>
            <p:cNvPr id="6" name="Rectangle 5"/>
            <p:cNvSpPr/>
            <p:nvPr/>
          </p:nvSpPr>
          <p:spPr bwMode="auto">
            <a:xfrm>
              <a:off x="2133600" y="2039258"/>
              <a:ext cx="1219200" cy="685799"/>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Telnet</a:t>
              </a:r>
            </a:p>
          </p:txBody>
        </p:sp>
        <p:sp>
          <p:nvSpPr>
            <p:cNvPr id="7" name="Rectangle 6"/>
            <p:cNvSpPr/>
            <p:nvPr/>
          </p:nvSpPr>
          <p:spPr bwMode="auto">
            <a:xfrm>
              <a:off x="3352799" y="2039258"/>
              <a:ext cx="2819401" cy="685799"/>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a:t>
              </a:r>
            </a:p>
          </p:txBody>
        </p:sp>
        <p:sp>
          <p:nvSpPr>
            <p:cNvPr id="8" name="Rectangle 7"/>
            <p:cNvSpPr/>
            <p:nvPr/>
          </p:nvSpPr>
          <p:spPr bwMode="auto">
            <a:xfrm>
              <a:off x="914400" y="47244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IP</a:t>
              </a:r>
            </a:p>
          </p:txBody>
        </p:sp>
        <p:sp>
          <p:nvSpPr>
            <p:cNvPr id="9" name="Rectangle 8"/>
            <p:cNvSpPr/>
            <p:nvPr/>
          </p:nvSpPr>
          <p:spPr bwMode="auto">
            <a:xfrm>
              <a:off x="914400" y="41148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TCP</a:t>
              </a:r>
            </a:p>
          </p:txBody>
        </p:sp>
        <p:sp>
          <p:nvSpPr>
            <p:cNvPr id="10" name="Rectangle 9"/>
            <p:cNvSpPr/>
            <p:nvPr/>
          </p:nvSpPr>
          <p:spPr bwMode="auto">
            <a:xfrm>
              <a:off x="914400" y="3505200"/>
              <a:ext cx="5257800" cy="6096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65" charset="0"/>
                </a:rPr>
                <a:t>SSL Record Protocol</a:t>
              </a:r>
            </a:p>
          </p:txBody>
        </p:sp>
        <p:sp>
          <p:nvSpPr>
            <p:cNvPr id="11" name="Rectangle 10"/>
            <p:cNvSpPr/>
            <p:nvPr/>
          </p:nvSpPr>
          <p:spPr bwMode="auto">
            <a:xfrm>
              <a:off x="914400" y="2743200"/>
              <a:ext cx="1828800" cy="762000"/>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Handshake</a:t>
              </a:r>
            </a:p>
          </p:txBody>
        </p:sp>
        <p:sp>
          <p:nvSpPr>
            <p:cNvPr id="12" name="Rectangle 11"/>
            <p:cNvSpPr/>
            <p:nvPr/>
          </p:nvSpPr>
          <p:spPr bwMode="auto">
            <a:xfrm>
              <a:off x="2743200" y="2743200"/>
              <a:ext cx="1828800" cy="762000"/>
            </a:xfrm>
            <a:prstGeom prst="rect">
              <a:avLst/>
            </a:prstGeom>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65" charset="0"/>
                </a:rPr>
                <a:t>Change</a:t>
              </a:r>
              <a:br>
                <a:rPr kumimoji="0" lang="en-US" sz="1400" b="0" i="0" u="none" strike="noStrike" cap="none" normalizeH="0" baseline="0" dirty="0" smtClean="0">
                  <a:ln>
                    <a:noFill/>
                  </a:ln>
                  <a:solidFill>
                    <a:schemeClr val="bg1"/>
                  </a:solidFill>
                  <a:effectLst/>
                  <a:latin typeface="Arial" pitchFamily="-65" charset="0"/>
                </a:rPr>
              </a:br>
              <a:r>
                <a:rPr kumimoji="0" lang="en-US" sz="1400" b="0" i="0" u="none" strike="noStrike" cap="none" normalizeH="0" baseline="0" dirty="0" smtClean="0">
                  <a:ln>
                    <a:noFill/>
                  </a:ln>
                  <a:solidFill>
                    <a:schemeClr val="bg1"/>
                  </a:solidFill>
                  <a:effectLst/>
                  <a:latin typeface="Arial" pitchFamily="-65" charset="0"/>
                </a:rPr>
                <a:t>Cipher</a:t>
              </a:r>
            </a:p>
          </p:txBody>
        </p:sp>
        <p:sp>
          <p:nvSpPr>
            <p:cNvPr id="13" name="Rectangle 12"/>
            <p:cNvSpPr/>
            <p:nvPr/>
          </p:nvSpPr>
          <p:spPr bwMode="auto">
            <a:xfrm>
              <a:off x="4572000" y="2743200"/>
              <a:ext cx="1600200" cy="762000"/>
            </a:xfrm>
            <a:prstGeom prst="rect">
              <a:avLst/>
            </a:prstGeom>
            <a:ln>
              <a:headEnd type="none" w="med" len="me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Alert</a:t>
              </a:r>
            </a:p>
          </p:txBody>
        </p:sp>
        <p:sp>
          <p:nvSpPr>
            <p:cNvPr id="14" name="Rectangle 13"/>
            <p:cNvSpPr/>
            <p:nvPr/>
          </p:nvSpPr>
          <p:spPr bwMode="auto">
            <a:xfrm>
              <a:off x="914400" y="2039258"/>
              <a:ext cx="1219200" cy="685799"/>
            </a:xfrm>
            <a:prstGeom prst="rect">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effectLst/>
                  <a:latin typeface="Arial" pitchFamily="-65" charset="0"/>
                </a:rPr>
                <a:t>HTTP</a:t>
              </a:r>
            </a:p>
          </p:txBody>
        </p:sp>
      </p:grpSp>
      <p:sp>
        <p:nvSpPr>
          <p:cNvPr id="2" name="Slide Number Placeholder 1"/>
          <p:cNvSpPr>
            <a:spLocks noGrp="1"/>
          </p:cNvSpPr>
          <p:nvPr>
            <p:ph type="sldNum" sz="quarter" idx="12"/>
          </p:nvPr>
        </p:nvSpPr>
        <p:spPr/>
        <p:txBody>
          <a:bodyPr/>
          <a:lstStyle/>
          <a:p>
            <a:fld id="{B747839D-A323-47F3-909F-548499399628}" type="slidenum">
              <a:rPr lang="en-US" smtClean="0"/>
              <a:t>54</a:t>
            </a:fld>
            <a:endParaRPr lang="en-US"/>
          </a:p>
        </p:txBody>
      </p:sp>
    </p:spTree>
    <p:extLst>
      <p:ext uri="{BB962C8B-B14F-4D97-AF65-F5344CB8AC3E}">
        <p14:creationId xmlns:p14="http://schemas.microsoft.com/office/powerpoint/2010/main" val="2465102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dirty="0" smtClean="0"/>
              <a:t>Detailed Protocol</a:t>
            </a:r>
            <a:endParaRPr lang="en-AU" dirty="0"/>
          </a:p>
        </p:txBody>
      </p:sp>
      <p:pic>
        <p:nvPicPr>
          <p:cNvPr id="226307" name="Picture 3" descr="Ch17. SSL Handshake.pdf                                        00156198  Mnementh                      BEAE7A2F:"/>
          <p:cNvPicPr>
            <a:picLocks noChangeAspect="1" noChangeArrowheads="1"/>
          </p:cNvPicPr>
          <p:nvPr/>
        </p:nvPicPr>
        <p:blipFill>
          <a:blip r:embed="rId3">
            <a:alphaModFix amt="70000"/>
          </a:blip>
          <a:srcRect t="3580" b="10739"/>
          <a:stretch>
            <a:fillRect/>
          </a:stretch>
        </p:blipFill>
        <p:spPr bwMode="auto">
          <a:xfrm>
            <a:off x="2012950" y="1031412"/>
            <a:ext cx="5118100" cy="5674188"/>
          </a:xfrm>
          <a:prstGeom prst="rect">
            <a:avLst/>
          </a:prstGeom>
          <a:noFill/>
        </p:spPr>
      </p:pic>
      <p:sp>
        <p:nvSpPr>
          <p:cNvPr id="2" name="Slide Number Placeholder 1"/>
          <p:cNvSpPr>
            <a:spLocks noGrp="1"/>
          </p:cNvSpPr>
          <p:nvPr>
            <p:ph type="sldNum" sz="quarter" idx="12"/>
          </p:nvPr>
        </p:nvSpPr>
        <p:spPr/>
        <p:txBody>
          <a:bodyPr/>
          <a:lstStyle/>
          <a:p>
            <a:fld id="{B747839D-A323-47F3-909F-548499399628}" type="slidenum">
              <a:rPr lang="en-US" smtClean="0"/>
              <a:t>55</a:t>
            </a:fld>
            <a:endParaRPr lang="en-US"/>
          </a:p>
        </p:txBody>
      </p:sp>
    </p:spTree>
    <p:extLst>
      <p:ext uri="{BB962C8B-B14F-4D97-AF65-F5344CB8AC3E}">
        <p14:creationId xmlns:p14="http://schemas.microsoft.com/office/powerpoint/2010/main" val="3076377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Crypto</a:t>
            </a:r>
            <a:endParaRPr lang="en-US" dirty="0"/>
          </a:p>
        </p:txBody>
      </p:sp>
      <p:sp>
        <p:nvSpPr>
          <p:cNvPr id="3" name="Content Placeholder 2"/>
          <p:cNvSpPr>
            <a:spLocks noGrp="1"/>
          </p:cNvSpPr>
          <p:nvPr>
            <p:ph idx="1"/>
          </p:nvPr>
        </p:nvSpPr>
        <p:spPr>
          <a:xfrm>
            <a:off x="457200" y="4114800"/>
            <a:ext cx="8229600" cy="2438400"/>
          </a:xfrm>
        </p:spPr>
        <p:txBody>
          <a:bodyPr>
            <a:normAutofit fontScale="85000" lnSpcReduction="10000"/>
          </a:bodyPr>
          <a:lstStyle/>
          <a:p>
            <a:pPr marL="0" indent="0">
              <a:buNone/>
            </a:pPr>
            <a:r>
              <a:rPr lang="en-US" dirty="0" smtClean="0"/>
              <a:t>Unidirectional keys: </a:t>
            </a:r>
            <a:r>
              <a:rPr lang="en-US" dirty="0" err="1" smtClean="0"/>
              <a:t>k</a:t>
            </a:r>
            <a:r>
              <a:rPr lang="en-US" baseline="-25000" dirty="0" err="1" smtClean="0"/>
              <a:t>b</a:t>
            </a:r>
            <a:r>
              <a:rPr lang="en-US" baseline="-25000" dirty="0" err="1"/>
              <a:t>⇾s</a:t>
            </a:r>
            <a:r>
              <a:rPr lang="en-US" baseline="-25000" dirty="0"/>
              <a:t> </a:t>
            </a:r>
            <a:r>
              <a:rPr lang="en-US" dirty="0"/>
              <a:t>, </a:t>
            </a:r>
            <a:r>
              <a:rPr lang="en-US" dirty="0" err="1"/>
              <a:t>k</a:t>
            </a:r>
            <a:r>
              <a:rPr lang="en-US" baseline="-25000" dirty="0" err="1"/>
              <a:t>s⇾b</a:t>
            </a:r>
            <a:r>
              <a:rPr lang="en-US" baseline="-25000" dirty="0"/>
              <a:t> </a:t>
            </a:r>
            <a:r>
              <a:rPr lang="en-US" dirty="0" smtClean="0"/>
              <a:t> </a:t>
            </a:r>
          </a:p>
          <a:p>
            <a:pPr marL="0" indent="0">
              <a:buNone/>
            </a:pPr>
            <a:r>
              <a:rPr lang="en-US" dirty="0" err="1" smtClean="0"/>
              <a:t>Stateful</a:t>
            </a:r>
            <a:r>
              <a:rPr lang="en-US" dirty="0" smtClean="0"/>
              <a:t> </a:t>
            </a:r>
            <a:r>
              <a:rPr lang="en-US" dirty="0"/>
              <a:t>encryption:</a:t>
            </a:r>
          </a:p>
          <a:p>
            <a:pPr lvl="1"/>
            <a:r>
              <a:rPr lang="en-US" dirty="0"/>
              <a:t>Each side maintains two 64-bit counters:    </a:t>
            </a:r>
            <a:r>
              <a:rPr lang="en-US" dirty="0" err="1" smtClean="0"/>
              <a:t>ctr</a:t>
            </a:r>
            <a:r>
              <a:rPr lang="en-US" sz="2400" baseline="-25000" dirty="0" err="1" smtClean="0"/>
              <a:t>b</a:t>
            </a:r>
            <a:r>
              <a:rPr lang="en-US" sz="2400" baseline="-25000" dirty="0" err="1"/>
              <a:t>⇾s</a:t>
            </a:r>
            <a:r>
              <a:rPr lang="en-US" baseline="-25000" dirty="0"/>
              <a:t>  </a:t>
            </a:r>
            <a:r>
              <a:rPr lang="en-US" dirty="0"/>
              <a:t> ,  </a:t>
            </a:r>
            <a:r>
              <a:rPr lang="en-US" dirty="0" err="1"/>
              <a:t>ctr</a:t>
            </a:r>
            <a:r>
              <a:rPr lang="en-US" sz="2400" baseline="-25000" dirty="0" err="1"/>
              <a:t>s⇾b</a:t>
            </a:r>
            <a:endParaRPr lang="en-US" sz="2400" baseline="-25000" dirty="0"/>
          </a:p>
          <a:p>
            <a:pPr lvl="1"/>
            <a:r>
              <a:rPr lang="en-US" dirty="0" err="1"/>
              <a:t>Init.</a:t>
            </a:r>
            <a:r>
              <a:rPr lang="en-US" dirty="0"/>
              <a:t> to 0 when session started.   </a:t>
            </a:r>
            <a:r>
              <a:rPr lang="en-US" dirty="0" err="1" smtClean="0"/>
              <a:t>ctr</a:t>
            </a:r>
            <a:r>
              <a:rPr lang="en-US" dirty="0"/>
              <a:t>++ for every record.</a:t>
            </a:r>
          </a:p>
          <a:p>
            <a:pPr lvl="1"/>
            <a:r>
              <a:rPr lang="en-US" dirty="0"/>
              <a:t>Purpose:    replay </a:t>
            </a:r>
            <a:r>
              <a:rPr lang="en-US" dirty="0" smtClean="0"/>
              <a:t>defense</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56</a:t>
            </a:fld>
            <a:endParaRPr lang="en-US"/>
          </a:p>
        </p:txBody>
      </p:sp>
      <p:pic>
        <p:nvPicPr>
          <p:cNvPr id="5" name="Picture 4"/>
          <p:cNvPicPr>
            <a:picLocks noChangeAspect="1"/>
          </p:cNvPicPr>
          <p:nvPr/>
        </p:nvPicPr>
        <p:blipFill>
          <a:blip r:embed="rId2"/>
          <a:stretch>
            <a:fillRect/>
          </a:stretch>
        </p:blipFill>
        <p:spPr>
          <a:xfrm>
            <a:off x="786441" y="1710290"/>
            <a:ext cx="1270959" cy="1295400"/>
          </a:xfrm>
          <a:prstGeom prst="rect">
            <a:avLst/>
          </a:prstGeom>
          <a:scene3d>
            <a:camera prst="orthographicFront">
              <a:rot lat="0" lon="10799999" rev="0"/>
            </a:camera>
            <a:lightRig rig="threePt" dir="t"/>
          </a:scene3d>
        </p:spPr>
      </p:pic>
      <p:pic>
        <p:nvPicPr>
          <p:cNvPr id="6" name="Picture 5"/>
          <p:cNvPicPr>
            <a:picLocks noChangeAspect="1"/>
          </p:cNvPicPr>
          <p:nvPr/>
        </p:nvPicPr>
        <p:blipFill>
          <a:blip r:embed="rId3"/>
          <a:stretch>
            <a:fillRect/>
          </a:stretch>
        </p:blipFill>
        <p:spPr>
          <a:xfrm>
            <a:off x="7010400" y="1600200"/>
            <a:ext cx="1219200" cy="1515580"/>
          </a:xfrm>
          <a:prstGeom prst="rect">
            <a:avLst/>
          </a:prstGeom>
        </p:spPr>
      </p:pic>
      <p:sp>
        <p:nvSpPr>
          <p:cNvPr id="7" name="TextBox 6"/>
          <p:cNvSpPr txBox="1"/>
          <p:nvPr/>
        </p:nvSpPr>
        <p:spPr>
          <a:xfrm>
            <a:off x="964720" y="2971800"/>
            <a:ext cx="914400" cy="457200"/>
          </a:xfrm>
          <a:prstGeom prst="rect">
            <a:avLst/>
          </a:prstGeom>
          <a:noFill/>
          <a:ln>
            <a:noFill/>
          </a:ln>
        </p:spPr>
        <p:txBody>
          <a:bodyPr wrap="none" rtlCol="0">
            <a:noAutofit/>
          </a:bodyPr>
          <a:lstStyle/>
          <a:p>
            <a:pPr algn="ctr"/>
            <a:r>
              <a:rPr lang="en-US" b="0" dirty="0" smtClean="0">
                <a:latin typeface="Cambria"/>
                <a:cs typeface="Cambria"/>
              </a:rPr>
              <a:t>Browser</a:t>
            </a:r>
          </a:p>
        </p:txBody>
      </p:sp>
      <p:sp>
        <p:nvSpPr>
          <p:cNvPr id="8" name="TextBox 7"/>
          <p:cNvSpPr txBox="1"/>
          <p:nvPr/>
        </p:nvSpPr>
        <p:spPr>
          <a:xfrm>
            <a:off x="7162800" y="3124200"/>
            <a:ext cx="914400" cy="457200"/>
          </a:xfrm>
          <a:prstGeom prst="rect">
            <a:avLst/>
          </a:prstGeom>
          <a:noFill/>
          <a:ln>
            <a:noFill/>
          </a:ln>
        </p:spPr>
        <p:txBody>
          <a:bodyPr wrap="none" rtlCol="0">
            <a:noAutofit/>
          </a:bodyPr>
          <a:lstStyle/>
          <a:p>
            <a:pPr algn="ctr"/>
            <a:r>
              <a:rPr lang="en-US" b="0" dirty="0" smtClean="0">
                <a:latin typeface="Cambria"/>
                <a:cs typeface="Cambria"/>
              </a:rPr>
              <a:t>Server</a:t>
            </a:r>
          </a:p>
        </p:txBody>
      </p:sp>
      <p:cxnSp>
        <p:nvCxnSpPr>
          <p:cNvPr id="10" name="Straight Arrow Connector 9"/>
          <p:cNvCxnSpPr/>
          <p:nvPr/>
        </p:nvCxnSpPr>
        <p:spPr>
          <a:xfrm>
            <a:off x="2133600" y="2247900"/>
            <a:ext cx="4800600"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76600" y="1488718"/>
            <a:ext cx="762000" cy="685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err="1" smtClean="0">
                <a:solidFill>
                  <a:schemeClr val="bg1"/>
                </a:solidFill>
              </a:rPr>
              <a:t>hdr</a:t>
            </a:r>
            <a:endParaRPr lang="en-US" sz="2400" dirty="0" smtClean="0">
              <a:solidFill>
                <a:schemeClr val="bg1"/>
              </a:solidFill>
            </a:endParaRPr>
          </a:p>
        </p:txBody>
      </p:sp>
      <p:sp>
        <p:nvSpPr>
          <p:cNvPr id="13" name="Rectangle 12"/>
          <p:cNvSpPr/>
          <p:nvPr/>
        </p:nvSpPr>
        <p:spPr>
          <a:xfrm>
            <a:off x="4040198" y="1488718"/>
            <a:ext cx="1639522" cy="685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smtClean="0">
                <a:solidFill>
                  <a:schemeClr val="bg1"/>
                </a:solidFill>
              </a:rPr>
              <a:t>record</a:t>
            </a:r>
          </a:p>
        </p:txBody>
      </p:sp>
      <p:sp>
        <p:nvSpPr>
          <p:cNvPr id="14" name="TextBox 13"/>
          <p:cNvSpPr txBox="1"/>
          <p:nvPr/>
        </p:nvSpPr>
        <p:spPr>
          <a:xfrm>
            <a:off x="759613" y="3200400"/>
            <a:ext cx="1450187" cy="461665"/>
          </a:xfrm>
          <a:prstGeom prst="rect">
            <a:avLst/>
          </a:prstGeom>
          <a:noFill/>
        </p:spPr>
        <p:txBody>
          <a:bodyPr wrap="none" rtlCol="0">
            <a:spAutoFit/>
          </a:bodyPr>
          <a:lstStyle/>
          <a:p>
            <a:r>
              <a:rPr lang="en-US" sz="2400" dirty="0" err="1"/>
              <a:t>k</a:t>
            </a:r>
            <a:r>
              <a:rPr lang="en-US" sz="2400" baseline="-25000" dirty="0" err="1" smtClean="0"/>
              <a:t>b⇾s</a:t>
            </a:r>
            <a:r>
              <a:rPr lang="en-US" sz="2400" baseline="-25000" dirty="0" smtClean="0"/>
              <a:t> </a:t>
            </a:r>
            <a:r>
              <a:rPr lang="en-US" sz="2400" dirty="0" smtClean="0"/>
              <a:t>, </a:t>
            </a:r>
            <a:r>
              <a:rPr lang="en-US" sz="2400" dirty="0" err="1" smtClean="0"/>
              <a:t>k</a:t>
            </a:r>
            <a:r>
              <a:rPr lang="en-US" sz="2400" baseline="-25000" dirty="0" err="1" smtClean="0"/>
              <a:t>s⇾b</a:t>
            </a:r>
            <a:r>
              <a:rPr lang="en-US" sz="2400" baseline="-25000" dirty="0" smtClean="0"/>
              <a:t> </a:t>
            </a:r>
            <a:endParaRPr lang="en-US" sz="2400" baseline="-25000" dirty="0"/>
          </a:p>
        </p:txBody>
      </p:sp>
      <p:sp>
        <p:nvSpPr>
          <p:cNvPr id="15" name="TextBox 14"/>
          <p:cNvSpPr txBox="1"/>
          <p:nvPr/>
        </p:nvSpPr>
        <p:spPr>
          <a:xfrm>
            <a:off x="6934200" y="3362980"/>
            <a:ext cx="1450187" cy="461665"/>
          </a:xfrm>
          <a:prstGeom prst="rect">
            <a:avLst/>
          </a:prstGeom>
          <a:noFill/>
        </p:spPr>
        <p:txBody>
          <a:bodyPr wrap="none" rtlCol="0">
            <a:spAutoFit/>
          </a:bodyPr>
          <a:lstStyle/>
          <a:p>
            <a:r>
              <a:rPr lang="en-US" sz="2400" dirty="0" err="1"/>
              <a:t>k</a:t>
            </a:r>
            <a:r>
              <a:rPr lang="en-US" sz="2400" baseline="-25000" dirty="0" err="1" smtClean="0"/>
              <a:t>b⇾s</a:t>
            </a:r>
            <a:r>
              <a:rPr lang="en-US" sz="2400" baseline="-25000" dirty="0" smtClean="0"/>
              <a:t> </a:t>
            </a:r>
            <a:r>
              <a:rPr lang="en-US" sz="2400" dirty="0" smtClean="0"/>
              <a:t>, </a:t>
            </a:r>
            <a:r>
              <a:rPr lang="en-US" sz="2400" dirty="0" err="1" smtClean="0"/>
              <a:t>k</a:t>
            </a:r>
            <a:r>
              <a:rPr lang="en-US" sz="2400" baseline="-25000" dirty="0" err="1" smtClean="0"/>
              <a:t>s⇾b</a:t>
            </a:r>
            <a:r>
              <a:rPr lang="en-US" sz="2400" baseline="-25000" dirty="0" smtClean="0"/>
              <a:t> </a:t>
            </a:r>
            <a:endParaRPr lang="en-US" sz="2400" baseline="-25000" dirty="0"/>
          </a:p>
        </p:txBody>
      </p:sp>
    </p:spTree>
    <p:extLst>
      <p:ext uri="{BB962C8B-B14F-4D97-AF65-F5344CB8AC3E}">
        <p14:creationId xmlns:p14="http://schemas.microsoft.com/office/powerpoint/2010/main" val="36306692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Record Encryption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9825266"/>
              </p:ext>
            </p:extLst>
          </p:nvPr>
        </p:nvGraphicFramePr>
        <p:xfrm>
          <a:off x="3674964" y="1828800"/>
          <a:ext cx="5029200" cy="2286000"/>
        </p:xfrm>
        <a:graphic>
          <a:graphicData uri="http://schemas.openxmlformats.org/drawingml/2006/table">
            <a:tbl>
              <a:tblPr firstRow="1" bandRow="1">
                <a:tableStyleId>{2D5ABB26-0587-4C30-8999-92F81FD0307C}</a:tableStyleId>
              </a:tblPr>
              <a:tblGrid>
                <a:gridCol w="1676400"/>
                <a:gridCol w="1676400"/>
                <a:gridCol w="1676400"/>
              </a:tblGrid>
              <a:tr h="218440">
                <a:tc>
                  <a:txBody>
                    <a:bodyPr/>
                    <a:lstStyle/>
                    <a:p>
                      <a:r>
                        <a:rPr lang="en-US" sz="2400" dirty="0" smtClean="0">
                          <a:solidFill>
                            <a:srgbClr val="FFFFFF"/>
                          </a:solidFill>
                        </a:rPr>
                        <a:t>Type</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r>
                        <a:rPr lang="en-US" sz="2400" dirty="0" smtClean="0">
                          <a:solidFill>
                            <a:srgbClr val="FFFFFF"/>
                          </a:solidFill>
                        </a:rPr>
                        <a:t>Version</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r>
                        <a:rPr lang="en-US" sz="2400" dirty="0" smtClean="0">
                          <a:solidFill>
                            <a:srgbClr val="FFFFFF"/>
                          </a:solidFill>
                        </a:rPr>
                        <a:t>Length</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r h="370840">
                <a:tc>
                  <a:txBody>
                    <a:bodyPr/>
                    <a:lstStyle/>
                    <a:p>
                      <a:r>
                        <a:rPr lang="en-US" sz="2400" dirty="0" smtClean="0">
                          <a:solidFill>
                            <a:schemeClr val="bg1"/>
                          </a:solidFill>
                        </a:rPr>
                        <a:t>Data</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r>
              <a:tr h="370840">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r>
              <a:tr h="370840">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90000"/>
                    </a:solidFill>
                  </a:tcPr>
                </a:tc>
              </a:tr>
              <a:tr h="370840">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Pad</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solidFill>
                  </a:tcPr>
                </a:tc>
              </a:tr>
            </a:tbl>
          </a:graphicData>
        </a:graphic>
      </p:graphicFrame>
      <p:sp>
        <p:nvSpPr>
          <p:cNvPr id="4" name="Slide Number Placeholder 3"/>
          <p:cNvSpPr>
            <a:spLocks noGrp="1"/>
          </p:cNvSpPr>
          <p:nvPr>
            <p:ph type="sldNum" sz="quarter" idx="12"/>
          </p:nvPr>
        </p:nvSpPr>
        <p:spPr/>
        <p:txBody>
          <a:bodyPr/>
          <a:lstStyle/>
          <a:p>
            <a:fld id="{B747839D-A323-47F3-909F-548499399628}" type="slidenum">
              <a:rPr lang="en-US" smtClean="0"/>
              <a:t>57</a:t>
            </a:fld>
            <a:endParaRPr lang="en-US"/>
          </a:p>
        </p:txBody>
      </p:sp>
      <p:sp>
        <p:nvSpPr>
          <p:cNvPr id="5" name="TextBox 4"/>
          <p:cNvSpPr txBox="1"/>
          <p:nvPr/>
        </p:nvSpPr>
        <p:spPr>
          <a:xfrm>
            <a:off x="2300445" y="1049178"/>
            <a:ext cx="4543111" cy="430887"/>
          </a:xfrm>
          <a:prstGeom prst="rect">
            <a:avLst/>
          </a:prstGeom>
          <a:noFill/>
        </p:spPr>
        <p:txBody>
          <a:bodyPr wrap="none" lIns="0" tIns="0" rIns="0" bIns="0" rtlCol="0" anchor="t" anchorCtr="0">
            <a:spAutoFit/>
          </a:bodyPr>
          <a:lstStyle/>
          <a:p>
            <a:r>
              <a:rPr lang="en-US" sz="2800" dirty="0"/>
              <a:t>(CBC AES-128,   HMAC-SHA1)</a:t>
            </a:r>
            <a:endParaRPr lang="en-US" sz="2800" dirty="0" smtClean="0"/>
          </a:p>
        </p:txBody>
      </p:sp>
      <p:sp>
        <p:nvSpPr>
          <p:cNvPr id="7" name="Left Brace 6"/>
          <p:cNvSpPr/>
          <p:nvPr/>
        </p:nvSpPr>
        <p:spPr>
          <a:xfrm>
            <a:off x="3048000" y="1828800"/>
            <a:ext cx="533400" cy="2286000"/>
          </a:xfrm>
          <a:prstGeom prst="leftBrac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963237" y="2725579"/>
            <a:ext cx="2008563" cy="492443"/>
          </a:xfrm>
          <a:prstGeom prst="rect">
            <a:avLst/>
          </a:prstGeom>
          <a:noFill/>
        </p:spPr>
        <p:txBody>
          <a:bodyPr wrap="none" lIns="0" tIns="0" rIns="0" bIns="0" rtlCol="0" anchor="t" anchorCtr="0">
            <a:spAutoFit/>
          </a:bodyPr>
          <a:lstStyle/>
          <a:p>
            <a:r>
              <a:rPr lang="en-US" sz="3200" dirty="0" smtClean="0"/>
              <a:t>TLS Record</a:t>
            </a:r>
          </a:p>
        </p:txBody>
      </p:sp>
      <p:sp>
        <p:nvSpPr>
          <p:cNvPr id="9" name="TextBox 8"/>
          <p:cNvSpPr txBox="1"/>
          <p:nvPr/>
        </p:nvSpPr>
        <p:spPr>
          <a:xfrm>
            <a:off x="4876443" y="4114800"/>
            <a:ext cx="2626243" cy="430887"/>
          </a:xfrm>
          <a:prstGeom prst="rect">
            <a:avLst/>
          </a:prstGeom>
          <a:noFill/>
        </p:spPr>
        <p:txBody>
          <a:bodyPr wrap="none" lIns="0" tIns="0" rIns="0" bIns="0" rtlCol="0" anchor="t" anchorCtr="0">
            <a:spAutoFit/>
          </a:bodyPr>
          <a:lstStyle/>
          <a:p>
            <a:r>
              <a:rPr lang="en-US" sz="2800" dirty="0" err="1"/>
              <a:t>k</a:t>
            </a:r>
            <a:r>
              <a:rPr lang="en-US" sz="2800" baseline="-25000" dirty="0" err="1"/>
              <a:t>b⇾s</a:t>
            </a:r>
            <a:r>
              <a:rPr lang="en-US" sz="2800" baseline="-25000" dirty="0"/>
              <a:t> </a:t>
            </a:r>
            <a:r>
              <a:rPr lang="en-US" sz="2800" dirty="0"/>
              <a:t>= (</a:t>
            </a:r>
            <a:r>
              <a:rPr lang="en-US" sz="2800" dirty="0" err="1"/>
              <a:t>k</a:t>
            </a:r>
            <a:r>
              <a:rPr lang="en-US" sz="2800" baseline="-25000" dirty="0" err="1"/>
              <a:t>mac</a:t>
            </a:r>
            <a:r>
              <a:rPr lang="en-US" sz="2800" dirty="0"/>
              <a:t> , </a:t>
            </a:r>
            <a:r>
              <a:rPr lang="en-US" sz="2800" dirty="0" err="1"/>
              <a:t>k</a:t>
            </a:r>
            <a:r>
              <a:rPr lang="en-US" sz="2800" baseline="-25000" dirty="0" err="1"/>
              <a:t>enc</a:t>
            </a:r>
            <a:r>
              <a:rPr lang="en-US" sz="2800" dirty="0" smtClean="0"/>
              <a:t>)</a:t>
            </a:r>
            <a:endParaRPr lang="en-US" sz="2800" dirty="0"/>
          </a:p>
        </p:txBody>
      </p:sp>
      <p:sp>
        <p:nvSpPr>
          <p:cNvPr id="10" name="Content Placeholder 2"/>
          <p:cNvSpPr txBox="1">
            <a:spLocks/>
          </p:cNvSpPr>
          <p:nvPr/>
        </p:nvSpPr>
        <p:spPr>
          <a:xfrm>
            <a:off x="304800" y="4876800"/>
            <a:ext cx="8534400" cy="1905000"/>
          </a:xfrm>
          <a:prstGeom prst="rect">
            <a:avLst/>
          </a:prstGeom>
        </p:spPr>
        <p:txBody>
          <a:bodyPr vert="horz" lIns="91440" tIns="45720" rIns="91440" bIns="45720" rtlCol="0" anchor="t" anchorCtr="0">
            <a:normAutofit fontScale="85000" lnSpcReduction="20000"/>
          </a:bodyPr>
          <a:lst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376"/>
              </a:spcBef>
              <a:buFont typeface="Arial"/>
              <a:buNone/>
            </a:pPr>
            <a:r>
              <a:rPr lang="en-US" sz="2800" dirty="0" smtClean="0"/>
              <a:t>Browser side   </a:t>
            </a:r>
            <a:r>
              <a:rPr lang="en-US" sz="2800" b="1" dirty="0" err="1" smtClean="0"/>
              <a:t>enc</a:t>
            </a:r>
            <a:r>
              <a:rPr lang="en-US" sz="2800" b="1" dirty="0" smtClean="0"/>
              <a:t>(</a:t>
            </a:r>
            <a:r>
              <a:rPr lang="en-US" sz="2800" b="1" dirty="0" err="1" smtClean="0"/>
              <a:t>k</a:t>
            </a:r>
            <a:r>
              <a:rPr lang="en-US" sz="2800" b="1" baseline="-25000" dirty="0" err="1" smtClean="0"/>
              <a:t>b⇾s</a:t>
            </a:r>
            <a:r>
              <a:rPr lang="en-US" sz="2800" b="1" baseline="-25000" dirty="0" smtClean="0"/>
              <a:t>  </a:t>
            </a:r>
            <a:r>
              <a:rPr lang="en-US" sz="2800" b="1" dirty="0" smtClean="0"/>
              <a:t>, data, </a:t>
            </a:r>
            <a:r>
              <a:rPr lang="en-US" sz="2800" b="1" dirty="0" err="1" smtClean="0"/>
              <a:t>ctr</a:t>
            </a:r>
            <a:r>
              <a:rPr lang="en-US" sz="2400" b="1" baseline="-25000" dirty="0" err="1" smtClean="0"/>
              <a:t>b⇾s</a:t>
            </a:r>
            <a:r>
              <a:rPr lang="en-US" sz="2800" b="1" baseline="-25000" dirty="0" smtClean="0"/>
              <a:t> </a:t>
            </a:r>
            <a:r>
              <a:rPr lang="en-US" sz="2800" b="1" dirty="0" smtClean="0"/>
              <a:t>) : </a:t>
            </a:r>
          </a:p>
          <a:p>
            <a:pPr marL="0" indent="0">
              <a:buFont typeface="Arial"/>
              <a:buNone/>
              <a:tabLst>
                <a:tab pos="457200" algn="l"/>
              </a:tabLst>
            </a:pPr>
            <a:r>
              <a:rPr lang="en-US" sz="2800" dirty="0" smtClean="0"/>
              <a:t>	step 1:     tag ⟵  S( </a:t>
            </a:r>
            <a:r>
              <a:rPr lang="en-US" sz="2800" dirty="0" err="1" smtClean="0"/>
              <a:t>k</a:t>
            </a:r>
            <a:r>
              <a:rPr lang="en-US" sz="2800" baseline="-25000" dirty="0" err="1" smtClean="0"/>
              <a:t>mac</a:t>
            </a:r>
            <a:r>
              <a:rPr lang="en-US" sz="2800" dirty="0" smtClean="0"/>
              <a:t> ,   </a:t>
            </a:r>
            <a:r>
              <a:rPr lang="en-US" sz="2400" dirty="0" smtClean="0"/>
              <a:t>[ </a:t>
            </a:r>
            <a:r>
              <a:rPr lang="en-US" sz="2800" dirty="0" smtClean="0"/>
              <a:t> ++</a:t>
            </a:r>
            <a:r>
              <a:rPr lang="en-US" sz="2800" dirty="0" err="1" smtClean="0"/>
              <a:t>ctr</a:t>
            </a:r>
            <a:r>
              <a:rPr lang="en-US" sz="2400" baseline="-25000" dirty="0" err="1" smtClean="0"/>
              <a:t>b⇾s</a:t>
            </a:r>
            <a:r>
              <a:rPr lang="en-US" sz="2800" baseline="-25000" dirty="0" smtClean="0"/>
              <a:t> </a:t>
            </a:r>
            <a:r>
              <a:rPr lang="en-US" sz="2800" dirty="0" smtClean="0"/>
              <a:t> ||  header  ||  data</a:t>
            </a:r>
            <a:r>
              <a:rPr lang="en-US" sz="2400" dirty="0" smtClean="0"/>
              <a:t>]</a:t>
            </a:r>
            <a:r>
              <a:rPr lang="en-US" sz="2800" dirty="0" smtClean="0"/>
              <a:t>  )</a:t>
            </a:r>
          </a:p>
          <a:p>
            <a:pPr marL="0" indent="0">
              <a:buNone/>
              <a:tabLst>
                <a:tab pos="457200" algn="l"/>
              </a:tabLst>
            </a:pPr>
            <a:r>
              <a:rPr lang="en-US" sz="2800" dirty="0" smtClean="0"/>
              <a:t>	step 2:     pad   </a:t>
            </a:r>
            <a:r>
              <a:rPr lang="en-US" sz="2400" dirty="0" smtClean="0"/>
              <a:t>[</a:t>
            </a:r>
            <a:r>
              <a:rPr lang="en-US" sz="2800" dirty="0" smtClean="0"/>
              <a:t> header || data || tag </a:t>
            </a:r>
            <a:r>
              <a:rPr lang="en-US" sz="2400" dirty="0" smtClean="0"/>
              <a:t>]</a:t>
            </a:r>
            <a:r>
              <a:rPr lang="en-US" sz="2800" dirty="0" smtClean="0"/>
              <a:t>   to AES block size</a:t>
            </a:r>
          </a:p>
          <a:p>
            <a:pPr marL="0" indent="0">
              <a:buFont typeface="Arial"/>
              <a:buNone/>
              <a:tabLst>
                <a:tab pos="457200" algn="l"/>
              </a:tabLst>
            </a:pPr>
            <a:r>
              <a:rPr lang="en-US" sz="2800" dirty="0" smtClean="0"/>
              <a:t>	step 3:     CBC encrypt with </a:t>
            </a:r>
            <a:r>
              <a:rPr lang="en-US" sz="2800" dirty="0" err="1" smtClean="0"/>
              <a:t>k</a:t>
            </a:r>
            <a:r>
              <a:rPr lang="en-US" sz="2800" baseline="-25000" dirty="0" err="1" smtClean="0"/>
              <a:t>enc</a:t>
            </a:r>
            <a:r>
              <a:rPr lang="en-US" sz="2800" baseline="-25000" dirty="0" smtClean="0"/>
              <a:t> </a:t>
            </a:r>
            <a:r>
              <a:rPr lang="en-US" sz="2800" dirty="0" smtClean="0"/>
              <a:t>and</a:t>
            </a:r>
            <a:r>
              <a:rPr lang="en-US" sz="2800" baseline="-25000" dirty="0" smtClean="0"/>
              <a:t> </a:t>
            </a:r>
            <a:r>
              <a:rPr lang="en-US" sz="2800" dirty="0" smtClean="0"/>
              <a:t>new random IV</a:t>
            </a:r>
          </a:p>
          <a:p>
            <a:pPr marL="0" indent="0">
              <a:buFont typeface="Arial"/>
              <a:buNone/>
              <a:tabLst>
                <a:tab pos="457200" algn="l"/>
              </a:tabLst>
            </a:pPr>
            <a:r>
              <a:rPr lang="en-US" sz="2800" dirty="0" smtClean="0"/>
              <a:t>	step 4:     prepend header</a:t>
            </a:r>
            <a:endParaRPr lang="en-US" sz="2800" dirty="0"/>
          </a:p>
        </p:txBody>
      </p:sp>
    </p:spTree>
    <p:extLst>
      <p:ext uri="{BB962C8B-B14F-4D97-AF65-F5344CB8AC3E}">
        <p14:creationId xmlns:p14="http://schemas.microsoft.com/office/powerpoint/2010/main" val="35537808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Record Decryption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58</a:t>
            </a:fld>
            <a:endParaRPr lang="en-US"/>
          </a:p>
        </p:txBody>
      </p:sp>
      <p:sp>
        <p:nvSpPr>
          <p:cNvPr id="5" name="TextBox 4"/>
          <p:cNvSpPr txBox="1"/>
          <p:nvPr/>
        </p:nvSpPr>
        <p:spPr>
          <a:xfrm>
            <a:off x="2300445" y="1049178"/>
            <a:ext cx="4543111" cy="430887"/>
          </a:xfrm>
          <a:prstGeom prst="rect">
            <a:avLst/>
          </a:prstGeom>
          <a:noFill/>
        </p:spPr>
        <p:txBody>
          <a:bodyPr wrap="none" lIns="0" tIns="0" rIns="0" bIns="0" rtlCol="0" anchor="t" anchorCtr="0">
            <a:spAutoFit/>
          </a:bodyPr>
          <a:lstStyle/>
          <a:p>
            <a:r>
              <a:rPr lang="en-US" sz="2800" dirty="0"/>
              <a:t>(CBC AES-128,   HMAC-SHA1)</a:t>
            </a:r>
            <a:endParaRPr lang="en-US" sz="2800" dirty="0" smtClean="0"/>
          </a:p>
        </p:txBody>
      </p:sp>
      <p:sp>
        <p:nvSpPr>
          <p:cNvPr id="6" name="Content Placeholder 2"/>
          <p:cNvSpPr>
            <a:spLocks noGrp="1"/>
          </p:cNvSpPr>
          <p:nvPr>
            <p:ph idx="1"/>
          </p:nvPr>
        </p:nvSpPr>
        <p:spPr>
          <a:xfrm>
            <a:off x="304800" y="1625600"/>
            <a:ext cx="8534400" cy="4851400"/>
          </a:xfrm>
        </p:spPr>
        <p:txBody>
          <a:bodyPr>
            <a:normAutofit/>
          </a:bodyPr>
          <a:lstStyle/>
          <a:p>
            <a:pPr marL="0" indent="0">
              <a:spcBef>
                <a:spcPts val="2376"/>
              </a:spcBef>
              <a:buNone/>
            </a:pPr>
            <a:r>
              <a:rPr lang="en-US" sz="2800" dirty="0" smtClean="0">
                <a:latin typeface="Cambria"/>
                <a:cs typeface="Cambria"/>
              </a:rPr>
              <a:t>Server side   </a:t>
            </a:r>
            <a:r>
              <a:rPr lang="en-US" sz="2800" b="1" dirty="0" err="1" smtClean="0">
                <a:latin typeface="Cambria"/>
                <a:cs typeface="Cambria"/>
              </a:rPr>
              <a:t>dec</a:t>
            </a:r>
            <a:r>
              <a:rPr lang="en-US" sz="2800" b="1" dirty="0" smtClean="0">
                <a:latin typeface="Cambria"/>
                <a:cs typeface="Cambria"/>
              </a:rPr>
              <a:t>(</a:t>
            </a:r>
            <a:r>
              <a:rPr lang="en-US" sz="2800" b="1" dirty="0" err="1" smtClean="0">
                <a:latin typeface="Cambria"/>
                <a:cs typeface="Cambria"/>
              </a:rPr>
              <a:t>k</a:t>
            </a:r>
            <a:r>
              <a:rPr lang="en-US" sz="2800" b="1" baseline="-25000" dirty="0" err="1" smtClean="0">
                <a:latin typeface="Cambria"/>
                <a:cs typeface="Cambria"/>
              </a:rPr>
              <a:t>b⇾s</a:t>
            </a:r>
            <a:r>
              <a:rPr lang="en-US" sz="2800" b="1" baseline="-25000" dirty="0" smtClean="0">
                <a:latin typeface="Cambria"/>
                <a:cs typeface="Cambria"/>
              </a:rPr>
              <a:t>  </a:t>
            </a:r>
            <a:r>
              <a:rPr lang="en-US" sz="2800" b="1" dirty="0" smtClean="0">
                <a:latin typeface="Cambria"/>
                <a:cs typeface="Cambria"/>
              </a:rPr>
              <a:t>, record, </a:t>
            </a:r>
            <a:r>
              <a:rPr lang="en-US" sz="2800" b="1" dirty="0" err="1" smtClean="0">
                <a:latin typeface="Cambria"/>
                <a:cs typeface="Cambria"/>
              </a:rPr>
              <a:t>ctr</a:t>
            </a:r>
            <a:r>
              <a:rPr lang="en-US" sz="2800" b="1" baseline="-25000" dirty="0" err="1" smtClean="0">
                <a:latin typeface="Cambria"/>
                <a:cs typeface="Cambria"/>
              </a:rPr>
              <a:t>b⇾s</a:t>
            </a:r>
            <a:r>
              <a:rPr lang="en-US" sz="2800" b="1" baseline="-25000" dirty="0" smtClean="0">
                <a:latin typeface="Cambria"/>
                <a:cs typeface="Cambria"/>
              </a:rPr>
              <a:t> </a:t>
            </a:r>
            <a:r>
              <a:rPr lang="en-US" sz="2800" b="1" dirty="0" smtClean="0">
                <a:latin typeface="Cambria"/>
                <a:cs typeface="Cambria"/>
              </a:rPr>
              <a:t>) </a:t>
            </a:r>
            <a:r>
              <a:rPr lang="en-US" sz="2800" dirty="0" smtClean="0">
                <a:latin typeface="Cambria"/>
                <a:cs typeface="Cambria"/>
              </a:rPr>
              <a:t>: </a:t>
            </a:r>
          </a:p>
          <a:p>
            <a:pPr marL="0" indent="0">
              <a:buNone/>
              <a:tabLst>
                <a:tab pos="457200" algn="l"/>
              </a:tabLst>
            </a:pPr>
            <a:r>
              <a:rPr lang="en-US" sz="2800" dirty="0" smtClean="0">
                <a:latin typeface="Cambria"/>
                <a:cs typeface="Cambria"/>
              </a:rPr>
              <a:t>	step 1:     CBC decrypt record using </a:t>
            </a:r>
            <a:r>
              <a:rPr lang="en-US" sz="2800" dirty="0" err="1" smtClean="0">
                <a:latin typeface="Cambria"/>
                <a:cs typeface="Cambria"/>
              </a:rPr>
              <a:t>k</a:t>
            </a:r>
            <a:r>
              <a:rPr lang="en-US" sz="2800" baseline="-25000" dirty="0" err="1" smtClean="0">
                <a:latin typeface="Cambria"/>
                <a:cs typeface="Cambria"/>
              </a:rPr>
              <a:t>enc</a:t>
            </a:r>
            <a:r>
              <a:rPr lang="en-US" sz="2800" baseline="-25000" dirty="0" smtClean="0">
                <a:latin typeface="Cambria"/>
                <a:cs typeface="Cambria"/>
              </a:rPr>
              <a:t> </a:t>
            </a:r>
            <a:endParaRPr lang="en-US" sz="2800" dirty="0" smtClean="0">
              <a:latin typeface="Cambria"/>
              <a:cs typeface="Cambria"/>
            </a:endParaRPr>
          </a:p>
          <a:p>
            <a:pPr marL="0" indent="0">
              <a:buNone/>
              <a:tabLst>
                <a:tab pos="457200" algn="l"/>
              </a:tabLst>
            </a:pPr>
            <a:r>
              <a:rPr lang="en-US" sz="2800" dirty="0" smtClean="0">
                <a:latin typeface="Cambria"/>
                <a:cs typeface="Cambria"/>
              </a:rPr>
              <a:t>	step 2:     check pad format, send </a:t>
            </a:r>
            <a:r>
              <a:rPr lang="en-US" sz="2800" dirty="0" err="1" smtClean="0">
                <a:solidFill>
                  <a:schemeClr val="tx2"/>
                </a:solidFill>
                <a:latin typeface="Cambria"/>
                <a:cs typeface="Cambria"/>
              </a:rPr>
              <a:t>bad_record_mac</a:t>
            </a:r>
            <a:r>
              <a:rPr lang="en-US" sz="2800" dirty="0" smtClean="0">
                <a:solidFill>
                  <a:schemeClr val="tx2"/>
                </a:solidFill>
                <a:latin typeface="Cambria"/>
                <a:cs typeface="Cambria"/>
              </a:rPr>
              <a:t> </a:t>
            </a:r>
            <a:r>
              <a:rPr lang="en-US" sz="2800" dirty="0" smtClean="0">
                <a:latin typeface="Cambria"/>
                <a:cs typeface="Cambria"/>
              </a:rPr>
              <a:t>if 				invalid</a:t>
            </a:r>
          </a:p>
          <a:p>
            <a:pPr marL="0" indent="0">
              <a:buNone/>
              <a:tabLst>
                <a:tab pos="457200" algn="l"/>
              </a:tabLst>
            </a:pPr>
            <a:r>
              <a:rPr lang="en-US" sz="2800" dirty="0" smtClean="0">
                <a:latin typeface="Cambria"/>
                <a:cs typeface="Cambria"/>
              </a:rPr>
              <a:t>	step 3:     check tag on    [ ++</a:t>
            </a:r>
            <a:r>
              <a:rPr lang="en-US" sz="2800" dirty="0" err="1" smtClean="0">
                <a:latin typeface="Cambria"/>
                <a:cs typeface="Cambria"/>
              </a:rPr>
              <a:t>ctr</a:t>
            </a:r>
            <a:r>
              <a:rPr lang="en-US" sz="2800" baseline="-25000" dirty="0" err="1" smtClean="0">
                <a:latin typeface="Cambria"/>
                <a:cs typeface="Cambria"/>
              </a:rPr>
              <a:t>b⇾s</a:t>
            </a:r>
            <a:r>
              <a:rPr lang="en-US" sz="2800" baseline="-25000" dirty="0" smtClean="0">
                <a:latin typeface="Cambria"/>
                <a:cs typeface="Cambria"/>
              </a:rPr>
              <a:t> </a:t>
            </a:r>
            <a:r>
              <a:rPr lang="en-US" sz="2800" dirty="0" smtClean="0">
                <a:latin typeface="Cambria"/>
                <a:cs typeface="Cambria"/>
              </a:rPr>
              <a:t> ||  header ||  data] </a:t>
            </a:r>
          </a:p>
          <a:p>
            <a:pPr marL="0" indent="0">
              <a:buNone/>
              <a:tabLst>
                <a:tab pos="457200" algn="l"/>
              </a:tabLst>
            </a:pPr>
            <a:r>
              <a:rPr lang="en-US" sz="2800" dirty="0" smtClean="0">
                <a:latin typeface="Cambria"/>
                <a:cs typeface="Cambria"/>
              </a:rPr>
              <a:t>				send </a:t>
            </a:r>
            <a:r>
              <a:rPr lang="en-US" sz="2800" dirty="0" err="1" smtClean="0">
                <a:solidFill>
                  <a:srgbClr val="990000"/>
                </a:solidFill>
                <a:latin typeface="Cambria"/>
                <a:cs typeface="Cambria"/>
              </a:rPr>
              <a:t>bad_record_mac</a:t>
            </a:r>
            <a:r>
              <a:rPr lang="en-US" sz="2800" dirty="0" smtClean="0">
                <a:solidFill>
                  <a:srgbClr val="990000"/>
                </a:solidFill>
                <a:latin typeface="Cambria"/>
                <a:cs typeface="Cambria"/>
              </a:rPr>
              <a:t> </a:t>
            </a:r>
            <a:r>
              <a:rPr lang="en-US" sz="2800" dirty="0" smtClean="0">
                <a:latin typeface="Cambria"/>
                <a:cs typeface="Cambria"/>
              </a:rPr>
              <a:t>if invalid</a:t>
            </a:r>
          </a:p>
          <a:p>
            <a:pPr marL="0" indent="0">
              <a:buNone/>
              <a:tabLst>
                <a:tab pos="457200" algn="l"/>
              </a:tabLst>
            </a:pPr>
            <a:endParaRPr lang="en-US" sz="2800" dirty="0" smtClean="0">
              <a:latin typeface="Cambria"/>
              <a:cs typeface="Cambria"/>
            </a:endParaRPr>
          </a:p>
          <a:p>
            <a:pPr marL="0" indent="0">
              <a:buNone/>
              <a:tabLst>
                <a:tab pos="457200" algn="l"/>
              </a:tabLst>
            </a:pPr>
            <a:r>
              <a:rPr lang="en-US" sz="2800" dirty="0" smtClean="0">
                <a:latin typeface="Cambria"/>
                <a:cs typeface="Cambria"/>
              </a:rPr>
              <a:t>Provides authenticated encryption</a:t>
            </a:r>
          </a:p>
          <a:p>
            <a:pPr marL="0" indent="0">
              <a:buNone/>
              <a:tabLst>
                <a:tab pos="457200" algn="l"/>
              </a:tabLst>
            </a:pPr>
            <a:r>
              <a:rPr lang="en-US" sz="2800" dirty="0" smtClean="0">
                <a:latin typeface="Cambria"/>
                <a:cs typeface="Cambria"/>
              </a:rPr>
              <a:t>(provided no other info. is leaked during decryption)</a:t>
            </a:r>
          </a:p>
        </p:txBody>
      </p:sp>
    </p:spTree>
    <p:extLst>
      <p:ext uri="{BB962C8B-B14F-4D97-AF65-F5344CB8AC3E}">
        <p14:creationId xmlns:p14="http://schemas.microsoft.com/office/powerpoint/2010/main" val="20714017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Record Decryption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59</a:t>
            </a:fld>
            <a:endParaRPr lang="en-US"/>
          </a:p>
        </p:txBody>
      </p:sp>
      <p:sp>
        <p:nvSpPr>
          <p:cNvPr id="5" name="TextBox 4"/>
          <p:cNvSpPr txBox="1"/>
          <p:nvPr/>
        </p:nvSpPr>
        <p:spPr>
          <a:xfrm>
            <a:off x="2300445" y="1049178"/>
            <a:ext cx="4543111" cy="430887"/>
          </a:xfrm>
          <a:prstGeom prst="rect">
            <a:avLst/>
          </a:prstGeom>
          <a:noFill/>
        </p:spPr>
        <p:txBody>
          <a:bodyPr wrap="none" lIns="0" tIns="0" rIns="0" bIns="0" rtlCol="0" anchor="t" anchorCtr="0">
            <a:spAutoFit/>
          </a:bodyPr>
          <a:lstStyle/>
          <a:p>
            <a:r>
              <a:rPr lang="en-US" sz="2800" dirty="0"/>
              <a:t>(CBC AES-128,   HMAC-SHA1)</a:t>
            </a:r>
            <a:endParaRPr lang="en-US" sz="2800" dirty="0" smtClean="0"/>
          </a:p>
        </p:txBody>
      </p:sp>
      <p:sp>
        <p:nvSpPr>
          <p:cNvPr id="6" name="Content Placeholder 2"/>
          <p:cNvSpPr>
            <a:spLocks noGrp="1"/>
          </p:cNvSpPr>
          <p:nvPr>
            <p:ph idx="1"/>
          </p:nvPr>
        </p:nvSpPr>
        <p:spPr>
          <a:xfrm>
            <a:off x="304800" y="1625600"/>
            <a:ext cx="8534400" cy="4851400"/>
          </a:xfrm>
        </p:spPr>
        <p:txBody>
          <a:bodyPr>
            <a:normAutofit/>
          </a:bodyPr>
          <a:lstStyle/>
          <a:p>
            <a:pPr marL="0" indent="0">
              <a:spcBef>
                <a:spcPts val="2376"/>
              </a:spcBef>
              <a:buNone/>
            </a:pPr>
            <a:r>
              <a:rPr lang="en-US" sz="2800" dirty="0" smtClean="0">
                <a:latin typeface="Cambria"/>
                <a:cs typeface="Cambria"/>
              </a:rPr>
              <a:t>Server side   </a:t>
            </a:r>
            <a:r>
              <a:rPr lang="en-US" sz="2800" b="1" dirty="0" err="1" smtClean="0">
                <a:latin typeface="Cambria"/>
                <a:cs typeface="Cambria"/>
              </a:rPr>
              <a:t>dec</a:t>
            </a:r>
            <a:r>
              <a:rPr lang="en-US" sz="2800" b="1" dirty="0" smtClean="0">
                <a:latin typeface="Cambria"/>
                <a:cs typeface="Cambria"/>
              </a:rPr>
              <a:t>(</a:t>
            </a:r>
            <a:r>
              <a:rPr lang="en-US" sz="2800" b="1" dirty="0" err="1" smtClean="0">
                <a:latin typeface="Cambria"/>
                <a:cs typeface="Cambria"/>
              </a:rPr>
              <a:t>k</a:t>
            </a:r>
            <a:r>
              <a:rPr lang="en-US" sz="2800" b="1" baseline="-25000" dirty="0" err="1" smtClean="0">
                <a:latin typeface="Cambria"/>
                <a:cs typeface="Cambria"/>
              </a:rPr>
              <a:t>b⇾s</a:t>
            </a:r>
            <a:r>
              <a:rPr lang="en-US" sz="2800" b="1" baseline="-25000" dirty="0" smtClean="0">
                <a:latin typeface="Cambria"/>
                <a:cs typeface="Cambria"/>
              </a:rPr>
              <a:t>  </a:t>
            </a:r>
            <a:r>
              <a:rPr lang="en-US" sz="2800" b="1" dirty="0" smtClean="0">
                <a:latin typeface="Cambria"/>
                <a:cs typeface="Cambria"/>
              </a:rPr>
              <a:t>, record, </a:t>
            </a:r>
            <a:r>
              <a:rPr lang="en-US" sz="2800" b="1" dirty="0" err="1" smtClean="0">
                <a:latin typeface="Cambria"/>
                <a:cs typeface="Cambria"/>
              </a:rPr>
              <a:t>ctr</a:t>
            </a:r>
            <a:r>
              <a:rPr lang="en-US" sz="2800" b="1" baseline="-25000" dirty="0" err="1" smtClean="0">
                <a:latin typeface="Cambria"/>
                <a:cs typeface="Cambria"/>
              </a:rPr>
              <a:t>b⇾s</a:t>
            </a:r>
            <a:r>
              <a:rPr lang="en-US" sz="2800" b="1" baseline="-25000" dirty="0" smtClean="0">
                <a:latin typeface="Cambria"/>
                <a:cs typeface="Cambria"/>
              </a:rPr>
              <a:t> </a:t>
            </a:r>
            <a:r>
              <a:rPr lang="en-US" sz="2800" b="1" dirty="0" smtClean="0">
                <a:latin typeface="Cambria"/>
                <a:cs typeface="Cambria"/>
              </a:rPr>
              <a:t>) </a:t>
            </a:r>
            <a:r>
              <a:rPr lang="en-US" sz="2800" dirty="0" smtClean="0">
                <a:latin typeface="Cambria"/>
                <a:cs typeface="Cambria"/>
              </a:rPr>
              <a:t>: </a:t>
            </a:r>
          </a:p>
          <a:p>
            <a:pPr marL="0" indent="0">
              <a:buNone/>
              <a:tabLst>
                <a:tab pos="457200" algn="l"/>
              </a:tabLst>
            </a:pPr>
            <a:r>
              <a:rPr lang="en-US" sz="2800" dirty="0" smtClean="0">
                <a:latin typeface="Cambria"/>
                <a:cs typeface="Cambria"/>
              </a:rPr>
              <a:t>	step 1:     CBC decrypt record using </a:t>
            </a:r>
            <a:r>
              <a:rPr lang="en-US" sz="2800" dirty="0" err="1" smtClean="0">
                <a:latin typeface="Cambria"/>
                <a:cs typeface="Cambria"/>
              </a:rPr>
              <a:t>k</a:t>
            </a:r>
            <a:r>
              <a:rPr lang="en-US" sz="2800" baseline="-25000" dirty="0" err="1" smtClean="0">
                <a:latin typeface="Cambria"/>
                <a:cs typeface="Cambria"/>
              </a:rPr>
              <a:t>enc</a:t>
            </a:r>
            <a:r>
              <a:rPr lang="en-US" sz="2800" baseline="-25000" dirty="0" smtClean="0">
                <a:latin typeface="Cambria"/>
                <a:cs typeface="Cambria"/>
              </a:rPr>
              <a:t> </a:t>
            </a:r>
            <a:endParaRPr lang="en-US" sz="2800" dirty="0" smtClean="0">
              <a:latin typeface="Cambria"/>
              <a:cs typeface="Cambria"/>
            </a:endParaRPr>
          </a:p>
          <a:p>
            <a:pPr marL="0" indent="0">
              <a:buNone/>
              <a:tabLst>
                <a:tab pos="457200" algn="l"/>
              </a:tabLst>
            </a:pPr>
            <a:r>
              <a:rPr lang="en-US" sz="2800" dirty="0" smtClean="0">
                <a:latin typeface="Cambria"/>
                <a:cs typeface="Cambria"/>
              </a:rPr>
              <a:t>	step 2:     check pad format, send </a:t>
            </a:r>
            <a:r>
              <a:rPr lang="en-US" sz="2800" dirty="0" err="1" smtClean="0">
                <a:solidFill>
                  <a:schemeClr val="tx2"/>
                </a:solidFill>
                <a:latin typeface="Cambria"/>
                <a:cs typeface="Cambria"/>
              </a:rPr>
              <a:t>decryption_failed</a:t>
            </a:r>
            <a:r>
              <a:rPr lang="en-US" sz="2800" dirty="0" smtClean="0">
                <a:solidFill>
                  <a:schemeClr val="tx2"/>
                </a:solidFill>
                <a:latin typeface="Cambria"/>
                <a:cs typeface="Cambria"/>
              </a:rPr>
              <a:t> </a:t>
            </a:r>
            <a:r>
              <a:rPr lang="en-US" sz="2800" dirty="0" smtClean="0">
                <a:latin typeface="Cambria"/>
                <a:cs typeface="Cambria"/>
              </a:rPr>
              <a:t>if 				invalid</a:t>
            </a:r>
          </a:p>
          <a:p>
            <a:pPr marL="0" indent="0">
              <a:buNone/>
              <a:tabLst>
                <a:tab pos="457200" algn="l"/>
              </a:tabLst>
            </a:pPr>
            <a:r>
              <a:rPr lang="en-US" sz="2800" dirty="0" smtClean="0">
                <a:latin typeface="Cambria"/>
                <a:cs typeface="Cambria"/>
              </a:rPr>
              <a:t>	step 3:     check tag on    [ ++</a:t>
            </a:r>
            <a:r>
              <a:rPr lang="en-US" sz="2800" dirty="0" err="1" smtClean="0">
                <a:latin typeface="Cambria"/>
                <a:cs typeface="Cambria"/>
              </a:rPr>
              <a:t>ctr</a:t>
            </a:r>
            <a:r>
              <a:rPr lang="en-US" sz="2800" baseline="-25000" dirty="0" err="1" smtClean="0">
                <a:latin typeface="Cambria"/>
                <a:cs typeface="Cambria"/>
              </a:rPr>
              <a:t>b⇾s</a:t>
            </a:r>
            <a:r>
              <a:rPr lang="en-US" sz="2800" baseline="-25000" dirty="0" smtClean="0">
                <a:latin typeface="Cambria"/>
                <a:cs typeface="Cambria"/>
              </a:rPr>
              <a:t> </a:t>
            </a:r>
            <a:r>
              <a:rPr lang="en-US" sz="2800" dirty="0" smtClean="0">
                <a:latin typeface="Cambria"/>
                <a:cs typeface="Cambria"/>
              </a:rPr>
              <a:t> ||  header ||  data] </a:t>
            </a:r>
          </a:p>
          <a:p>
            <a:pPr marL="0" indent="0">
              <a:buNone/>
              <a:tabLst>
                <a:tab pos="457200" algn="l"/>
              </a:tabLst>
            </a:pPr>
            <a:r>
              <a:rPr lang="en-US" sz="2800" dirty="0" smtClean="0">
                <a:latin typeface="Cambria"/>
                <a:cs typeface="Cambria"/>
              </a:rPr>
              <a:t>				send </a:t>
            </a:r>
            <a:r>
              <a:rPr lang="en-US" sz="2800" dirty="0" err="1" smtClean="0">
                <a:solidFill>
                  <a:srgbClr val="990000"/>
                </a:solidFill>
                <a:latin typeface="Cambria"/>
                <a:cs typeface="Cambria"/>
              </a:rPr>
              <a:t>bad_record_mac</a:t>
            </a:r>
            <a:r>
              <a:rPr lang="en-US" sz="2800" dirty="0" smtClean="0">
                <a:solidFill>
                  <a:srgbClr val="990000"/>
                </a:solidFill>
                <a:latin typeface="Cambria"/>
                <a:cs typeface="Cambria"/>
              </a:rPr>
              <a:t> </a:t>
            </a:r>
            <a:r>
              <a:rPr lang="en-US" sz="2800" dirty="0" smtClean="0">
                <a:latin typeface="Cambria"/>
                <a:cs typeface="Cambria"/>
              </a:rPr>
              <a:t>if invalid</a:t>
            </a:r>
          </a:p>
          <a:p>
            <a:pPr marL="0" indent="0">
              <a:buNone/>
              <a:tabLst>
                <a:tab pos="457200" algn="l"/>
              </a:tabLst>
            </a:pPr>
            <a:endParaRPr lang="en-US" sz="2800" dirty="0" smtClean="0">
              <a:latin typeface="Cambria"/>
              <a:cs typeface="Cambria"/>
            </a:endParaRPr>
          </a:p>
        </p:txBody>
      </p:sp>
      <p:sp>
        <p:nvSpPr>
          <p:cNvPr id="3" name="Rounded Rectangle 2"/>
          <p:cNvSpPr/>
          <p:nvPr/>
        </p:nvSpPr>
        <p:spPr>
          <a:xfrm>
            <a:off x="1257300" y="4953000"/>
            <a:ext cx="6629400" cy="11430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3200" dirty="0" smtClean="0">
                <a:solidFill>
                  <a:schemeClr val="bg1"/>
                </a:solidFill>
              </a:rPr>
              <a:t>V1.1 Bug: </a:t>
            </a:r>
            <a:br>
              <a:rPr lang="en-US" sz="3200" dirty="0" smtClean="0">
                <a:solidFill>
                  <a:schemeClr val="bg1"/>
                </a:solidFill>
              </a:rPr>
            </a:br>
            <a:r>
              <a:rPr lang="en-US" sz="3200" dirty="0" smtClean="0">
                <a:solidFill>
                  <a:schemeClr val="bg1"/>
                </a:solidFill>
              </a:rPr>
              <a:t>Only difference is error messages</a:t>
            </a:r>
          </a:p>
        </p:txBody>
      </p:sp>
    </p:spTree>
    <p:extLst>
      <p:ext uri="{BB962C8B-B14F-4D97-AF65-F5344CB8AC3E}">
        <p14:creationId xmlns:p14="http://schemas.microsoft.com/office/powerpoint/2010/main" val="3707163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Tampering Attack</a:t>
            </a:r>
            <a:endParaRPr lang="en-US" dirty="0"/>
          </a:p>
        </p:txBody>
      </p:sp>
      <p:sp>
        <p:nvSpPr>
          <p:cNvPr id="3" name="Content Placeholder 2"/>
          <p:cNvSpPr>
            <a:spLocks noGrp="1"/>
          </p:cNvSpPr>
          <p:nvPr>
            <p:ph idx="1"/>
          </p:nvPr>
        </p:nvSpPr>
        <p:spPr>
          <a:xfrm>
            <a:off x="457200" y="1498600"/>
            <a:ext cx="8229600" cy="635000"/>
          </a:xfrm>
        </p:spPr>
        <p:txBody>
          <a:bodyPr/>
          <a:lstStyle/>
          <a:p>
            <a:pPr marL="57150" indent="0">
              <a:buNone/>
            </a:pPr>
            <a:r>
              <a:rPr lang="en-US" dirty="0" smtClean="0"/>
              <a:t>Encrypted with CBC and random IV</a:t>
            </a:r>
          </a:p>
        </p:txBody>
      </p:sp>
      <p:cxnSp>
        <p:nvCxnSpPr>
          <p:cNvPr id="13" name="Straight Arrow Connector 12"/>
          <p:cNvCxnSpPr/>
          <p:nvPr/>
        </p:nvCxnSpPr>
        <p:spPr>
          <a:xfrm>
            <a:off x="1828800" y="40386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30092" y="2598824"/>
            <a:ext cx="2153013" cy="707886"/>
          </a:xfrm>
          <a:prstGeom prst="rect">
            <a:avLst/>
          </a:prstGeom>
          <a:noFill/>
        </p:spPr>
        <p:txBody>
          <a:bodyPr wrap="none" rtlCol="0">
            <a:spAutoFit/>
          </a:bodyPr>
          <a:lstStyle/>
          <a:p>
            <a:pPr algn="ctr"/>
            <a:r>
              <a:rPr lang="en-US" sz="2000" i="1" dirty="0" smtClean="0"/>
              <a:t>encrypted</a:t>
            </a:r>
            <a:r>
              <a:rPr lang="en-US" sz="2000" dirty="0" smtClean="0"/>
              <a:t> packets </a:t>
            </a:r>
            <a:br>
              <a:rPr lang="en-US" sz="2000" dirty="0" smtClean="0"/>
            </a:br>
            <a:r>
              <a:rPr lang="en-US" sz="2000" dirty="0" smtClean="0"/>
              <a:t>with key </a:t>
            </a:r>
            <a:r>
              <a:rPr lang="en-US" sz="2000" i="1" dirty="0" smtClean="0"/>
              <a:t>k</a:t>
            </a:r>
            <a:endParaRPr lang="en-US" i="1" dirty="0"/>
          </a:p>
        </p:txBody>
      </p:sp>
      <p:cxnSp>
        <p:nvCxnSpPr>
          <p:cNvPr id="19" name="Straight Arrow Connector 18"/>
          <p:cNvCxnSpPr>
            <a:endCxn id="11" idx="1"/>
          </p:cNvCxnSpPr>
          <p:nvPr/>
        </p:nvCxnSpPr>
        <p:spPr>
          <a:xfrm flipV="1">
            <a:off x="5257800" y="2895601"/>
            <a:ext cx="1583241" cy="10363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648200" y="2209800"/>
            <a:ext cx="4343400" cy="3733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610100" y="5975425"/>
            <a:ext cx="2889132" cy="461665"/>
          </a:xfrm>
          <a:prstGeom prst="rect">
            <a:avLst/>
          </a:prstGeom>
          <a:noFill/>
        </p:spPr>
        <p:txBody>
          <a:bodyPr wrap="none" rtlCol="0">
            <a:spAutoFit/>
          </a:bodyPr>
          <a:lstStyle/>
          <a:p>
            <a:r>
              <a:rPr lang="en-US" sz="2400" dirty="0" smtClean="0"/>
              <a:t>Destination Machine</a:t>
            </a:r>
            <a:endParaRPr lang="en-US" sz="2400" dirty="0"/>
          </a:p>
        </p:txBody>
      </p:sp>
      <p:sp>
        <p:nvSpPr>
          <p:cNvPr id="11" name="Rounded Rectangle 10"/>
          <p:cNvSpPr/>
          <p:nvPr/>
        </p:nvSpPr>
        <p:spPr>
          <a:xfrm>
            <a:off x="6841041" y="2438401"/>
            <a:ext cx="1965343" cy="914399"/>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Webserver</a:t>
            </a:r>
            <a:br>
              <a:rPr lang="en-US" sz="2400" dirty="0" smtClean="0">
                <a:solidFill>
                  <a:srgbClr val="000000"/>
                </a:solidFill>
              </a:rPr>
            </a:br>
            <a:r>
              <a:rPr lang="en-US" sz="2400" dirty="0" smtClean="0">
                <a:solidFill>
                  <a:srgbClr val="000000"/>
                </a:solidFill>
              </a:rPr>
              <a:t>(port = 80)</a:t>
            </a:r>
          </a:p>
        </p:txBody>
      </p:sp>
      <p:sp>
        <p:nvSpPr>
          <p:cNvPr id="22" name="Rectangle 21"/>
          <p:cNvSpPr/>
          <p:nvPr/>
        </p:nvSpPr>
        <p:spPr>
          <a:xfrm>
            <a:off x="1952203" y="35017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=80</a:t>
            </a:r>
          </a:p>
        </p:txBody>
      </p:sp>
      <p:sp>
        <p:nvSpPr>
          <p:cNvPr id="32" name="Rectangle 31"/>
          <p:cNvSpPr/>
          <p:nvPr/>
        </p:nvSpPr>
        <p:spPr>
          <a:xfrm>
            <a:off x="3171403" y="35017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33" name="Rectangle 32"/>
          <p:cNvSpPr/>
          <p:nvPr/>
        </p:nvSpPr>
        <p:spPr>
          <a:xfrm rot="19602567">
            <a:off x="5352876" y="2890037"/>
            <a:ext cx="1190203" cy="4317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34" name="Rounded Rectangle 33"/>
          <p:cNvSpPr/>
          <p:nvPr/>
        </p:nvSpPr>
        <p:spPr>
          <a:xfrm>
            <a:off x="6841041" y="4267200"/>
            <a:ext cx="1965343" cy="914399"/>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br>
              <a:rPr lang="en-US" sz="2400" dirty="0" smtClean="0">
                <a:solidFill>
                  <a:srgbClr val="000000"/>
                </a:solidFill>
              </a:rPr>
            </a:br>
            <a:r>
              <a:rPr lang="en-US" sz="2400" dirty="0" smtClean="0">
                <a:solidFill>
                  <a:srgbClr val="000000"/>
                </a:solidFill>
              </a:rPr>
              <a:t>(port = 25)</a:t>
            </a:r>
          </a:p>
        </p:txBody>
      </p:sp>
      <p:grpSp>
        <p:nvGrpSpPr>
          <p:cNvPr id="5" name="Group 4"/>
          <p:cNvGrpSpPr/>
          <p:nvPr/>
        </p:nvGrpSpPr>
        <p:grpSpPr>
          <a:xfrm>
            <a:off x="5257800" y="3931982"/>
            <a:ext cx="1583241" cy="873031"/>
            <a:chOff x="5257800" y="3931982"/>
            <a:chExt cx="1583241" cy="873031"/>
          </a:xfrm>
        </p:grpSpPr>
        <p:cxnSp>
          <p:nvCxnSpPr>
            <p:cNvPr id="21" name="Straight Arrow Connector 20"/>
            <p:cNvCxnSpPr>
              <a:endCxn id="34" idx="1"/>
            </p:cNvCxnSpPr>
            <p:nvPr/>
          </p:nvCxnSpPr>
          <p:spPr>
            <a:xfrm>
              <a:off x="5257800" y="3931982"/>
              <a:ext cx="1583241" cy="7924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rot="1560000">
              <a:off x="5354942" y="4373214"/>
              <a:ext cx="1190203" cy="431799"/>
            </a:xfrm>
            <a:prstGeom prst="rect">
              <a:avLst/>
            </a:prstGeom>
            <a:ln/>
            <a:scene3d>
              <a:camera prst="orthographicFront"/>
              <a:lightRig rig="threePt" dir="t"/>
            </a:scene3d>
            <a:sp3d>
              <a:bevelT w="0"/>
            </a:sp3d>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b</a:t>
              </a:r>
            </a:p>
          </p:txBody>
        </p:sp>
      </p:grpSp>
      <p:sp>
        <p:nvSpPr>
          <p:cNvPr id="35" name="TextBox 34"/>
          <p:cNvSpPr txBox="1"/>
          <p:nvPr/>
        </p:nvSpPr>
        <p:spPr>
          <a:xfrm>
            <a:off x="4939827" y="4894602"/>
            <a:ext cx="338554" cy="400110"/>
          </a:xfrm>
          <a:prstGeom prst="rect">
            <a:avLst/>
          </a:prstGeom>
          <a:noFill/>
        </p:spPr>
        <p:txBody>
          <a:bodyPr wrap="none" rtlCol="0">
            <a:spAutoFit/>
          </a:bodyPr>
          <a:lstStyle/>
          <a:p>
            <a:pPr algn="ctr"/>
            <a:r>
              <a:rPr lang="en-US" sz="2000" b="1" dirty="0" smtClean="0"/>
              <a:t>k</a:t>
            </a:r>
            <a:endParaRPr lang="en-US" sz="2000" b="1" dirty="0"/>
          </a:p>
        </p:txBody>
      </p:sp>
      <p:sp>
        <p:nvSpPr>
          <p:cNvPr id="36" name="Rectangle 35"/>
          <p:cNvSpPr/>
          <p:nvPr/>
        </p:nvSpPr>
        <p:spPr>
          <a:xfrm>
            <a:off x="4946198" y="2971801"/>
            <a:ext cx="311602" cy="1920362"/>
          </a:xfrm>
          <a:prstGeom prst="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 name="TextBox 6"/>
          <p:cNvSpPr txBox="1"/>
          <p:nvPr/>
        </p:nvSpPr>
        <p:spPr>
          <a:xfrm>
            <a:off x="1455960" y="3517845"/>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1</a:t>
            </a:r>
            <a:r>
              <a:rPr lang="en-US" sz="2400" dirty="0" smtClean="0"/>
              <a:t>,</a:t>
            </a:r>
          </a:p>
        </p:txBody>
      </p:sp>
      <p:grpSp>
        <p:nvGrpSpPr>
          <p:cNvPr id="8" name="Group 7"/>
          <p:cNvGrpSpPr/>
          <p:nvPr/>
        </p:nvGrpSpPr>
        <p:grpSpPr>
          <a:xfrm>
            <a:off x="1459140" y="4492347"/>
            <a:ext cx="3112860" cy="536853"/>
            <a:chOff x="1459140" y="4492347"/>
            <a:chExt cx="3112860" cy="536853"/>
          </a:xfrm>
        </p:grpSpPr>
        <p:grpSp>
          <p:nvGrpSpPr>
            <p:cNvPr id="4" name="Group 3"/>
            <p:cNvGrpSpPr/>
            <p:nvPr/>
          </p:nvGrpSpPr>
          <p:grpSpPr>
            <a:xfrm>
              <a:off x="1828800" y="4492347"/>
              <a:ext cx="2743200" cy="536853"/>
              <a:chOff x="1828800" y="4492347"/>
              <a:chExt cx="2743200" cy="536853"/>
            </a:xfrm>
          </p:grpSpPr>
          <p:cxnSp>
            <p:nvCxnSpPr>
              <p:cNvPr id="20" name="Straight Arrow Connector 19"/>
              <p:cNvCxnSpPr/>
              <p:nvPr/>
            </p:nvCxnSpPr>
            <p:spPr>
              <a:xfrm>
                <a:off x="1828800" y="50292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952203" y="44923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=1026</a:t>
                </a:r>
              </a:p>
            </p:txBody>
          </p:sp>
          <p:sp>
            <p:nvSpPr>
              <p:cNvPr id="25" name="Rectangle 24"/>
              <p:cNvSpPr/>
              <p:nvPr/>
            </p:nvSpPr>
            <p:spPr>
              <a:xfrm>
                <a:off x="3171403" y="44923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grpSp>
        <p:sp>
          <p:nvSpPr>
            <p:cNvPr id="38" name="TextBox 37"/>
            <p:cNvSpPr txBox="1"/>
            <p:nvPr/>
          </p:nvSpPr>
          <p:spPr>
            <a:xfrm>
              <a:off x="1459140" y="4515027"/>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2</a:t>
              </a:r>
              <a:r>
                <a:rPr lang="en-US" sz="2400" dirty="0" smtClean="0"/>
                <a:t>,</a:t>
              </a:r>
            </a:p>
          </p:txBody>
        </p:sp>
      </p:grpSp>
      <p:sp>
        <p:nvSpPr>
          <p:cNvPr id="6" name="Down Arrow 5"/>
          <p:cNvSpPr/>
          <p:nvPr/>
        </p:nvSpPr>
        <p:spPr>
          <a:xfrm>
            <a:off x="3048000" y="4134188"/>
            <a:ext cx="304800" cy="285412"/>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pic>
        <p:nvPicPr>
          <p:cNvPr id="39" name="Picture 38"/>
          <p:cNvPicPr>
            <a:picLocks noChangeAspect="1"/>
          </p:cNvPicPr>
          <p:nvPr/>
        </p:nvPicPr>
        <p:blipFill rotWithShape="1">
          <a:blip r:embed="rId3">
            <a:clrChange>
              <a:clrFrom>
                <a:srgbClr val="FFFFFF"/>
              </a:clrFrom>
              <a:clrTo>
                <a:srgbClr val="FFFFFF">
                  <a:alpha val="0"/>
                </a:srgbClr>
              </a:clrTo>
            </a:clrChange>
          </a:blip>
          <a:srcRect l="12096" r="11804"/>
          <a:stretch/>
        </p:blipFill>
        <p:spPr>
          <a:xfrm>
            <a:off x="7391400" y="5249609"/>
            <a:ext cx="736460" cy="725816"/>
          </a:xfrm>
          <a:prstGeom prst="rect">
            <a:avLst/>
          </a:prstGeom>
        </p:spPr>
      </p:pic>
      <p:sp>
        <p:nvSpPr>
          <p:cNvPr id="9" name="Rounded Rectangle 8"/>
          <p:cNvSpPr/>
          <p:nvPr/>
        </p:nvSpPr>
        <p:spPr>
          <a:xfrm rot="19935037">
            <a:off x="1407436" y="2681340"/>
            <a:ext cx="6329129" cy="152161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en-US" sz="5400" dirty="0" smtClean="0">
                <a:solidFill>
                  <a:schemeClr val="bg1"/>
                </a:solidFill>
              </a:rPr>
              <a:t>Active Attacker</a:t>
            </a:r>
          </a:p>
        </p:txBody>
      </p:sp>
      <p:sp>
        <p:nvSpPr>
          <p:cNvPr id="40" name="TextBox 39"/>
          <p:cNvSpPr txBox="1"/>
          <p:nvPr/>
        </p:nvSpPr>
        <p:spPr>
          <a:xfrm>
            <a:off x="288087" y="5715000"/>
            <a:ext cx="3995017" cy="738664"/>
          </a:xfrm>
          <a:prstGeom prst="rect">
            <a:avLst/>
          </a:prstGeom>
          <a:noFill/>
        </p:spPr>
        <p:txBody>
          <a:bodyPr wrap="square" lIns="0" tIns="0" rIns="0" bIns="0" rtlCol="0" anchor="t" anchorCtr="0">
            <a:spAutoFit/>
          </a:bodyPr>
          <a:lstStyle/>
          <a:p>
            <a:r>
              <a:rPr lang="en-US" sz="2400" dirty="0" smtClean="0"/>
              <a:t>Eve can change destination (easy with CBC and rand IV) </a:t>
            </a:r>
          </a:p>
        </p:txBody>
      </p:sp>
      <p:sp>
        <p:nvSpPr>
          <p:cNvPr id="10" name="Slide Number Placeholder 9"/>
          <p:cNvSpPr>
            <a:spLocks noGrp="1"/>
          </p:cNvSpPr>
          <p:nvPr>
            <p:ph type="sldNum" sz="quarter" idx="12"/>
          </p:nvPr>
        </p:nvSpPr>
        <p:spPr/>
        <p:txBody>
          <a:bodyPr/>
          <a:lstStyle/>
          <a:p>
            <a:fld id="{B747839D-A323-47F3-909F-548499399628}" type="slidenum">
              <a:rPr lang="en-US" smtClean="0"/>
              <a:t>6</a:t>
            </a:fld>
            <a:endParaRPr lang="en-US"/>
          </a:p>
        </p:txBody>
      </p:sp>
      <p:sp>
        <p:nvSpPr>
          <p:cNvPr id="41" name="TextBox 40"/>
          <p:cNvSpPr txBox="1"/>
          <p:nvPr/>
        </p:nvSpPr>
        <p:spPr>
          <a:xfrm>
            <a:off x="533400" y="2947221"/>
            <a:ext cx="338554" cy="400110"/>
          </a:xfrm>
          <a:prstGeom prst="rect">
            <a:avLst/>
          </a:prstGeom>
          <a:noFill/>
        </p:spPr>
        <p:txBody>
          <a:bodyPr wrap="none" rtlCol="0">
            <a:spAutoFit/>
          </a:bodyPr>
          <a:lstStyle/>
          <a:p>
            <a:pPr algn="ctr"/>
            <a:r>
              <a:rPr lang="en-US" sz="2000" dirty="0" smtClean="0"/>
              <a:t>k</a:t>
            </a:r>
            <a:endParaRPr lang="en-US" sz="2000" dirty="0"/>
          </a:p>
        </p:txBody>
      </p:sp>
      <p:sp>
        <p:nvSpPr>
          <p:cNvPr id="42" name="Rounded Rectangle 41"/>
          <p:cNvSpPr/>
          <p:nvPr/>
        </p:nvSpPr>
        <p:spPr>
          <a:xfrm>
            <a:off x="152400" y="3784800"/>
            <a:ext cx="1143000" cy="558600"/>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Source</a:t>
            </a:r>
          </a:p>
        </p:txBody>
      </p:sp>
      <p:cxnSp>
        <p:nvCxnSpPr>
          <p:cNvPr id="43" name="Straight Arrow Connector 42"/>
          <p:cNvCxnSpPr>
            <a:endCxn id="42" idx="0"/>
          </p:cNvCxnSpPr>
          <p:nvPr/>
        </p:nvCxnSpPr>
        <p:spPr>
          <a:xfrm>
            <a:off x="723900" y="3352800"/>
            <a:ext cx="0" cy="43200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7297920" y="894600"/>
              <a:ext cx="1682640" cy="495000"/>
            </p14:xfrm>
          </p:contentPart>
        </mc:Choice>
        <mc:Fallback xmlns="">
          <p:pic>
            <p:nvPicPr>
              <p:cNvPr id="12" name="Ink 11"/>
              <p:cNvPicPr/>
              <p:nvPr/>
            </p:nvPicPr>
            <p:blipFill>
              <a:blip r:embed="rId5"/>
              <a:stretch>
                <a:fillRect/>
              </a:stretch>
            </p:blipFill>
            <p:spPr>
              <a:xfrm>
                <a:off x="7289280" y="886680"/>
                <a:ext cx="1695960" cy="512280"/>
              </a:xfrm>
              <a:prstGeom prst="rect">
                <a:avLst/>
              </a:prstGeom>
            </p:spPr>
          </p:pic>
        </mc:Fallback>
      </mc:AlternateContent>
    </p:spTree>
    <p:extLst>
      <p:ext uri="{BB962C8B-B14F-4D97-AF65-F5344CB8AC3E}">
        <p14:creationId xmlns:p14="http://schemas.microsoft.com/office/powerpoint/2010/main" val="1497102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Padding Oracles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60</a:t>
            </a:fld>
            <a:endParaRPr lang="en-US"/>
          </a:p>
        </p:txBody>
      </p:sp>
      <p:sp>
        <p:nvSpPr>
          <p:cNvPr id="5" name="Content Placeholder 2"/>
          <p:cNvSpPr>
            <a:spLocks noGrp="1"/>
          </p:cNvSpPr>
          <p:nvPr>
            <p:ph idx="1"/>
          </p:nvPr>
        </p:nvSpPr>
        <p:spPr>
          <a:xfrm>
            <a:off x="304800" y="1625600"/>
            <a:ext cx="8534400" cy="4851400"/>
          </a:xfrm>
        </p:spPr>
        <p:txBody>
          <a:bodyPr>
            <a:normAutofit/>
          </a:bodyPr>
          <a:lstStyle/>
          <a:p>
            <a:pPr marL="0" indent="0">
              <a:spcBef>
                <a:spcPts val="2376"/>
              </a:spcBef>
              <a:buNone/>
            </a:pPr>
            <a:r>
              <a:rPr lang="en-US" sz="2800" dirty="0" smtClean="0">
                <a:latin typeface="Cambria"/>
                <a:cs typeface="Cambria"/>
              </a:rPr>
              <a:t>Server side   </a:t>
            </a:r>
            <a:r>
              <a:rPr lang="en-US" sz="2800" b="1" dirty="0" err="1" smtClean="0">
                <a:latin typeface="Cambria"/>
                <a:cs typeface="Cambria"/>
              </a:rPr>
              <a:t>dec</a:t>
            </a:r>
            <a:r>
              <a:rPr lang="en-US" sz="2800" b="1" dirty="0" smtClean="0">
                <a:latin typeface="Cambria"/>
                <a:cs typeface="Cambria"/>
              </a:rPr>
              <a:t>(</a:t>
            </a:r>
            <a:r>
              <a:rPr lang="en-US" sz="2800" b="1" dirty="0" err="1" smtClean="0">
                <a:latin typeface="Cambria"/>
                <a:cs typeface="Cambria"/>
              </a:rPr>
              <a:t>k</a:t>
            </a:r>
            <a:r>
              <a:rPr lang="en-US" sz="2800" b="1" baseline="-25000" dirty="0" err="1" smtClean="0">
                <a:latin typeface="Cambria"/>
                <a:cs typeface="Cambria"/>
              </a:rPr>
              <a:t>b⇾s</a:t>
            </a:r>
            <a:r>
              <a:rPr lang="en-US" sz="2800" b="1" baseline="-25000" dirty="0" smtClean="0">
                <a:latin typeface="Cambria"/>
                <a:cs typeface="Cambria"/>
              </a:rPr>
              <a:t>  </a:t>
            </a:r>
            <a:r>
              <a:rPr lang="en-US" sz="2800" b="1" dirty="0" smtClean="0">
                <a:latin typeface="Cambria"/>
                <a:cs typeface="Cambria"/>
              </a:rPr>
              <a:t>, record, </a:t>
            </a:r>
            <a:r>
              <a:rPr lang="en-US" sz="2800" b="1" dirty="0" err="1" smtClean="0">
                <a:latin typeface="Cambria"/>
                <a:cs typeface="Cambria"/>
              </a:rPr>
              <a:t>ctr</a:t>
            </a:r>
            <a:r>
              <a:rPr lang="en-US" sz="2800" b="1" baseline="-25000" dirty="0" err="1" smtClean="0">
                <a:latin typeface="Cambria"/>
                <a:cs typeface="Cambria"/>
              </a:rPr>
              <a:t>b⇾s</a:t>
            </a:r>
            <a:r>
              <a:rPr lang="en-US" sz="2800" b="1" baseline="-25000" dirty="0" smtClean="0">
                <a:latin typeface="Cambria"/>
                <a:cs typeface="Cambria"/>
              </a:rPr>
              <a:t> </a:t>
            </a:r>
            <a:r>
              <a:rPr lang="en-US" sz="2800" b="1" dirty="0" smtClean="0">
                <a:latin typeface="Cambria"/>
                <a:cs typeface="Cambria"/>
              </a:rPr>
              <a:t>) </a:t>
            </a:r>
            <a:r>
              <a:rPr lang="en-US" sz="2800" dirty="0" smtClean="0">
                <a:latin typeface="Cambria"/>
                <a:cs typeface="Cambria"/>
              </a:rPr>
              <a:t>: </a:t>
            </a:r>
          </a:p>
          <a:p>
            <a:pPr marL="0" indent="0">
              <a:buNone/>
              <a:tabLst>
                <a:tab pos="457200" algn="l"/>
              </a:tabLst>
            </a:pPr>
            <a:r>
              <a:rPr lang="en-US" sz="2800" dirty="0" smtClean="0">
                <a:latin typeface="Cambria"/>
                <a:cs typeface="Cambria"/>
              </a:rPr>
              <a:t>	step 1:     CBC decrypt record using </a:t>
            </a:r>
            <a:r>
              <a:rPr lang="en-US" sz="2800" dirty="0" err="1" smtClean="0">
                <a:latin typeface="Cambria"/>
                <a:cs typeface="Cambria"/>
              </a:rPr>
              <a:t>k</a:t>
            </a:r>
            <a:r>
              <a:rPr lang="en-US" sz="2800" baseline="-25000" dirty="0" err="1" smtClean="0">
                <a:latin typeface="Cambria"/>
                <a:cs typeface="Cambria"/>
              </a:rPr>
              <a:t>enc</a:t>
            </a:r>
            <a:r>
              <a:rPr lang="en-US" sz="2800" baseline="-25000" dirty="0" smtClean="0">
                <a:latin typeface="Cambria"/>
                <a:cs typeface="Cambria"/>
              </a:rPr>
              <a:t> </a:t>
            </a:r>
            <a:endParaRPr lang="en-US" sz="2800" dirty="0" smtClean="0">
              <a:latin typeface="Cambria"/>
              <a:cs typeface="Cambria"/>
            </a:endParaRPr>
          </a:p>
          <a:p>
            <a:pPr marL="0" indent="0">
              <a:buNone/>
              <a:tabLst>
                <a:tab pos="457200" algn="l"/>
              </a:tabLst>
            </a:pPr>
            <a:r>
              <a:rPr lang="en-US" sz="2800" dirty="0" smtClean="0">
                <a:latin typeface="Cambria"/>
                <a:cs typeface="Cambria"/>
              </a:rPr>
              <a:t>	step 2:     check pad format, abort if </a:t>
            </a:r>
            <a:r>
              <a:rPr lang="en-US" sz="2800" i="1" dirty="0" smtClean="0">
                <a:solidFill>
                  <a:srgbClr val="990000"/>
                </a:solidFill>
                <a:latin typeface="Cambria"/>
                <a:cs typeface="Cambria"/>
              </a:rPr>
              <a:t>invalid</a:t>
            </a:r>
          </a:p>
          <a:p>
            <a:pPr marL="0" indent="0">
              <a:buNone/>
              <a:tabLst>
                <a:tab pos="457200" algn="l"/>
              </a:tabLst>
            </a:pPr>
            <a:r>
              <a:rPr lang="en-US" sz="2800" dirty="0" smtClean="0">
                <a:latin typeface="Cambria"/>
                <a:cs typeface="Cambria"/>
              </a:rPr>
              <a:t>	step 3:     check tag, abort if </a:t>
            </a:r>
            <a:r>
              <a:rPr lang="en-US" sz="2800" i="1" dirty="0" smtClean="0">
                <a:solidFill>
                  <a:srgbClr val="990000"/>
                </a:solidFill>
                <a:latin typeface="Cambria"/>
                <a:cs typeface="Cambria"/>
              </a:rPr>
              <a:t>invalid</a:t>
            </a:r>
          </a:p>
          <a:p>
            <a:pPr marL="0" indent="0">
              <a:buNone/>
              <a:tabLst>
                <a:tab pos="457200" algn="l"/>
              </a:tabLst>
            </a:pPr>
            <a:endParaRPr lang="en-US" sz="2800" dirty="0" smtClean="0">
              <a:latin typeface="Cambria"/>
              <a:cs typeface="Cambria"/>
            </a:endParaRPr>
          </a:p>
        </p:txBody>
      </p:sp>
      <p:sp>
        <p:nvSpPr>
          <p:cNvPr id="7" name="Rounded Rectangular Callout 6"/>
          <p:cNvSpPr/>
          <p:nvPr/>
        </p:nvSpPr>
        <p:spPr>
          <a:xfrm>
            <a:off x="3810000" y="4114800"/>
            <a:ext cx="5181600" cy="990600"/>
          </a:xfrm>
          <a:prstGeom prst="wedgeRoundRectCallout">
            <a:avLst>
              <a:gd name="adj1" fmla="val 7286"/>
              <a:gd name="adj2" fmla="val -149422"/>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800" dirty="0" smtClean="0">
                <a:solidFill>
                  <a:schemeClr val="bg1"/>
                </a:solidFill>
              </a:rPr>
              <a:t>Two different types of errors: </a:t>
            </a:r>
            <a:br>
              <a:rPr lang="en-US" sz="2800" dirty="0" smtClean="0">
                <a:solidFill>
                  <a:schemeClr val="bg1"/>
                </a:solidFill>
              </a:rPr>
            </a:br>
            <a:r>
              <a:rPr lang="en-US" sz="2800" dirty="0" smtClean="0">
                <a:solidFill>
                  <a:schemeClr val="bg1"/>
                </a:solidFill>
              </a:rPr>
              <a:t>bad pad </a:t>
            </a:r>
            <a:r>
              <a:rPr lang="en-US" sz="2800" dirty="0" err="1" smtClean="0">
                <a:solidFill>
                  <a:schemeClr val="bg1"/>
                </a:solidFill>
              </a:rPr>
              <a:t>vs</a:t>
            </a:r>
            <a:r>
              <a:rPr lang="en-US" sz="2800" dirty="0" smtClean="0">
                <a:solidFill>
                  <a:schemeClr val="bg1"/>
                </a:solidFill>
              </a:rPr>
              <a:t> bad MAC</a:t>
            </a:r>
          </a:p>
        </p:txBody>
      </p:sp>
      <p:sp>
        <p:nvSpPr>
          <p:cNvPr id="9" name="Rounded Rectangular Callout 8"/>
          <p:cNvSpPr/>
          <p:nvPr/>
        </p:nvSpPr>
        <p:spPr>
          <a:xfrm>
            <a:off x="3810000" y="4114800"/>
            <a:ext cx="5181600" cy="990600"/>
          </a:xfrm>
          <a:prstGeom prst="wedgeRoundRectCallout">
            <a:avLst>
              <a:gd name="adj1" fmla="val -16885"/>
              <a:gd name="adj2" fmla="val -94215"/>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800" dirty="0" smtClean="0">
                <a:solidFill>
                  <a:schemeClr val="bg1"/>
                </a:solidFill>
              </a:rPr>
              <a:t>Two different types of errors: </a:t>
            </a:r>
            <a:br>
              <a:rPr lang="en-US" sz="2800" dirty="0" smtClean="0">
                <a:solidFill>
                  <a:schemeClr val="bg1"/>
                </a:solidFill>
              </a:rPr>
            </a:br>
            <a:r>
              <a:rPr lang="en-US" sz="2800" dirty="0" smtClean="0">
                <a:solidFill>
                  <a:schemeClr val="bg1"/>
                </a:solidFill>
              </a:rPr>
              <a:t>bad pad </a:t>
            </a:r>
            <a:r>
              <a:rPr lang="en-US" sz="2800" dirty="0" err="1" smtClean="0">
                <a:solidFill>
                  <a:schemeClr val="bg1"/>
                </a:solidFill>
              </a:rPr>
              <a:t>vs</a:t>
            </a:r>
            <a:r>
              <a:rPr lang="en-US" sz="2800" dirty="0" smtClean="0">
                <a:solidFill>
                  <a:schemeClr val="bg1"/>
                </a:solidFill>
              </a:rPr>
              <a:t> bad MAC</a:t>
            </a:r>
          </a:p>
        </p:txBody>
      </p:sp>
      <p:sp>
        <p:nvSpPr>
          <p:cNvPr id="10" name="Rectangle 9"/>
          <p:cNvSpPr/>
          <p:nvPr/>
        </p:nvSpPr>
        <p:spPr>
          <a:xfrm>
            <a:off x="457200" y="5486400"/>
            <a:ext cx="7924800" cy="838200"/>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pPr algn="ctr"/>
            <a:r>
              <a:rPr lang="en-US" sz="2800" i="1" u="sng" dirty="0" smtClean="0">
                <a:solidFill>
                  <a:schemeClr val="tx2"/>
                </a:solidFill>
              </a:rPr>
              <a:t>Padding Attack</a:t>
            </a:r>
            <a:r>
              <a:rPr lang="en-US" sz="2800" dirty="0" smtClean="0">
                <a:solidFill>
                  <a:schemeClr val="tx1"/>
                </a:solidFill>
              </a:rPr>
              <a:t>: Attacker submits </a:t>
            </a:r>
            <a:r>
              <a:rPr lang="en-US" sz="2800" dirty="0" err="1" smtClean="0">
                <a:solidFill>
                  <a:schemeClr val="tx1"/>
                </a:solidFill>
              </a:rPr>
              <a:t>ciphertext</a:t>
            </a:r>
            <a:r>
              <a:rPr lang="en-US" sz="2800" dirty="0" smtClean="0">
                <a:solidFill>
                  <a:schemeClr val="tx1"/>
                </a:solidFill>
              </a:rPr>
              <a:t> and learns if last byte of plaintext are a valid pad</a:t>
            </a:r>
          </a:p>
        </p:txBody>
      </p:sp>
    </p:spTree>
    <p:extLst>
      <p:ext uri="{BB962C8B-B14F-4D97-AF65-F5344CB8AC3E}">
        <p14:creationId xmlns:p14="http://schemas.microsoft.com/office/powerpoint/2010/main" val="1864562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2" b="-3451"/>
          <a:stretch/>
        </p:blipFill>
        <p:spPr>
          <a:xfrm>
            <a:off x="2590800" y="1735667"/>
            <a:ext cx="3962400" cy="3826933"/>
          </a:xfrm>
        </p:spPr>
      </p:pic>
      <p:sp>
        <p:nvSpPr>
          <p:cNvPr id="5" name="TextBox 4"/>
          <p:cNvSpPr txBox="1"/>
          <p:nvPr/>
        </p:nvSpPr>
        <p:spPr>
          <a:xfrm>
            <a:off x="6553200" y="4038600"/>
            <a:ext cx="2534693" cy="646331"/>
          </a:xfrm>
          <a:prstGeom prst="rect">
            <a:avLst/>
          </a:prstGeom>
          <a:noFill/>
        </p:spPr>
        <p:txBody>
          <a:bodyPr wrap="none" rtlCol="0">
            <a:spAutoFit/>
          </a:bodyPr>
          <a:lstStyle/>
          <a:p>
            <a:r>
              <a:rPr lang="en-US" dirty="0" smtClean="0"/>
              <a:t>Credit:  </a:t>
            </a:r>
            <a:r>
              <a:rPr lang="en-US" dirty="0"/>
              <a:t>Brice </a:t>
            </a:r>
            <a:r>
              <a:rPr lang="en-US" dirty="0" err="1" smtClean="0"/>
              <a:t>Canvel</a:t>
            </a:r>
            <a:endParaRPr lang="en-US" dirty="0" smtClean="0"/>
          </a:p>
          <a:p>
            <a:r>
              <a:rPr lang="en-US" dirty="0" smtClean="0"/>
              <a:t>Fixed in </a:t>
            </a:r>
            <a:r>
              <a:rPr lang="en-US" dirty="0" err="1" smtClean="0"/>
              <a:t>OpenSSL</a:t>
            </a:r>
            <a:r>
              <a:rPr lang="en-US" dirty="0" smtClean="0"/>
              <a:t> 0.9.7a</a:t>
            </a:r>
            <a:endParaRPr lang="en-US" dirty="0"/>
          </a:p>
        </p:txBody>
      </p:sp>
      <p:sp>
        <p:nvSpPr>
          <p:cNvPr id="3" name="TextBox 2"/>
          <p:cNvSpPr txBox="1"/>
          <p:nvPr/>
        </p:nvSpPr>
        <p:spPr>
          <a:xfrm>
            <a:off x="905246" y="5765801"/>
            <a:ext cx="7333508" cy="954107"/>
          </a:xfrm>
          <a:prstGeom prst="rect">
            <a:avLst/>
          </a:prstGeom>
          <a:noFill/>
        </p:spPr>
        <p:txBody>
          <a:bodyPr wrap="none" rtlCol="0">
            <a:spAutoFit/>
          </a:bodyPr>
          <a:lstStyle/>
          <a:p>
            <a:pPr algn="ctr"/>
            <a:r>
              <a:rPr lang="en-US" sz="2800" dirty="0" smtClean="0"/>
              <a:t>In older TLS 1.0:   </a:t>
            </a:r>
            <a:br>
              <a:rPr lang="en-US" sz="2800" dirty="0" smtClean="0"/>
            </a:br>
            <a:r>
              <a:rPr lang="en-US" sz="2800" dirty="0" smtClean="0"/>
              <a:t>padding oracle due to different alert messages.</a:t>
            </a:r>
            <a:endParaRPr lang="en-US" sz="2800" dirty="0"/>
          </a:p>
        </p:txBody>
      </p:sp>
      <p:sp>
        <p:nvSpPr>
          <p:cNvPr id="8" name="Rounded Rectangular Callout 7"/>
          <p:cNvSpPr/>
          <p:nvPr/>
        </p:nvSpPr>
        <p:spPr>
          <a:xfrm>
            <a:off x="4267200" y="1032934"/>
            <a:ext cx="2743200" cy="702733"/>
          </a:xfrm>
          <a:prstGeom prst="wedgeRoundRectCallout">
            <a:avLst>
              <a:gd name="adj1" fmla="val -47198"/>
              <a:gd name="adj2" fmla="val 110197"/>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MAC error</a:t>
            </a:r>
          </a:p>
        </p:txBody>
      </p:sp>
      <p:sp>
        <p:nvSpPr>
          <p:cNvPr id="10" name="Rounded Rectangular Callout 9"/>
          <p:cNvSpPr/>
          <p:nvPr/>
        </p:nvSpPr>
        <p:spPr>
          <a:xfrm>
            <a:off x="1219200" y="1032934"/>
            <a:ext cx="2743200" cy="702733"/>
          </a:xfrm>
          <a:prstGeom prst="wedgeRoundRectCallout">
            <a:avLst>
              <a:gd name="adj1" fmla="val 33181"/>
              <a:gd name="adj2" fmla="val 13028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pad error</a:t>
            </a:r>
          </a:p>
        </p:txBody>
      </p:sp>
      <p:sp>
        <p:nvSpPr>
          <p:cNvPr id="2" name="Slide Number Placeholder 1"/>
          <p:cNvSpPr>
            <a:spLocks noGrp="1"/>
          </p:cNvSpPr>
          <p:nvPr>
            <p:ph type="sldNum" sz="quarter" idx="12"/>
          </p:nvPr>
        </p:nvSpPr>
        <p:spPr/>
        <p:txBody>
          <a:bodyPr/>
          <a:lstStyle/>
          <a:p>
            <a:fld id="{B747839D-A323-47F3-909F-548499399628}" type="slidenum">
              <a:rPr lang="en-US" smtClean="0"/>
              <a:t>61</a:t>
            </a:fld>
            <a:endParaRPr lang="en-US"/>
          </a:p>
        </p:txBody>
      </p:sp>
    </p:spTree>
    <p:extLst>
      <p:ext uri="{BB962C8B-B14F-4D97-AF65-F5344CB8AC3E}">
        <p14:creationId xmlns:p14="http://schemas.microsoft.com/office/powerpoint/2010/main" val="8725111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Padding</a:t>
            </a:r>
            <a:endParaRPr lang="en-US" dirty="0"/>
          </a:p>
        </p:txBody>
      </p:sp>
      <p:sp>
        <p:nvSpPr>
          <p:cNvPr id="3" name="Content Placeholder 2"/>
          <p:cNvSpPr>
            <a:spLocks noGrp="1"/>
          </p:cNvSpPr>
          <p:nvPr>
            <p:ph idx="1"/>
          </p:nvPr>
        </p:nvSpPr>
        <p:spPr>
          <a:xfrm>
            <a:off x="457200" y="4343400"/>
            <a:ext cx="8229600" cy="2362200"/>
          </a:xfrm>
        </p:spPr>
        <p:txBody>
          <a:bodyPr>
            <a:normAutofit fontScale="92500" lnSpcReduction="10000"/>
          </a:bodyPr>
          <a:lstStyle/>
          <a:p>
            <a:pPr marL="0" indent="0">
              <a:buNone/>
            </a:pPr>
            <a:r>
              <a:rPr lang="en-US" dirty="0" smtClean="0"/>
              <a:t>Valid paddings:</a:t>
            </a:r>
          </a:p>
          <a:p>
            <a:pPr lvl="1"/>
            <a:r>
              <a:rPr lang="en-US" dirty="0" smtClean="0"/>
              <a:t>0x01 for 1 byte padding</a:t>
            </a:r>
          </a:p>
          <a:p>
            <a:pPr lvl="1"/>
            <a:r>
              <a:rPr lang="en-US" dirty="0" smtClean="0"/>
              <a:t>0x02 0x02 for 2 byte padding</a:t>
            </a:r>
          </a:p>
          <a:p>
            <a:pPr lvl="1"/>
            <a:r>
              <a:rPr lang="en-US" dirty="0" smtClean="0"/>
              <a:t>0x03 0x03 0x03 for 3 byte padding</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62</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2008246184"/>
              </p:ext>
            </p:extLst>
          </p:nvPr>
        </p:nvGraphicFramePr>
        <p:xfrm>
          <a:off x="2057400" y="1447800"/>
          <a:ext cx="5029200" cy="2286000"/>
        </p:xfrm>
        <a:graphic>
          <a:graphicData uri="http://schemas.openxmlformats.org/drawingml/2006/table">
            <a:tbl>
              <a:tblPr firstRow="1" bandRow="1">
                <a:tableStyleId>{2D5ABB26-0587-4C30-8999-92F81FD0307C}</a:tableStyleId>
              </a:tblPr>
              <a:tblGrid>
                <a:gridCol w="1676400"/>
                <a:gridCol w="1676400"/>
                <a:gridCol w="1676400"/>
              </a:tblGrid>
              <a:tr h="218440">
                <a:tc>
                  <a:txBody>
                    <a:bodyPr/>
                    <a:lstStyle/>
                    <a:p>
                      <a:r>
                        <a:rPr lang="en-US" sz="2400" dirty="0" smtClean="0">
                          <a:solidFill>
                            <a:srgbClr val="FFFFFF"/>
                          </a:solidFill>
                        </a:rPr>
                        <a:t>Type</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r>
                        <a:rPr lang="en-US" sz="2400" dirty="0" smtClean="0">
                          <a:solidFill>
                            <a:srgbClr val="FFFFFF"/>
                          </a:solidFill>
                        </a:rPr>
                        <a:t>Version</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r>
                        <a:rPr lang="en-US" sz="2400" dirty="0" smtClean="0">
                          <a:solidFill>
                            <a:srgbClr val="FFFFFF"/>
                          </a:solidFill>
                        </a:rPr>
                        <a:t>Length</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r h="370840">
                <a:tc>
                  <a:txBody>
                    <a:bodyPr/>
                    <a:lstStyle/>
                    <a:p>
                      <a:r>
                        <a:rPr lang="en-US" sz="2400" dirty="0" smtClean="0">
                          <a:solidFill>
                            <a:schemeClr val="bg1"/>
                          </a:solidFill>
                        </a:rPr>
                        <a:t>Data</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r>
              <a:tr h="370840">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sz="2400" dirty="0" smtClean="0">
                          <a:solidFill>
                            <a:schemeClr val="bg1"/>
                          </a:solidFill>
                        </a:rPr>
                        <a:t>...</a:t>
                      </a:r>
                      <a:endParaRPr lang="en-US" sz="2400"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r>
              <a:tr h="370840">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90000"/>
                    </a:solidFill>
                  </a:tcPr>
                </a:tc>
              </a:tr>
              <a:tr h="370840">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Tag</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dirty="0" smtClean="0">
                          <a:solidFill>
                            <a:srgbClr val="FFFFFF"/>
                          </a:solidFill>
                        </a:rPr>
                        <a:t>Pad</a:t>
                      </a:r>
                      <a:endParaRPr lang="en-US" sz="2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solidFill>
                  </a:tcPr>
                </a:tc>
              </a:tr>
            </a:tbl>
          </a:graphicData>
        </a:graphic>
      </p:graphicFrame>
    </p:spTree>
    <p:extLst>
      <p:ext uri="{BB962C8B-B14F-4D97-AF65-F5344CB8AC3E}">
        <p14:creationId xmlns:p14="http://schemas.microsoft.com/office/powerpoint/2010/main" val="27410841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Padding Oracle with CBC</a:t>
            </a:r>
            <a:endParaRPr lang="en-US" dirty="0"/>
          </a:p>
        </p:txBody>
      </p:sp>
      <p:sp>
        <p:nvSpPr>
          <p:cNvPr id="3" name="Content Placeholder 2"/>
          <p:cNvSpPr>
            <a:spLocks noGrp="1"/>
          </p:cNvSpPr>
          <p:nvPr>
            <p:ph idx="1"/>
          </p:nvPr>
        </p:nvSpPr>
        <p:spPr>
          <a:xfrm>
            <a:off x="457200" y="1219200"/>
            <a:ext cx="8229600" cy="4754563"/>
          </a:xfrm>
        </p:spPr>
        <p:txBody>
          <a:bodyPr>
            <a:normAutofit/>
          </a:bodyPr>
          <a:lstStyle/>
          <a:p>
            <a:pPr marL="0" indent="0">
              <a:buNone/>
            </a:pPr>
            <a:r>
              <a:rPr lang="en-US" sz="2400" u="sng" dirty="0" smtClean="0"/>
              <a:t>Example:</a:t>
            </a:r>
            <a:r>
              <a:rPr lang="en-US" sz="2400" dirty="0" smtClean="0"/>
              <a:t> </a:t>
            </a:r>
          </a:p>
          <a:p>
            <a:pPr marL="0" indent="0">
              <a:buNone/>
            </a:pPr>
            <a:r>
              <a:rPr lang="en-US" sz="2400" dirty="0" smtClean="0"/>
              <a:t>Attacker has </a:t>
            </a:r>
            <a:r>
              <a:rPr lang="en-US" sz="2400" dirty="0" err="1" smtClean="0"/>
              <a:t>ciphertext</a:t>
            </a:r>
            <a:r>
              <a:rPr lang="en-US" sz="2400" dirty="0" smtClean="0"/>
              <a:t> c = (c[0], c[1], c[2]) and wants m[1]. We’ll show you how to get last byte of m[1]. (Full break possible)</a:t>
            </a:r>
            <a:endParaRPr lang="en-US" sz="2400" dirty="0"/>
          </a:p>
        </p:txBody>
      </p:sp>
      <p:sp>
        <p:nvSpPr>
          <p:cNvPr id="4" name="Slide Number Placeholder 3"/>
          <p:cNvSpPr>
            <a:spLocks noGrp="1"/>
          </p:cNvSpPr>
          <p:nvPr>
            <p:ph type="sldNum" sz="quarter" idx="12"/>
          </p:nvPr>
        </p:nvSpPr>
        <p:spPr/>
        <p:txBody>
          <a:bodyPr/>
          <a:lstStyle/>
          <a:p>
            <a:fld id="{B747839D-A323-47F3-909F-548499399628}" type="slidenum">
              <a:rPr lang="en-US" smtClean="0"/>
              <a:t>63</a:t>
            </a:fld>
            <a:endParaRPr lang="en-US"/>
          </a:p>
        </p:txBody>
      </p:sp>
      <p:grpSp>
        <p:nvGrpSpPr>
          <p:cNvPr id="30" name="Group 29"/>
          <p:cNvGrpSpPr/>
          <p:nvPr/>
        </p:nvGrpSpPr>
        <p:grpSpPr>
          <a:xfrm>
            <a:off x="609600" y="2971800"/>
            <a:ext cx="5943600" cy="3352800"/>
            <a:chOff x="1066800" y="3048000"/>
            <a:chExt cx="5943600" cy="3352800"/>
          </a:xfrm>
        </p:grpSpPr>
        <p:sp>
          <p:nvSpPr>
            <p:cNvPr id="5" name="Rectangle 5"/>
            <p:cNvSpPr>
              <a:spLocks noChangeArrowheads="1"/>
            </p:cNvSpPr>
            <p:nvPr/>
          </p:nvSpPr>
          <p:spPr bwMode="auto">
            <a:xfrm>
              <a:off x="2514600" y="40386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6" name="Rectangle 6"/>
            <p:cNvSpPr>
              <a:spLocks noChangeArrowheads="1"/>
            </p:cNvSpPr>
            <p:nvPr/>
          </p:nvSpPr>
          <p:spPr bwMode="auto">
            <a:xfrm>
              <a:off x="4191000" y="40386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7" name="Rectangle 10"/>
            <p:cNvSpPr>
              <a:spLocks noChangeArrowheads="1"/>
            </p:cNvSpPr>
            <p:nvPr/>
          </p:nvSpPr>
          <p:spPr bwMode="auto">
            <a:xfrm>
              <a:off x="2209800" y="6019800"/>
              <a:ext cx="15240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t>m[0]</a:t>
              </a:r>
            </a:p>
          </p:txBody>
        </p:sp>
        <p:sp>
          <p:nvSpPr>
            <p:cNvPr id="8" name="Rectangle 11"/>
            <p:cNvSpPr>
              <a:spLocks noChangeArrowheads="1"/>
            </p:cNvSpPr>
            <p:nvPr/>
          </p:nvSpPr>
          <p:spPr bwMode="auto">
            <a:xfrm>
              <a:off x="3733800" y="6019800"/>
              <a:ext cx="16764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t>m[1]</a:t>
              </a:r>
            </a:p>
          </p:txBody>
        </p:sp>
        <p:sp>
          <p:nvSpPr>
            <p:cNvPr id="9" name="Rectangle 12"/>
            <p:cNvSpPr>
              <a:spLocks noChangeArrowheads="1"/>
            </p:cNvSpPr>
            <p:nvPr/>
          </p:nvSpPr>
          <p:spPr bwMode="auto">
            <a:xfrm>
              <a:off x="5410200" y="6019800"/>
              <a:ext cx="16002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m[2]   ||  </a:t>
              </a:r>
              <a:r>
                <a:rPr lang="en-US" dirty="0" smtClean="0">
                  <a:solidFill>
                    <a:schemeClr val="accent5"/>
                  </a:solidFill>
                </a:rPr>
                <a:t> </a:t>
              </a:r>
              <a:r>
                <a:rPr lang="en-US" sz="2000" b="1" dirty="0" smtClean="0">
                  <a:solidFill>
                    <a:schemeClr val="accent5"/>
                  </a:solidFill>
                </a:rPr>
                <a:t>pad</a:t>
              </a:r>
              <a:endParaRPr lang="en-US" b="1" dirty="0">
                <a:solidFill>
                  <a:schemeClr val="accent5"/>
                </a:solidFill>
              </a:endParaRPr>
            </a:p>
          </p:txBody>
        </p:sp>
        <p:sp>
          <p:nvSpPr>
            <p:cNvPr id="10" name="Text Box 15"/>
            <p:cNvSpPr txBox="1">
              <a:spLocks noChangeArrowheads="1"/>
            </p:cNvSpPr>
            <p:nvPr/>
          </p:nvSpPr>
          <p:spPr bwMode="auto">
            <a:xfrm flipV="1">
              <a:off x="2703514" y="51302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11" name="Text Box 17"/>
            <p:cNvSpPr txBox="1">
              <a:spLocks noChangeArrowheads="1"/>
            </p:cNvSpPr>
            <p:nvPr/>
          </p:nvSpPr>
          <p:spPr bwMode="auto">
            <a:xfrm flipV="1">
              <a:off x="4419600" y="51302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12" name="Line 19"/>
            <p:cNvSpPr>
              <a:spLocks noChangeShapeType="1"/>
            </p:cNvSpPr>
            <p:nvPr/>
          </p:nvSpPr>
          <p:spPr bwMode="auto">
            <a:xfrm>
              <a:off x="2940050" y="5638800"/>
              <a:ext cx="0" cy="381000"/>
            </a:xfrm>
            <a:prstGeom prst="line">
              <a:avLst/>
            </a:prstGeom>
            <a:noFill/>
            <a:ln w="9525">
              <a:solidFill>
                <a:schemeClr val="tx1"/>
              </a:solidFill>
              <a:round/>
              <a:headEnd/>
              <a:tailEnd type="triangle" w="med" len="med"/>
            </a:ln>
            <a:effectLst/>
          </p:spPr>
          <p:txBody>
            <a:bodyPr/>
            <a:lstStyle/>
            <a:p>
              <a:endParaRPr lang="en-US"/>
            </a:p>
          </p:txBody>
        </p:sp>
        <p:sp>
          <p:nvSpPr>
            <p:cNvPr id="13" name="Line 20"/>
            <p:cNvSpPr>
              <a:spLocks noChangeShapeType="1"/>
            </p:cNvSpPr>
            <p:nvPr/>
          </p:nvSpPr>
          <p:spPr bwMode="auto">
            <a:xfrm>
              <a:off x="4648200" y="5607049"/>
              <a:ext cx="0" cy="381000"/>
            </a:xfrm>
            <a:prstGeom prst="line">
              <a:avLst/>
            </a:prstGeom>
            <a:noFill/>
            <a:ln w="9525">
              <a:solidFill>
                <a:schemeClr val="tx1"/>
              </a:solidFill>
              <a:round/>
              <a:headEnd/>
              <a:tailEnd type="triangle" w="med" len="med"/>
            </a:ln>
            <a:effectLst/>
          </p:spPr>
          <p:txBody>
            <a:bodyPr/>
            <a:lstStyle/>
            <a:p>
              <a:endParaRPr lang="en-US"/>
            </a:p>
          </p:txBody>
        </p:sp>
        <p:sp>
          <p:nvSpPr>
            <p:cNvPr id="14" name="Line 22"/>
            <p:cNvSpPr>
              <a:spLocks noChangeShapeType="1"/>
            </p:cNvSpPr>
            <p:nvPr/>
          </p:nvSpPr>
          <p:spPr bwMode="auto">
            <a:xfrm>
              <a:off x="4648200" y="4876800"/>
              <a:ext cx="0" cy="381000"/>
            </a:xfrm>
            <a:prstGeom prst="line">
              <a:avLst/>
            </a:prstGeom>
            <a:noFill/>
            <a:ln w="9525">
              <a:solidFill>
                <a:schemeClr val="tx1"/>
              </a:solidFill>
              <a:round/>
              <a:headEnd/>
              <a:tailEnd type="triangle" w="med" len="med"/>
            </a:ln>
            <a:effectLst/>
          </p:spPr>
          <p:txBody>
            <a:bodyPr/>
            <a:lstStyle/>
            <a:p>
              <a:endParaRPr lang="en-US"/>
            </a:p>
          </p:txBody>
        </p:sp>
        <p:sp>
          <p:nvSpPr>
            <p:cNvPr id="15" name="Line 24"/>
            <p:cNvSpPr>
              <a:spLocks noChangeShapeType="1"/>
            </p:cNvSpPr>
            <p:nvPr/>
          </p:nvSpPr>
          <p:spPr bwMode="auto">
            <a:xfrm>
              <a:off x="2895600" y="4876800"/>
              <a:ext cx="0" cy="381000"/>
            </a:xfrm>
            <a:prstGeom prst="line">
              <a:avLst/>
            </a:prstGeom>
            <a:noFill/>
            <a:ln w="9525">
              <a:solidFill>
                <a:schemeClr val="tx1"/>
              </a:solidFill>
              <a:round/>
              <a:headEnd/>
              <a:tailEnd type="triangle" w="med" len="med"/>
            </a:ln>
            <a:effectLst/>
          </p:spPr>
          <p:txBody>
            <a:bodyPr/>
            <a:lstStyle/>
            <a:p>
              <a:endParaRPr lang="en-US"/>
            </a:p>
          </p:txBody>
        </p:sp>
        <p:sp>
          <p:nvSpPr>
            <p:cNvPr id="16" name="Freeform 26"/>
            <p:cNvSpPr>
              <a:spLocks/>
            </p:cNvSpPr>
            <p:nvPr/>
          </p:nvSpPr>
          <p:spPr bwMode="auto">
            <a:xfrm>
              <a:off x="1447800" y="3403600"/>
              <a:ext cx="1371600" cy="1955800"/>
            </a:xfrm>
            <a:custGeom>
              <a:avLst/>
              <a:gdLst/>
              <a:ahLst/>
              <a:cxnLst>
                <a:cxn ang="0">
                  <a:pos x="0" y="0"/>
                </a:cxn>
                <a:cxn ang="0">
                  <a:pos x="0" y="336"/>
                </a:cxn>
                <a:cxn ang="0">
                  <a:pos x="864" y="336"/>
                </a:cxn>
              </a:cxnLst>
              <a:rect l="0" t="0" r="r" b="b"/>
              <a:pathLst>
                <a:path w="864" h="336">
                  <a:moveTo>
                    <a:pt x="0" y="0"/>
                  </a:moveTo>
                  <a:lnTo>
                    <a:pt x="0" y="336"/>
                  </a:lnTo>
                  <a:lnTo>
                    <a:pt x="864" y="336"/>
                  </a:lnTo>
                </a:path>
              </a:pathLst>
            </a:custGeom>
            <a:noFill/>
            <a:ln w="12700" cmpd="sng">
              <a:solidFill>
                <a:schemeClr val="tx1"/>
              </a:solidFill>
              <a:round/>
              <a:headEnd type="none" w="med" len="med"/>
              <a:tailEnd type="triangle" w="med" len="med"/>
            </a:ln>
            <a:effectLst/>
          </p:spPr>
          <p:txBody>
            <a:bodyPr/>
            <a:lstStyle/>
            <a:p>
              <a:endParaRPr lang="en-US"/>
            </a:p>
          </p:txBody>
        </p:sp>
        <p:sp>
          <p:nvSpPr>
            <p:cNvPr id="17" name="Line 27"/>
            <p:cNvSpPr>
              <a:spLocks noChangeShapeType="1"/>
            </p:cNvSpPr>
            <p:nvPr/>
          </p:nvSpPr>
          <p:spPr bwMode="auto">
            <a:xfrm>
              <a:off x="2895600" y="34290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18" name="Freeform 28"/>
            <p:cNvSpPr>
              <a:spLocks/>
            </p:cNvSpPr>
            <p:nvPr/>
          </p:nvSpPr>
          <p:spPr bwMode="auto">
            <a:xfrm flipV="1">
              <a:off x="2895600" y="37338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19" name="Line 29"/>
            <p:cNvSpPr>
              <a:spLocks noChangeShapeType="1"/>
            </p:cNvSpPr>
            <p:nvPr/>
          </p:nvSpPr>
          <p:spPr bwMode="auto">
            <a:xfrm>
              <a:off x="4648200" y="34290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20" name="Rectangle 36"/>
            <p:cNvSpPr>
              <a:spLocks noChangeArrowheads="1"/>
            </p:cNvSpPr>
            <p:nvPr/>
          </p:nvSpPr>
          <p:spPr bwMode="auto">
            <a:xfrm>
              <a:off x="5867400" y="40386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21" name="Freeform 37"/>
            <p:cNvSpPr>
              <a:spLocks/>
            </p:cNvSpPr>
            <p:nvPr/>
          </p:nvSpPr>
          <p:spPr bwMode="auto">
            <a:xfrm flipV="1">
              <a:off x="4648200" y="37338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22" name="Text Box 39"/>
            <p:cNvSpPr txBox="1">
              <a:spLocks noChangeArrowheads="1"/>
            </p:cNvSpPr>
            <p:nvPr/>
          </p:nvSpPr>
          <p:spPr bwMode="auto">
            <a:xfrm flipV="1">
              <a:off x="6132514" y="51302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23" name="Line 40"/>
            <p:cNvSpPr>
              <a:spLocks noChangeShapeType="1"/>
            </p:cNvSpPr>
            <p:nvPr/>
          </p:nvSpPr>
          <p:spPr bwMode="auto">
            <a:xfrm>
              <a:off x="6361113" y="5607049"/>
              <a:ext cx="0" cy="381000"/>
            </a:xfrm>
            <a:prstGeom prst="line">
              <a:avLst/>
            </a:prstGeom>
            <a:noFill/>
            <a:ln w="9525">
              <a:solidFill>
                <a:schemeClr val="tx1"/>
              </a:solidFill>
              <a:round/>
              <a:headEnd/>
              <a:tailEnd type="triangle" w="med" len="med"/>
            </a:ln>
            <a:effectLst/>
          </p:spPr>
          <p:txBody>
            <a:bodyPr/>
            <a:lstStyle/>
            <a:p>
              <a:endParaRPr lang="en-US"/>
            </a:p>
          </p:txBody>
        </p:sp>
        <p:sp>
          <p:nvSpPr>
            <p:cNvPr id="24" name="Line 41"/>
            <p:cNvSpPr>
              <a:spLocks noChangeShapeType="1"/>
            </p:cNvSpPr>
            <p:nvPr/>
          </p:nvSpPr>
          <p:spPr bwMode="auto">
            <a:xfrm>
              <a:off x="6361113" y="4876800"/>
              <a:ext cx="0" cy="381000"/>
            </a:xfrm>
            <a:prstGeom prst="line">
              <a:avLst/>
            </a:prstGeom>
            <a:noFill/>
            <a:ln w="9525">
              <a:solidFill>
                <a:schemeClr val="tx1"/>
              </a:solidFill>
              <a:round/>
              <a:headEnd/>
              <a:tailEnd type="triangle" w="med" len="med"/>
            </a:ln>
            <a:effectLst/>
          </p:spPr>
          <p:txBody>
            <a:bodyPr/>
            <a:lstStyle/>
            <a:p>
              <a:endParaRPr lang="en-US"/>
            </a:p>
          </p:txBody>
        </p:sp>
        <p:sp>
          <p:nvSpPr>
            <p:cNvPr id="25" name="Line 42"/>
            <p:cNvSpPr>
              <a:spLocks noChangeShapeType="1"/>
            </p:cNvSpPr>
            <p:nvPr/>
          </p:nvSpPr>
          <p:spPr bwMode="auto">
            <a:xfrm>
              <a:off x="6324600" y="34290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26" name="Rectangle 44"/>
            <p:cNvSpPr>
              <a:spLocks noChangeArrowheads="1"/>
            </p:cNvSpPr>
            <p:nvPr/>
          </p:nvSpPr>
          <p:spPr bwMode="auto">
            <a:xfrm>
              <a:off x="2209800" y="3048000"/>
              <a:ext cx="15240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solidFill>
                    <a:schemeClr val="tx1"/>
                  </a:solidFill>
                </a:rPr>
                <a:t>c[0]</a:t>
              </a:r>
            </a:p>
          </p:txBody>
        </p:sp>
        <p:sp>
          <p:nvSpPr>
            <p:cNvPr id="27" name="Rectangle 45"/>
            <p:cNvSpPr>
              <a:spLocks noChangeArrowheads="1"/>
            </p:cNvSpPr>
            <p:nvPr/>
          </p:nvSpPr>
          <p:spPr bwMode="auto">
            <a:xfrm>
              <a:off x="3733800" y="3048000"/>
              <a:ext cx="16764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solidFill>
                    <a:schemeClr val="tx1"/>
                  </a:solidFill>
                </a:rPr>
                <a:t>c[1]</a:t>
              </a:r>
            </a:p>
          </p:txBody>
        </p:sp>
        <p:sp>
          <p:nvSpPr>
            <p:cNvPr id="28" name="Rectangle 46"/>
            <p:cNvSpPr>
              <a:spLocks noChangeArrowheads="1"/>
            </p:cNvSpPr>
            <p:nvPr/>
          </p:nvSpPr>
          <p:spPr bwMode="auto">
            <a:xfrm>
              <a:off x="5410200" y="3048000"/>
              <a:ext cx="16002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solidFill>
                    <a:schemeClr val="tx1"/>
                  </a:solidFill>
                </a:rPr>
                <a:t>c</a:t>
              </a:r>
              <a:r>
                <a:rPr lang="en-US" dirty="0" smtClean="0">
                  <a:solidFill>
                    <a:schemeClr val="tx1"/>
                  </a:solidFill>
                </a:rPr>
                <a:t>[2]</a:t>
              </a:r>
              <a:endParaRPr lang="en-US" dirty="0">
                <a:solidFill>
                  <a:schemeClr val="tx1"/>
                </a:solidFill>
              </a:endParaRPr>
            </a:p>
          </p:txBody>
        </p:sp>
        <p:sp>
          <p:nvSpPr>
            <p:cNvPr id="29" name="Rectangle 48"/>
            <p:cNvSpPr>
              <a:spLocks noChangeArrowheads="1"/>
            </p:cNvSpPr>
            <p:nvPr/>
          </p:nvSpPr>
          <p:spPr bwMode="auto">
            <a:xfrm>
              <a:off x="1066800" y="3048000"/>
              <a:ext cx="8382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solidFill>
                    <a:schemeClr val="tx1"/>
                  </a:solidFill>
                </a:rPr>
                <a:t>IV</a:t>
              </a:r>
            </a:p>
          </p:txBody>
        </p:sp>
      </p:grpSp>
    </p:spTree>
    <p:extLst>
      <p:ext uri="{BB962C8B-B14F-4D97-AF65-F5344CB8AC3E}">
        <p14:creationId xmlns:p14="http://schemas.microsoft.com/office/powerpoint/2010/main" val="1839758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Throw Away c[2]</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64</a:t>
            </a:fld>
            <a:endParaRPr lang="en-US"/>
          </a:p>
        </p:txBody>
      </p:sp>
      <p:sp>
        <p:nvSpPr>
          <p:cNvPr id="5" name="Rectangle 5"/>
          <p:cNvSpPr>
            <a:spLocks noChangeArrowheads="1"/>
          </p:cNvSpPr>
          <p:nvPr/>
        </p:nvSpPr>
        <p:spPr bwMode="auto">
          <a:xfrm>
            <a:off x="2057400" y="39624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6" name="Rectangle 6"/>
          <p:cNvSpPr>
            <a:spLocks noChangeArrowheads="1"/>
          </p:cNvSpPr>
          <p:nvPr/>
        </p:nvSpPr>
        <p:spPr bwMode="auto">
          <a:xfrm>
            <a:off x="3733800" y="39624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7" name="Rectangle 10"/>
          <p:cNvSpPr>
            <a:spLocks noChangeArrowheads="1"/>
          </p:cNvSpPr>
          <p:nvPr/>
        </p:nvSpPr>
        <p:spPr bwMode="auto">
          <a:xfrm>
            <a:off x="1752600" y="5943600"/>
            <a:ext cx="15240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t>m[0]</a:t>
            </a:r>
          </a:p>
        </p:txBody>
      </p:sp>
      <p:sp>
        <p:nvSpPr>
          <p:cNvPr id="8" name="Rectangle 11"/>
          <p:cNvSpPr>
            <a:spLocks noChangeArrowheads="1"/>
          </p:cNvSpPr>
          <p:nvPr/>
        </p:nvSpPr>
        <p:spPr bwMode="auto">
          <a:xfrm>
            <a:off x="3276600" y="5943600"/>
            <a:ext cx="16764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t>m[1]</a:t>
            </a:r>
          </a:p>
        </p:txBody>
      </p:sp>
      <p:sp>
        <p:nvSpPr>
          <p:cNvPr id="10" name="Text Box 15"/>
          <p:cNvSpPr txBox="1">
            <a:spLocks noChangeArrowheads="1"/>
          </p:cNvSpPr>
          <p:nvPr/>
        </p:nvSpPr>
        <p:spPr bwMode="auto">
          <a:xfrm flipV="1">
            <a:off x="2246314" y="50540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11" name="Text Box 17"/>
          <p:cNvSpPr txBox="1">
            <a:spLocks noChangeArrowheads="1"/>
          </p:cNvSpPr>
          <p:nvPr/>
        </p:nvSpPr>
        <p:spPr bwMode="auto">
          <a:xfrm flipV="1">
            <a:off x="3962400" y="50540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12" name="Line 19"/>
          <p:cNvSpPr>
            <a:spLocks noChangeShapeType="1"/>
          </p:cNvSpPr>
          <p:nvPr/>
        </p:nvSpPr>
        <p:spPr bwMode="auto">
          <a:xfrm>
            <a:off x="2482850" y="5562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3" name="Line 20"/>
          <p:cNvSpPr>
            <a:spLocks noChangeShapeType="1"/>
          </p:cNvSpPr>
          <p:nvPr/>
        </p:nvSpPr>
        <p:spPr bwMode="auto">
          <a:xfrm>
            <a:off x="4191000" y="5530849"/>
            <a:ext cx="0" cy="381000"/>
          </a:xfrm>
          <a:prstGeom prst="line">
            <a:avLst/>
          </a:prstGeom>
          <a:noFill/>
          <a:ln w="9525">
            <a:solidFill>
              <a:schemeClr val="tx1"/>
            </a:solidFill>
            <a:round/>
            <a:headEnd/>
            <a:tailEnd type="triangle" w="med" len="med"/>
          </a:ln>
          <a:effectLst/>
        </p:spPr>
        <p:txBody>
          <a:bodyPr/>
          <a:lstStyle/>
          <a:p>
            <a:endParaRPr lang="en-US"/>
          </a:p>
        </p:txBody>
      </p:sp>
      <p:sp>
        <p:nvSpPr>
          <p:cNvPr id="14" name="Line 22"/>
          <p:cNvSpPr>
            <a:spLocks noChangeShapeType="1"/>
          </p:cNvSpPr>
          <p:nvPr/>
        </p:nvSpPr>
        <p:spPr bwMode="auto">
          <a:xfrm>
            <a:off x="4191000" y="4800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5" name="Line 24"/>
          <p:cNvSpPr>
            <a:spLocks noChangeShapeType="1"/>
          </p:cNvSpPr>
          <p:nvPr/>
        </p:nvSpPr>
        <p:spPr bwMode="auto">
          <a:xfrm>
            <a:off x="2438400" y="4800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6" name="Freeform 26"/>
          <p:cNvSpPr>
            <a:spLocks/>
          </p:cNvSpPr>
          <p:nvPr/>
        </p:nvSpPr>
        <p:spPr bwMode="auto">
          <a:xfrm>
            <a:off x="990600" y="3327400"/>
            <a:ext cx="1371600" cy="1955800"/>
          </a:xfrm>
          <a:custGeom>
            <a:avLst/>
            <a:gdLst/>
            <a:ahLst/>
            <a:cxnLst>
              <a:cxn ang="0">
                <a:pos x="0" y="0"/>
              </a:cxn>
              <a:cxn ang="0">
                <a:pos x="0" y="336"/>
              </a:cxn>
              <a:cxn ang="0">
                <a:pos x="864" y="336"/>
              </a:cxn>
            </a:cxnLst>
            <a:rect l="0" t="0" r="r" b="b"/>
            <a:pathLst>
              <a:path w="864" h="336">
                <a:moveTo>
                  <a:pt x="0" y="0"/>
                </a:moveTo>
                <a:lnTo>
                  <a:pt x="0" y="336"/>
                </a:lnTo>
                <a:lnTo>
                  <a:pt x="864" y="336"/>
                </a:lnTo>
              </a:path>
            </a:pathLst>
          </a:custGeom>
          <a:noFill/>
          <a:ln w="12700" cmpd="sng">
            <a:solidFill>
              <a:schemeClr val="tx1"/>
            </a:solidFill>
            <a:round/>
            <a:headEnd type="none" w="med" len="med"/>
            <a:tailEnd type="triangle" w="med" len="med"/>
          </a:ln>
          <a:effectLst/>
        </p:spPr>
        <p:txBody>
          <a:bodyPr/>
          <a:lstStyle/>
          <a:p>
            <a:endParaRPr lang="en-US"/>
          </a:p>
        </p:txBody>
      </p:sp>
      <p:sp>
        <p:nvSpPr>
          <p:cNvPr id="17" name="Line 27"/>
          <p:cNvSpPr>
            <a:spLocks noChangeShapeType="1"/>
          </p:cNvSpPr>
          <p:nvPr/>
        </p:nvSpPr>
        <p:spPr bwMode="auto">
          <a:xfrm>
            <a:off x="2438400" y="33528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18" name="Freeform 28"/>
          <p:cNvSpPr>
            <a:spLocks/>
          </p:cNvSpPr>
          <p:nvPr/>
        </p:nvSpPr>
        <p:spPr bwMode="auto">
          <a:xfrm flipV="1">
            <a:off x="2438400" y="36576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19" name="Line 29"/>
          <p:cNvSpPr>
            <a:spLocks noChangeShapeType="1"/>
          </p:cNvSpPr>
          <p:nvPr/>
        </p:nvSpPr>
        <p:spPr bwMode="auto">
          <a:xfrm>
            <a:off x="4191000" y="33528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26" name="Rectangle 44"/>
          <p:cNvSpPr>
            <a:spLocks noChangeArrowheads="1"/>
          </p:cNvSpPr>
          <p:nvPr/>
        </p:nvSpPr>
        <p:spPr bwMode="auto">
          <a:xfrm>
            <a:off x="1752600" y="2971800"/>
            <a:ext cx="15240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solidFill>
                  <a:schemeClr val="tx1"/>
                </a:solidFill>
              </a:rPr>
              <a:t>c[0]</a:t>
            </a:r>
          </a:p>
        </p:txBody>
      </p:sp>
      <p:sp>
        <p:nvSpPr>
          <p:cNvPr id="27" name="Rectangle 45"/>
          <p:cNvSpPr>
            <a:spLocks noChangeArrowheads="1"/>
          </p:cNvSpPr>
          <p:nvPr/>
        </p:nvSpPr>
        <p:spPr bwMode="auto">
          <a:xfrm>
            <a:off x="3276600" y="2971800"/>
            <a:ext cx="16764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solidFill>
                  <a:schemeClr val="tx1"/>
                </a:solidFill>
              </a:rPr>
              <a:t>c[1]</a:t>
            </a:r>
          </a:p>
        </p:txBody>
      </p:sp>
      <p:sp>
        <p:nvSpPr>
          <p:cNvPr id="29" name="Rectangle 48"/>
          <p:cNvSpPr>
            <a:spLocks noChangeArrowheads="1"/>
          </p:cNvSpPr>
          <p:nvPr/>
        </p:nvSpPr>
        <p:spPr bwMode="auto">
          <a:xfrm>
            <a:off x="609600" y="2971800"/>
            <a:ext cx="8382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solidFill>
                  <a:schemeClr val="tx1"/>
                </a:solidFill>
              </a:rPr>
              <a:t>IV</a:t>
            </a:r>
          </a:p>
        </p:txBody>
      </p:sp>
    </p:spTree>
    <p:extLst>
      <p:ext uri="{BB962C8B-B14F-4D97-AF65-F5344CB8AC3E}">
        <p14:creationId xmlns:p14="http://schemas.microsoft.com/office/powerpoint/2010/main" val="17293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Guess and Check if Padding Valid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65</a:t>
            </a:fld>
            <a:endParaRPr lang="en-US"/>
          </a:p>
        </p:txBody>
      </p:sp>
      <p:sp>
        <p:nvSpPr>
          <p:cNvPr id="5" name="Rectangle 5"/>
          <p:cNvSpPr>
            <a:spLocks noChangeArrowheads="1"/>
          </p:cNvSpPr>
          <p:nvPr/>
        </p:nvSpPr>
        <p:spPr bwMode="auto">
          <a:xfrm>
            <a:off x="2057400" y="39624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6" name="Rectangle 6"/>
          <p:cNvSpPr>
            <a:spLocks noChangeArrowheads="1"/>
          </p:cNvSpPr>
          <p:nvPr/>
        </p:nvSpPr>
        <p:spPr bwMode="auto">
          <a:xfrm>
            <a:off x="3733800" y="3962400"/>
            <a:ext cx="914400" cy="838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2400" dirty="0"/>
              <a:t>D</a:t>
            </a:r>
            <a:r>
              <a:rPr lang="en-US" sz="2400" dirty="0" smtClean="0"/>
              <a:t>(</a:t>
            </a:r>
            <a:r>
              <a:rPr lang="en-US" sz="2400" dirty="0"/>
              <a:t>k,</a:t>
            </a:r>
            <a:r>
              <a:rPr lang="en-US" sz="2400" dirty="0">
                <a:sym typeface="Symbol" pitchFamily="18" charset="2"/>
              </a:rPr>
              <a:t>)</a:t>
            </a:r>
          </a:p>
        </p:txBody>
      </p:sp>
      <p:sp>
        <p:nvSpPr>
          <p:cNvPr id="7" name="Rectangle 10"/>
          <p:cNvSpPr>
            <a:spLocks noChangeArrowheads="1"/>
          </p:cNvSpPr>
          <p:nvPr/>
        </p:nvSpPr>
        <p:spPr bwMode="auto">
          <a:xfrm>
            <a:off x="1752600" y="5943600"/>
            <a:ext cx="15240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t>m[0]</a:t>
            </a:r>
          </a:p>
        </p:txBody>
      </p:sp>
      <p:sp>
        <p:nvSpPr>
          <p:cNvPr id="8" name="Rectangle 11"/>
          <p:cNvSpPr>
            <a:spLocks noChangeArrowheads="1"/>
          </p:cNvSpPr>
          <p:nvPr/>
        </p:nvSpPr>
        <p:spPr bwMode="auto">
          <a:xfrm>
            <a:off x="3276600" y="5943600"/>
            <a:ext cx="16764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t>m[1]</a:t>
            </a:r>
          </a:p>
        </p:txBody>
      </p:sp>
      <p:sp>
        <p:nvSpPr>
          <p:cNvPr id="10" name="Text Box 15"/>
          <p:cNvSpPr txBox="1">
            <a:spLocks noChangeArrowheads="1"/>
          </p:cNvSpPr>
          <p:nvPr/>
        </p:nvSpPr>
        <p:spPr bwMode="auto">
          <a:xfrm flipV="1">
            <a:off x="2246314" y="50540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11" name="Text Box 17"/>
          <p:cNvSpPr txBox="1">
            <a:spLocks noChangeArrowheads="1"/>
          </p:cNvSpPr>
          <p:nvPr/>
        </p:nvSpPr>
        <p:spPr bwMode="auto">
          <a:xfrm flipV="1">
            <a:off x="3962400" y="5054024"/>
            <a:ext cx="499856" cy="584776"/>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12" name="Line 19"/>
          <p:cNvSpPr>
            <a:spLocks noChangeShapeType="1"/>
          </p:cNvSpPr>
          <p:nvPr/>
        </p:nvSpPr>
        <p:spPr bwMode="auto">
          <a:xfrm>
            <a:off x="2482850" y="5562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3" name="Line 20"/>
          <p:cNvSpPr>
            <a:spLocks noChangeShapeType="1"/>
          </p:cNvSpPr>
          <p:nvPr/>
        </p:nvSpPr>
        <p:spPr bwMode="auto">
          <a:xfrm>
            <a:off x="4191000" y="5530849"/>
            <a:ext cx="0" cy="381000"/>
          </a:xfrm>
          <a:prstGeom prst="line">
            <a:avLst/>
          </a:prstGeom>
          <a:noFill/>
          <a:ln w="9525">
            <a:solidFill>
              <a:schemeClr val="tx1"/>
            </a:solidFill>
            <a:round/>
            <a:headEnd/>
            <a:tailEnd type="triangle" w="med" len="med"/>
          </a:ln>
          <a:effectLst/>
        </p:spPr>
        <p:txBody>
          <a:bodyPr/>
          <a:lstStyle/>
          <a:p>
            <a:endParaRPr lang="en-US"/>
          </a:p>
        </p:txBody>
      </p:sp>
      <p:sp>
        <p:nvSpPr>
          <p:cNvPr id="14" name="Line 22"/>
          <p:cNvSpPr>
            <a:spLocks noChangeShapeType="1"/>
          </p:cNvSpPr>
          <p:nvPr/>
        </p:nvSpPr>
        <p:spPr bwMode="auto">
          <a:xfrm>
            <a:off x="4191000" y="4800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5" name="Line 24"/>
          <p:cNvSpPr>
            <a:spLocks noChangeShapeType="1"/>
          </p:cNvSpPr>
          <p:nvPr/>
        </p:nvSpPr>
        <p:spPr bwMode="auto">
          <a:xfrm>
            <a:off x="2438400" y="4800600"/>
            <a:ext cx="0" cy="381000"/>
          </a:xfrm>
          <a:prstGeom prst="line">
            <a:avLst/>
          </a:prstGeom>
          <a:noFill/>
          <a:ln w="9525">
            <a:solidFill>
              <a:schemeClr val="tx1"/>
            </a:solidFill>
            <a:round/>
            <a:headEnd/>
            <a:tailEnd type="triangle" w="med" len="med"/>
          </a:ln>
          <a:effectLst/>
        </p:spPr>
        <p:txBody>
          <a:bodyPr/>
          <a:lstStyle/>
          <a:p>
            <a:endParaRPr lang="en-US"/>
          </a:p>
        </p:txBody>
      </p:sp>
      <p:sp>
        <p:nvSpPr>
          <p:cNvPr id="16" name="Freeform 26"/>
          <p:cNvSpPr>
            <a:spLocks/>
          </p:cNvSpPr>
          <p:nvPr/>
        </p:nvSpPr>
        <p:spPr bwMode="auto">
          <a:xfrm>
            <a:off x="990600" y="3327400"/>
            <a:ext cx="1371600" cy="1955800"/>
          </a:xfrm>
          <a:custGeom>
            <a:avLst/>
            <a:gdLst/>
            <a:ahLst/>
            <a:cxnLst>
              <a:cxn ang="0">
                <a:pos x="0" y="0"/>
              </a:cxn>
              <a:cxn ang="0">
                <a:pos x="0" y="336"/>
              </a:cxn>
              <a:cxn ang="0">
                <a:pos x="864" y="336"/>
              </a:cxn>
            </a:cxnLst>
            <a:rect l="0" t="0" r="r" b="b"/>
            <a:pathLst>
              <a:path w="864" h="336">
                <a:moveTo>
                  <a:pt x="0" y="0"/>
                </a:moveTo>
                <a:lnTo>
                  <a:pt x="0" y="336"/>
                </a:lnTo>
                <a:lnTo>
                  <a:pt x="864" y="336"/>
                </a:lnTo>
              </a:path>
            </a:pathLst>
          </a:custGeom>
          <a:noFill/>
          <a:ln w="12700" cmpd="sng">
            <a:solidFill>
              <a:schemeClr val="tx1"/>
            </a:solidFill>
            <a:round/>
            <a:headEnd type="none" w="med" len="med"/>
            <a:tailEnd type="triangle" w="med" len="med"/>
          </a:ln>
          <a:effectLst/>
        </p:spPr>
        <p:txBody>
          <a:bodyPr/>
          <a:lstStyle/>
          <a:p>
            <a:endParaRPr lang="en-US"/>
          </a:p>
        </p:txBody>
      </p:sp>
      <p:sp>
        <p:nvSpPr>
          <p:cNvPr id="17" name="Line 27"/>
          <p:cNvSpPr>
            <a:spLocks noChangeShapeType="1"/>
          </p:cNvSpPr>
          <p:nvPr/>
        </p:nvSpPr>
        <p:spPr bwMode="auto">
          <a:xfrm>
            <a:off x="2438400" y="33528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18" name="Freeform 28"/>
          <p:cNvSpPr>
            <a:spLocks/>
          </p:cNvSpPr>
          <p:nvPr/>
        </p:nvSpPr>
        <p:spPr bwMode="auto">
          <a:xfrm flipV="1">
            <a:off x="2438400" y="3657600"/>
            <a:ext cx="1600200" cy="1676400"/>
          </a:xfrm>
          <a:custGeom>
            <a:avLst/>
            <a:gdLst/>
            <a:ahLst/>
            <a:cxnLst>
              <a:cxn ang="0">
                <a:pos x="0" y="1056"/>
              </a:cxn>
              <a:cxn ang="0">
                <a:pos x="576" y="1056"/>
              </a:cxn>
              <a:cxn ang="0">
                <a:pos x="576" y="0"/>
              </a:cxn>
              <a:cxn ang="0">
                <a:pos x="1008" y="0"/>
              </a:cxn>
            </a:cxnLst>
            <a:rect l="0" t="0" r="r" b="b"/>
            <a:pathLst>
              <a:path w="1008" h="1056">
                <a:moveTo>
                  <a:pt x="0" y="1056"/>
                </a:moveTo>
                <a:lnTo>
                  <a:pt x="576" y="1056"/>
                </a:lnTo>
                <a:lnTo>
                  <a:pt x="576" y="0"/>
                </a:lnTo>
                <a:lnTo>
                  <a:pt x="1008" y="0"/>
                </a:lnTo>
              </a:path>
            </a:pathLst>
          </a:custGeom>
          <a:noFill/>
          <a:ln w="9525">
            <a:solidFill>
              <a:schemeClr val="tx1"/>
            </a:solidFill>
            <a:round/>
            <a:headEnd type="none" w="med" len="med"/>
            <a:tailEnd type="triangle" w="med" len="med"/>
          </a:ln>
          <a:effectLst/>
        </p:spPr>
        <p:txBody>
          <a:bodyPr/>
          <a:lstStyle/>
          <a:p>
            <a:endParaRPr lang="en-US"/>
          </a:p>
        </p:txBody>
      </p:sp>
      <p:sp>
        <p:nvSpPr>
          <p:cNvPr id="19" name="Line 29"/>
          <p:cNvSpPr>
            <a:spLocks noChangeShapeType="1"/>
          </p:cNvSpPr>
          <p:nvPr/>
        </p:nvSpPr>
        <p:spPr bwMode="auto">
          <a:xfrm>
            <a:off x="4191000" y="3352800"/>
            <a:ext cx="1588" cy="609600"/>
          </a:xfrm>
          <a:prstGeom prst="line">
            <a:avLst/>
          </a:prstGeom>
          <a:noFill/>
          <a:ln w="9525">
            <a:solidFill>
              <a:schemeClr val="tx1"/>
            </a:solidFill>
            <a:round/>
            <a:headEnd/>
            <a:tailEnd type="triangle" w="med" len="med"/>
          </a:ln>
          <a:effectLst/>
        </p:spPr>
        <p:txBody>
          <a:bodyPr/>
          <a:lstStyle/>
          <a:p>
            <a:endParaRPr lang="en-US"/>
          </a:p>
        </p:txBody>
      </p:sp>
      <p:sp>
        <p:nvSpPr>
          <p:cNvPr id="26" name="Rectangle 44"/>
          <p:cNvSpPr>
            <a:spLocks noChangeArrowheads="1"/>
          </p:cNvSpPr>
          <p:nvPr/>
        </p:nvSpPr>
        <p:spPr bwMode="auto">
          <a:xfrm>
            <a:off x="1752600" y="2971800"/>
            <a:ext cx="15240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solidFill>
                  <a:schemeClr val="tx1"/>
                </a:solidFill>
              </a:rPr>
              <a:t>c[0]</a:t>
            </a:r>
          </a:p>
        </p:txBody>
      </p:sp>
      <p:sp>
        <p:nvSpPr>
          <p:cNvPr id="27" name="Rectangle 45"/>
          <p:cNvSpPr>
            <a:spLocks noChangeArrowheads="1"/>
          </p:cNvSpPr>
          <p:nvPr/>
        </p:nvSpPr>
        <p:spPr bwMode="auto">
          <a:xfrm>
            <a:off x="3276600" y="2971800"/>
            <a:ext cx="16764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solidFill>
                  <a:schemeClr val="tx1"/>
                </a:solidFill>
              </a:rPr>
              <a:t>c[1]</a:t>
            </a:r>
          </a:p>
        </p:txBody>
      </p:sp>
      <p:sp>
        <p:nvSpPr>
          <p:cNvPr id="29" name="Rectangle 48"/>
          <p:cNvSpPr>
            <a:spLocks noChangeArrowheads="1"/>
          </p:cNvSpPr>
          <p:nvPr/>
        </p:nvSpPr>
        <p:spPr bwMode="auto">
          <a:xfrm>
            <a:off x="609600" y="2971800"/>
            <a:ext cx="838200" cy="381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dirty="0">
                <a:solidFill>
                  <a:schemeClr val="tx1"/>
                </a:solidFill>
              </a:rPr>
              <a:t>IV</a:t>
            </a:r>
          </a:p>
        </p:txBody>
      </p:sp>
      <p:grpSp>
        <p:nvGrpSpPr>
          <p:cNvPr id="43" name="Group 42"/>
          <p:cNvGrpSpPr/>
          <p:nvPr/>
        </p:nvGrpSpPr>
        <p:grpSpPr>
          <a:xfrm>
            <a:off x="4800600" y="3962399"/>
            <a:ext cx="4263088" cy="2290865"/>
            <a:chOff x="4800600" y="4038599"/>
            <a:chExt cx="4263088" cy="2290865"/>
          </a:xfrm>
        </p:grpSpPr>
        <p:grpSp>
          <p:nvGrpSpPr>
            <p:cNvPr id="34" name="Group 33"/>
            <p:cNvGrpSpPr/>
            <p:nvPr/>
          </p:nvGrpSpPr>
          <p:grpSpPr>
            <a:xfrm>
              <a:off x="4800600" y="4038599"/>
              <a:ext cx="3953950" cy="1949449"/>
              <a:chOff x="4800599" y="3028950"/>
              <a:chExt cx="3953950" cy="1462087"/>
            </a:xfrm>
          </p:grpSpPr>
          <p:sp>
            <p:nvSpPr>
              <p:cNvPr id="35" name="TextBox 34"/>
              <p:cNvSpPr txBox="1"/>
              <p:nvPr/>
            </p:nvSpPr>
            <p:spPr>
              <a:xfrm>
                <a:off x="5562600" y="3028950"/>
                <a:ext cx="3191949" cy="346249"/>
              </a:xfrm>
              <a:prstGeom prst="rect">
                <a:avLst/>
              </a:prstGeom>
              <a:noFill/>
              <a:ln>
                <a:solidFill>
                  <a:srgbClr val="000000"/>
                </a:solidFill>
              </a:ln>
            </p:spPr>
            <p:txBody>
              <a:bodyPr wrap="none" rtlCol="0">
                <a:spAutoFit/>
              </a:bodyPr>
              <a:lstStyle/>
              <a:p>
                <a:r>
                  <a:rPr lang="en-US" sz="2400" dirty="0" smtClean="0"/>
                  <a:t>= last-byte ⨁ </a:t>
                </a:r>
                <a:r>
                  <a:rPr lang="en-US" sz="2400" dirty="0"/>
                  <a:t>g ⨁ </a:t>
                </a:r>
                <a:r>
                  <a:rPr lang="en-US" sz="2400" dirty="0" smtClean="0"/>
                  <a:t>0x01 </a:t>
                </a:r>
                <a:endParaRPr lang="en-US" sz="2400" dirty="0"/>
              </a:p>
            </p:txBody>
          </p:sp>
          <p:cxnSp>
            <p:nvCxnSpPr>
              <p:cNvPr id="36" name="Straight Arrow Connector 35"/>
              <p:cNvCxnSpPr/>
              <p:nvPr/>
            </p:nvCxnSpPr>
            <p:spPr>
              <a:xfrm flipH="1">
                <a:off x="4800599" y="3486150"/>
                <a:ext cx="762001" cy="10048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5264648" y="5342495"/>
              <a:ext cx="3799040" cy="986969"/>
            </a:xfrm>
            <a:prstGeom prst="snip1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spcBef>
                  <a:spcPts val="600"/>
                </a:spcBef>
              </a:pPr>
              <a:r>
                <a:rPr lang="en-US" sz="2400" dirty="0"/>
                <a:t>i</a:t>
              </a:r>
              <a:r>
                <a:rPr lang="en-US" sz="2400" dirty="0" smtClean="0"/>
                <a:t>f last-byte = g:   valid pad</a:t>
              </a:r>
            </a:p>
            <a:p>
              <a:pPr>
                <a:spcBef>
                  <a:spcPts val="600"/>
                </a:spcBef>
              </a:pPr>
              <a:r>
                <a:rPr lang="en-US" sz="2400" dirty="0" smtClean="0"/>
                <a:t>    otherwise:      invalid pad</a:t>
              </a:r>
              <a:endParaRPr lang="en-US" sz="2400" dirty="0"/>
            </a:p>
          </p:txBody>
        </p:sp>
      </p:grpSp>
      <p:sp>
        <p:nvSpPr>
          <p:cNvPr id="38" name="Rectangle 37"/>
          <p:cNvSpPr/>
          <p:nvPr/>
        </p:nvSpPr>
        <p:spPr>
          <a:xfrm>
            <a:off x="4648200" y="5943600"/>
            <a:ext cx="304800" cy="38404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42" name="Group 41"/>
          <p:cNvGrpSpPr/>
          <p:nvPr/>
        </p:nvGrpSpPr>
        <p:grpSpPr>
          <a:xfrm>
            <a:off x="2971800" y="2743200"/>
            <a:ext cx="4478922" cy="612648"/>
            <a:chOff x="2971800" y="2819400"/>
            <a:chExt cx="4478922" cy="612648"/>
          </a:xfrm>
        </p:grpSpPr>
        <p:sp>
          <p:nvSpPr>
            <p:cNvPr id="31" name="Rectangle 30"/>
            <p:cNvSpPr/>
            <p:nvPr/>
          </p:nvSpPr>
          <p:spPr>
            <a:xfrm>
              <a:off x="2971800" y="3048000"/>
              <a:ext cx="304800" cy="38404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3" name="TextBox 32"/>
            <p:cNvSpPr txBox="1"/>
            <p:nvPr/>
          </p:nvSpPr>
          <p:spPr>
            <a:xfrm>
              <a:off x="5715000" y="2819401"/>
              <a:ext cx="1735722" cy="461665"/>
            </a:xfrm>
            <a:prstGeom prst="rect">
              <a:avLst/>
            </a:prstGeom>
            <a:noFill/>
            <a:ln>
              <a:solidFill>
                <a:srgbClr val="000000"/>
              </a:solidFill>
            </a:ln>
          </p:spPr>
          <p:txBody>
            <a:bodyPr wrap="none" rtlCol="0">
              <a:spAutoFit/>
            </a:bodyPr>
            <a:lstStyle/>
            <a:p>
              <a:r>
                <a:rPr lang="en-US" sz="2400" dirty="0" smtClean="0"/>
                <a:t>⨁ g ⨁ 0x01</a:t>
              </a:r>
              <a:endParaRPr lang="en-US" sz="2400" dirty="0"/>
            </a:p>
          </p:txBody>
        </p:sp>
        <p:cxnSp>
          <p:nvCxnSpPr>
            <p:cNvPr id="40" name="Curved Connector 39"/>
            <p:cNvCxnSpPr>
              <a:endCxn id="31" idx="0"/>
            </p:cNvCxnSpPr>
            <p:nvPr/>
          </p:nvCxnSpPr>
          <p:spPr>
            <a:xfrm rot="10800000" flipV="1">
              <a:off x="3124200" y="2819400"/>
              <a:ext cx="2590800" cy="228600"/>
            </a:xfrm>
            <a:prstGeom prst="bentConnector2">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838200" y="1641157"/>
            <a:ext cx="7467600" cy="492443"/>
          </a:xfrm>
          <a:prstGeom prst="rect">
            <a:avLst/>
          </a:prstGeom>
          <a:noFill/>
        </p:spPr>
        <p:txBody>
          <a:bodyPr wrap="square" lIns="0" tIns="0" rIns="0" bIns="0" rtlCol="0" anchor="t" anchorCtr="0">
            <a:spAutoFit/>
          </a:bodyPr>
          <a:lstStyle/>
          <a:p>
            <a:r>
              <a:rPr lang="en-US" sz="3200" dirty="0" smtClean="0"/>
              <a:t>Let g be our guess for the last byte of m[1]</a:t>
            </a:r>
          </a:p>
        </p:txBody>
      </p:sp>
      <p:sp>
        <p:nvSpPr>
          <p:cNvPr id="21" name="TextBox 20"/>
          <p:cNvSpPr txBox="1"/>
          <p:nvPr/>
        </p:nvSpPr>
        <p:spPr>
          <a:xfrm>
            <a:off x="152400" y="6550223"/>
            <a:ext cx="4290037" cy="307777"/>
          </a:xfrm>
          <a:prstGeom prst="rect">
            <a:avLst/>
          </a:prstGeom>
          <a:noFill/>
        </p:spPr>
        <p:txBody>
          <a:bodyPr wrap="none" lIns="0" tIns="0" rIns="0" bIns="0" rtlCol="0" anchor="t" anchorCtr="0">
            <a:spAutoFit/>
          </a:bodyPr>
          <a:lstStyle/>
          <a:p>
            <a:r>
              <a:rPr lang="en-US" sz="2000" dirty="0" smtClean="0"/>
              <a:t>*note MAC will fail, but we get the byte.</a:t>
            </a:r>
          </a:p>
        </p:txBody>
      </p:sp>
    </p:spTree>
    <p:extLst>
      <p:ext uri="{BB962C8B-B14F-4D97-AF65-F5344CB8AC3E}">
        <p14:creationId xmlns:p14="http://schemas.microsoft.com/office/powerpoint/2010/main" val="42029794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Padding Oracle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Attack:   submit  </a:t>
            </a:r>
            <a:r>
              <a:rPr lang="en-US" sz="2800" dirty="0" smtClean="0">
                <a:solidFill>
                  <a:schemeClr val="tx2"/>
                </a:solidFill>
              </a:rPr>
              <a:t>( </a:t>
            </a:r>
            <a:r>
              <a:rPr lang="en-US" sz="2800" dirty="0">
                <a:solidFill>
                  <a:schemeClr val="tx2"/>
                </a:solidFill>
              </a:rPr>
              <a:t>IV, c’[0],  c[1] ) </a:t>
            </a:r>
            <a:r>
              <a:rPr lang="en-US" sz="2800" b="1" dirty="0">
                <a:solidFill>
                  <a:srgbClr val="FF0000"/>
                </a:solidFill>
              </a:rPr>
              <a:t> </a:t>
            </a:r>
            <a:r>
              <a:rPr lang="en-US" sz="2800" dirty="0"/>
              <a:t>to padding </a:t>
            </a:r>
            <a:r>
              <a:rPr lang="en-US" sz="2800" dirty="0" smtClean="0"/>
              <a:t>	oracle 			⇒   </a:t>
            </a:r>
            <a:r>
              <a:rPr lang="en-US" sz="2800" dirty="0"/>
              <a:t>attacker learns if </a:t>
            </a:r>
            <a:r>
              <a:rPr lang="en-US" sz="2800" dirty="0" smtClean="0"/>
              <a:t>last byte = g</a:t>
            </a:r>
            <a:endParaRPr lang="en-US" sz="2800" dirty="0"/>
          </a:p>
          <a:p>
            <a:pPr marL="0" indent="0">
              <a:spcBef>
                <a:spcPts val="1200"/>
              </a:spcBef>
              <a:buNone/>
            </a:pPr>
            <a:endParaRPr lang="en-US" sz="2800" dirty="0"/>
          </a:p>
          <a:p>
            <a:pPr marL="0" indent="0">
              <a:spcBef>
                <a:spcPts val="1200"/>
              </a:spcBef>
              <a:buNone/>
            </a:pPr>
            <a:r>
              <a:rPr lang="en-US" sz="2800" dirty="0"/>
              <a:t>Repeat </a:t>
            </a:r>
            <a:r>
              <a:rPr lang="en-US" sz="2800" dirty="0" smtClean="0"/>
              <a:t>with  g </a:t>
            </a:r>
            <a:r>
              <a:rPr lang="en-US" sz="2800" dirty="0"/>
              <a:t>= 0,1, …, 255  to learn last byte of m[1]</a:t>
            </a:r>
          </a:p>
          <a:p>
            <a:pPr marL="0" indent="0">
              <a:spcBef>
                <a:spcPts val="1200"/>
              </a:spcBef>
              <a:buNone/>
            </a:pPr>
            <a:endParaRPr lang="en-US" sz="2800" dirty="0"/>
          </a:p>
          <a:p>
            <a:pPr marL="0" indent="0">
              <a:spcBef>
                <a:spcPts val="1200"/>
              </a:spcBef>
              <a:buNone/>
            </a:pPr>
            <a:r>
              <a:rPr lang="en-US" sz="2800" dirty="0"/>
              <a:t>Then use a  (</a:t>
            </a:r>
            <a:r>
              <a:rPr lang="en-US" sz="2800" dirty="0" smtClean="0"/>
              <a:t>0x02</a:t>
            </a:r>
            <a:r>
              <a:rPr lang="en-US" sz="2800" dirty="0"/>
              <a:t>, </a:t>
            </a:r>
            <a:r>
              <a:rPr lang="en-US" sz="2800" dirty="0" smtClean="0"/>
              <a:t>0x02</a:t>
            </a:r>
            <a:r>
              <a:rPr lang="en-US" sz="2800" dirty="0"/>
              <a:t>)  pad to learn the next byte and so on …</a:t>
            </a:r>
          </a:p>
          <a:p>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66</a:t>
            </a:fld>
            <a:endParaRPr lang="en-US"/>
          </a:p>
        </p:txBody>
      </p:sp>
    </p:spTree>
    <p:extLst>
      <p:ext uri="{BB962C8B-B14F-4D97-AF65-F5344CB8AC3E}">
        <p14:creationId xmlns:p14="http://schemas.microsoft.com/office/powerpoint/2010/main" val="31720738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TLS Bug Prior to 1.1</a:t>
            </a:r>
            <a:endParaRPr lang="en-US" dirty="0"/>
          </a:p>
        </p:txBody>
      </p:sp>
      <p:sp>
        <p:nvSpPr>
          <p:cNvPr id="3" name="Content Placeholder 2"/>
          <p:cNvSpPr>
            <a:spLocks noGrp="1"/>
          </p:cNvSpPr>
          <p:nvPr>
            <p:ph idx="1"/>
          </p:nvPr>
        </p:nvSpPr>
        <p:spPr/>
        <p:txBody>
          <a:bodyPr/>
          <a:lstStyle/>
          <a:p>
            <a:pPr marL="0" indent="0">
              <a:buNone/>
            </a:pPr>
            <a:r>
              <a:rPr lang="en-US" dirty="0">
                <a:cs typeface="Cambria"/>
              </a:rPr>
              <a:t>IV for CBC is </a:t>
            </a:r>
            <a:r>
              <a:rPr lang="en-US" dirty="0" smtClean="0">
                <a:cs typeface="Cambria"/>
              </a:rPr>
              <a:t>predictable using chained IV</a:t>
            </a:r>
            <a:endParaRPr lang="en-US" dirty="0">
              <a:cs typeface="Cambria"/>
            </a:endParaRPr>
          </a:p>
          <a:p>
            <a:pPr lvl="1">
              <a:tabLst>
                <a:tab pos="457200" algn="l"/>
              </a:tabLst>
            </a:pPr>
            <a:r>
              <a:rPr lang="en-US" dirty="0" smtClean="0">
                <a:cs typeface="Cambria"/>
              </a:rPr>
              <a:t>IV </a:t>
            </a:r>
            <a:r>
              <a:rPr lang="en-US" dirty="0">
                <a:cs typeface="Cambria"/>
              </a:rPr>
              <a:t>for next record is last </a:t>
            </a:r>
            <a:r>
              <a:rPr lang="en-US" dirty="0" err="1">
                <a:cs typeface="Cambria"/>
              </a:rPr>
              <a:t>ciphertext</a:t>
            </a:r>
            <a:r>
              <a:rPr lang="en-US" dirty="0">
                <a:cs typeface="Cambria"/>
              </a:rPr>
              <a:t> block of </a:t>
            </a:r>
            <a:r>
              <a:rPr lang="en-US" dirty="0" smtClean="0">
                <a:cs typeface="Cambria"/>
              </a:rPr>
              <a:t>	current record.</a:t>
            </a:r>
          </a:p>
          <a:p>
            <a:pPr lvl="1">
              <a:tabLst>
                <a:tab pos="457200" algn="l"/>
              </a:tabLst>
            </a:pPr>
            <a:r>
              <a:rPr lang="en-US" dirty="0" smtClean="0">
                <a:cs typeface="Cambria"/>
              </a:rPr>
              <a:t>Not </a:t>
            </a:r>
            <a:r>
              <a:rPr lang="en-US" dirty="0">
                <a:cs typeface="Cambria"/>
              </a:rPr>
              <a:t>CPA </a:t>
            </a:r>
            <a:r>
              <a:rPr lang="en-US" dirty="0" smtClean="0">
                <a:cs typeface="Cambria"/>
              </a:rPr>
              <a:t>secure (see block cipher lecture).  BEAST attack is a practical implementation</a:t>
            </a:r>
            <a:endParaRPr lang="en-US" sz="1600" dirty="0">
              <a:cs typeface="Cambria"/>
            </a:endParaRPr>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67</a:t>
            </a:fld>
            <a:endParaRPr lang="en-US"/>
          </a:p>
        </p:txBody>
      </p:sp>
    </p:spTree>
    <p:extLst>
      <p:ext uri="{BB962C8B-B14F-4D97-AF65-F5344CB8AC3E}">
        <p14:creationId xmlns:p14="http://schemas.microsoft.com/office/powerpoint/2010/main" val="12881943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TLS header leaks the length of TLS records</a:t>
            </a:r>
          </a:p>
          <a:p>
            <a:r>
              <a:rPr lang="en-US" dirty="0" smtClean="0"/>
              <a:t>Lengths can also be inferred by observing network traffic</a:t>
            </a:r>
          </a:p>
          <a:p>
            <a:pPr marL="0" indent="0">
              <a:spcBef>
                <a:spcPts val="2376"/>
              </a:spcBef>
              <a:buNone/>
            </a:pPr>
            <a:r>
              <a:rPr lang="en-US" dirty="0" smtClean="0"/>
              <a:t>For many web applications, leaking lengths reveals sensitive info:</a:t>
            </a:r>
          </a:p>
          <a:p>
            <a:r>
              <a:rPr lang="en-US" dirty="0" smtClean="0"/>
              <a:t>In tax preparation sites, lengths indicate the type of return being filed which leaks information about the user’s income</a:t>
            </a:r>
          </a:p>
          <a:p>
            <a:r>
              <a:rPr lang="en-US" dirty="0" smtClean="0"/>
              <a:t>In healthcare sites, lengths leaks what page the user is viewing</a:t>
            </a:r>
          </a:p>
          <a:p>
            <a:r>
              <a:rPr lang="en-US" dirty="0" smtClean="0"/>
              <a:t>In Google maps, lengths leaks the location being requested</a:t>
            </a:r>
          </a:p>
          <a:p>
            <a:pPr marL="0" indent="0">
              <a:spcBef>
                <a:spcPts val="2976"/>
              </a:spcBef>
              <a:buNone/>
            </a:pPr>
            <a:r>
              <a:rPr lang="en-US" dirty="0" smtClean="0"/>
              <a:t>No easy solution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68</a:t>
            </a:fld>
            <a:endParaRPr lang="en-US"/>
          </a:p>
        </p:txBody>
      </p:sp>
    </p:spTree>
    <p:extLst>
      <p:ext uri="{BB962C8B-B14F-4D97-AF65-F5344CB8AC3E}">
        <p14:creationId xmlns:p14="http://schemas.microsoft.com/office/powerpoint/2010/main" val="36964561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514350" indent="-514350">
              <a:buAutoNum type="arabicPeriod"/>
            </a:pPr>
            <a:r>
              <a:rPr lang="en-US" dirty="0" smtClean="0"/>
              <a:t>Encrypt-then-MAC would completely avoid many problem.</a:t>
            </a:r>
          </a:p>
          <a:p>
            <a:pPr lvl="1"/>
            <a:r>
              <a:rPr lang="en-US" dirty="0" smtClean="0"/>
              <a:t>MAC is checked first and </a:t>
            </a:r>
            <a:r>
              <a:rPr lang="en-US" dirty="0" err="1" smtClean="0"/>
              <a:t>ciphertext</a:t>
            </a:r>
            <a:r>
              <a:rPr lang="en-US" dirty="0" smtClean="0"/>
              <a:t> discarded if invalid</a:t>
            </a:r>
          </a:p>
          <a:p>
            <a:pPr marL="514350" indent="-514350">
              <a:buAutoNum type="arabicPeriod"/>
            </a:pPr>
            <a:r>
              <a:rPr lang="en-US" dirty="0" smtClean="0"/>
              <a:t>MAC-then-CBC provides Authenticated Encryption, but padding oracle destroys it</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69</a:t>
            </a:fld>
            <a:endParaRPr lang="en-US"/>
          </a:p>
        </p:txBody>
      </p:sp>
    </p:spTree>
    <p:extLst>
      <p:ext uri="{BB962C8B-B14F-4D97-AF65-F5344CB8AC3E}">
        <p14:creationId xmlns:p14="http://schemas.microsoft.com/office/powerpoint/2010/main" val="227921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7</a:t>
            </a:fld>
            <a:endParaRPr lang="en-US"/>
          </a:p>
        </p:txBody>
      </p:sp>
      <p:sp>
        <p:nvSpPr>
          <p:cNvPr id="5" name="Rectangle 4"/>
          <p:cNvSpPr/>
          <p:nvPr/>
        </p:nvSpPr>
        <p:spPr>
          <a:xfrm>
            <a:off x="915489" y="2209800"/>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=80</a:t>
            </a:r>
          </a:p>
        </p:txBody>
      </p:sp>
      <p:sp>
        <p:nvSpPr>
          <p:cNvPr id="6" name="Rectangle 5"/>
          <p:cNvSpPr/>
          <p:nvPr/>
        </p:nvSpPr>
        <p:spPr>
          <a:xfrm>
            <a:off x="2134689" y="2209800"/>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sp>
        <p:nvSpPr>
          <p:cNvPr id="7" name="TextBox 6"/>
          <p:cNvSpPr txBox="1"/>
          <p:nvPr/>
        </p:nvSpPr>
        <p:spPr>
          <a:xfrm>
            <a:off x="419246" y="2225898"/>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1</a:t>
            </a:r>
            <a:r>
              <a:rPr lang="en-US" sz="2400" dirty="0" smtClean="0"/>
              <a:t>,</a:t>
            </a:r>
          </a:p>
        </p:txBody>
      </p:sp>
      <p:grpSp>
        <p:nvGrpSpPr>
          <p:cNvPr id="8" name="Group 7"/>
          <p:cNvGrpSpPr/>
          <p:nvPr/>
        </p:nvGrpSpPr>
        <p:grpSpPr>
          <a:xfrm>
            <a:off x="422426" y="3681753"/>
            <a:ext cx="3112860" cy="536853"/>
            <a:chOff x="1459140" y="4492347"/>
            <a:chExt cx="3112860" cy="536853"/>
          </a:xfrm>
        </p:grpSpPr>
        <p:grpSp>
          <p:nvGrpSpPr>
            <p:cNvPr id="9" name="Group 8"/>
            <p:cNvGrpSpPr/>
            <p:nvPr/>
          </p:nvGrpSpPr>
          <p:grpSpPr>
            <a:xfrm>
              <a:off x="1828800" y="4492347"/>
              <a:ext cx="2743200" cy="536853"/>
              <a:chOff x="1828800" y="4492347"/>
              <a:chExt cx="2743200" cy="536853"/>
            </a:xfrm>
          </p:grpSpPr>
          <p:cxnSp>
            <p:nvCxnSpPr>
              <p:cNvPr id="11" name="Straight Arrow Connector 10"/>
              <p:cNvCxnSpPr/>
              <p:nvPr/>
            </p:nvCxnSpPr>
            <p:spPr>
              <a:xfrm>
                <a:off x="1828800" y="5029200"/>
                <a:ext cx="274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952203" y="4492347"/>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dest</a:t>
                </a:r>
                <a:r>
                  <a:rPr lang="en-US" sz="2000" dirty="0" smtClean="0">
                    <a:solidFill>
                      <a:schemeClr val="bg1"/>
                    </a:solidFill>
                  </a:rPr>
                  <a:t>=1026</a:t>
                </a:r>
              </a:p>
            </p:txBody>
          </p:sp>
          <p:sp>
            <p:nvSpPr>
              <p:cNvPr id="13" name="Rectangle 12"/>
              <p:cNvSpPr/>
              <p:nvPr/>
            </p:nvSpPr>
            <p:spPr>
              <a:xfrm>
                <a:off x="3171403" y="4492347"/>
                <a:ext cx="1190203"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err="1" smtClean="0">
                    <a:solidFill>
                      <a:schemeClr val="bg1"/>
                    </a:solidFill>
                  </a:rPr>
                  <a:t>msg</a:t>
                </a:r>
                <a:r>
                  <a:rPr lang="en-US" sz="2000" dirty="0" smtClean="0">
                    <a:solidFill>
                      <a:schemeClr val="bg1"/>
                    </a:solidFill>
                  </a:rPr>
                  <a:t> a</a:t>
                </a:r>
              </a:p>
            </p:txBody>
          </p:sp>
        </p:grpSp>
        <p:sp>
          <p:nvSpPr>
            <p:cNvPr id="10" name="TextBox 9"/>
            <p:cNvSpPr txBox="1"/>
            <p:nvPr/>
          </p:nvSpPr>
          <p:spPr>
            <a:xfrm>
              <a:off x="1459140" y="4515027"/>
              <a:ext cx="462266" cy="369332"/>
            </a:xfrm>
            <a:prstGeom prst="rect">
              <a:avLst/>
            </a:prstGeom>
            <a:noFill/>
          </p:spPr>
          <p:txBody>
            <a:bodyPr wrap="none" lIns="0" tIns="0" rIns="0" bIns="0" rtlCol="0" anchor="t" anchorCtr="0">
              <a:spAutoFit/>
            </a:bodyPr>
            <a:lstStyle/>
            <a:p>
              <a:r>
                <a:rPr lang="en-US" sz="2400" dirty="0" smtClean="0"/>
                <a:t>IV</a:t>
              </a:r>
              <a:r>
                <a:rPr lang="en-US" sz="2400" baseline="-25000" dirty="0" smtClean="0"/>
                <a:t>2</a:t>
              </a:r>
              <a:r>
                <a:rPr lang="en-US" sz="2400" dirty="0" smtClean="0"/>
                <a:t>,</a:t>
              </a:r>
            </a:p>
          </p:txBody>
        </p:sp>
      </p:grpSp>
      <p:sp>
        <p:nvSpPr>
          <p:cNvPr id="14" name="Down Arrow 13"/>
          <p:cNvSpPr/>
          <p:nvPr/>
        </p:nvSpPr>
        <p:spPr>
          <a:xfrm>
            <a:off x="2011286" y="2842240"/>
            <a:ext cx="304800" cy="662959"/>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 name="TextBox 15"/>
          <p:cNvSpPr txBox="1"/>
          <p:nvPr/>
        </p:nvSpPr>
        <p:spPr>
          <a:xfrm>
            <a:off x="3861991" y="1905000"/>
            <a:ext cx="3728485" cy="738664"/>
          </a:xfrm>
          <a:prstGeom prst="rect">
            <a:avLst/>
          </a:prstGeom>
          <a:noFill/>
        </p:spPr>
        <p:txBody>
          <a:bodyPr wrap="none" lIns="0" tIns="0" rIns="0" bIns="0" rtlCol="0" anchor="t" anchorCtr="0">
            <a:spAutoFit/>
          </a:bodyPr>
          <a:lstStyle/>
          <a:p>
            <a:r>
              <a:rPr lang="en-US" sz="2400" dirty="0" smtClean="0"/>
              <a:t>CBC encryption:</a:t>
            </a:r>
          </a:p>
          <a:p>
            <a:r>
              <a:rPr lang="en-US" sz="2400" dirty="0"/>
              <a:t>D(k, c[0]) ⨁ </a:t>
            </a:r>
            <a:r>
              <a:rPr lang="en-US" sz="2400" dirty="0" smtClean="0"/>
              <a:t>IV</a:t>
            </a:r>
            <a:r>
              <a:rPr lang="en-US" sz="2400" baseline="-25000" dirty="0" smtClean="0"/>
              <a:t>1</a:t>
            </a:r>
            <a:r>
              <a:rPr lang="en-US" sz="2400" dirty="0" smtClean="0"/>
              <a:t>  </a:t>
            </a:r>
            <a:r>
              <a:rPr lang="en-US" sz="2400" dirty="0"/>
              <a:t>= “</a:t>
            </a:r>
            <a:r>
              <a:rPr lang="en-US" sz="2400" dirty="0" err="1"/>
              <a:t>dest</a:t>
            </a:r>
            <a:r>
              <a:rPr lang="en-US" sz="2400" dirty="0"/>
              <a:t>=</a:t>
            </a:r>
            <a:r>
              <a:rPr lang="en-US" sz="2400" dirty="0" smtClean="0"/>
              <a:t>80”</a:t>
            </a:r>
          </a:p>
        </p:txBody>
      </p:sp>
      <p:grpSp>
        <p:nvGrpSpPr>
          <p:cNvPr id="21" name="Group 20"/>
          <p:cNvGrpSpPr/>
          <p:nvPr/>
        </p:nvGrpSpPr>
        <p:grpSpPr>
          <a:xfrm>
            <a:off x="3861991" y="3374888"/>
            <a:ext cx="4672409" cy="2949712"/>
            <a:chOff x="3861991" y="3374888"/>
            <a:chExt cx="4672409" cy="2949712"/>
          </a:xfrm>
        </p:grpSpPr>
        <p:sp>
          <p:nvSpPr>
            <p:cNvPr id="18" name="TextBox 17"/>
            <p:cNvSpPr txBox="1"/>
            <p:nvPr/>
          </p:nvSpPr>
          <p:spPr>
            <a:xfrm>
              <a:off x="3861991" y="3374888"/>
              <a:ext cx="4039067" cy="738664"/>
            </a:xfrm>
            <a:prstGeom prst="rect">
              <a:avLst/>
            </a:prstGeom>
            <a:noFill/>
          </p:spPr>
          <p:txBody>
            <a:bodyPr wrap="none" lIns="0" tIns="0" rIns="0" bIns="0" rtlCol="0" anchor="t" anchorCtr="0">
              <a:spAutoFit/>
            </a:bodyPr>
            <a:lstStyle/>
            <a:p>
              <a:r>
                <a:rPr lang="en-US" sz="2400" dirty="0" smtClean="0"/>
                <a:t>Attack:</a:t>
              </a:r>
            </a:p>
            <a:p>
              <a:r>
                <a:rPr lang="en-US" sz="2400" dirty="0" smtClean="0"/>
                <a:t>IV</a:t>
              </a:r>
              <a:r>
                <a:rPr lang="en-US" sz="2400" baseline="-25000" dirty="0" smtClean="0"/>
                <a:t>2</a:t>
              </a:r>
              <a:r>
                <a:rPr lang="en-US" sz="2400" dirty="0" smtClean="0"/>
                <a:t> = IV</a:t>
              </a:r>
              <a:r>
                <a:rPr lang="en-US" sz="2400" baseline="-25000" dirty="0" smtClean="0"/>
                <a:t>1 </a:t>
              </a:r>
              <a:r>
                <a:rPr lang="en-US" sz="2400" dirty="0" smtClean="0"/>
                <a:t>⨁  000...80 ⨁ 000...25</a:t>
              </a:r>
            </a:p>
          </p:txBody>
        </p:sp>
        <p:sp>
          <p:nvSpPr>
            <p:cNvPr id="19" name="Rounded Rectangular Callout 18"/>
            <p:cNvSpPr/>
            <p:nvPr/>
          </p:nvSpPr>
          <p:spPr>
            <a:xfrm>
              <a:off x="5029200" y="5486400"/>
              <a:ext cx="2667000" cy="838200"/>
            </a:xfrm>
            <a:prstGeom prst="wedgeRoundRectCallout">
              <a:avLst>
                <a:gd name="adj1" fmla="val -4728"/>
                <a:gd name="adj2" fmla="val -133552"/>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err="1" smtClean="0">
                  <a:solidFill>
                    <a:schemeClr val="bg1"/>
                  </a:solidFill>
                </a:rPr>
                <a:t>xor</a:t>
              </a:r>
              <a:r>
                <a:rPr lang="en-US" sz="2400" dirty="0" smtClean="0">
                  <a:solidFill>
                    <a:schemeClr val="bg1"/>
                  </a:solidFill>
                </a:rPr>
                <a:t> out “80” and </a:t>
              </a:r>
              <a:r>
                <a:rPr lang="en-US" sz="2400" dirty="0" err="1" smtClean="0">
                  <a:solidFill>
                    <a:schemeClr val="bg1"/>
                  </a:solidFill>
                </a:rPr>
                <a:t>xor</a:t>
              </a:r>
              <a:r>
                <a:rPr lang="en-US" sz="2400" dirty="0" smtClean="0">
                  <a:solidFill>
                    <a:schemeClr val="bg1"/>
                  </a:solidFill>
                </a:rPr>
                <a:t> in “1026”</a:t>
              </a:r>
            </a:p>
          </p:txBody>
        </p:sp>
        <p:sp>
          <p:nvSpPr>
            <p:cNvPr id="20" name="Right Brace 19"/>
            <p:cNvSpPr/>
            <p:nvPr/>
          </p:nvSpPr>
          <p:spPr>
            <a:xfrm rot="5400000">
              <a:off x="6832147" y="2869747"/>
              <a:ext cx="356506" cy="3048000"/>
            </a:xfrm>
            <a:prstGeom prst="rightBrac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Rounded Rectangle 2"/>
          <p:cNvSpPr/>
          <p:nvPr/>
        </p:nvSpPr>
        <p:spPr>
          <a:xfrm>
            <a:off x="971732" y="5105400"/>
            <a:ext cx="2362200" cy="7620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p>
        </p:txBody>
      </p:sp>
      <mc:AlternateContent xmlns:mc="http://schemas.openxmlformats.org/markup-compatibility/2006" xmlns:p14="http://schemas.microsoft.com/office/powerpoint/2010/main">
        <mc:Choice Requires="p14">
          <p:contentPart p14:bwMode="auto" r:id="rId2">
            <p14:nvContentPartPr>
              <p14:cNvPr id="15" name="Ink 14"/>
              <p14:cNvContentPartPr/>
              <p14:nvPr/>
            </p14:nvContentPartPr>
            <p14:xfrm>
              <a:off x="1325880" y="1505160"/>
              <a:ext cx="6731280" cy="5090760"/>
            </p14:xfrm>
          </p:contentPart>
        </mc:Choice>
        <mc:Fallback xmlns="">
          <p:pic>
            <p:nvPicPr>
              <p:cNvPr id="15" name="Ink 14"/>
              <p:cNvPicPr/>
              <p:nvPr/>
            </p:nvPicPr>
            <p:blipFill>
              <a:blip r:embed="rId3"/>
              <a:stretch>
                <a:fillRect/>
              </a:stretch>
            </p:blipFill>
            <p:spPr>
              <a:xfrm>
                <a:off x="1317240" y="1500120"/>
                <a:ext cx="6748200" cy="5104440"/>
              </a:xfrm>
              <a:prstGeom prst="rect">
                <a:avLst/>
              </a:prstGeom>
            </p:spPr>
          </p:pic>
        </mc:Fallback>
      </mc:AlternateContent>
    </p:spTree>
    <p:extLst>
      <p:ext uri="{BB962C8B-B14F-4D97-AF65-F5344CB8AC3E}">
        <p14:creationId xmlns:p14="http://schemas.microsoft.com/office/powerpoint/2010/main" val="40828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Certificate Revocation</a:t>
            </a:r>
            <a:endParaRPr lang="en-US" dirty="0"/>
          </a:p>
        </p:txBody>
      </p:sp>
      <p:sp>
        <p:nvSpPr>
          <p:cNvPr id="6" name="Text Placeholder 5"/>
          <p:cNvSpPr>
            <a:spLocks noGrp="1"/>
          </p:cNvSpPr>
          <p:nvPr>
            <p:ph type="body" idx="1"/>
          </p:nvPr>
        </p:nvSpPr>
        <p:spPr/>
        <p:txBody>
          <a:bodyPr lIns="0">
            <a:normAutofit/>
          </a:bodyPr>
          <a:lstStyle/>
          <a:p>
            <a:pPr marL="0" indent="0">
              <a:buNone/>
            </a:pPr>
            <a:r>
              <a:rPr lang="en-US" sz="2800" dirty="0" smtClean="0"/>
              <a:t>What to do if your keys are compromised.</a:t>
            </a: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70</a:t>
            </a:fld>
            <a:endParaRPr lang="en-US"/>
          </a:p>
        </p:txBody>
      </p:sp>
    </p:spTree>
    <p:extLst>
      <p:ext uri="{BB962C8B-B14F-4D97-AF65-F5344CB8AC3E}">
        <p14:creationId xmlns:p14="http://schemas.microsoft.com/office/powerpoint/2010/main" val="10869827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93125" cy="727075"/>
          </a:xfrm>
        </p:spPr>
        <p:txBody>
          <a:bodyPr>
            <a:normAutofit fontScale="90000"/>
          </a:bodyPr>
          <a:lstStyle/>
          <a:p>
            <a:r>
              <a:rPr lang="en-US" dirty="0" smtClean="0"/>
              <a:t>Certificate Revocation</a:t>
            </a:r>
            <a:endParaRPr lang="en-US" dirty="0"/>
          </a:p>
        </p:txBody>
      </p:sp>
      <p:pic>
        <p:nvPicPr>
          <p:cNvPr id="4" name="Picture 3"/>
          <p:cNvPicPr>
            <a:picLocks noChangeAspect="1"/>
          </p:cNvPicPr>
          <p:nvPr/>
        </p:nvPicPr>
        <p:blipFill>
          <a:blip r:embed="rId2"/>
          <a:stretch>
            <a:fillRect/>
          </a:stretch>
        </p:blipFill>
        <p:spPr>
          <a:xfrm>
            <a:off x="786441" y="1619802"/>
            <a:ext cx="1509264" cy="1538288"/>
          </a:xfrm>
          <a:prstGeom prst="rect">
            <a:avLst/>
          </a:prstGeom>
          <a:scene3d>
            <a:camera prst="orthographicFront">
              <a:rot lat="0" lon="10799999" rev="0"/>
            </a:camera>
            <a:lightRig rig="threePt" dir="t"/>
          </a:scene3d>
        </p:spPr>
      </p:pic>
      <p:pic>
        <p:nvPicPr>
          <p:cNvPr id="5" name="Picture 4"/>
          <p:cNvPicPr>
            <a:picLocks noChangeAspect="1"/>
          </p:cNvPicPr>
          <p:nvPr/>
        </p:nvPicPr>
        <p:blipFill>
          <a:blip r:embed="rId3"/>
          <a:stretch>
            <a:fillRect/>
          </a:stretch>
        </p:blipFill>
        <p:spPr>
          <a:xfrm>
            <a:off x="7010400" y="1489071"/>
            <a:ext cx="1447800" cy="1799751"/>
          </a:xfrm>
          <a:prstGeom prst="rect">
            <a:avLst/>
          </a:prstGeom>
        </p:spPr>
      </p:pic>
      <p:sp>
        <p:nvSpPr>
          <p:cNvPr id="6" name="TextBox 5"/>
          <p:cNvSpPr txBox="1"/>
          <p:nvPr/>
        </p:nvSpPr>
        <p:spPr>
          <a:xfrm>
            <a:off x="1083873" y="3083282"/>
            <a:ext cx="914400" cy="457200"/>
          </a:xfrm>
          <a:prstGeom prst="rect">
            <a:avLst/>
          </a:prstGeom>
          <a:noFill/>
          <a:ln>
            <a:noFill/>
          </a:ln>
        </p:spPr>
        <p:txBody>
          <a:bodyPr wrap="none" rtlCol="0">
            <a:noAutofit/>
          </a:bodyPr>
          <a:lstStyle/>
          <a:p>
            <a:pPr algn="ctr"/>
            <a:r>
              <a:rPr lang="en-US" sz="2000" b="0" dirty="0" smtClean="0">
                <a:latin typeface="Calibri"/>
                <a:cs typeface="Calibri"/>
              </a:rPr>
              <a:t>Alice</a:t>
            </a:r>
          </a:p>
        </p:txBody>
      </p:sp>
      <p:sp>
        <p:nvSpPr>
          <p:cNvPr id="7" name="TextBox 6"/>
          <p:cNvSpPr txBox="1"/>
          <p:nvPr/>
        </p:nvSpPr>
        <p:spPr>
          <a:xfrm>
            <a:off x="7277100" y="3200400"/>
            <a:ext cx="914400" cy="533400"/>
          </a:xfrm>
          <a:prstGeom prst="rect">
            <a:avLst/>
          </a:prstGeom>
          <a:noFill/>
          <a:ln>
            <a:noFill/>
          </a:ln>
        </p:spPr>
        <p:txBody>
          <a:bodyPr wrap="none" rtlCol="0">
            <a:noAutofit/>
          </a:bodyPr>
          <a:lstStyle/>
          <a:p>
            <a:pPr algn="ctr"/>
            <a:r>
              <a:rPr lang="en-US" sz="2000" b="0" dirty="0" smtClean="0">
                <a:latin typeface="Calibri"/>
                <a:cs typeface="Calibri"/>
              </a:rPr>
              <a:t>Bob</a:t>
            </a:r>
          </a:p>
        </p:txBody>
      </p:sp>
      <p:grpSp>
        <p:nvGrpSpPr>
          <p:cNvPr id="3" name="Group 42"/>
          <p:cNvGrpSpPr/>
          <p:nvPr/>
        </p:nvGrpSpPr>
        <p:grpSpPr>
          <a:xfrm>
            <a:off x="2438400" y="1295400"/>
            <a:ext cx="4419600" cy="533400"/>
            <a:chOff x="2438400" y="1905000"/>
            <a:chExt cx="4419600" cy="533400"/>
          </a:xfrm>
        </p:grpSpPr>
        <p:sp>
          <p:nvSpPr>
            <p:cNvPr id="25" name="Line 9"/>
            <p:cNvSpPr>
              <a:spLocks noChangeShapeType="1"/>
            </p:cNvSpPr>
            <p:nvPr/>
          </p:nvSpPr>
          <p:spPr bwMode="auto">
            <a:xfrm flipH="1">
              <a:off x="2438400" y="2438400"/>
              <a:ext cx="4419600" cy="0"/>
            </a:xfrm>
            <a:prstGeom prst="line">
              <a:avLst/>
            </a:prstGeom>
            <a:noFill/>
            <a:ln w="31750">
              <a:solidFill>
                <a:schemeClr val="tx1"/>
              </a:solidFill>
              <a:round/>
              <a:headEnd type="triangle" w="med" len="med"/>
              <a:tailEnd/>
            </a:ln>
            <a:effectLst/>
          </p:spPr>
          <p:txBody>
            <a:bodyPr wrap="none" anchor="ctr">
              <a:prstTxWarp prst="textNoShape">
                <a:avLst/>
              </a:prstTxWarp>
            </a:bodyPr>
            <a:lstStyle/>
            <a:p>
              <a:endParaRPr lang="en-US" sz="2200" b="0"/>
            </a:p>
          </p:txBody>
        </p:sp>
        <p:sp>
          <p:nvSpPr>
            <p:cNvPr id="26" name="Text Box 10"/>
            <p:cNvSpPr txBox="1">
              <a:spLocks noChangeArrowheads="1"/>
            </p:cNvSpPr>
            <p:nvPr/>
          </p:nvSpPr>
          <p:spPr bwMode="auto">
            <a:xfrm>
              <a:off x="3429000" y="1905000"/>
              <a:ext cx="2362200" cy="430887"/>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b="0" dirty="0"/>
                <a:t> 1. </a:t>
              </a:r>
              <a:r>
                <a:rPr lang="en-US" sz="2200" b="0" dirty="0" err="1"/>
                <a:t>ClientHello</a:t>
              </a:r>
              <a:endParaRPr lang="en-US" sz="2200" b="0" dirty="0"/>
            </a:p>
          </p:txBody>
        </p:sp>
      </p:grpSp>
      <p:grpSp>
        <p:nvGrpSpPr>
          <p:cNvPr id="8" name="Group 43"/>
          <p:cNvGrpSpPr/>
          <p:nvPr/>
        </p:nvGrpSpPr>
        <p:grpSpPr>
          <a:xfrm>
            <a:off x="2438400" y="2133600"/>
            <a:ext cx="4419600" cy="838200"/>
            <a:chOff x="2438400" y="2438400"/>
            <a:chExt cx="4419600" cy="838200"/>
          </a:xfrm>
        </p:grpSpPr>
        <p:sp>
          <p:nvSpPr>
            <p:cNvPr id="33" name="Text Box 14"/>
            <p:cNvSpPr txBox="1">
              <a:spLocks noChangeArrowheads="1"/>
            </p:cNvSpPr>
            <p:nvPr/>
          </p:nvSpPr>
          <p:spPr bwMode="auto">
            <a:xfrm>
              <a:off x="2781300" y="2438400"/>
              <a:ext cx="3733800" cy="769441"/>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200" b="0" dirty="0"/>
                <a:t> 2. </a:t>
              </a:r>
              <a:r>
                <a:rPr lang="en-US" sz="2200" b="0" dirty="0" err="1"/>
                <a:t>ServerHello</a:t>
              </a:r>
              <a:r>
                <a:rPr lang="en-US" sz="2200" b="0" dirty="0"/>
                <a:t> </a:t>
              </a:r>
              <a:br>
                <a:rPr lang="en-US" sz="2200" b="0" dirty="0"/>
              </a:br>
              <a:r>
                <a:rPr lang="en-US" sz="2200" b="0" dirty="0"/>
                <a:t>     (send</a:t>
              </a:r>
              <a:r>
                <a:rPr lang="en-US" sz="2200" b="0" dirty="0" smtClean="0"/>
                <a:t> cert., e.g., pub key </a:t>
              </a:r>
              <a:r>
                <a:rPr lang="en-US" sz="2200" b="0" dirty="0" err="1" smtClean="0"/>
                <a:t>e</a:t>
              </a:r>
              <a:r>
                <a:rPr lang="en-US" sz="2200" b="0" dirty="0" smtClean="0"/>
                <a:t>)</a:t>
              </a:r>
              <a:endParaRPr lang="en-US" sz="2200" b="0" dirty="0"/>
            </a:p>
          </p:txBody>
        </p:sp>
        <p:sp>
          <p:nvSpPr>
            <p:cNvPr id="41" name="Line 21"/>
            <p:cNvSpPr>
              <a:spLocks noChangeShapeType="1"/>
            </p:cNvSpPr>
            <p:nvPr/>
          </p:nvSpPr>
          <p:spPr bwMode="auto">
            <a:xfrm flipH="1">
              <a:off x="2438400" y="3276600"/>
              <a:ext cx="4419600" cy="0"/>
            </a:xfrm>
            <a:prstGeom prst="line">
              <a:avLst/>
            </a:prstGeom>
            <a:noFill/>
            <a:ln w="31750">
              <a:solidFill>
                <a:schemeClr val="tx1"/>
              </a:solidFill>
              <a:round/>
              <a:headEnd/>
              <a:tailEnd type="triangle" w="med" len="med"/>
            </a:ln>
            <a:effectLst/>
          </p:spPr>
          <p:txBody>
            <a:bodyPr wrap="none" anchor="ctr">
              <a:prstTxWarp prst="textNoShape">
                <a:avLst/>
              </a:prstTxWarp>
            </a:bodyPr>
            <a:lstStyle/>
            <a:p>
              <a:endParaRPr lang="en-US" sz="2200" b="0"/>
            </a:p>
          </p:txBody>
        </p:sp>
      </p:grpSp>
      <p:sp>
        <p:nvSpPr>
          <p:cNvPr id="19" name="TextBox 18"/>
          <p:cNvSpPr txBox="1"/>
          <p:nvPr/>
        </p:nvSpPr>
        <p:spPr>
          <a:xfrm>
            <a:off x="1752600" y="4038600"/>
            <a:ext cx="5638800" cy="1600200"/>
          </a:xfrm>
          <a:prstGeom prst="rect">
            <a:avLst/>
          </a:prstGeom>
          <a:noFill/>
          <a:ln>
            <a:noFill/>
          </a:ln>
        </p:spPr>
        <p:txBody>
          <a:bodyPr wrap="square" rtlCol="0">
            <a:noAutofit/>
          </a:bodyPr>
          <a:lstStyle/>
          <a:p>
            <a:pPr marL="514350" indent="-514350" algn="l">
              <a:buFont typeface="+mj-lt"/>
              <a:buAutoNum type="arabicPeriod"/>
            </a:pPr>
            <a:r>
              <a:rPr lang="en-US" sz="3200" dirty="0" smtClean="0">
                <a:latin typeface="Cambria"/>
                <a:cs typeface="Cambria"/>
              </a:rPr>
              <a:t>Check CA signature on key</a:t>
            </a:r>
          </a:p>
          <a:p>
            <a:pPr marL="514350" indent="-514350" algn="l">
              <a:buFont typeface="+mj-lt"/>
              <a:buAutoNum type="arabicPeriod"/>
            </a:pPr>
            <a:r>
              <a:rPr lang="en-US" sz="3200" b="0" dirty="0" smtClean="0">
                <a:latin typeface="Cambria"/>
                <a:cs typeface="Cambria"/>
              </a:rPr>
              <a:t>....</a:t>
            </a:r>
          </a:p>
          <a:p>
            <a:pPr marL="514350" indent="-514350" algn="l">
              <a:buFont typeface="+mj-lt"/>
              <a:buAutoNum type="arabicPeriod"/>
            </a:pPr>
            <a:r>
              <a:rPr lang="en-US" sz="3200" dirty="0" smtClean="0">
                <a:latin typeface="Cambria"/>
                <a:cs typeface="Cambria"/>
              </a:rPr>
              <a:t>Accept key</a:t>
            </a:r>
            <a:endParaRPr lang="en-US" sz="3200" b="0" dirty="0" smtClean="0">
              <a:latin typeface="Cambria"/>
              <a:cs typeface="Cambria"/>
            </a:endParaRPr>
          </a:p>
          <a:p>
            <a:pPr lvl="1" algn="l"/>
            <a:endParaRPr lang="en-US" b="0" dirty="0" smtClean="0">
              <a:latin typeface="Cambria"/>
              <a:cs typeface="Cambria"/>
            </a:endParaRPr>
          </a:p>
        </p:txBody>
      </p:sp>
      <p:sp>
        <p:nvSpPr>
          <p:cNvPr id="9" name="Rounded Rectangular Callout 8"/>
          <p:cNvSpPr/>
          <p:nvPr/>
        </p:nvSpPr>
        <p:spPr>
          <a:xfrm>
            <a:off x="5222875" y="4724400"/>
            <a:ext cx="3235325" cy="1066800"/>
          </a:xfrm>
          <a:prstGeom prst="wedgeRoundRectCallout">
            <a:avLst>
              <a:gd name="adj1" fmla="val -107524"/>
              <a:gd name="adj2" fmla="val -31759"/>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800" dirty="0" smtClean="0">
                <a:solidFill>
                  <a:schemeClr val="bg1"/>
                </a:solidFill>
              </a:rPr>
              <a:t>What needs to happen here?</a:t>
            </a:r>
          </a:p>
        </p:txBody>
      </p:sp>
      <p:sp>
        <p:nvSpPr>
          <p:cNvPr id="10" name="Slide Number Placeholder 9"/>
          <p:cNvSpPr>
            <a:spLocks noGrp="1"/>
          </p:cNvSpPr>
          <p:nvPr>
            <p:ph type="sldNum" sz="quarter" idx="12"/>
          </p:nvPr>
        </p:nvSpPr>
        <p:spPr/>
        <p:txBody>
          <a:bodyPr/>
          <a:lstStyle/>
          <a:p>
            <a:fld id="{B747839D-A323-47F3-909F-548499399628}" type="slidenum">
              <a:rPr lang="en-US" smtClean="0"/>
              <a:t>71</a:t>
            </a:fld>
            <a:endParaRPr lang="en-US"/>
          </a:p>
        </p:txBody>
      </p:sp>
    </p:spTree>
    <p:extLst>
      <p:ext uri="{BB962C8B-B14F-4D97-AF65-F5344CB8AC3E}">
        <p14:creationId xmlns:p14="http://schemas.microsoft.com/office/powerpoint/2010/main" val="1825807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Certificate Revocation</a:t>
            </a:r>
            <a:endParaRPr lang="en-US" dirty="0"/>
          </a:p>
        </p:txBody>
      </p:sp>
      <p:cxnSp>
        <p:nvCxnSpPr>
          <p:cNvPr id="20" name="Curved Connector 19"/>
          <p:cNvCxnSpPr/>
          <p:nvPr/>
        </p:nvCxnSpPr>
        <p:spPr bwMode="auto">
          <a:xfrm>
            <a:off x="1371600" y="3886200"/>
            <a:ext cx="2286000" cy="1219200"/>
          </a:xfrm>
          <a:prstGeom prst="curvedConnector3">
            <a:avLst>
              <a:gd name="adj1" fmla="val 1050"/>
            </a:avLst>
          </a:prstGeom>
          <a:noFill/>
          <a:ln w="25400" cap="flat" cmpd="sng" algn="ctr">
            <a:solidFill>
              <a:srgbClr val="000000"/>
            </a:solidFill>
            <a:prstDash val="solid"/>
            <a:round/>
            <a:headEnd type="none" w="med" len="med"/>
            <a:tailEnd type="arrow"/>
          </a:ln>
          <a:effectLst/>
        </p:spPr>
      </p:cxnSp>
      <p:cxnSp>
        <p:nvCxnSpPr>
          <p:cNvPr id="23" name="Curved Connector 22"/>
          <p:cNvCxnSpPr/>
          <p:nvPr/>
        </p:nvCxnSpPr>
        <p:spPr bwMode="auto">
          <a:xfrm rot="10800000">
            <a:off x="1676400" y="3733800"/>
            <a:ext cx="2057400" cy="1143000"/>
          </a:xfrm>
          <a:prstGeom prst="curvedConnector3">
            <a:avLst>
              <a:gd name="adj1" fmla="val 50000"/>
            </a:avLst>
          </a:prstGeom>
          <a:noFill/>
          <a:ln w="25400" cap="flat" cmpd="sng" algn="ctr">
            <a:solidFill>
              <a:srgbClr val="000000"/>
            </a:solidFill>
            <a:prstDash val="solid"/>
            <a:round/>
            <a:headEnd type="none" w="med" len="med"/>
            <a:tailEnd type="arrow"/>
          </a:ln>
          <a:effectLst/>
        </p:spPr>
      </p:cxnSp>
      <p:pic>
        <p:nvPicPr>
          <p:cNvPr id="18" name="Picture 17"/>
          <p:cNvPicPr>
            <a:picLocks noChangeAspect="1"/>
          </p:cNvPicPr>
          <p:nvPr/>
        </p:nvPicPr>
        <p:blipFill>
          <a:blip r:embed="rId2"/>
          <a:stretch>
            <a:fillRect/>
          </a:stretch>
        </p:blipFill>
        <p:spPr>
          <a:xfrm>
            <a:off x="786441" y="1619802"/>
            <a:ext cx="1509264" cy="1538288"/>
          </a:xfrm>
          <a:prstGeom prst="rect">
            <a:avLst/>
          </a:prstGeom>
          <a:scene3d>
            <a:camera prst="orthographicFront">
              <a:rot lat="0" lon="10799999" rev="0"/>
            </a:camera>
            <a:lightRig rig="threePt" dir="t"/>
          </a:scene3d>
        </p:spPr>
      </p:pic>
      <p:pic>
        <p:nvPicPr>
          <p:cNvPr id="19" name="Picture 18"/>
          <p:cNvPicPr>
            <a:picLocks noChangeAspect="1"/>
          </p:cNvPicPr>
          <p:nvPr/>
        </p:nvPicPr>
        <p:blipFill>
          <a:blip r:embed="rId3"/>
          <a:stretch>
            <a:fillRect/>
          </a:stretch>
        </p:blipFill>
        <p:spPr>
          <a:xfrm>
            <a:off x="7010400" y="1489071"/>
            <a:ext cx="1447800" cy="1799751"/>
          </a:xfrm>
          <a:prstGeom prst="rect">
            <a:avLst/>
          </a:prstGeom>
        </p:spPr>
      </p:pic>
      <p:sp>
        <p:nvSpPr>
          <p:cNvPr id="21" name="TextBox 20"/>
          <p:cNvSpPr txBox="1"/>
          <p:nvPr/>
        </p:nvSpPr>
        <p:spPr>
          <a:xfrm>
            <a:off x="1083873" y="3083282"/>
            <a:ext cx="914400" cy="457200"/>
          </a:xfrm>
          <a:prstGeom prst="rect">
            <a:avLst/>
          </a:prstGeom>
          <a:noFill/>
          <a:ln>
            <a:noFill/>
          </a:ln>
        </p:spPr>
        <p:txBody>
          <a:bodyPr wrap="none" rtlCol="0">
            <a:noAutofit/>
          </a:bodyPr>
          <a:lstStyle/>
          <a:p>
            <a:pPr algn="ctr"/>
            <a:r>
              <a:rPr lang="en-US" sz="2000" b="0" dirty="0" smtClean="0">
                <a:latin typeface="Calibri"/>
                <a:cs typeface="Calibri"/>
              </a:rPr>
              <a:t>Alice</a:t>
            </a:r>
          </a:p>
        </p:txBody>
      </p:sp>
      <p:sp>
        <p:nvSpPr>
          <p:cNvPr id="22" name="TextBox 21"/>
          <p:cNvSpPr txBox="1"/>
          <p:nvPr/>
        </p:nvSpPr>
        <p:spPr>
          <a:xfrm>
            <a:off x="7277100" y="3200400"/>
            <a:ext cx="914400" cy="533400"/>
          </a:xfrm>
          <a:prstGeom prst="rect">
            <a:avLst/>
          </a:prstGeom>
          <a:noFill/>
          <a:ln>
            <a:noFill/>
          </a:ln>
        </p:spPr>
        <p:txBody>
          <a:bodyPr wrap="none" rtlCol="0">
            <a:noAutofit/>
          </a:bodyPr>
          <a:lstStyle/>
          <a:p>
            <a:pPr algn="ctr"/>
            <a:r>
              <a:rPr lang="en-US" sz="2000" b="0" dirty="0" smtClean="0">
                <a:latin typeface="Calibri"/>
                <a:cs typeface="Calibri"/>
              </a:rPr>
              <a:t>Bob</a:t>
            </a:r>
          </a:p>
        </p:txBody>
      </p:sp>
      <p:grpSp>
        <p:nvGrpSpPr>
          <p:cNvPr id="27" name="Group 42"/>
          <p:cNvGrpSpPr/>
          <p:nvPr/>
        </p:nvGrpSpPr>
        <p:grpSpPr>
          <a:xfrm>
            <a:off x="2438400" y="1295400"/>
            <a:ext cx="4419600" cy="533400"/>
            <a:chOff x="2438400" y="1905000"/>
            <a:chExt cx="4419600" cy="533400"/>
          </a:xfrm>
        </p:grpSpPr>
        <p:sp>
          <p:nvSpPr>
            <p:cNvPr id="28" name="Line 9"/>
            <p:cNvSpPr>
              <a:spLocks noChangeShapeType="1"/>
            </p:cNvSpPr>
            <p:nvPr/>
          </p:nvSpPr>
          <p:spPr bwMode="auto">
            <a:xfrm flipH="1">
              <a:off x="2438400" y="2438400"/>
              <a:ext cx="4419600" cy="0"/>
            </a:xfrm>
            <a:prstGeom prst="line">
              <a:avLst/>
            </a:prstGeom>
            <a:noFill/>
            <a:ln w="31750">
              <a:solidFill>
                <a:schemeClr val="tx1"/>
              </a:solidFill>
              <a:round/>
              <a:headEnd type="triangle" w="med" len="med"/>
              <a:tailEnd/>
            </a:ln>
            <a:effectLst/>
          </p:spPr>
          <p:txBody>
            <a:bodyPr wrap="none" anchor="ctr">
              <a:prstTxWarp prst="textNoShape">
                <a:avLst/>
              </a:prstTxWarp>
            </a:bodyPr>
            <a:lstStyle/>
            <a:p>
              <a:endParaRPr lang="en-US" sz="2200" b="0"/>
            </a:p>
          </p:txBody>
        </p:sp>
        <p:sp>
          <p:nvSpPr>
            <p:cNvPr id="29" name="Text Box 10"/>
            <p:cNvSpPr txBox="1">
              <a:spLocks noChangeArrowheads="1"/>
            </p:cNvSpPr>
            <p:nvPr/>
          </p:nvSpPr>
          <p:spPr bwMode="auto">
            <a:xfrm>
              <a:off x="3429000" y="1905000"/>
              <a:ext cx="2362200" cy="430887"/>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b="0" dirty="0"/>
                <a:t> 1. </a:t>
              </a:r>
              <a:r>
                <a:rPr lang="en-US" sz="2200" b="0" dirty="0" err="1"/>
                <a:t>ClientHello</a:t>
              </a:r>
              <a:endParaRPr lang="en-US" sz="2200" b="0" dirty="0"/>
            </a:p>
          </p:txBody>
        </p:sp>
      </p:grpSp>
      <p:grpSp>
        <p:nvGrpSpPr>
          <p:cNvPr id="30" name="Group 43"/>
          <p:cNvGrpSpPr/>
          <p:nvPr/>
        </p:nvGrpSpPr>
        <p:grpSpPr>
          <a:xfrm>
            <a:off x="2438400" y="2133600"/>
            <a:ext cx="4419600" cy="838200"/>
            <a:chOff x="2438400" y="2438400"/>
            <a:chExt cx="4419600" cy="838200"/>
          </a:xfrm>
        </p:grpSpPr>
        <p:sp>
          <p:nvSpPr>
            <p:cNvPr id="31" name="Text Box 14"/>
            <p:cNvSpPr txBox="1">
              <a:spLocks noChangeArrowheads="1"/>
            </p:cNvSpPr>
            <p:nvPr/>
          </p:nvSpPr>
          <p:spPr bwMode="auto">
            <a:xfrm>
              <a:off x="2781300" y="2438400"/>
              <a:ext cx="3733800" cy="769441"/>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200" b="0" dirty="0"/>
                <a:t> </a:t>
              </a:r>
              <a:r>
                <a:rPr lang="en-US" sz="2200" b="0" dirty="0" smtClean="0"/>
                <a:t>          2</a:t>
              </a:r>
              <a:r>
                <a:rPr lang="en-US" sz="2200" b="0" dirty="0"/>
                <a:t>. </a:t>
              </a:r>
              <a:r>
                <a:rPr lang="en-US" sz="2200" b="0" dirty="0" err="1"/>
                <a:t>ServerHello</a:t>
              </a:r>
              <a:r>
                <a:rPr lang="en-US" sz="2200" b="0" dirty="0"/>
                <a:t> </a:t>
              </a:r>
              <a:br>
                <a:rPr lang="en-US" sz="2200" b="0" dirty="0"/>
              </a:br>
              <a:r>
                <a:rPr lang="en-US" sz="2200" b="0" dirty="0"/>
                <a:t>     (send</a:t>
              </a:r>
              <a:r>
                <a:rPr lang="en-US" sz="2200" b="0" dirty="0" smtClean="0"/>
                <a:t> cert., e.g., pub key </a:t>
              </a:r>
              <a:r>
                <a:rPr lang="en-US" sz="2200" b="0" dirty="0" err="1" smtClean="0"/>
                <a:t>e</a:t>
              </a:r>
              <a:r>
                <a:rPr lang="en-US" sz="2200" b="0" dirty="0" smtClean="0"/>
                <a:t>)</a:t>
              </a:r>
              <a:endParaRPr lang="en-US" sz="2200" b="0" dirty="0"/>
            </a:p>
          </p:txBody>
        </p:sp>
        <p:sp>
          <p:nvSpPr>
            <p:cNvPr id="32" name="Line 21"/>
            <p:cNvSpPr>
              <a:spLocks noChangeShapeType="1"/>
            </p:cNvSpPr>
            <p:nvPr/>
          </p:nvSpPr>
          <p:spPr bwMode="auto">
            <a:xfrm flipH="1">
              <a:off x="2438400" y="3276600"/>
              <a:ext cx="4419600" cy="0"/>
            </a:xfrm>
            <a:prstGeom prst="line">
              <a:avLst/>
            </a:prstGeom>
            <a:noFill/>
            <a:ln w="31750">
              <a:solidFill>
                <a:schemeClr val="tx1"/>
              </a:solidFill>
              <a:round/>
              <a:headEnd/>
              <a:tailEnd type="triangle" w="med" len="med"/>
            </a:ln>
            <a:effectLst/>
          </p:spPr>
          <p:txBody>
            <a:bodyPr wrap="none" anchor="ctr">
              <a:prstTxWarp prst="textNoShape">
                <a:avLst/>
              </a:prstTxWarp>
            </a:bodyPr>
            <a:lstStyle/>
            <a:p>
              <a:endParaRPr lang="en-US" sz="2200" b="0"/>
            </a:p>
          </p:txBody>
        </p:sp>
      </p:grpSp>
      <p:sp>
        <p:nvSpPr>
          <p:cNvPr id="9" name="TextBox 8"/>
          <p:cNvSpPr txBox="1"/>
          <p:nvPr/>
        </p:nvSpPr>
        <p:spPr>
          <a:xfrm>
            <a:off x="3858059" y="4466272"/>
            <a:ext cx="990600" cy="1477328"/>
          </a:xfrm>
          <a:prstGeom prst="rect">
            <a:avLst/>
          </a:prstGeom>
          <a:noFill/>
        </p:spPr>
        <p:txBody>
          <a:bodyPr wrap="square" lIns="0" tIns="0" rIns="0" bIns="0" rtlCol="0" anchor="t" anchorCtr="0">
            <a:spAutoFit/>
          </a:bodyPr>
          <a:lstStyle/>
          <a:p>
            <a:r>
              <a:rPr lang="en-US" sz="9600" dirty="0" smtClean="0">
                <a:solidFill>
                  <a:schemeClr val="accent5"/>
                </a:solidFill>
                <a:latin typeface="Wingdings"/>
                <a:ea typeface="Wingdings"/>
                <a:cs typeface="Wingdings"/>
                <a:sym typeface="Wingdings"/>
              </a:rPr>
              <a:t></a:t>
            </a:r>
            <a:endParaRPr lang="en-US" sz="16600" dirty="0" smtClean="0">
              <a:solidFill>
                <a:schemeClr val="accent5"/>
              </a:solidFill>
            </a:endParaRPr>
          </a:p>
        </p:txBody>
      </p:sp>
      <p:sp>
        <p:nvSpPr>
          <p:cNvPr id="10" name="TextBox 9"/>
          <p:cNvSpPr txBox="1"/>
          <p:nvPr/>
        </p:nvSpPr>
        <p:spPr>
          <a:xfrm>
            <a:off x="2971800" y="4035385"/>
            <a:ext cx="2491355" cy="338554"/>
          </a:xfrm>
          <a:prstGeom prst="rect">
            <a:avLst/>
          </a:prstGeom>
          <a:noFill/>
        </p:spPr>
        <p:txBody>
          <a:bodyPr wrap="none" lIns="0" tIns="0" rIns="0" bIns="0" rtlCol="0" anchor="t" anchorCtr="0">
            <a:spAutoFit/>
          </a:bodyPr>
          <a:lstStyle/>
          <a:p>
            <a:r>
              <a:rPr lang="en-US" sz="2200" dirty="0" smtClean="0"/>
              <a:t>Verification protocol</a:t>
            </a:r>
          </a:p>
        </p:txBody>
      </p:sp>
      <p:sp>
        <p:nvSpPr>
          <p:cNvPr id="34" name="TextBox 33"/>
          <p:cNvSpPr txBox="1"/>
          <p:nvPr/>
        </p:nvSpPr>
        <p:spPr>
          <a:xfrm>
            <a:off x="2667000" y="5728156"/>
            <a:ext cx="3372718" cy="430887"/>
          </a:xfrm>
          <a:prstGeom prst="rect">
            <a:avLst/>
          </a:prstGeom>
          <a:noFill/>
        </p:spPr>
        <p:txBody>
          <a:bodyPr wrap="none" lIns="0" tIns="0" rIns="0" bIns="0" rtlCol="0" anchor="t" anchorCtr="0">
            <a:spAutoFit/>
          </a:bodyPr>
          <a:lstStyle/>
          <a:p>
            <a:r>
              <a:rPr lang="en-US" sz="2800" i="1" u="sng" dirty="0" smtClean="0">
                <a:solidFill>
                  <a:schemeClr val="tx2"/>
                </a:solidFill>
              </a:rPr>
              <a:t>Verification Authority</a:t>
            </a:r>
          </a:p>
        </p:txBody>
      </p:sp>
      <p:sp>
        <p:nvSpPr>
          <p:cNvPr id="3" name="Slide Number Placeholder 2"/>
          <p:cNvSpPr>
            <a:spLocks noGrp="1"/>
          </p:cNvSpPr>
          <p:nvPr>
            <p:ph type="sldNum" sz="quarter" idx="12"/>
          </p:nvPr>
        </p:nvSpPr>
        <p:spPr/>
        <p:txBody>
          <a:bodyPr/>
          <a:lstStyle/>
          <a:p>
            <a:fld id="{B747839D-A323-47F3-909F-548499399628}" type="slidenum">
              <a:rPr lang="en-US" smtClean="0"/>
              <a:t>72</a:t>
            </a:fld>
            <a:endParaRPr lang="en-US"/>
          </a:p>
        </p:txBody>
      </p:sp>
    </p:spTree>
    <p:extLst>
      <p:ext uri="{BB962C8B-B14F-4D97-AF65-F5344CB8AC3E}">
        <p14:creationId xmlns:p14="http://schemas.microsoft.com/office/powerpoint/2010/main" val="2991404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Verification Protocols</a:t>
            </a:r>
            <a:endParaRPr lang="en-US" dirty="0"/>
          </a:p>
        </p:txBody>
      </p:sp>
      <p:sp>
        <p:nvSpPr>
          <p:cNvPr id="3" name="Content Placeholder 2"/>
          <p:cNvSpPr>
            <a:spLocks noGrp="1"/>
          </p:cNvSpPr>
          <p:nvPr>
            <p:ph idx="1"/>
          </p:nvPr>
        </p:nvSpPr>
        <p:spPr/>
        <p:txBody>
          <a:bodyPr/>
          <a:lstStyle/>
          <a:p>
            <a:pPr>
              <a:buFont typeface="Arial"/>
              <a:buChar char="•"/>
            </a:pPr>
            <a:r>
              <a:rPr lang="en-US" dirty="0" smtClean="0">
                <a:cs typeface="Calibri"/>
              </a:rPr>
              <a:t>Expiration Date</a:t>
            </a:r>
          </a:p>
          <a:p>
            <a:pPr>
              <a:buFont typeface="Arial"/>
              <a:buChar char="•"/>
            </a:pPr>
            <a:endParaRPr lang="en-US" dirty="0" smtClean="0">
              <a:cs typeface="Calibri"/>
            </a:endParaRPr>
          </a:p>
          <a:p>
            <a:pPr>
              <a:buFont typeface="Arial"/>
              <a:buChar char="•"/>
            </a:pPr>
            <a:r>
              <a:rPr lang="en-US" dirty="0" smtClean="0">
                <a:cs typeface="Calibri"/>
              </a:rPr>
              <a:t>Certificate Revocation Lists (CRL) and </a:t>
            </a:r>
            <a:br>
              <a:rPr lang="en-US" dirty="0" smtClean="0">
                <a:cs typeface="Calibri"/>
              </a:rPr>
            </a:br>
            <a:r>
              <a:rPr lang="en-US" dirty="0" smtClean="0">
                <a:cs typeface="Calibri"/>
              </a:rPr>
              <a:t>Certificate Revocation Trees (CRT)</a:t>
            </a:r>
          </a:p>
          <a:p>
            <a:pPr>
              <a:buFont typeface="Arial"/>
              <a:buChar char="•"/>
            </a:pPr>
            <a:endParaRPr lang="en-US" dirty="0" smtClean="0">
              <a:cs typeface="Calibri"/>
            </a:endParaRPr>
          </a:p>
          <a:p>
            <a:pPr>
              <a:buFont typeface="Arial"/>
              <a:buChar char="•"/>
            </a:pPr>
            <a:r>
              <a:rPr lang="en-US" dirty="0" smtClean="0">
                <a:cs typeface="Calibri"/>
              </a:rPr>
              <a:t>OCSP – Online Cert Status Protocol</a:t>
            </a:r>
          </a:p>
          <a:p>
            <a:pPr>
              <a:buFont typeface="Arial"/>
              <a:buChar char="•"/>
            </a:pPr>
            <a:endParaRPr lang="en-US" dirty="0" smtClean="0">
              <a:cs typeface="Calibri"/>
            </a:endParaRPr>
          </a:p>
          <a:p>
            <a:pPr>
              <a:buFont typeface="Arial"/>
              <a:buChar char="•"/>
            </a:pPr>
            <a:endParaRPr lang="en-US" dirty="0" smtClean="0">
              <a:cs typeface="Calibri"/>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73</a:t>
            </a:fld>
            <a:endParaRPr lang="en-US"/>
          </a:p>
        </p:txBody>
      </p:sp>
    </p:spTree>
    <p:extLst>
      <p:ext uri="{BB962C8B-B14F-4D97-AF65-F5344CB8AC3E}">
        <p14:creationId xmlns:p14="http://schemas.microsoft.com/office/powerpoint/2010/main" val="20295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Efficient Certificate Revocation Lists </a:t>
            </a:r>
            <a:r>
              <a:rPr lang="en-US" sz="3600" dirty="0" smtClean="0"/>
              <a:t>(kocher98)</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74</a:t>
            </a:fld>
            <a:endParaRPr lang="en-US"/>
          </a:p>
        </p:txBody>
      </p:sp>
      <p:grpSp>
        <p:nvGrpSpPr>
          <p:cNvPr id="5" name="Group 4"/>
          <p:cNvGrpSpPr/>
          <p:nvPr/>
        </p:nvGrpSpPr>
        <p:grpSpPr>
          <a:xfrm>
            <a:off x="152400" y="2743200"/>
            <a:ext cx="1905000" cy="1966993"/>
            <a:chOff x="6096000" y="1881107"/>
            <a:chExt cx="1905000" cy="1966993"/>
          </a:xfrm>
        </p:grpSpPr>
        <p:sp>
          <p:nvSpPr>
            <p:cNvPr id="6" name="TextBox 5"/>
            <p:cNvSpPr txBox="1"/>
            <p:nvPr/>
          </p:nvSpPr>
          <p:spPr>
            <a:xfrm>
              <a:off x="6096000" y="3162300"/>
              <a:ext cx="1905000" cy="685800"/>
            </a:xfrm>
            <a:prstGeom prst="rect">
              <a:avLst/>
            </a:prstGeom>
            <a:noFill/>
            <a:ln>
              <a:noFill/>
            </a:ln>
          </p:spPr>
          <p:txBody>
            <a:bodyPr wrap="none" rtlCol="0">
              <a:noAutofit/>
            </a:bodyPr>
            <a:lstStyle/>
            <a:p>
              <a:pPr algn="ctr"/>
              <a:r>
                <a:rPr lang="en-US" b="0" dirty="0" smtClean="0">
                  <a:latin typeface="Cambria"/>
                  <a:cs typeface="Cambria"/>
                </a:rPr>
                <a:t>Verification </a:t>
              </a:r>
              <a:br>
                <a:rPr lang="en-US" b="0" dirty="0" smtClean="0">
                  <a:latin typeface="Cambria"/>
                  <a:cs typeface="Cambria"/>
                </a:rPr>
              </a:br>
              <a:r>
                <a:rPr lang="en-US" b="0" dirty="0" smtClean="0">
                  <a:latin typeface="Cambria"/>
                  <a:cs typeface="Cambria"/>
                </a:rPr>
                <a:t>Authority</a:t>
              </a:r>
            </a:p>
          </p:txBody>
        </p:sp>
        <p:sp>
          <p:nvSpPr>
            <p:cNvPr id="7" name="TextBox 6"/>
            <p:cNvSpPr txBox="1"/>
            <p:nvPr/>
          </p:nvSpPr>
          <p:spPr>
            <a:xfrm>
              <a:off x="6554788" y="1881107"/>
              <a:ext cx="990600" cy="1477328"/>
            </a:xfrm>
            <a:prstGeom prst="rect">
              <a:avLst/>
            </a:prstGeom>
            <a:noFill/>
          </p:spPr>
          <p:txBody>
            <a:bodyPr wrap="square" lIns="0" tIns="0" rIns="0" bIns="0" rtlCol="0" anchor="t" anchorCtr="0">
              <a:spAutoFit/>
            </a:bodyPr>
            <a:lstStyle/>
            <a:p>
              <a:r>
                <a:rPr lang="en-US" sz="9600" dirty="0" smtClean="0">
                  <a:solidFill>
                    <a:schemeClr val="accent5"/>
                  </a:solidFill>
                  <a:latin typeface="Wingdings"/>
                  <a:ea typeface="Wingdings"/>
                  <a:cs typeface="Wingdings"/>
                  <a:sym typeface="Wingdings"/>
                </a:rPr>
                <a:t></a:t>
              </a:r>
              <a:endParaRPr lang="en-US" sz="16600" dirty="0" smtClean="0">
                <a:solidFill>
                  <a:schemeClr val="accent5"/>
                </a:solidFill>
              </a:endParaRPr>
            </a:p>
          </p:txBody>
        </p:sp>
      </p:grpSp>
      <p:grpSp>
        <p:nvGrpSpPr>
          <p:cNvPr id="11" name="Group 10"/>
          <p:cNvGrpSpPr/>
          <p:nvPr/>
        </p:nvGrpSpPr>
        <p:grpSpPr>
          <a:xfrm>
            <a:off x="6477000" y="3400320"/>
            <a:ext cx="2133600" cy="1857480"/>
            <a:chOff x="6845016" y="2603773"/>
            <a:chExt cx="2133600" cy="1857480"/>
          </a:xfrm>
        </p:grpSpPr>
        <p:pic>
          <p:nvPicPr>
            <p:cNvPr id="12" name="Picture 11"/>
            <p:cNvPicPr>
              <a:picLocks noChangeAspect="1"/>
            </p:cNvPicPr>
            <p:nvPr/>
          </p:nvPicPr>
          <p:blipFill>
            <a:blip r:embed="rId2"/>
            <a:stretch>
              <a:fillRect/>
            </a:stretch>
          </p:blipFill>
          <p:spPr>
            <a:xfrm>
              <a:off x="7707657" y="2603773"/>
              <a:ext cx="1270959" cy="1295400"/>
            </a:xfrm>
            <a:prstGeom prst="rect">
              <a:avLst/>
            </a:prstGeom>
            <a:scene3d>
              <a:camera prst="orthographicFront">
                <a:rot lat="0" lon="0" rev="0"/>
              </a:camera>
              <a:lightRig rig="threePt" dir="t"/>
            </a:scene3d>
          </p:spPr>
        </p:pic>
        <p:sp>
          <p:nvSpPr>
            <p:cNvPr id="13" name="TextBox 12"/>
            <p:cNvSpPr txBox="1"/>
            <p:nvPr/>
          </p:nvSpPr>
          <p:spPr>
            <a:xfrm>
              <a:off x="7885936" y="3975373"/>
              <a:ext cx="914400" cy="485880"/>
            </a:xfrm>
            <a:prstGeom prst="rect">
              <a:avLst/>
            </a:prstGeom>
            <a:noFill/>
            <a:ln>
              <a:noFill/>
            </a:ln>
          </p:spPr>
          <p:txBody>
            <a:bodyPr wrap="none" rtlCol="0">
              <a:noAutofit/>
            </a:bodyPr>
            <a:lstStyle/>
            <a:p>
              <a:r>
                <a:rPr lang="en-US" b="0" dirty="0" smtClean="0">
                  <a:latin typeface="Cambria"/>
                  <a:cs typeface="Cambria"/>
                </a:rPr>
                <a:t>Alice</a:t>
              </a:r>
            </a:p>
          </p:txBody>
        </p:sp>
        <p:cxnSp>
          <p:nvCxnSpPr>
            <p:cNvPr id="15" name="Straight Arrow Connector 14"/>
            <p:cNvCxnSpPr/>
            <p:nvPr/>
          </p:nvCxnSpPr>
          <p:spPr bwMode="auto">
            <a:xfrm flipH="1">
              <a:off x="6845016" y="3429000"/>
              <a:ext cx="851184" cy="875039"/>
            </a:xfrm>
            <a:prstGeom prst="straightConnector1">
              <a:avLst/>
            </a:prstGeom>
            <a:noFill/>
            <a:ln w="25400" cap="flat" cmpd="sng" algn="ctr">
              <a:solidFill>
                <a:srgbClr val="000000"/>
              </a:solidFill>
              <a:prstDash val="solid"/>
              <a:round/>
              <a:headEnd type="none" w="med" len="med"/>
              <a:tailEnd type="arrow"/>
            </a:ln>
            <a:effectLst/>
          </p:spPr>
        </p:cxnSp>
      </p:grpSp>
      <p:sp>
        <p:nvSpPr>
          <p:cNvPr id="19" name="TextBox 18"/>
          <p:cNvSpPr txBox="1"/>
          <p:nvPr/>
        </p:nvSpPr>
        <p:spPr>
          <a:xfrm>
            <a:off x="108338" y="5257800"/>
            <a:ext cx="3597882" cy="1107995"/>
          </a:xfrm>
          <a:prstGeom prst="rect">
            <a:avLst/>
          </a:prstGeom>
          <a:noFill/>
        </p:spPr>
        <p:txBody>
          <a:bodyPr wrap="square" lIns="0" tIns="0" rIns="0" bIns="0" rtlCol="0" anchor="t" anchorCtr="0">
            <a:spAutoFit/>
          </a:bodyPr>
          <a:lstStyle/>
          <a:p>
            <a:r>
              <a:rPr lang="en-US" sz="2400" dirty="0" smtClean="0"/>
              <a:t>VA creates CRL and signs using private key.</a:t>
            </a:r>
          </a:p>
          <a:p>
            <a:r>
              <a:rPr lang="en-US" sz="2400" dirty="0" smtClean="0"/>
              <a:t>Note key very powerful.</a:t>
            </a:r>
          </a:p>
        </p:txBody>
      </p:sp>
      <p:grpSp>
        <p:nvGrpSpPr>
          <p:cNvPr id="38" name="Group 37"/>
          <p:cNvGrpSpPr/>
          <p:nvPr/>
        </p:nvGrpSpPr>
        <p:grpSpPr>
          <a:xfrm>
            <a:off x="1601788" y="1371600"/>
            <a:ext cx="5256212" cy="5410200"/>
            <a:chOff x="1601788" y="1371600"/>
            <a:chExt cx="5256212" cy="5410200"/>
          </a:xfrm>
        </p:grpSpPr>
        <p:grpSp>
          <p:nvGrpSpPr>
            <p:cNvPr id="34" name="Group 33"/>
            <p:cNvGrpSpPr/>
            <p:nvPr/>
          </p:nvGrpSpPr>
          <p:grpSpPr>
            <a:xfrm>
              <a:off x="1601788" y="1524000"/>
              <a:ext cx="4861422" cy="4648200"/>
              <a:chOff x="1601788" y="1524000"/>
              <a:chExt cx="4861422" cy="4648200"/>
            </a:xfrm>
          </p:grpSpPr>
          <p:sp>
            <p:nvSpPr>
              <p:cNvPr id="33" name="Rounded Rectangle 32"/>
              <p:cNvSpPr/>
              <p:nvPr/>
            </p:nvSpPr>
            <p:spPr>
              <a:xfrm>
                <a:off x="4038600" y="4800600"/>
                <a:ext cx="2362200" cy="1371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r>
                  <a:rPr lang="en-US" sz="2400" dirty="0" smtClean="0">
                    <a:solidFill>
                      <a:schemeClr val="bg1"/>
                    </a:solidFill>
                  </a:rPr>
                  <a:t>Replica</a:t>
                </a:r>
              </a:p>
            </p:txBody>
          </p:sp>
          <p:sp>
            <p:nvSpPr>
              <p:cNvPr id="32" name="Rounded Rectangle 31"/>
              <p:cNvSpPr/>
              <p:nvPr/>
            </p:nvSpPr>
            <p:spPr>
              <a:xfrm>
                <a:off x="4101010" y="3124200"/>
                <a:ext cx="2362200" cy="1371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r>
                  <a:rPr lang="en-US" sz="2400" dirty="0" smtClean="0">
                    <a:solidFill>
                      <a:schemeClr val="bg1"/>
                    </a:solidFill>
                  </a:rPr>
                  <a:t>Replica</a:t>
                </a:r>
              </a:p>
            </p:txBody>
          </p:sp>
          <p:sp>
            <p:nvSpPr>
              <p:cNvPr id="31" name="Rounded Rectangle 30"/>
              <p:cNvSpPr/>
              <p:nvPr/>
            </p:nvSpPr>
            <p:spPr>
              <a:xfrm>
                <a:off x="4038600" y="1524000"/>
                <a:ext cx="2362200" cy="1371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r>
                  <a:rPr lang="en-US" sz="2400" dirty="0" smtClean="0">
                    <a:solidFill>
                      <a:schemeClr val="bg1"/>
                    </a:solidFill>
                  </a:rPr>
                  <a:t>Replica</a:t>
                </a:r>
              </a:p>
            </p:txBody>
          </p:sp>
          <p:sp>
            <p:nvSpPr>
              <p:cNvPr id="8" name="Snip Single Corner Rectangle 7"/>
              <p:cNvSpPr/>
              <p:nvPr/>
            </p:nvSpPr>
            <p:spPr>
              <a:xfrm>
                <a:off x="4724400" y="1981200"/>
                <a:ext cx="990600" cy="762000"/>
              </a:xfrm>
              <a:prstGeom prst="snip1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dirty="0" smtClean="0">
                    <a:solidFill>
                      <a:schemeClr val="bg1"/>
                    </a:solidFill>
                  </a:rPr>
                  <a:t>Signed CRL</a:t>
                </a:r>
              </a:p>
            </p:txBody>
          </p:sp>
          <p:sp>
            <p:nvSpPr>
              <p:cNvPr id="9" name="Snip Single Corner Rectangle 8"/>
              <p:cNvSpPr/>
              <p:nvPr/>
            </p:nvSpPr>
            <p:spPr>
              <a:xfrm>
                <a:off x="4700935" y="3650630"/>
                <a:ext cx="990600" cy="762000"/>
              </a:xfrm>
              <a:prstGeom prst="snip1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dirty="0" smtClean="0">
                    <a:solidFill>
                      <a:schemeClr val="bg1"/>
                    </a:solidFill>
                  </a:rPr>
                  <a:t>Signed CRL</a:t>
                </a:r>
              </a:p>
            </p:txBody>
          </p:sp>
          <p:sp>
            <p:nvSpPr>
              <p:cNvPr id="10" name="Snip Single Corner Rectangle 9"/>
              <p:cNvSpPr/>
              <p:nvPr/>
            </p:nvSpPr>
            <p:spPr>
              <a:xfrm>
                <a:off x="4700935" y="5320060"/>
                <a:ext cx="990600" cy="762000"/>
              </a:xfrm>
              <a:prstGeom prst="snip1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dirty="0" smtClean="0">
                    <a:solidFill>
                      <a:schemeClr val="bg1"/>
                    </a:solidFill>
                  </a:rPr>
                  <a:t>Signed CRL</a:t>
                </a:r>
              </a:p>
            </p:txBody>
          </p:sp>
          <p:cxnSp>
            <p:nvCxnSpPr>
              <p:cNvPr id="21" name="Straight Arrow Connector 20"/>
              <p:cNvCxnSpPr>
                <a:stCxn id="7" idx="3"/>
                <a:endCxn id="8" idx="2"/>
              </p:cNvCxnSpPr>
              <p:nvPr/>
            </p:nvCxnSpPr>
            <p:spPr>
              <a:xfrm flipV="1">
                <a:off x="1601788" y="2362200"/>
                <a:ext cx="3122612" cy="1119664"/>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3"/>
                <a:endCxn id="9" idx="2"/>
              </p:cNvCxnSpPr>
              <p:nvPr/>
            </p:nvCxnSpPr>
            <p:spPr>
              <a:xfrm>
                <a:off x="1601788" y="3481864"/>
                <a:ext cx="3099147" cy="549766"/>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3"/>
                <a:endCxn id="10" idx="2"/>
              </p:cNvCxnSpPr>
              <p:nvPr/>
            </p:nvCxnSpPr>
            <p:spPr>
              <a:xfrm>
                <a:off x="1601788" y="3481864"/>
                <a:ext cx="3099147" cy="2219196"/>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37" name="Rounded Rectangle 36"/>
            <p:cNvSpPr/>
            <p:nvPr/>
          </p:nvSpPr>
          <p:spPr>
            <a:xfrm>
              <a:off x="3706220" y="1371600"/>
              <a:ext cx="3151780" cy="5410200"/>
            </a:xfrm>
            <a:prstGeom prst="roundRect">
              <a:avLst/>
            </a:prstGeom>
            <a:noFill/>
            <a:ln/>
          </p:spPr>
          <p:style>
            <a:lnRef idx="2">
              <a:schemeClr val="dk1"/>
            </a:lnRef>
            <a:fillRef idx="1">
              <a:schemeClr val="lt1"/>
            </a:fillRef>
            <a:effectRef idx="0">
              <a:schemeClr val="dk1"/>
            </a:effectRef>
            <a:fontRef idx="minor">
              <a:schemeClr val="dk1"/>
            </a:fontRef>
          </p:style>
          <p:txBody>
            <a:bodyPr wrap="square" lIns="0" tIns="0" rIns="0" bIns="0" rtlCol="0" anchor="b" anchorCtr="1">
              <a:noAutofit/>
            </a:bodyPr>
            <a:lstStyle/>
            <a:p>
              <a:pPr algn="ctr"/>
              <a:r>
                <a:rPr lang="en-US" sz="2400" dirty="0" smtClean="0">
                  <a:solidFill>
                    <a:schemeClr val="tx1"/>
                  </a:solidFill>
                </a:rPr>
                <a:t>Query Replicas</a:t>
              </a:r>
            </a:p>
          </p:txBody>
        </p:sp>
      </p:grpSp>
      <p:sp>
        <p:nvSpPr>
          <p:cNvPr id="39" name="Rounded Rectangular Callout 38"/>
          <p:cNvSpPr/>
          <p:nvPr/>
        </p:nvSpPr>
        <p:spPr>
          <a:xfrm>
            <a:off x="7010400" y="1143000"/>
            <a:ext cx="1828800" cy="1219200"/>
          </a:xfrm>
          <a:prstGeom prst="wedgeRoundRectCallout">
            <a:avLst>
              <a:gd name="adj1" fmla="val -98962"/>
              <a:gd name="adj2" fmla="val 43821"/>
              <a:gd name="adj3" fmla="val 16667"/>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Note no private keys on server</a:t>
            </a:r>
          </a:p>
        </p:txBody>
      </p:sp>
    </p:spTree>
    <p:extLst>
      <p:ext uri="{BB962C8B-B14F-4D97-AF65-F5344CB8AC3E}">
        <p14:creationId xmlns:p14="http://schemas.microsoft.com/office/powerpoint/2010/main" val="3075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ppt_x</p:attrName>
                                        </p:attrNameLst>
                                      </p:cBhvr>
                                      <p:tavLst>
                                        <p:tav tm="0">
                                          <p:val>
                                            <p:strVal val="#ppt_x-#ppt_w*1.125000"/>
                                          </p:val>
                                        </p:tav>
                                        <p:tav tm="100000">
                                          <p:val>
                                            <p:strVal val="#ppt_x"/>
                                          </p:val>
                                        </p:tav>
                                      </p:tavLst>
                                    </p:anim>
                                    <p:animEffect transition="in" filter="wipe(right)">
                                      <p:cBhvr>
                                        <p:cTn id="8" dur="500"/>
                                        <p:tgtEl>
                                          <p:spTgt spid="3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Certificate Revocation Tree Generation</a:t>
            </a:r>
            <a:endParaRPr lang="en-US" dirty="0"/>
          </a:p>
        </p:txBody>
      </p:sp>
      <p:sp>
        <p:nvSpPr>
          <p:cNvPr id="4" name="Rectangle 3"/>
          <p:cNvSpPr/>
          <p:nvPr/>
        </p:nvSpPr>
        <p:spPr>
          <a:xfrm>
            <a:off x="505227"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solidFill>
                  <a:schemeClr val="tx1"/>
                </a:solidFill>
                <a:latin typeface="Cambria"/>
                <a:cs typeface="Cambria"/>
              </a:rPr>
              <a:t>C</a:t>
            </a:r>
            <a:r>
              <a:rPr lang="en-US" b="0" baseline="-25000" dirty="0" smtClean="0">
                <a:solidFill>
                  <a:schemeClr val="tx1"/>
                </a:solidFill>
                <a:latin typeface="Cambria"/>
                <a:cs typeface="Cambria"/>
              </a:rPr>
              <a:t>1</a:t>
            </a:r>
            <a:endParaRPr lang="en-US" b="0" baseline="-25000" dirty="0">
              <a:solidFill>
                <a:schemeClr val="tx1"/>
              </a:solidFill>
              <a:latin typeface="Cambria"/>
              <a:cs typeface="Cambria"/>
            </a:endParaRPr>
          </a:p>
        </p:txBody>
      </p:sp>
      <p:sp>
        <p:nvSpPr>
          <p:cNvPr id="5" name="Rectangle 4"/>
          <p:cNvSpPr/>
          <p:nvPr/>
        </p:nvSpPr>
        <p:spPr>
          <a:xfrm>
            <a:off x="1455253"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solidFill>
                  <a:schemeClr val="tx1"/>
                </a:solidFill>
                <a:latin typeface="Cambria"/>
                <a:cs typeface="Cambria"/>
              </a:rPr>
              <a:t>C</a:t>
            </a:r>
            <a:r>
              <a:rPr lang="en-US" b="0" baseline="-25000" dirty="0" smtClean="0">
                <a:solidFill>
                  <a:schemeClr val="tx1"/>
                </a:solidFill>
                <a:latin typeface="Cambria"/>
                <a:cs typeface="Cambria"/>
              </a:rPr>
              <a:t>2</a:t>
            </a:r>
            <a:endParaRPr lang="en-US" b="0" baseline="-25000" dirty="0">
              <a:solidFill>
                <a:schemeClr val="tx1"/>
              </a:solidFill>
              <a:latin typeface="Cambria"/>
              <a:cs typeface="Cambria"/>
            </a:endParaRPr>
          </a:p>
        </p:txBody>
      </p:sp>
      <p:sp>
        <p:nvSpPr>
          <p:cNvPr id="6" name="Rectangle 5"/>
          <p:cNvSpPr/>
          <p:nvPr/>
        </p:nvSpPr>
        <p:spPr>
          <a:xfrm>
            <a:off x="2405279"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solidFill>
                  <a:schemeClr val="tx1"/>
                </a:solidFill>
                <a:latin typeface="Cambria"/>
                <a:cs typeface="Cambria"/>
              </a:rPr>
              <a:t>C</a:t>
            </a:r>
            <a:r>
              <a:rPr lang="en-US" b="0" baseline="-25000" dirty="0" smtClean="0">
                <a:solidFill>
                  <a:schemeClr val="tx1"/>
                </a:solidFill>
                <a:latin typeface="Cambria"/>
                <a:cs typeface="Cambria"/>
              </a:rPr>
              <a:t>3</a:t>
            </a:r>
            <a:endParaRPr lang="en-US" b="0" baseline="-25000" dirty="0">
              <a:solidFill>
                <a:schemeClr val="tx1"/>
              </a:solidFill>
              <a:latin typeface="Cambria"/>
              <a:cs typeface="Cambria"/>
            </a:endParaRPr>
          </a:p>
        </p:txBody>
      </p:sp>
      <p:sp>
        <p:nvSpPr>
          <p:cNvPr id="7" name="Rectangle 6"/>
          <p:cNvSpPr/>
          <p:nvPr/>
        </p:nvSpPr>
        <p:spPr>
          <a:xfrm>
            <a:off x="3355305"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solidFill>
                  <a:schemeClr val="tx1"/>
                </a:solidFill>
                <a:latin typeface="Cambria"/>
                <a:cs typeface="Cambria"/>
              </a:rPr>
              <a:t>C</a:t>
            </a:r>
            <a:r>
              <a:rPr lang="en-US" b="0" baseline="-25000" dirty="0" smtClean="0">
                <a:solidFill>
                  <a:schemeClr val="tx1"/>
                </a:solidFill>
                <a:latin typeface="Cambria"/>
                <a:cs typeface="Cambria"/>
              </a:rPr>
              <a:t>4</a:t>
            </a:r>
            <a:endParaRPr lang="en-US" b="0" baseline="-25000" dirty="0">
              <a:solidFill>
                <a:schemeClr val="tx1"/>
              </a:solidFill>
              <a:latin typeface="Cambria"/>
              <a:cs typeface="Cambria"/>
            </a:endParaRPr>
          </a:p>
        </p:txBody>
      </p:sp>
      <p:sp>
        <p:nvSpPr>
          <p:cNvPr id="8" name="Rectangle 7"/>
          <p:cNvSpPr/>
          <p:nvPr/>
        </p:nvSpPr>
        <p:spPr>
          <a:xfrm>
            <a:off x="5255357"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smtClean="0">
                <a:solidFill>
                  <a:schemeClr val="tx1"/>
                </a:solidFill>
                <a:latin typeface="Cambria"/>
                <a:cs typeface="Cambria"/>
              </a:rPr>
              <a:t>C</a:t>
            </a:r>
            <a:r>
              <a:rPr lang="en-US" b="0" baseline="-25000" dirty="0" smtClean="0">
                <a:solidFill>
                  <a:schemeClr val="tx1"/>
                </a:solidFill>
                <a:latin typeface="Cambria"/>
                <a:cs typeface="Cambria"/>
              </a:rPr>
              <a:t>i-1</a:t>
            </a:r>
            <a:endParaRPr lang="en-US" b="0" baseline="-25000" dirty="0">
              <a:solidFill>
                <a:schemeClr val="tx1"/>
              </a:solidFill>
              <a:latin typeface="Cambria"/>
              <a:cs typeface="Cambria"/>
            </a:endParaRPr>
          </a:p>
        </p:txBody>
      </p:sp>
      <p:sp>
        <p:nvSpPr>
          <p:cNvPr id="9" name="Rectangle 8"/>
          <p:cNvSpPr/>
          <p:nvPr/>
        </p:nvSpPr>
        <p:spPr>
          <a:xfrm>
            <a:off x="6205383"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C</a:t>
            </a:r>
            <a:r>
              <a:rPr lang="en-US" b="0" baseline="-25000" dirty="0" err="1" smtClean="0">
                <a:solidFill>
                  <a:schemeClr val="tx1"/>
                </a:solidFill>
                <a:latin typeface="Cambria"/>
                <a:cs typeface="Cambria"/>
              </a:rPr>
              <a:t>i</a:t>
            </a:r>
            <a:endParaRPr lang="en-US" b="0" baseline="-25000" dirty="0">
              <a:solidFill>
                <a:schemeClr val="tx1"/>
              </a:solidFill>
              <a:latin typeface="Cambria"/>
              <a:cs typeface="Cambria"/>
            </a:endParaRPr>
          </a:p>
        </p:txBody>
      </p:sp>
      <p:sp>
        <p:nvSpPr>
          <p:cNvPr id="10" name="Rectangle 9"/>
          <p:cNvSpPr/>
          <p:nvPr/>
        </p:nvSpPr>
        <p:spPr>
          <a:xfrm>
            <a:off x="505227" y="5142952"/>
            <a:ext cx="6650182"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baseline="-25000" dirty="0">
              <a:solidFill>
                <a:schemeClr val="tx1"/>
              </a:solidFill>
              <a:latin typeface="Cambria"/>
              <a:cs typeface="Cambria"/>
            </a:endParaRPr>
          </a:p>
        </p:txBody>
      </p:sp>
      <p:sp>
        <p:nvSpPr>
          <p:cNvPr id="11" name="Rectangle 10"/>
          <p:cNvSpPr/>
          <p:nvPr/>
        </p:nvSpPr>
        <p:spPr>
          <a:xfrm>
            <a:off x="4305331" y="5142952"/>
            <a:ext cx="950026"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0" dirty="0" smtClean="0">
                <a:solidFill>
                  <a:schemeClr val="tx1"/>
                </a:solidFill>
                <a:latin typeface="Cambria"/>
                <a:cs typeface="Cambria"/>
              </a:rPr>
              <a:t>…</a:t>
            </a:r>
            <a:endParaRPr lang="en-US" sz="2800" b="0" baseline="-25000" dirty="0">
              <a:solidFill>
                <a:schemeClr val="tx1"/>
              </a:solidFill>
              <a:latin typeface="Cambria"/>
              <a:cs typeface="Cambria"/>
            </a:endParaRPr>
          </a:p>
        </p:txBody>
      </p:sp>
      <p:sp>
        <p:nvSpPr>
          <p:cNvPr id="14" name="TextBox 13"/>
          <p:cNvSpPr txBox="1"/>
          <p:nvPr/>
        </p:nvSpPr>
        <p:spPr>
          <a:xfrm>
            <a:off x="228600" y="5867400"/>
            <a:ext cx="4310996" cy="461665"/>
          </a:xfrm>
          <a:prstGeom prst="rect">
            <a:avLst/>
          </a:prstGeom>
          <a:noFill/>
        </p:spPr>
        <p:txBody>
          <a:bodyPr wrap="none" rtlCol="0">
            <a:spAutoFit/>
          </a:bodyPr>
          <a:lstStyle/>
          <a:p>
            <a:pPr algn="ctr"/>
            <a:r>
              <a:rPr lang="en-US" sz="2400" b="0" dirty="0" smtClean="0">
                <a:latin typeface="Cambria"/>
                <a:cs typeface="Cambria"/>
              </a:rPr>
              <a:t>Revoked cert </a:t>
            </a:r>
            <a:r>
              <a:rPr lang="en-US" sz="2400" b="0" dirty="0" err="1" smtClean="0">
                <a:latin typeface="Cambria"/>
                <a:cs typeface="Cambria"/>
              </a:rPr>
              <a:t>C</a:t>
            </a:r>
            <a:r>
              <a:rPr lang="en-US" sz="2400" b="0" baseline="-25000" dirty="0" err="1" smtClean="0">
                <a:latin typeface="Cambria"/>
                <a:cs typeface="Cambria"/>
              </a:rPr>
              <a:t>j</a:t>
            </a:r>
            <a:r>
              <a:rPr lang="en-US" sz="2400" b="0" dirty="0" smtClean="0">
                <a:latin typeface="Cambria"/>
                <a:cs typeface="Cambria"/>
              </a:rPr>
              <a:t> sorted by serial</a:t>
            </a:r>
            <a:endParaRPr lang="en-US" sz="2400" b="0" dirty="0">
              <a:latin typeface="Cambria"/>
              <a:cs typeface="Cambria"/>
            </a:endParaRPr>
          </a:p>
        </p:txBody>
      </p:sp>
      <p:sp>
        <p:nvSpPr>
          <p:cNvPr id="15" name="Left Brace 14"/>
          <p:cNvSpPr/>
          <p:nvPr/>
        </p:nvSpPr>
        <p:spPr>
          <a:xfrm rot="16200000">
            <a:off x="1811294" y="5273412"/>
            <a:ext cx="237949" cy="950027"/>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Cambria"/>
              <a:cs typeface="Cambria"/>
            </a:endParaRPr>
          </a:p>
        </p:txBody>
      </p:sp>
      <p:sp>
        <p:nvSpPr>
          <p:cNvPr id="16" name="Rectangle 15"/>
          <p:cNvSpPr/>
          <p:nvPr/>
        </p:nvSpPr>
        <p:spPr>
          <a:xfrm>
            <a:off x="1048100" y="4134672"/>
            <a:ext cx="814305"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h</a:t>
            </a:r>
            <a:endParaRPr lang="en-US" b="0" baseline="-25000" dirty="0">
              <a:solidFill>
                <a:schemeClr val="tx1"/>
              </a:solidFill>
              <a:latin typeface="Cambria"/>
              <a:cs typeface="Cambria"/>
            </a:endParaRPr>
          </a:p>
        </p:txBody>
      </p:sp>
      <p:sp>
        <p:nvSpPr>
          <p:cNvPr id="17" name="Rectangle 16"/>
          <p:cNvSpPr/>
          <p:nvPr/>
        </p:nvSpPr>
        <p:spPr>
          <a:xfrm>
            <a:off x="2904224" y="4134672"/>
            <a:ext cx="814305"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h</a:t>
            </a:r>
            <a:endParaRPr lang="en-US" b="0" baseline="-25000" dirty="0">
              <a:solidFill>
                <a:schemeClr val="tx1"/>
              </a:solidFill>
              <a:latin typeface="Cambria"/>
              <a:cs typeface="Cambria"/>
            </a:endParaRPr>
          </a:p>
        </p:txBody>
      </p:sp>
      <p:sp>
        <p:nvSpPr>
          <p:cNvPr id="18" name="Rectangle 17"/>
          <p:cNvSpPr/>
          <p:nvPr/>
        </p:nvSpPr>
        <p:spPr>
          <a:xfrm>
            <a:off x="5798230" y="4107714"/>
            <a:ext cx="814305"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h</a:t>
            </a:r>
            <a:endParaRPr lang="en-US" b="0" baseline="-25000" dirty="0">
              <a:solidFill>
                <a:schemeClr val="tx1"/>
              </a:solidFill>
              <a:latin typeface="Cambria"/>
              <a:cs typeface="Cambria"/>
            </a:endParaRPr>
          </a:p>
        </p:txBody>
      </p:sp>
      <p:cxnSp>
        <p:nvCxnSpPr>
          <p:cNvPr id="19" name="Straight Arrow Connector 18"/>
          <p:cNvCxnSpPr>
            <a:endCxn id="16" idx="2"/>
          </p:cNvCxnSpPr>
          <p:nvPr/>
        </p:nvCxnSpPr>
        <p:spPr>
          <a:xfrm rot="5400000" flipH="1" flipV="1">
            <a:off x="965674" y="4653374"/>
            <a:ext cx="572005" cy="4071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2821798" y="4653373"/>
            <a:ext cx="572005" cy="4071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5715804" y="4653374"/>
            <a:ext cx="572005" cy="4071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6" idx="2"/>
          </p:cNvCxnSpPr>
          <p:nvPr/>
        </p:nvCxnSpPr>
        <p:spPr>
          <a:xfrm rot="16200000" flipV="1">
            <a:off x="1372826" y="4653374"/>
            <a:ext cx="572006" cy="40715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6200000" flipV="1">
            <a:off x="3272878" y="4653375"/>
            <a:ext cx="572006" cy="40715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V="1">
            <a:off x="6326532" y="4626416"/>
            <a:ext cx="572006" cy="40715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2405280" y="3824432"/>
            <a:ext cx="906099" cy="28328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404076" y="3824432"/>
            <a:ext cx="681296" cy="3102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862405" y="3344529"/>
            <a:ext cx="814305"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h</a:t>
            </a:r>
            <a:endParaRPr lang="en-US" b="0" baseline="-25000" dirty="0">
              <a:solidFill>
                <a:schemeClr val="tx1"/>
              </a:solidFill>
              <a:latin typeface="Cambria"/>
              <a:cs typeface="Cambria"/>
            </a:endParaRPr>
          </a:p>
        </p:txBody>
      </p:sp>
      <p:sp>
        <p:nvSpPr>
          <p:cNvPr id="28" name="Rectangle 27"/>
          <p:cNvSpPr/>
          <p:nvPr/>
        </p:nvSpPr>
        <p:spPr>
          <a:xfrm>
            <a:off x="4983925" y="3344529"/>
            <a:ext cx="814305"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h</a:t>
            </a:r>
            <a:endParaRPr lang="en-US" b="0" baseline="-25000" dirty="0">
              <a:solidFill>
                <a:schemeClr val="tx1"/>
              </a:solidFill>
              <a:latin typeface="Cambria"/>
              <a:cs typeface="Cambria"/>
            </a:endParaRPr>
          </a:p>
        </p:txBody>
      </p:sp>
      <p:cxnSp>
        <p:nvCxnSpPr>
          <p:cNvPr id="29" name="Straight Arrow Connector 28"/>
          <p:cNvCxnSpPr/>
          <p:nvPr/>
        </p:nvCxnSpPr>
        <p:spPr>
          <a:xfrm rot="10800000">
            <a:off x="5345180" y="3824430"/>
            <a:ext cx="906099" cy="28328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4940207" y="3855735"/>
            <a:ext cx="448691" cy="36125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336062" y="2796763"/>
            <a:ext cx="1591197" cy="547767"/>
          </a:xfrm>
          <a:prstGeom prst="straightConnector1">
            <a:avLst/>
          </a:prstGeom>
          <a:ln>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718529" y="2360487"/>
            <a:ext cx="814305"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h</a:t>
            </a:r>
            <a:endParaRPr lang="en-US" b="0" baseline="-25000" dirty="0">
              <a:solidFill>
                <a:schemeClr val="tx1"/>
              </a:solidFill>
              <a:latin typeface="Cambria"/>
              <a:cs typeface="Cambria"/>
            </a:endParaRPr>
          </a:p>
        </p:txBody>
      </p:sp>
      <p:cxnSp>
        <p:nvCxnSpPr>
          <p:cNvPr id="33" name="Straight Arrow Connector 32"/>
          <p:cNvCxnSpPr/>
          <p:nvPr/>
        </p:nvCxnSpPr>
        <p:spPr>
          <a:xfrm rot="10800000">
            <a:off x="4305331" y="2796763"/>
            <a:ext cx="950026" cy="547769"/>
          </a:xfrm>
          <a:prstGeom prst="straightConnector1">
            <a:avLst/>
          </a:prstGeom>
          <a:ln>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447800" y="1371600"/>
            <a:ext cx="5181600" cy="4362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err="1" smtClean="0">
                <a:solidFill>
                  <a:schemeClr val="tx1"/>
                </a:solidFill>
                <a:latin typeface="Cambria"/>
                <a:cs typeface="Cambria"/>
              </a:rPr>
              <a:t>VASig</a:t>
            </a:r>
            <a:r>
              <a:rPr lang="en-US" b="0" dirty="0" smtClean="0">
                <a:solidFill>
                  <a:schemeClr val="tx1"/>
                </a:solidFill>
                <a:latin typeface="Cambria"/>
                <a:cs typeface="Cambria"/>
              </a:rPr>
              <a:t> = </a:t>
            </a:r>
            <a:r>
              <a:rPr lang="en-US" b="0" dirty="0" err="1" smtClean="0">
                <a:solidFill>
                  <a:schemeClr val="tx1"/>
                </a:solidFill>
                <a:latin typeface="Cambria"/>
                <a:cs typeface="Cambria"/>
              </a:rPr>
              <a:t>Sign</a:t>
            </a:r>
            <a:r>
              <a:rPr lang="en-US" b="0" dirty="0" err="1" smtClean="0">
                <a:solidFill>
                  <a:srgbClr val="131313"/>
                </a:solidFill>
                <a:latin typeface="Cambria"/>
                <a:cs typeface="Cambria"/>
              </a:rPr>
              <a:t>(H</a:t>
            </a:r>
            <a:r>
              <a:rPr lang="en-US" b="0" baseline="-25000" dirty="0" err="1" smtClean="0">
                <a:solidFill>
                  <a:srgbClr val="131313"/>
                </a:solidFill>
                <a:latin typeface="Cambria"/>
                <a:cs typeface="Cambria"/>
              </a:rPr>
              <a:t>root</a:t>
            </a:r>
            <a:r>
              <a:rPr lang="en-US" b="0" dirty="0" smtClean="0">
                <a:solidFill>
                  <a:srgbClr val="131313"/>
                </a:solidFill>
                <a:latin typeface="Cambria"/>
                <a:cs typeface="Cambria"/>
              </a:rPr>
              <a:t> , VA  signing key)</a:t>
            </a:r>
            <a:endParaRPr lang="en-US" b="0" baseline="-25000" dirty="0">
              <a:solidFill>
                <a:srgbClr val="131313"/>
              </a:solidFill>
              <a:latin typeface="Cambria"/>
              <a:cs typeface="Cambria"/>
            </a:endParaRPr>
          </a:p>
        </p:txBody>
      </p:sp>
      <p:cxnSp>
        <p:nvCxnSpPr>
          <p:cNvPr id="38" name="Straight Arrow Connector 37"/>
          <p:cNvCxnSpPr/>
          <p:nvPr/>
        </p:nvCxnSpPr>
        <p:spPr>
          <a:xfrm rot="5400000" flipH="1" flipV="1">
            <a:off x="3862050" y="2081550"/>
            <a:ext cx="50550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150455" y="3626843"/>
            <a:ext cx="609600" cy="450117"/>
          </a:xfrm>
          <a:prstGeom prst="rect">
            <a:avLst/>
          </a:prstGeom>
          <a:noFill/>
          <a:ln>
            <a:noFill/>
          </a:ln>
          <a:effectLst/>
        </p:spPr>
        <p:txBody>
          <a:bodyPr wrap="none" rtlCol="0">
            <a:noAutofit/>
          </a:bodyPr>
          <a:lstStyle/>
          <a:p>
            <a:r>
              <a:rPr lang="en-US" b="0" dirty="0" smtClean="0">
                <a:latin typeface="Cambria"/>
                <a:cs typeface="Cambria"/>
              </a:rPr>
              <a:t>H</a:t>
            </a:r>
            <a:r>
              <a:rPr lang="en-US" b="0" baseline="-25000" dirty="0" smtClean="0">
                <a:latin typeface="Cambria"/>
                <a:cs typeface="Cambria"/>
              </a:rPr>
              <a:t>1</a:t>
            </a:r>
          </a:p>
        </p:txBody>
      </p:sp>
      <p:sp>
        <p:nvSpPr>
          <p:cNvPr id="45" name="TextBox 44"/>
          <p:cNvSpPr txBox="1"/>
          <p:nvPr/>
        </p:nvSpPr>
        <p:spPr>
          <a:xfrm>
            <a:off x="2819400" y="3657600"/>
            <a:ext cx="914400" cy="914400"/>
          </a:xfrm>
          <a:prstGeom prst="rect">
            <a:avLst/>
          </a:prstGeom>
          <a:noFill/>
          <a:ln>
            <a:noFill/>
          </a:ln>
          <a:effectLst/>
        </p:spPr>
        <p:txBody>
          <a:bodyPr wrap="none" rtlCol="0">
            <a:noAutofit/>
          </a:bodyPr>
          <a:lstStyle/>
          <a:p>
            <a:r>
              <a:rPr lang="en-US" b="0" dirty="0" smtClean="0">
                <a:latin typeface="Cambria"/>
                <a:cs typeface="Cambria"/>
              </a:rPr>
              <a:t>H</a:t>
            </a:r>
            <a:r>
              <a:rPr lang="en-US" b="0" baseline="-25000" dirty="0" smtClean="0">
                <a:latin typeface="Cambria"/>
                <a:cs typeface="Cambria"/>
              </a:rPr>
              <a:t>2</a:t>
            </a:r>
          </a:p>
        </p:txBody>
      </p:sp>
      <p:sp>
        <p:nvSpPr>
          <p:cNvPr id="47" name="TextBox 46"/>
          <p:cNvSpPr txBox="1"/>
          <p:nvPr/>
        </p:nvSpPr>
        <p:spPr>
          <a:xfrm>
            <a:off x="3581400" y="4648200"/>
            <a:ext cx="914400" cy="914400"/>
          </a:xfrm>
          <a:prstGeom prst="rect">
            <a:avLst/>
          </a:prstGeom>
          <a:noFill/>
          <a:ln>
            <a:noFill/>
          </a:ln>
          <a:effectLst/>
        </p:spPr>
        <p:txBody>
          <a:bodyPr wrap="none" rtlCol="0">
            <a:noAutofit/>
          </a:bodyPr>
          <a:lstStyle/>
          <a:p>
            <a:r>
              <a:rPr lang="en-US" b="0" dirty="0" smtClean="0">
                <a:latin typeface="Cambria"/>
                <a:cs typeface="Cambria"/>
              </a:rPr>
              <a:t>H</a:t>
            </a:r>
            <a:r>
              <a:rPr lang="en-US" b="0" baseline="-25000" dirty="0" smtClean="0">
                <a:latin typeface="Cambria"/>
                <a:cs typeface="Cambria"/>
              </a:rPr>
              <a:t>3</a:t>
            </a:r>
          </a:p>
        </p:txBody>
      </p:sp>
      <p:sp>
        <p:nvSpPr>
          <p:cNvPr id="48" name="TextBox 47"/>
          <p:cNvSpPr txBox="1"/>
          <p:nvPr/>
        </p:nvSpPr>
        <p:spPr>
          <a:xfrm>
            <a:off x="5715000" y="3657600"/>
            <a:ext cx="914400" cy="914400"/>
          </a:xfrm>
          <a:prstGeom prst="rect">
            <a:avLst/>
          </a:prstGeom>
          <a:noFill/>
          <a:ln>
            <a:noFill/>
          </a:ln>
          <a:effectLst/>
        </p:spPr>
        <p:txBody>
          <a:bodyPr wrap="none" rtlCol="0">
            <a:noAutofit/>
          </a:bodyPr>
          <a:lstStyle/>
          <a:p>
            <a:r>
              <a:rPr lang="en-US" b="0" dirty="0" smtClean="0">
                <a:latin typeface="Cambria"/>
                <a:cs typeface="Cambria"/>
              </a:rPr>
              <a:t>H</a:t>
            </a:r>
            <a:r>
              <a:rPr lang="en-US" b="0" baseline="-25000" dirty="0" smtClean="0">
                <a:latin typeface="Cambria"/>
                <a:cs typeface="Cambria"/>
              </a:rPr>
              <a:t>4</a:t>
            </a:r>
          </a:p>
        </p:txBody>
      </p:sp>
      <p:sp>
        <p:nvSpPr>
          <p:cNvPr id="49" name="TextBox 48"/>
          <p:cNvSpPr txBox="1"/>
          <p:nvPr/>
        </p:nvSpPr>
        <p:spPr>
          <a:xfrm>
            <a:off x="2819400" y="2642161"/>
            <a:ext cx="914400" cy="914400"/>
          </a:xfrm>
          <a:prstGeom prst="rect">
            <a:avLst/>
          </a:prstGeom>
          <a:noFill/>
          <a:ln>
            <a:noFill/>
          </a:ln>
          <a:effectLst/>
        </p:spPr>
        <p:txBody>
          <a:bodyPr wrap="none" rtlCol="0">
            <a:noAutofit/>
          </a:bodyPr>
          <a:lstStyle/>
          <a:p>
            <a:r>
              <a:rPr lang="en-US" b="0" dirty="0" smtClean="0">
                <a:latin typeface="Cambria"/>
                <a:cs typeface="Cambria"/>
              </a:rPr>
              <a:t>H</a:t>
            </a:r>
            <a:r>
              <a:rPr lang="en-US" b="0" baseline="-25000" dirty="0" smtClean="0">
                <a:latin typeface="Cambria"/>
                <a:cs typeface="Cambria"/>
              </a:rPr>
              <a:t>5</a:t>
            </a:r>
          </a:p>
        </p:txBody>
      </p:sp>
      <p:sp>
        <p:nvSpPr>
          <p:cNvPr id="50" name="TextBox 49"/>
          <p:cNvSpPr txBox="1"/>
          <p:nvPr/>
        </p:nvSpPr>
        <p:spPr>
          <a:xfrm>
            <a:off x="4682194" y="2676459"/>
            <a:ext cx="696980" cy="422902"/>
          </a:xfrm>
          <a:prstGeom prst="rect">
            <a:avLst/>
          </a:prstGeom>
          <a:noFill/>
          <a:ln>
            <a:noFill/>
          </a:ln>
          <a:effectLst/>
        </p:spPr>
        <p:txBody>
          <a:bodyPr wrap="none" rtlCol="0">
            <a:noAutofit/>
          </a:bodyPr>
          <a:lstStyle/>
          <a:p>
            <a:r>
              <a:rPr lang="en-US" b="0" dirty="0" smtClean="0">
                <a:latin typeface="Cambria"/>
                <a:cs typeface="Cambria"/>
              </a:rPr>
              <a:t>H</a:t>
            </a:r>
            <a:r>
              <a:rPr lang="en-US" b="0" baseline="-25000" dirty="0" smtClean="0">
                <a:latin typeface="Cambria"/>
                <a:cs typeface="Cambria"/>
              </a:rPr>
              <a:t>6</a:t>
            </a:r>
          </a:p>
        </p:txBody>
      </p:sp>
      <p:sp>
        <p:nvSpPr>
          <p:cNvPr id="51" name="TextBox 50"/>
          <p:cNvSpPr txBox="1"/>
          <p:nvPr/>
        </p:nvSpPr>
        <p:spPr>
          <a:xfrm>
            <a:off x="4114800" y="1828800"/>
            <a:ext cx="914400" cy="914400"/>
          </a:xfrm>
          <a:prstGeom prst="rect">
            <a:avLst/>
          </a:prstGeom>
          <a:noFill/>
          <a:ln>
            <a:noFill/>
          </a:ln>
          <a:effectLst/>
        </p:spPr>
        <p:txBody>
          <a:bodyPr wrap="none" rtlCol="0">
            <a:noAutofit/>
          </a:bodyPr>
          <a:lstStyle/>
          <a:p>
            <a:r>
              <a:rPr lang="en-US" b="0" dirty="0" err="1" smtClean="0">
                <a:latin typeface="Cambria"/>
                <a:cs typeface="Cambria"/>
              </a:rPr>
              <a:t>H</a:t>
            </a:r>
            <a:r>
              <a:rPr lang="en-US" b="0" baseline="-25000" dirty="0" err="1" smtClean="0">
                <a:latin typeface="Cambria"/>
                <a:cs typeface="Cambria"/>
              </a:rPr>
              <a:t>root</a:t>
            </a:r>
            <a:endParaRPr lang="en-US" b="0" baseline="-25000" dirty="0" smtClean="0">
              <a:latin typeface="Cambria"/>
              <a:cs typeface="Cambria"/>
            </a:endParaRPr>
          </a:p>
        </p:txBody>
      </p:sp>
      <p:grpSp>
        <p:nvGrpSpPr>
          <p:cNvPr id="52" name="Group 51"/>
          <p:cNvGrpSpPr/>
          <p:nvPr/>
        </p:nvGrpSpPr>
        <p:grpSpPr>
          <a:xfrm>
            <a:off x="6816111" y="1884909"/>
            <a:ext cx="1905000" cy="1966993"/>
            <a:chOff x="6096000" y="1881107"/>
            <a:chExt cx="1905000" cy="1966993"/>
          </a:xfrm>
        </p:grpSpPr>
        <p:sp>
          <p:nvSpPr>
            <p:cNvPr id="53" name="TextBox 52"/>
            <p:cNvSpPr txBox="1"/>
            <p:nvPr/>
          </p:nvSpPr>
          <p:spPr>
            <a:xfrm>
              <a:off x="6096000" y="3162300"/>
              <a:ext cx="1905000" cy="685800"/>
            </a:xfrm>
            <a:prstGeom prst="rect">
              <a:avLst/>
            </a:prstGeom>
            <a:noFill/>
            <a:ln>
              <a:noFill/>
            </a:ln>
          </p:spPr>
          <p:txBody>
            <a:bodyPr wrap="none" rtlCol="0">
              <a:noAutofit/>
            </a:bodyPr>
            <a:lstStyle/>
            <a:p>
              <a:pPr algn="ctr"/>
              <a:r>
                <a:rPr lang="en-US" b="0" dirty="0" smtClean="0">
                  <a:latin typeface="Cambria"/>
                  <a:cs typeface="Cambria"/>
                </a:rPr>
                <a:t>Verification </a:t>
              </a:r>
              <a:br>
                <a:rPr lang="en-US" b="0" dirty="0" smtClean="0">
                  <a:latin typeface="Cambria"/>
                  <a:cs typeface="Cambria"/>
                </a:rPr>
              </a:br>
              <a:r>
                <a:rPr lang="en-US" b="0" dirty="0" smtClean="0">
                  <a:latin typeface="Cambria"/>
                  <a:cs typeface="Cambria"/>
                </a:rPr>
                <a:t>Authority</a:t>
              </a:r>
            </a:p>
          </p:txBody>
        </p:sp>
        <p:sp>
          <p:nvSpPr>
            <p:cNvPr id="54" name="TextBox 53"/>
            <p:cNvSpPr txBox="1"/>
            <p:nvPr/>
          </p:nvSpPr>
          <p:spPr>
            <a:xfrm>
              <a:off x="6554788" y="1881107"/>
              <a:ext cx="990600" cy="1477328"/>
            </a:xfrm>
            <a:prstGeom prst="rect">
              <a:avLst/>
            </a:prstGeom>
            <a:noFill/>
          </p:spPr>
          <p:txBody>
            <a:bodyPr wrap="square" lIns="0" tIns="0" rIns="0" bIns="0" rtlCol="0" anchor="t" anchorCtr="0">
              <a:spAutoFit/>
            </a:bodyPr>
            <a:lstStyle/>
            <a:p>
              <a:r>
                <a:rPr lang="en-US" sz="9600" dirty="0" smtClean="0">
                  <a:solidFill>
                    <a:schemeClr val="accent5"/>
                  </a:solidFill>
                  <a:latin typeface="Wingdings"/>
                  <a:ea typeface="Wingdings"/>
                  <a:cs typeface="Wingdings"/>
                  <a:sym typeface="Wingdings"/>
                </a:rPr>
                <a:t></a:t>
              </a:r>
              <a:endParaRPr lang="en-US" sz="16600" dirty="0" smtClean="0">
                <a:solidFill>
                  <a:schemeClr val="accent5"/>
                </a:solidFill>
              </a:endParaRPr>
            </a:p>
          </p:txBody>
        </p:sp>
      </p:grpSp>
      <p:sp>
        <p:nvSpPr>
          <p:cNvPr id="3" name="Slide Number Placeholder 2"/>
          <p:cNvSpPr>
            <a:spLocks noGrp="1"/>
          </p:cNvSpPr>
          <p:nvPr>
            <p:ph type="sldNum" sz="quarter" idx="12"/>
          </p:nvPr>
        </p:nvSpPr>
        <p:spPr/>
        <p:txBody>
          <a:bodyPr/>
          <a:lstStyle/>
          <a:p>
            <a:fld id="{B747839D-A323-47F3-909F-548499399628}" type="slidenum">
              <a:rPr lang="en-US" smtClean="0"/>
              <a:t>75</a:t>
            </a:fld>
            <a:endParaRPr lang="en-US"/>
          </a:p>
        </p:txBody>
      </p:sp>
    </p:spTree>
    <p:extLst>
      <p:ext uri="{BB962C8B-B14F-4D97-AF65-F5344CB8AC3E}">
        <p14:creationId xmlns:p14="http://schemas.microsoft.com/office/powerpoint/2010/main" val="17820468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57200" y="1219200"/>
            <a:ext cx="1270959" cy="1295400"/>
          </a:xfrm>
          <a:prstGeom prst="rect">
            <a:avLst/>
          </a:prstGeom>
          <a:scene3d>
            <a:camera prst="orthographicFront">
              <a:rot lat="0" lon="10800000" rev="0"/>
            </a:camera>
            <a:lightRig rig="threePt" dir="t"/>
          </a:scene3d>
        </p:spPr>
      </p:pic>
      <p:sp>
        <p:nvSpPr>
          <p:cNvPr id="14" name="TextBox 13"/>
          <p:cNvSpPr txBox="1"/>
          <p:nvPr/>
        </p:nvSpPr>
        <p:spPr>
          <a:xfrm>
            <a:off x="585159" y="2590800"/>
            <a:ext cx="914400" cy="914400"/>
          </a:xfrm>
          <a:prstGeom prst="rect">
            <a:avLst/>
          </a:prstGeom>
          <a:noFill/>
          <a:ln>
            <a:noFill/>
          </a:ln>
        </p:spPr>
        <p:txBody>
          <a:bodyPr wrap="none" rtlCol="0">
            <a:noAutofit/>
          </a:bodyPr>
          <a:lstStyle/>
          <a:p>
            <a:r>
              <a:rPr lang="en-US" b="0" dirty="0" smtClean="0">
                <a:latin typeface="Calibri"/>
                <a:cs typeface="Calibri"/>
              </a:rPr>
              <a:t>Alice</a:t>
            </a:r>
          </a:p>
        </p:txBody>
      </p:sp>
      <p:grpSp>
        <p:nvGrpSpPr>
          <p:cNvPr id="96" name="Group 95"/>
          <p:cNvGrpSpPr/>
          <p:nvPr/>
        </p:nvGrpSpPr>
        <p:grpSpPr>
          <a:xfrm>
            <a:off x="2209800" y="923837"/>
            <a:ext cx="3657600" cy="523963"/>
            <a:chOff x="2209800" y="696825"/>
            <a:chExt cx="3657600" cy="523963"/>
          </a:xfrm>
        </p:grpSpPr>
        <p:cxnSp>
          <p:nvCxnSpPr>
            <p:cNvPr id="19" name="Straight Arrow Connector 18"/>
            <p:cNvCxnSpPr/>
            <p:nvPr/>
          </p:nvCxnSpPr>
          <p:spPr bwMode="auto">
            <a:xfrm>
              <a:off x="2209800" y="1219200"/>
              <a:ext cx="3657600" cy="1588"/>
            </a:xfrm>
            <a:prstGeom prst="straightConnector1">
              <a:avLst/>
            </a:prstGeom>
            <a:noFill/>
            <a:ln w="25400" cap="flat" cmpd="sng" algn="ctr">
              <a:solidFill>
                <a:srgbClr val="000000"/>
              </a:solidFill>
              <a:prstDash val="solid"/>
              <a:round/>
              <a:headEnd type="none" w="med" len="med"/>
              <a:tailEnd type="arrow"/>
            </a:ln>
            <a:effectLst/>
          </p:spPr>
        </p:cxnSp>
        <p:sp>
          <p:nvSpPr>
            <p:cNvPr id="20" name="TextBox 19"/>
            <p:cNvSpPr txBox="1"/>
            <p:nvPr/>
          </p:nvSpPr>
          <p:spPr>
            <a:xfrm>
              <a:off x="2514092" y="696825"/>
              <a:ext cx="3049017" cy="500323"/>
            </a:xfrm>
            <a:prstGeom prst="rect">
              <a:avLst/>
            </a:prstGeom>
            <a:noFill/>
            <a:ln>
              <a:noFill/>
            </a:ln>
          </p:spPr>
          <p:txBody>
            <a:bodyPr wrap="none" rtlCol="0">
              <a:noAutofit/>
            </a:bodyPr>
            <a:lstStyle/>
            <a:p>
              <a:pPr algn="ctr"/>
              <a:r>
                <a:rPr lang="en-US" sz="2000" b="0" dirty="0" smtClean="0">
                  <a:latin typeface="Calibri"/>
                  <a:cs typeface="Calibri"/>
                </a:rPr>
                <a:t>1. Is Bob’s Cert C</a:t>
              </a:r>
              <a:r>
                <a:rPr lang="en-US" sz="2000" b="0" baseline="-25000" dirty="0" smtClean="0">
                  <a:latin typeface="Calibri"/>
                  <a:cs typeface="Calibri"/>
                </a:rPr>
                <a:t>2</a:t>
              </a:r>
              <a:r>
                <a:rPr lang="en-US" sz="2000" b="0" dirty="0" smtClean="0">
                  <a:latin typeface="Calibri"/>
                  <a:cs typeface="Calibri"/>
                </a:rPr>
                <a:t> revoked</a:t>
              </a:r>
            </a:p>
          </p:txBody>
        </p:sp>
      </p:grpSp>
      <p:grpSp>
        <p:nvGrpSpPr>
          <p:cNvPr id="97" name="Group 96"/>
          <p:cNvGrpSpPr/>
          <p:nvPr/>
        </p:nvGrpSpPr>
        <p:grpSpPr>
          <a:xfrm>
            <a:off x="2209800" y="1754189"/>
            <a:ext cx="3669904" cy="457200"/>
            <a:chOff x="2209800" y="1754189"/>
            <a:chExt cx="3669904" cy="457200"/>
          </a:xfrm>
        </p:grpSpPr>
        <p:cxnSp>
          <p:nvCxnSpPr>
            <p:cNvPr id="53" name="Straight Arrow Connector 52"/>
            <p:cNvCxnSpPr/>
            <p:nvPr/>
          </p:nvCxnSpPr>
          <p:spPr bwMode="auto">
            <a:xfrm flipH="1">
              <a:off x="2209800" y="2209800"/>
              <a:ext cx="3669904" cy="0"/>
            </a:xfrm>
            <a:prstGeom prst="straightConnector1">
              <a:avLst/>
            </a:prstGeom>
            <a:noFill/>
            <a:ln w="25400" cap="flat" cmpd="sng" algn="ctr">
              <a:solidFill>
                <a:srgbClr val="000000"/>
              </a:solidFill>
              <a:prstDash val="solid"/>
              <a:round/>
              <a:headEnd type="none" w="med" len="med"/>
              <a:tailEnd type="arrow"/>
            </a:ln>
            <a:effectLst/>
          </p:spPr>
        </p:cxnSp>
        <p:sp>
          <p:nvSpPr>
            <p:cNvPr id="54" name="TextBox 53"/>
            <p:cNvSpPr txBox="1"/>
            <p:nvPr/>
          </p:nvSpPr>
          <p:spPr>
            <a:xfrm>
              <a:off x="2994202" y="1754189"/>
              <a:ext cx="2101100" cy="457200"/>
            </a:xfrm>
            <a:prstGeom prst="rect">
              <a:avLst/>
            </a:prstGeom>
            <a:noFill/>
            <a:ln>
              <a:noFill/>
            </a:ln>
          </p:spPr>
          <p:txBody>
            <a:bodyPr wrap="none" rtlCol="0">
              <a:noAutofit/>
            </a:bodyPr>
            <a:lstStyle/>
            <a:p>
              <a:pPr algn="ctr"/>
              <a:r>
                <a:rPr lang="en-US" sz="2000" b="0" dirty="0" smtClean="0">
                  <a:latin typeface="Calibri"/>
                  <a:cs typeface="Calibri"/>
                </a:rPr>
                <a:t>2. [C</a:t>
              </a:r>
              <a:r>
                <a:rPr lang="en-US" sz="2000" b="0" baseline="-25000" dirty="0" smtClean="0">
                  <a:latin typeface="Calibri"/>
                  <a:cs typeface="Calibri"/>
                </a:rPr>
                <a:t>1</a:t>
              </a:r>
              <a:r>
                <a:rPr lang="en-US" sz="2000" b="0" dirty="0" smtClean="0">
                  <a:latin typeface="Calibri"/>
                  <a:cs typeface="Calibri"/>
                </a:rPr>
                <a:t>, H</a:t>
              </a:r>
              <a:r>
                <a:rPr lang="en-US" sz="2000" baseline="-25000" dirty="0" smtClean="0">
                  <a:latin typeface="Calibri"/>
                  <a:cs typeface="Calibri"/>
                </a:rPr>
                <a:t>2</a:t>
              </a:r>
              <a:r>
                <a:rPr lang="en-US" sz="2000" b="0" dirty="0" smtClean="0">
                  <a:latin typeface="Calibri"/>
                  <a:cs typeface="Calibri"/>
                </a:rPr>
                <a:t>, H</a:t>
              </a:r>
              <a:r>
                <a:rPr lang="en-US" sz="2000" baseline="-25000" dirty="0" smtClean="0">
                  <a:latin typeface="Calibri"/>
                  <a:cs typeface="Calibri"/>
                </a:rPr>
                <a:t>6</a:t>
              </a:r>
              <a:r>
                <a:rPr lang="en-US" sz="2000" b="0" baseline="-25000" dirty="0" smtClean="0">
                  <a:latin typeface="Calibri"/>
                  <a:cs typeface="Calibri"/>
                </a:rPr>
                <a:t>, </a:t>
              </a:r>
              <a:r>
                <a:rPr lang="en-US" sz="2000" b="0" dirty="0" err="1" smtClean="0">
                  <a:latin typeface="Calibri"/>
                  <a:cs typeface="Calibri"/>
                </a:rPr>
                <a:t>VASig</a:t>
              </a:r>
              <a:r>
                <a:rPr lang="en-US" sz="2000" b="0" dirty="0" smtClean="0">
                  <a:latin typeface="Calibri"/>
                  <a:cs typeface="Calibri"/>
                </a:rPr>
                <a:t>]</a:t>
              </a:r>
            </a:p>
          </p:txBody>
        </p:sp>
      </p:grpSp>
      <p:sp>
        <p:nvSpPr>
          <p:cNvPr id="95" name="TextBox 94"/>
          <p:cNvSpPr txBox="1"/>
          <p:nvPr/>
        </p:nvSpPr>
        <p:spPr>
          <a:xfrm>
            <a:off x="152400" y="3276599"/>
            <a:ext cx="3429000" cy="1561549"/>
          </a:xfrm>
          <a:prstGeom prst="rect">
            <a:avLst/>
          </a:prstGeom>
          <a:noFill/>
          <a:ln>
            <a:noFill/>
          </a:ln>
        </p:spPr>
        <p:txBody>
          <a:bodyPr wrap="none" rtlCol="0">
            <a:noAutofit/>
          </a:bodyPr>
          <a:lstStyle/>
          <a:p>
            <a:pPr algn="l"/>
            <a:r>
              <a:rPr lang="en-US" sz="2400" b="0" dirty="0" smtClean="0">
                <a:latin typeface="Cambria"/>
                <a:cs typeface="Cambria"/>
              </a:rPr>
              <a:t>3. Alice validates C</a:t>
            </a:r>
            <a:r>
              <a:rPr lang="en-US" sz="2400" b="0" baseline="-25000" dirty="0" smtClean="0">
                <a:latin typeface="Cambria"/>
                <a:cs typeface="Cambria"/>
              </a:rPr>
              <a:t>2</a:t>
            </a:r>
            <a:r>
              <a:rPr lang="en-US" sz="2400" b="0" dirty="0" smtClean="0">
                <a:latin typeface="Cambria"/>
                <a:cs typeface="Cambria"/>
              </a:rPr>
              <a:t> </a:t>
            </a:r>
            <a:r>
              <a:rPr lang="en-US" sz="2400" dirty="0" smtClean="0">
                <a:latin typeface="Cambria"/>
                <a:cs typeface="Cambria"/>
              </a:rPr>
              <a:t>by</a:t>
            </a:r>
            <a:r>
              <a:rPr lang="en-US" sz="2400" b="0" dirty="0" smtClean="0">
                <a:latin typeface="Cambria"/>
                <a:cs typeface="Cambria"/>
              </a:rPr>
              <a:t>:</a:t>
            </a:r>
            <a:endParaRPr lang="en-US" sz="2400" dirty="0" smtClean="0">
              <a:latin typeface="Cambria"/>
              <a:cs typeface="Cambria"/>
            </a:endParaRPr>
          </a:p>
          <a:p>
            <a:pPr marL="342900" indent="-342900" algn="l">
              <a:buFont typeface="Arial"/>
              <a:buChar char="•"/>
            </a:pPr>
            <a:r>
              <a:rPr lang="en-US" sz="2400" b="0" dirty="0" err="1" smtClean="0">
                <a:latin typeface="Cambria"/>
                <a:cs typeface="Cambria"/>
              </a:rPr>
              <a:t>H’</a:t>
            </a:r>
            <a:r>
              <a:rPr lang="en-US" sz="2400" b="0" baseline="-25000" dirty="0" err="1" smtClean="0">
                <a:latin typeface="Cambria"/>
                <a:cs typeface="Cambria"/>
              </a:rPr>
              <a:t>root</a:t>
            </a:r>
            <a:r>
              <a:rPr lang="en-US" sz="2400" b="0" dirty="0" smtClean="0">
                <a:latin typeface="Cambria"/>
                <a:cs typeface="Cambria"/>
              </a:rPr>
              <a:t>=H(H(C</a:t>
            </a:r>
            <a:r>
              <a:rPr lang="en-US" sz="2400" b="0" baseline="-25000" dirty="0" smtClean="0">
                <a:latin typeface="Cambria"/>
                <a:cs typeface="Cambria"/>
              </a:rPr>
              <a:t>1</a:t>
            </a:r>
            <a:r>
              <a:rPr lang="en-US" sz="2400" b="0" dirty="0" smtClean="0">
                <a:latin typeface="Cambria"/>
                <a:cs typeface="Cambria"/>
              </a:rPr>
              <a:t>, C</a:t>
            </a:r>
            <a:r>
              <a:rPr lang="en-US" sz="2400" b="0" baseline="-25000" dirty="0" smtClean="0">
                <a:latin typeface="Cambria"/>
                <a:cs typeface="Cambria"/>
              </a:rPr>
              <a:t>2</a:t>
            </a:r>
            <a:r>
              <a:rPr lang="en-US" sz="2400" b="0" dirty="0" smtClean="0">
                <a:latin typeface="Cambria"/>
                <a:cs typeface="Cambria"/>
              </a:rPr>
              <a:t>), H</a:t>
            </a:r>
            <a:r>
              <a:rPr lang="en-US" sz="2400" b="0" baseline="-25000" dirty="0" smtClean="0">
                <a:latin typeface="Cambria"/>
                <a:cs typeface="Cambria"/>
              </a:rPr>
              <a:t>2</a:t>
            </a:r>
            <a:r>
              <a:rPr lang="en-US" sz="2400" b="0" dirty="0" smtClean="0">
                <a:latin typeface="Cambria"/>
                <a:cs typeface="Cambria"/>
              </a:rPr>
              <a:t>, H</a:t>
            </a:r>
            <a:r>
              <a:rPr lang="en-US" sz="2400" b="0" baseline="-25000" dirty="0" smtClean="0">
                <a:latin typeface="Cambria"/>
                <a:cs typeface="Cambria"/>
              </a:rPr>
              <a:t>6</a:t>
            </a:r>
            <a:r>
              <a:rPr lang="en-US" sz="2400" b="0" dirty="0" smtClean="0">
                <a:latin typeface="Cambria"/>
                <a:cs typeface="Cambria"/>
              </a:rPr>
              <a:t>)</a:t>
            </a:r>
            <a:endParaRPr lang="en-US" sz="2400" dirty="0">
              <a:latin typeface="Cambria"/>
              <a:cs typeface="Cambria"/>
            </a:endParaRPr>
          </a:p>
          <a:p>
            <a:pPr marL="342900" indent="-342900" algn="l">
              <a:buFont typeface="Arial"/>
              <a:buChar char="•"/>
            </a:pPr>
            <a:r>
              <a:rPr lang="en-US" sz="2400" b="0" dirty="0" smtClean="0">
                <a:latin typeface="Cambria"/>
                <a:cs typeface="Cambria"/>
              </a:rPr>
              <a:t>H’ =?= H</a:t>
            </a:r>
            <a:endParaRPr lang="en-US" sz="2400" dirty="0">
              <a:latin typeface="Cambria"/>
              <a:cs typeface="Cambria"/>
            </a:endParaRPr>
          </a:p>
          <a:p>
            <a:pPr marL="342900" indent="-342900" algn="l">
              <a:buFont typeface="Arial"/>
              <a:buChar char="•"/>
            </a:pPr>
            <a:r>
              <a:rPr lang="en-US" sz="2400" b="0" dirty="0" smtClean="0">
                <a:latin typeface="Cambria"/>
                <a:cs typeface="Cambria"/>
              </a:rPr>
              <a:t>VA Sig valid?</a:t>
            </a:r>
          </a:p>
        </p:txBody>
      </p:sp>
      <p:sp>
        <p:nvSpPr>
          <p:cNvPr id="100" name="Rounded Rectangle 99"/>
          <p:cNvSpPr/>
          <p:nvPr/>
        </p:nvSpPr>
        <p:spPr bwMode="auto">
          <a:xfrm>
            <a:off x="381000" y="5257800"/>
            <a:ext cx="2743200" cy="1143000"/>
          </a:xfrm>
          <a:prstGeom prst="roundRect">
            <a:avLst/>
          </a:prstGeom>
          <a:ln>
            <a:headEnd type="none" w="med" len="med"/>
            <a:tailEnd type="triangl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Cambria"/>
                <a:cs typeface="Cambria"/>
              </a:rPr>
              <a:t>Size of Proof:</a:t>
            </a:r>
            <a:br>
              <a:rPr kumimoji="0" lang="en-US" sz="2400" b="0" i="0" u="none" strike="noStrike" cap="none" normalizeH="0" baseline="0" dirty="0" smtClean="0">
                <a:ln>
                  <a:noFill/>
                </a:ln>
                <a:solidFill>
                  <a:schemeClr val="bg1"/>
                </a:solidFill>
                <a:effectLst/>
                <a:latin typeface="Cambria"/>
                <a:cs typeface="Cambria"/>
              </a:rPr>
            </a:br>
            <a:r>
              <a:rPr kumimoji="0" lang="en-US" sz="2400" b="0" i="0" u="none" strike="noStrike" cap="none" normalizeH="0" baseline="0" dirty="0" err="1" smtClean="0">
                <a:ln>
                  <a:noFill/>
                </a:ln>
                <a:solidFill>
                  <a:schemeClr val="bg1"/>
                </a:solidFill>
                <a:effectLst/>
                <a:latin typeface="Cambria"/>
                <a:cs typeface="Cambria"/>
              </a:rPr>
              <a:t>O(log</a:t>
            </a:r>
            <a:r>
              <a:rPr kumimoji="0" lang="en-US" sz="2400" b="0" i="0" u="none" strike="noStrike" cap="none" normalizeH="0" baseline="0" dirty="0" smtClean="0">
                <a:ln>
                  <a:noFill/>
                </a:ln>
                <a:solidFill>
                  <a:schemeClr val="bg1"/>
                </a:solidFill>
                <a:effectLst/>
                <a:latin typeface="Cambria"/>
                <a:cs typeface="Cambria"/>
              </a:rPr>
              <a:t> </a:t>
            </a:r>
            <a:r>
              <a:rPr lang="en-US" sz="2400" b="0" dirty="0" err="1" smtClean="0">
                <a:solidFill>
                  <a:schemeClr val="bg1"/>
                </a:solidFill>
                <a:latin typeface="Cambria"/>
                <a:cs typeface="Cambria"/>
              </a:rPr>
              <a:t>i</a:t>
            </a:r>
            <a:r>
              <a:rPr kumimoji="0" lang="en-US" sz="2400" b="0" i="0" u="none" strike="noStrike" cap="none" normalizeH="0" baseline="0" dirty="0" smtClean="0">
                <a:ln>
                  <a:noFill/>
                </a:ln>
                <a:solidFill>
                  <a:schemeClr val="bg1"/>
                </a:solidFill>
                <a:effectLst/>
                <a:latin typeface="Cambria"/>
                <a:cs typeface="Cambria"/>
              </a:rPr>
              <a:t>)</a:t>
            </a:r>
          </a:p>
        </p:txBody>
      </p:sp>
      <p:sp>
        <p:nvSpPr>
          <p:cNvPr id="98" name="Rounded Rectangle 97"/>
          <p:cNvSpPr/>
          <p:nvPr/>
        </p:nvSpPr>
        <p:spPr>
          <a:xfrm>
            <a:off x="6359013" y="1068389"/>
            <a:ext cx="2362200" cy="1371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r>
              <a:rPr lang="en-US" sz="2400" dirty="0" smtClean="0">
                <a:solidFill>
                  <a:schemeClr val="bg1"/>
                </a:solidFill>
              </a:rPr>
              <a:t>VA Replica</a:t>
            </a:r>
          </a:p>
        </p:txBody>
      </p:sp>
      <p:sp>
        <p:nvSpPr>
          <p:cNvPr id="101" name="Snip Single Corner Rectangle 100"/>
          <p:cNvSpPr/>
          <p:nvPr/>
        </p:nvSpPr>
        <p:spPr>
          <a:xfrm>
            <a:off x="6958938" y="1594819"/>
            <a:ext cx="990600" cy="762000"/>
          </a:xfrm>
          <a:prstGeom prst="snip1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dirty="0" smtClean="0">
                <a:solidFill>
                  <a:schemeClr val="bg1"/>
                </a:solidFill>
              </a:rPr>
              <a:t>Signed CRL</a:t>
            </a:r>
          </a:p>
        </p:txBody>
      </p:sp>
      <p:grpSp>
        <p:nvGrpSpPr>
          <p:cNvPr id="9" name="Group 8"/>
          <p:cNvGrpSpPr/>
          <p:nvPr/>
        </p:nvGrpSpPr>
        <p:grpSpPr>
          <a:xfrm>
            <a:off x="4268817" y="2729334"/>
            <a:ext cx="4875183" cy="3497995"/>
            <a:chOff x="4268817" y="2729334"/>
            <a:chExt cx="4875183" cy="3497995"/>
          </a:xfrm>
        </p:grpSpPr>
        <p:pic>
          <p:nvPicPr>
            <p:cNvPr id="6" name="Picture 5" descr="Screen Shot 2012-11-04 at 4.5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073" y="2971800"/>
              <a:ext cx="4683927" cy="2971800"/>
            </a:xfrm>
            <a:prstGeom prst="rect">
              <a:avLst/>
            </a:prstGeom>
          </p:spPr>
        </p:pic>
        <p:sp>
          <p:nvSpPr>
            <p:cNvPr id="8" name="Freeform 7"/>
            <p:cNvSpPr/>
            <p:nvPr/>
          </p:nvSpPr>
          <p:spPr>
            <a:xfrm>
              <a:off x="4268817" y="2729334"/>
              <a:ext cx="4727450" cy="3497995"/>
            </a:xfrm>
            <a:custGeom>
              <a:avLst/>
              <a:gdLst>
                <a:gd name="connsiteX0" fmla="*/ 3263352 w 4727450"/>
                <a:gd name="connsiteY0" fmla="*/ 40328 h 3497995"/>
                <a:gd name="connsiteX1" fmla="*/ 1270061 w 4727450"/>
                <a:gd name="connsiteY1" fmla="*/ 22687 h 3497995"/>
                <a:gd name="connsiteX2" fmla="*/ 811428 w 4727450"/>
                <a:gd name="connsiteY2" fmla="*/ 110892 h 3497995"/>
                <a:gd name="connsiteX3" fmla="*/ 758509 w 4727450"/>
                <a:gd name="connsiteY3" fmla="*/ 146175 h 3497995"/>
                <a:gd name="connsiteX4" fmla="*/ 705590 w 4727450"/>
                <a:gd name="connsiteY4" fmla="*/ 163816 h 3497995"/>
                <a:gd name="connsiteX5" fmla="*/ 670310 w 4727450"/>
                <a:gd name="connsiteY5" fmla="*/ 199098 h 3497995"/>
                <a:gd name="connsiteX6" fmla="*/ 635031 w 4727450"/>
                <a:gd name="connsiteY6" fmla="*/ 269663 h 3497995"/>
                <a:gd name="connsiteX7" fmla="*/ 582111 w 4727450"/>
                <a:gd name="connsiteY7" fmla="*/ 304945 h 3497995"/>
                <a:gd name="connsiteX8" fmla="*/ 599751 w 4727450"/>
                <a:gd name="connsiteY8" fmla="*/ 516639 h 3497995"/>
                <a:gd name="connsiteX9" fmla="*/ 635031 w 4727450"/>
                <a:gd name="connsiteY9" fmla="*/ 622486 h 3497995"/>
                <a:gd name="connsiteX10" fmla="*/ 652670 w 4727450"/>
                <a:gd name="connsiteY10" fmla="*/ 763615 h 3497995"/>
                <a:gd name="connsiteX11" fmla="*/ 687950 w 4727450"/>
                <a:gd name="connsiteY11" fmla="*/ 869462 h 3497995"/>
                <a:gd name="connsiteX12" fmla="*/ 652670 w 4727450"/>
                <a:gd name="connsiteY12" fmla="*/ 1257568 h 3497995"/>
                <a:gd name="connsiteX13" fmla="*/ 617391 w 4727450"/>
                <a:gd name="connsiteY13" fmla="*/ 1398697 h 3497995"/>
                <a:gd name="connsiteX14" fmla="*/ 582111 w 4727450"/>
                <a:gd name="connsiteY14" fmla="*/ 1469261 h 3497995"/>
                <a:gd name="connsiteX15" fmla="*/ 511552 w 4727450"/>
                <a:gd name="connsiteY15" fmla="*/ 1628032 h 3497995"/>
                <a:gd name="connsiteX16" fmla="*/ 458633 w 4727450"/>
                <a:gd name="connsiteY16" fmla="*/ 1733879 h 3497995"/>
                <a:gd name="connsiteX17" fmla="*/ 440993 w 4727450"/>
                <a:gd name="connsiteY17" fmla="*/ 1786802 h 3497995"/>
                <a:gd name="connsiteX18" fmla="*/ 370435 w 4727450"/>
                <a:gd name="connsiteY18" fmla="*/ 1892649 h 3497995"/>
                <a:gd name="connsiteX19" fmla="*/ 335155 w 4727450"/>
                <a:gd name="connsiteY19" fmla="*/ 2051420 h 3497995"/>
                <a:gd name="connsiteX20" fmla="*/ 299876 w 4727450"/>
                <a:gd name="connsiteY20" fmla="*/ 2174908 h 3497995"/>
                <a:gd name="connsiteX21" fmla="*/ 264596 w 4727450"/>
                <a:gd name="connsiteY21" fmla="*/ 2245472 h 3497995"/>
                <a:gd name="connsiteX22" fmla="*/ 229317 w 4727450"/>
                <a:gd name="connsiteY22" fmla="*/ 2333678 h 3497995"/>
                <a:gd name="connsiteX23" fmla="*/ 211677 w 4727450"/>
                <a:gd name="connsiteY23" fmla="*/ 2386602 h 3497995"/>
                <a:gd name="connsiteX24" fmla="*/ 158758 w 4727450"/>
                <a:gd name="connsiteY24" fmla="*/ 2474807 h 3497995"/>
                <a:gd name="connsiteX25" fmla="*/ 88199 w 4727450"/>
                <a:gd name="connsiteY25" fmla="*/ 2651219 h 3497995"/>
                <a:gd name="connsiteX26" fmla="*/ 52919 w 4727450"/>
                <a:gd name="connsiteY26" fmla="*/ 2686501 h 3497995"/>
                <a:gd name="connsiteX27" fmla="*/ 35279 w 4727450"/>
                <a:gd name="connsiteY27" fmla="*/ 2774707 h 3497995"/>
                <a:gd name="connsiteX28" fmla="*/ 0 w 4727450"/>
                <a:gd name="connsiteY28" fmla="*/ 2845272 h 3497995"/>
                <a:gd name="connsiteX29" fmla="*/ 35279 w 4727450"/>
                <a:gd name="connsiteY29" fmla="*/ 3180454 h 3497995"/>
                <a:gd name="connsiteX30" fmla="*/ 105838 w 4727450"/>
                <a:gd name="connsiteY30" fmla="*/ 3198095 h 3497995"/>
                <a:gd name="connsiteX31" fmla="*/ 229317 w 4727450"/>
                <a:gd name="connsiteY31" fmla="*/ 3251018 h 3497995"/>
                <a:gd name="connsiteX32" fmla="*/ 264596 w 4727450"/>
                <a:gd name="connsiteY32" fmla="*/ 3286301 h 3497995"/>
                <a:gd name="connsiteX33" fmla="*/ 405714 w 4727450"/>
                <a:gd name="connsiteY33" fmla="*/ 3303942 h 3497995"/>
                <a:gd name="connsiteX34" fmla="*/ 458633 w 4727450"/>
                <a:gd name="connsiteY34" fmla="*/ 3339224 h 3497995"/>
                <a:gd name="connsiteX35" fmla="*/ 511552 w 4727450"/>
                <a:gd name="connsiteY35" fmla="*/ 3356865 h 3497995"/>
                <a:gd name="connsiteX36" fmla="*/ 811428 w 4727450"/>
                <a:gd name="connsiteY36" fmla="*/ 3409789 h 3497995"/>
                <a:gd name="connsiteX37" fmla="*/ 970186 w 4727450"/>
                <a:gd name="connsiteY37" fmla="*/ 3462712 h 3497995"/>
                <a:gd name="connsiteX38" fmla="*/ 1023105 w 4727450"/>
                <a:gd name="connsiteY38" fmla="*/ 3480353 h 3497995"/>
                <a:gd name="connsiteX39" fmla="*/ 1111304 w 4727450"/>
                <a:gd name="connsiteY39" fmla="*/ 3497995 h 3497995"/>
                <a:gd name="connsiteX40" fmla="*/ 1446459 w 4727450"/>
                <a:gd name="connsiteY40" fmla="*/ 3480353 h 3497995"/>
                <a:gd name="connsiteX41" fmla="*/ 1552297 w 4727450"/>
                <a:gd name="connsiteY41" fmla="*/ 3445071 h 3497995"/>
                <a:gd name="connsiteX42" fmla="*/ 1622856 w 4727450"/>
                <a:gd name="connsiteY42" fmla="*/ 3356865 h 3497995"/>
                <a:gd name="connsiteX43" fmla="*/ 1693415 w 4727450"/>
                <a:gd name="connsiteY43" fmla="*/ 3268660 h 3497995"/>
                <a:gd name="connsiteX44" fmla="*/ 1693415 w 4727450"/>
                <a:gd name="connsiteY44" fmla="*/ 2809989 h 3497995"/>
                <a:gd name="connsiteX45" fmla="*/ 1675775 w 4727450"/>
                <a:gd name="connsiteY45" fmla="*/ 2721784 h 3497995"/>
                <a:gd name="connsiteX46" fmla="*/ 1640496 w 4727450"/>
                <a:gd name="connsiteY46" fmla="*/ 2580654 h 3497995"/>
                <a:gd name="connsiteX47" fmla="*/ 1605216 w 4727450"/>
                <a:gd name="connsiteY47" fmla="*/ 2457166 h 3497995"/>
                <a:gd name="connsiteX48" fmla="*/ 1640496 w 4727450"/>
                <a:gd name="connsiteY48" fmla="*/ 2316037 h 3497995"/>
                <a:gd name="connsiteX49" fmla="*/ 1728694 w 4727450"/>
                <a:gd name="connsiteY49" fmla="*/ 2227831 h 3497995"/>
                <a:gd name="connsiteX50" fmla="*/ 1852173 w 4727450"/>
                <a:gd name="connsiteY50" fmla="*/ 2157267 h 3497995"/>
                <a:gd name="connsiteX51" fmla="*/ 1940371 w 4727450"/>
                <a:gd name="connsiteY51" fmla="*/ 2086702 h 3497995"/>
                <a:gd name="connsiteX52" fmla="*/ 2010930 w 4727450"/>
                <a:gd name="connsiteY52" fmla="*/ 1998496 h 3497995"/>
                <a:gd name="connsiteX53" fmla="*/ 2063850 w 4727450"/>
                <a:gd name="connsiteY53" fmla="*/ 1980855 h 3497995"/>
                <a:gd name="connsiteX54" fmla="*/ 2169688 w 4727450"/>
                <a:gd name="connsiteY54" fmla="*/ 1910290 h 3497995"/>
                <a:gd name="connsiteX55" fmla="*/ 2293166 w 4727450"/>
                <a:gd name="connsiteY55" fmla="*/ 1822085 h 3497995"/>
                <a:gd name="connsiteX56" fmla="*/ 2346085 w 4727450"/>
                <a:gd name="connsiteY56" fmla="*/ 1804443 h 3497995"/>
                <a:gd name="connsiteX57" fmla="*/ 2399005 w 4727450"/>
                <a:gd name="connsiteY57" fmla="*/ 1769161 h 3497995"/>
                <a:gd name="connsiteX58" fmla="*/ 2487203 w 4727450"/>
                <a:gd name="connsiteY58" fmla="*/ 1733879 h 3497995"/>
                <a:gd name="connsiteX59" fmla="*/ 2540122 w 4727450"/>
                <a:gd name="connsiteY59" fmla="*/ 1698597 h 3497995"/>
                <a:gd name="connsiteX60" fmla="*/ 2610681 w 4727450"/>
                <a:gd name="connsiteY60" fmla="*/ 1663314 h 3497995"/>
                <a:gd name="connsiteX61" fmla="*/ 2698880 w 4727450"/>
                <a:gd name="connsiteY61" fmla="*/ 1610391 h 3497995"/>
                <a:gd name="connsiteX62" fmla="*/ 2751799 w 4727450"/>
                <a:gd name="connsiteY62" fmla="*/ 1575108 h 3497995"/>
                <a:gd name="connsiteX63" fmla="*/ 2787079 w 4727450"/>
                <a:gd name="connsiteY63" fmla="*/ 1539826 h 3497995"/>
                <a:gd name="connsiteX64" fmla="*/ 2857638 w 4727450"/>
                <a:gd name="connsiteY64" fmla="*/ 1504544 h 3497995"/>
                <a:gd name="connsiteX65" fmla="*/ 2892917 w 4727450"/>
                <a:gd name="connsiteY65" fmla="*/ 1451620 h 3497995"/>
                <a:gd name="connsiteX66" fmla="*/ 3034035 w 4727450"/>
                <a:gd name="connsiteY66" fmla="*/ 1416338 h 3497995"/>
                <a:gd name="connsiteX67" fmla="*/ 3228072 w 4727450"/>
                <a:gd name="connsiteY67" fmla="*/ 1363415 h 3497995"/>
                <a:gd name="connsiteX68" fmla="*/ 3280992 w 4727450"/>
                <a:gd name="connsiteY68" fmla="*/ 1328132 h 3497995"/>
                <a:gd name="connsiteX69" fmla="*/ 3333911 w 4727450"/>
                <a:gd name="connsiteY69" fmla="*/ 1275209 h 3497995"/>
                <a:gd name="connsiteX70" fmla="*/ 3386830 w 4727450"/>
                <a:gd name="connsiteY70" fmla="*/ 1257568 h 3497995"/>
                <a:gd name="connsiteX71" fmla="*/ 3439749 w 4727450"/>
                <a:gd name="connsiteY71" fmla="*/ 1222285 h 3497995"/>
                <a:gd name="connsiteX72" fmla="*/ 3545588 w 4727450"/>
                <a:gd name="connsiteY72" fmla="*/ 1187003 h 3497995"/>
                <a:gd name="connsiteX73" fmla="*/ 3598507 w 4727450"/>
                <a:gd name="connsiteY73" fmla="*/ 1151721 h 3497995"/>
                <a:gd name="connsiteX74" fmla="*/ 3704345 w 4727450"/>
                <a:gd name="connsiteY74" fmla="*/ 1116438 h 3497995"/>
                <a:gd name="connsiteX75" fmla="*/ 3792544 w 4727450"/>
                <a:gd name="connsiteY75" fmla="*/ 1063515 h 3497995"/>
                <a:gd name="connsiteX76" fmla="*/ 3933662 w 4727450"/>
                <a:gd name="connsiteY76" fmla="*/ 1028233 h 3497995"/>
                <a:gd name="connsiteX77" fmla="*/ 4092420 w 4727450"/>
                <a:gd name="connsiteY77" fmla="*/ 975309 h 3497995"/>
                <a:gd name="connsiteX78" fmla="*/ 4180618 w 4727450"/>
                <a:gd name="connsiteY78" fmla="*/ 940027 h 3497995"/>
                <a:gd name="connsiteX79" fmla="*/ 4233537 w 4727450"/>
                <a:gd name="connsiteY79" fmla="*/ 922386 h 3497995"/>
                <a:gd name="connsiteX80" fmla="*/ 4339376 w 4727450"/>
                <a:gd name="connsiteY80" fmla="*/ 834180 h 3497995"/>
                <a:gd name="connsiteX81" fmla="*/ 4392295 w 4727450"/>
                <a:gd name="connsiteY81" fmla="*/ 816539 h 3497995"/>
                <a:gd name="connsiteX82" fmla="*/ 4498134 w 4727450"/>
                <a:gd name="connsiteY82" fmla="*/ 745974 h 3497995"/>
                <a:gd name="connsiteX83" fmla="*/ 4551053 w 4727450"/>
                <a:gd name="connsiteY83" fmla="*/ 710692 h 3497995"/>
                <a:gd name="connsiteX84" fmla="*/ 4586332 w 4727450"/>
                <a:gd name="connsiteY84" fmla="*/ 657768 h 3497995"/>
                <a:gd name="connsiteX85" fmla="*/ 4674531 w 4727450"/>
                <a:gd name="connsiteY85" fmla="*/ 569562 h 3497995"/>
                <a:gd name="connsiteX86" fmla="*/ 4727450 w 4727450"/>
                <a:gd name="connsiteY86" fmla="*/ 446074 h 3497995"/>
                <a:gd name="connsiteX87" fmla="*/ 4709810 w 4727450"/>
                <a:gd name="connsiteY87" fmla="*/ 340227 h 3497995"/>
                <a:gd name="connsiteX88" fmla="*/ 4656891 w 4727450"/>
                <a:gd name="connsiteY88" fmla="*/ 304945 h 3497995"/>
                <a:gd name="connsiteX89" fmla="*/ 4533413 w 4727450"/>
                <a:gd name="connsiteY89" fmla="*/ 234380 h 3497995"/>
                <a:gd name="connsiteX90" fmla="*/ 4480494 w 4727450"/>
                <a:gd name="connsiteY90" fmla="*/ 199098 h 3497995"/>
                <a:gd name="connsiteX91" fmla="*/ 4357016 w 4727450"/>
                <a:gd name="connsiteY91" fmla="*/ 163816 h 3497995"/>
                <a:gd name="connsiteX92" fmla="*/ 4251177 w 4727450"/>
                <a:gd name="connsiteY92" fmla="*/ 110892 h 3497995"/>
                <a:gd name="connsiteX93" fmla="*/ 3792544 w 4727450"/>
                <a:gd name="connsiteY93" fmla="*/ 93251 h 3497995"/>
                <a:gd name="connsiteX94" fmla="*/ 3510308 w 4727450"/>
                <a:gd name="connsiteY94" fmla="*/ 75610 h 3497995"/>
                <a:gd name="connsiteX95" fmla="*/ 3404470 w 4727450"/>
                <a:gd name="connsiteY95" fmla="*/ 57969 h 3497995"/>
                <a:gd name="connsiteX96" fmla="*/ 3210433 w 4727450"/>
                <a:gd name="connsiteY96" fmla="*/ 40328 h 349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727450" h="3497995">
                  <a:moveTo>
                    <a:pt x="3263352" y="40328"/>
                  </a:moveTo>
                  <a:cubicBezTo>
                    <a:pt x="2211672" y="-23416"/>
                    <a:pt x="2875618" y="2615"/>
                    <a:pt x="1270061" y="22687"/>
                  </a:cubicBezTo>
                  <a:cubicBezTo>
                    <a:pt x="846028" y="96437"/>
                    <a:pt x="994570" y="49840"/>
                    <a:pt x="811428" y="110892"/>
                  </a:cubicBezTo>
                  <a:cubicBezTo>
                    <a:pt x="793788" y="122653"/>
                    <a:pt x="777471" y="136693"/>
                    <a:pt x="758509" y="146175"/>
                  </a:cubicBezTo>
                  <a:cubicBezTo>
                    <a:pt x="741878" y="154491"/>
                    <a:pt x="721534" y="154249"/>
                    <a:pt x="705590" y="163816"/>
                  </a:cubicBezTo>
                  <a:cubicBezTo>
                    <a:pt x="691329" y="172373"/>
                    <a:pt x="682070" y="187337"/>
                    <a:pt x="670310" y="199098"/>
                  </a:cubicBezTo>
                  <a:cubicBezTo>
                    <a:pt x="658550" y="222620"/>
                    <a:pt x="651865" y="249460"/>
                    <a:pt x="635031" y="269663"/>
                  </a:cubicBezTo>
                  <a:cubicBezTo>
                    <a:pt x="621459" y="285951"/>
                    <a:pt x="585109" y="283957"/>
                    <a:pt x="582111" y="304945"/>
                  </a:cubicBezTo>
                  <a:cubicBezTo>
                    <a:pt x="572098" y="375043"/>
                    <a:pt x="588111" y="446793"/>
                    <a:pt x="599751" y="516639"/>
                  </a:cubicBezTo>
                  <a:cubicBezTo>
                    <a:pt x="605865" y="553324"/>
                    <a:pt x="635031" y="622486"/>
                    <a:pt x="635031" y="622486"/>
                  </a:cubicBezTo>
                  <a:cubicBezTo>
                    <a:pt x="640911" y="669529"/>
                    <a:pt x="642737" y="717258"/>
                    <a:pt x="652670" y="763615"/>
                  </a:cubicBezTo>
                  <a:cubicBezTo>
                    <a:pt x="660462" y="799980"/>
                    <a:pt x="687950" y="869462"/>
                    <a:pt x="687950" y="869462"/>
                  </a:cubicBezTo>
                  <a:cubicBezTo>
                    <a:pt x="676190" y="998831"/>
                    <a:pt x="669837" y="1128805"/>
                    <a:pt x="652670" y="1257568"/>
                  </a:cubicBezTo>
                  <a:cubicBezTo>
                    <a:pt x="646262" y="1305633"/>
                    <a:pt x="639076" y="1355325"/>
                    <a:pt x="617391" y="1398697"/>
                  </a:cubicBezTo>
                  <a:cubicBezTo>
                    <a:pt x="605631" y="1422218"/>
                    <a:pt x="591877" y="1444844"/>
                    <a:pt x="582111" y="1469261"/>
                  </a:cubicBezTo>
                  <a:cubicBezTo>
                    <a:pt x="519134" y="1626715"/>
                    <a:pt x="579429" y="1526209"/>
                    <a:pt x="511552" y="1628032"/>
                  </a:cubicBezTo>
                  <a:cubicBezTo>
                    <a:pt x="467218" y="1761048"/>
                    <a:pt x="527020" y="1597095"/>
                    <a:pt x="458633" y="1733879"/>
                  </a:cubicBezTo>
                  <a:cubicBezTo>
                    <a:pt x="450317" y="1750511"/>
                    <a:pt x="450023" y="1770547"/>
                    <a:pt x="440993" y="1786802"/>
                  </a:cubicBezTo>
                  <a:cubicBezTo>
                    <a:pt x="420402" y="1823870"/>
                    <a:pt x="370435" y="1892649"/>
                    <a:pt x="370435" y="1892649"/>
                  </a:cubicBezTo>
                  <a:cubicBezTo>
                    <a:pt x="338601" y="2083663"/>
                    <a:pt x="369895" y="1929822"/>
                    <a:pt x="335155" y="2051420"/>
                  </a:cubicBezTo>
                  <a:cubicBezTo>
                    <a:pt x="322371" y="2096166"/>
                    <a:pt x="317998" y="2132621"/>
                    <a:pt x="299876" y="2174908"/>
                  </a:cubicBezTo>
                  <a:cubicBezTo>
                    <a:pt x="289518" y="2199079"/>
                    <a:pt x="275276" y="2221441"/>
                    <a:pt x="264596" y="2245472"/>
                  </a:cubicBezTo>
                  <a:cubicBezTo>
                    <a:pt x="251736" y="2274410"/>
                    <a:pt x="240435" y="2304027"/>
                    <a:pt x="229317" y="2333678"/>
                  </a:cubicBezTo>
                  <a:cubicBezTo>
                    <a:pt x="222788" y="2351090"/>
                    <a:pt x="219993" y="2369969"/>
                    <a:pt x="211677" y="2386602"/>
                  </a:cubicBezTo>
                  <a:cubicBezTo>
                    <a:pt x="196344" y="2417270"/>
                    <a:pt x="172945" y="2443593"/>
                    <a:pt x="158758" y="2474807"/>
                  </a:cubicBezTo>
                  <a:cubicBezTo>
                    <a:pt x="117782" y="2564961"/>
                    <a:pt x="138257" y="2576127"/>
                    <a:pt x="88199" y="2651219"/>
                  </a:cubicBezTo>
                  <a:cubicBezTo>
                    <a:pt x="78974" y="2665058"/>
                    <a:pt x="64679" y="2674740"/>
                    <a:pt x="52919" y="2686501"/>
                  </a:cubicBezTo>
                  <a:cubicBezTo>
                    <a:pt x="47039" y="2715903"/>
                    <a:pt x="44760" y="2746261"/>
                    <a:pt x="35279" y="2774707"/>
                  </a:cubicBezTo>
                  <a:cubicBezTo>
                    <a:pt x="26964" y="2799655"/>
                    <a:pt x="0" y="2818974"/>
                    <a:pt x="0" y="2845272"/>
                  </a:cubicBezTo>
                  <a:cubicBezTo>
                    <a:pt x="0" y="2957617"/>
                    <a:pt x="3000" y="3072847"/>
                    <a:pt x="35279" y="3180454"/>
                  </a:cubicBezTo>
                  <a:cubicBezTo>
                    <a:pt x="42245" y="3203675"/>
                    <a:pt x="82318" y="3192215"/>
                    <a:pt x="105838" y="3198095"/>
                  </a:cubicBezTo>
                  <a:cubicBezTo>
                    <a:pt x="298486" y="3326534"/>
                    <a:pt x="1476" y="3137087"/>
                    <a:pt x="229317" y="3251018"/>
                  </a:cubicBezTo>
                  <a:cubicBezTo>
                    <a:pt x="244192" y="3258456"/>
                    <a:pt x="248666" y="3281522"/>
                    <a:pt x="264596" y="3286301"/>
                  </a:cubicBezTo>
                  <a:cubicBezTo>
                    <a:pt x="310002" y="3299924"/>
                    <a:pt x="358675" y="3298062"/>
                    <a:pt x="405714" y="3303942"/>
                  </a:cubicBezTo>
                  <a:cubicBezTo>
                    <a:pt x="423354" y="3315703"/>
                    <a:pt x="439671" y="3329742"/>
                    <a:pt x="458633" y="3339224"/>
                  </a:cubicBezTo>
                  <a:cubicBezTo>
                    <a:pt x="475264" y="3347540"/>
                    <a:pt x="493613" y="3351972"/>
                    <a:pt x="511552" y="3356865"/>
                  </a:cubicBezTo>
                  <a:cubicBezTo>
                    <a:pt x="677219" y="3402051"/>
                    <a:pt x="634245" y="3390101"/>
                    <a:pt x="811428" y="3409789"/>
                  </a:cubicBezTo>
                  <a:lnTo>
                    <a:pt x="970186" y="3462712"/>
                  </a:lnTo>
                  <a:cubicBezTo>
                    <a:pt x="987826" y="3468592"/>
                    <a:pt x="1004872" y="3476706"/>
                    <a:pt x="1023105" y="3480353"/>
                  </a:cubicBezTo>
                  <a:lnTo>
                    <a:pt x="1111304" y="3497995"/>
                  </a:lnTo>
                  <a:cubicBezTo>
                    <a:pt x="1223022" y="3492114"/>
                    <a:pt x="1335383" y="3493683"/>
                    <a:pt x="1446459" y="3480353"/>
                  </a:cubicBezTo>
                  <a:cubicBezTo>
                    <a:pt x="1483382" y="3475922"/>
                    <a:pt x="1552297" y="3445071"/>
                    <a:pt x="1552297" y="3445071"/>
                  </a:cubicBezTo>
                  <a:cubicBezTo>
                    <a:pt x="1660896" y="3282164"/>
                    <a:pt x="1522308" y="3482562"/>
                    <a:pt x="1622856" y="3356865"/>
                  </a:cubicBezTo>
                  <a:cubicBezTo>
                    <a:pt x="1711854" y="3245607"/>
                    <a:pt x="1608240" y="3353840"/>
                    <a:pt x="1693415" y="3268660"/>
                  </a:cubicBezTo>
                  <a:cubicBezTo>
                    <a:pt x="1752520" y="3091330"/>
                    <a:pt x="1721629" y="3205012"/>
                    <a:pt x="1693415" y="2809989"/>
                  </a:cubicBezTo>
                  <a:cubicBezTo>
                    <a:pt x="1691279" y="2780081"/>
                    <a:pt x="1682517" y="2751000"/>
                    <a:pt x="1675775" y="2721784"/>
                  </a:cubicBezTo>
                  <a:cubicBezTo>
                    <a:pt x="1664872" y="2674535"/>
                    <a:pt x="1655829" y="2626657"/>
                    <a:pt x="1640496" y="2580654"/>
                  </a:cubicBezTo>
                  <a:cubicBezTo>
                    <a:pt x="1615189" y="2504730"/>
                    <a:pt x="1627366" y="2545771"/>
                    <a:pt x="1605216" y="2457166"/>
                  </a:cubicBezTo>
                  <a:cubicBezTo>
                    <a:pt x="1616976" y="2410123"/>
                    <a:pt x="1623926" y="2361609"/>
                    <a:pt x="1640496" y="2316037"/>
                  </a:cubicBezTo>
                  <a:cubicBezTo>
                    <a:pt x="1660302" y="2261568"/>
                    <a:pt x="1685367" y="2258781"/>
                    <a:pt x="1728694" y="2227831"/>
                  </a:cubicBezTo>
                  <a:cubicBezTo>
                    <a:pt x="1822135" y="2161082"/>
                    <a:pt x="1766298" y="2185894"/>
                    <a:pt x="1852173" y="2157267"/>
                  </a:cubicBezTo>
                  <a:cubicBezTo>
                    <a:pt x="1922438" y="2051859"/>
                    <a:pt x="1845701" y="2143508"/>
                    <a:pt x="1940371" y="2086702"/>
                  </a:cubicBezTo>
                  <a:cubicBezTo>
                    <a:pt x="2012298" y="2043543"/>
                    <a:pt x="1938820" y="2056189"/>
                    <a:pt x="2010930" y="1998496"/>
                  </a:cubicBezTo>
                  <a:cubicBezTo>
                    <a:pt x="2025449" y="1986880"/>
                    <a:pt x="2046210" y="1986735"/>
                    <a:pt x="2063850" y="1980855"/>
                  </a:cubicBezTo>
                  <a:cubicBezTo>
                    <a:pt x="2164166" y="1880531"/>
                    <a:pt x="2067575" y="1961351"/>
                    <a:pt x="2169688" y="1910290"/>
                  </a:cubicBezTo>
                  <a:cubicBezTo>
                    <a:pt x="2224290" y="1882986"/>
                    <a:pt x="2237236" y="1854048"/>
                    <a:pt x="2293166" y="1822085"/>
                  </a:cubicBezTo>
                  <a:cubicBezTo>
                    <a:pt x="2309310" y="1812859"/>
                    <a:pt x="2329454" y="1812759"/>
                    <a:pt x="2346085" y="1804443"/>
                  </a:cubicBezTo>
                  <a:cubicBezTo>
                    <a:pt x="2365047" y="1794961"/>
                    <a:pt x="2380043" y="1778643"/>
                    <a:pt x="2399005" y="1769161"/>
                  </a:cubicBezTo>
                  <a:cubicBezTo>
                    <a:pt x="2427326" y="1754999"/>
                    <a:pt x="2458882" y="1748041"/>
                    <a:pt x="2487203" y="1733879"/>
                  </a:cubicBezTo>
                  <a:cubicBezTo>
                    <a:pt x="2506165" y="1724397"/>
                    <a:pt x="2521715" y="1709116"/>
                    <a:pt x="2540122" y="1698597"/>
                  </a:cubicBezTo>
                  <a:cubicBezTo>
                    <a:pt x="2562953" y="1685550"/>
                    <a:pt x="2588802" y="1677901"/>
                    <a:pt x="2610681" y="1663314"/>
                  </a:cubicBezTo>
                  <a:cubicBezTo>
                    <a:pt x="2707532" y="1598741"/>
                    <a:pt x="2576046" y="1651339"/>
                    <a:pt x="2698880" y="1610391"/>
                  </a:cubicBezTo>
                  <a:cubicBezTo>
                    <a:pt x="2716520" y="1598630"/>
                    <a:pt x="2735244" y="1588353"/>
                    <a:pt x="2751799" y="1575108"/>
                  </a:cubicBezTo>
                  <a:cubicBezTo>
                    <a:pt x="2764786" y="1564718"/>
                    <a:pt x="2773241" y="1549052"/>
                    <a:pt x="2787079" y="1539826"/>
                  </a:cubicBezTo>
                  <a:cubicBezTo>
                    <a:pt x="2808958" y="1525239"/>
                    <a:pt x="2834118" y="1516305"/>
                    <a:pt x="2857638" y="1504544"/>
                  </a:cubicBezTo>
                  <a:cubicBezTo>
                    <a:pt x="2869398" y="1486903"/>
                    <a:pt x="2876362" y="1464865"/>
                    <a:pt x="2892917" y="1451620"/>
                  </a:cubicBezTo>
                  <a:cubicBezTo>
                    <a:pt x="2911373" y="1436854"/>
                    <a:pt x="3029037" y="1417701"/>
                    <a:pt x="3034035" y="1416338"/>
                  </a:cubicBezTo>
                  <a:cubicBezTo>
                    <a:pt x="3280222" y="1349192"/>
                    <a:pt x="3013189" y="1406395"/>
                    <a:pt x="3228072" y="1363415"/>
                  </a:cubicBezTo>
                  <a:cubicBezTo>
                    <a:pt x="3245712" y="1351654"/>
                    <a:pt x="3264705" y="1341705"/>
                    <a:pt x="3280992" y="1328132"/>
                  </a:cubicBezTo>
                  <a:cubicBezTo>
                    <a:pt x="3300156" y="1312160"/>
                    <a:pt x="3313154" y="1289048"/>
                    <a:pt x="3333911" y="1275209"/>
                  </a:cubicBezTo>
                  <a:cubicBezTo>
                    <a:pt x="3349382" y="1264894"/>
                    <a:pt x="3369190" y="1263448"/>
                    <a:pt x="3386830" y="1257568"/>
                  </a:cubicBezTo>
                  <a:cubicBezTo>
                    <a:pt x="3404470" y="1245807"/>
                    <a:pt x="3420376" y="1230896"/>
                    <a:pt x="3439749" y="1222285"/>
                  </a:cubicBezTo>
                  <a:cubicBezTo>
                    <a:pt x="3473732" y="1207180"/>
                    <a:pt x="3545588" y="1187003"/>
                    <a:pt x="3545588" y="1187003"/>
                  </a:cubicBezTo>
                  <a:cubicBezTo>
                    <a:pt x="3563228" y="1175242"/>
                    <a:pt x="3579134" y="1160332"/>
                    <a:pt x="3598507" y="1151721"/>
                  </a:cubicBezTo>
                  <a:cubicBezTo>
                    <a:pt x="3632489" y="1136616"/>
                    <a:pt x="3704345" y="1116438"/>
                    <a:pt x="3704345" y="1116438"/>
                  </a:cubicBezTo>
                  <a:cubicBezTo>
                    <a:pt x="3747652" y="1073129"/>
                    <a:pt x="3729572" y="1080690"/>
                    <a:pt x="3792544" y="1063515"/>
                  </a:cubicBezTo>
                  <a:cubicBezTo>
                    <a:pt x="3839322" y="1050756"/>
                    <a:pt x="3933662" y="1028233"/>
                    <a:pt x="3933662" y="1028233"/>
                  </a:cubicBezTo>
                  <a:cubicBezTo>
                    <a:pt x="4081021" y="954546"/>
                    <a:pt x="3921446" y="1026605"/>
                    <a:pt x="4092420" y="975309"/>
                  </a:cubicBezTo>
                  <a:cubicBezTo>
                    <a:pt x="4122749" y="966210"/>
                    <a:pt x="4150970" y="951146"/>
                    <a:pt x="4180618" y="940027"/>
                  </a:cubicBezTo>
                  <a:cubicBezTo>
                    <a:pt x="4198028" y="933498"/>
                    <a:pt x="4215897" y="928266"/>
                    <a:pt x="4233537" y="922386"/>
                  </a:cubicBezTo>
                  <a:cubicBezTo>
                    <a:pt x="4272548" y="883372"/>
                    <a:pt x="4290259" y="858741"/>
                    <a:pt x="4339376" y="834180"/>
                  </a:cubicBezTo>
                  <a:cubicBezTo>
                    <a:pt x="4356007" y="825864"/>
                    <a:pt x="4374655" y="822419"/>
                    <a:pt x="4392295" y="816539"/>
                  </a:cubicBezTo>
                  <a:lnTo>
                    <a:pt x="4498134" y="745974"/>
                  </a:lnTo>
                  <a:lnTo>
                    <a:pt x="4551053" y="710692"/>
                  </a:lnTo>
                  <a:cubicBezTo>
                    <a:pt x="4562813" y="693051"/>
                    <a:pt x="4572371" y="673724"/>
                    <a:pt x="4586332" y="657768"/>
                  </a:cubicBezTo>
                  <a:cubicBezTo>
                    <a:pt x="4613711" y="626475"/>
                    <a:pt x="4655938" y="606752"/>
                    <a:pt x="4674531" y="569562"/>
                  </a:cubicBezTo>
                  <a:cubicBezTo>
                    <a:pt x="4718126" y="482365"/>
                    <a:pt x="4701495" y="523946"/>
                    <a:pt x="4727450" y="446074"/>
                  </a:cubicBezTo>
                  <a:cubicBezTo>
                    <a:pt x="4721570" y="410792"/>
                    <a:pt x="4725805" y="372220"/>
                    <a:pt x="4709810" y="340227"/>
                  </a:cubicBezTo>
                  <a:cubicBezTo>
                    <a:pt x="4700329" y="321264"/>
                    <a:pt x="4674142" y="317268"/>
                    <a:pt x="4656891" y="304945"/>
                  </a:cubicBezTo>
                  <a:cubicBezTo>
                    <a:pt x="4457838" y="162754"/>
                    <a:pt x="4686081" y="310721"/>
                    <a:pt x="4533413" y="234380"/>
                  </a:cubicBezTo>
                  <a:cubicBezTo>
                    <a:pt x="4514451" y="224898"/>
                    <a:pt x="4499980" y="207450"/>
                    <a:pt x="4480494" y="199098"/>
                  </a:cubicBezTo>
                  <a:cubicBezTo>
                    <a:pt x="4401362" y="165182"/>
                    <a:pt x="4425674" y="198147"/>
                    <a:pt x="4357016" y="163816"/>
                  </a:cubicBezTo>
                  <a:cubicBezTo>
                    <a:pt x="4313258" y="141936"/>
                    <a:pt x="4302604" y="114439"/>
                    <a:pt x="4251177" y="110892"/>
                  </a:cubicBezTo>
                  <a:cubicBezTo>
                    <a:pt x="4098549" y="100365"/>
                    <a:pt x="3945362" y="100529"/>
                    <a:pt x="3792544" y="93251"/>
                  </a:cubicBezTo>
                  <a:cubicBezTo>
                    <a:pt x="3698388" y="88767"/>
                    <a:pt x="3604387" y="81490"/>
                    <a:pt x="3510308" y="75610"/>
                  </a:cubicBezTo>
                  <a:cubicBezTo>
                    <a:pt x="3475029" y="69730"/>
                    <a:pt x="3439991" y="62148"/>
                    <a:pt x="3404470" y="57969"/>
                  </a:cubicBezTo>
                  <a:cubicBezTo>
                    <a:pt x="3339969" y="50380"/>
                    <a:pt x="3210433" y="40328"/>
                    <a:pt x="3210433" y="403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B747839D-A323-47F3-909F-548499399628}" type="slidenum">
              <a:rPr lang="en-US" smtClean="0"/>
              <a:t>76</a:t>
            </a:fld>
            <a:endParaRPr lang="en-US"/>
          </a:p>
        </p:txBody>
      </p:sp>
    </p:spTree>
    <p:extLst>
      <p:ext uri="{BB962C8B-B14F-4D97-AF65-F5344CB8AC3E}">
        <p14:creationId xmlns:p14="http://schemas.microsoft.com/office/powerpoint/2010/main" val="2725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a:rPr>
              <a:t>Online Cert Status Protocol</a:t>
            </a:r>
            <a:endParaRPr lang="en-US" dirty="0"/>
          </a:p>
        </p:txBody>
      </p:sp>
      <p:grpSp>
        <p:nvGrpSpPr>
          <p:cNvPr id="4" name="Group 3"/>
          <p:cNvGrpSpPr/>
          <p:nvPr/>
        </p:nvGrpSpPr>
        <p:grpSpPr>
          <a:xfrm>
            <a:off x="762000" y="2133600"/>
            <a:ext cx="1270959" cy="1752600"/>
            <a:chOff x="762000" y="2133600"/>
            <a:chExt cx="1270959" cy="1752600"/>
          </a:xfrm>
        </p:grpSpPr>
        <p:pic>
          <p:nvPicPr>
            <p:cNvPr id="5" name="Picture 4"/>
            <p:cNvPicPr>
              <a:picLocks noChangeAspect="1"/>
            </p:cNvPicPr>
            <p:nvPr/>
          </p:nvPicPr>
          <p:blipFill>
            <a:blip r:embed="rId2"/>
            <a:stretch>
              <a:fillRect/>
            </a:stretch>
          </p:blipFill>
          <p:spPr>
            <a:xfrm>
              <a:off x="762000" y="2133600"/>
              <a:ext cx="1270959" cy="1295400"/>
            </a:xfrm>
            <a:prstGeom prst="rect">
              <a:avLst/>
            </a:prstGeom>
            <a:scene3d>
              <a:camera prst="orthographicFront">
                <a:rot lat="0" lon="10799999" rev="0"/>
              </a:camera>
              <a:lightRig rig="threePt" dir="t"/>
            </a:scene3d>
          </p:spPr>
        </p:pic>
        <p:sp>
          <p:nvSpPr>
            <p:cNvPr id="6" name="TextBox 5"/>
            <p:cNvSpPr txBox="1"/>
            <p:nvPr/>
          </p:nvSpPr>
          <p:spPr>
            <a:xfrm>
              <a:off x="940279" y="3467100"/>
              <a:ext cx="914400" cy="419100"/>
            </a:xfrm>
            <a:prstGeom prst="rect">
              <a:avLst/>
            </a:prstGeom>
            <a:noFill/>
            <a:ln>
              <a:noFill/>
            </a:ln>
          </p:spPr>
          <p:txBody>
            <a:bodyPr wrap="none" rtlCol="0">
              <a:noAutofit/>
            </a:bodyPr>
            <a:lstStyle/>
            <a:p>
              <a:pPr algn="ctr"/>
              <a:r>
                <a:rPr lang="en-US" b="0" dirty="0" smtClean="0">
                  <a:latin typeface="Cambria"/>
                  <a:cs typeface="Cambria"/>
                </a:rPr>
                <a:t>Alice</a:t>
              </a:r>
            </a:p>
          </p:txBody>
        </p:sp>
      </p:grpSp>
      <p:grpSp>
        <p:nvGrpSpPr>
          <p:cNvPr id="21" name="Group 20"/>
          <p:cNvGrpSpPr/>
          <p:nvPr/>
        </p:nvGrpSpPr>
        <p:grpSpPr>
          <a:xfrm>
            <a:off x="2438400" y="1960374"/>
            <a:ext cx="4267200" cy="528745"/>
            <a:chOff x="2209800" y="1604855"/>
            <a:chExt cx="4267200" cy="528745"/>
          </a:xfrm>
        </p:grpSpPr>
        <p:cxnSp>
          <p:nvCxnSpPr>
            <p:cNvPr id="10" name="Straight Arrow Connector 9"/>
            <p:cNvCxnSpPr/>
            <p:nvPr/>
          </p:nvCxnSpPr>
          <p:spPr bwMode="auto">
            <a:xfrm>
              <a:off x="2209800" y="2133600"/>
              <a:ext cx="4267200" cy="0"/>
            </a:xfrm>
            <a:prstGeom prst="straightConnector1">
              <a:avLst/>
            </a:prstGeom>
            <a:noFill/>
            <a:ln w="25400" cap="flat" cmpd="sng" algn="ctr">
              <a:solidFill>
                <a:srgbClr val="000000"/>
              </a:solidFill>
              <a:prstDash val="solid"/>
              <a:round/>
              <a:headEnd type="none" w="med" len="med"/>
              <a:tailEnd type="arrow"/>
            </a:ln>
            <a:effectLst/>
          </p:spPr>
        </p:cxnSp>
        <p:sp>
          <p:nvSpPr>
            <p:cNvPr id="11" name="TextBox 10"/>
            <p:cNvSpPr txBox="1"/>
            <p:nvPr/>
          </p:nvSpPr>
          <p:spPr>
            <a:xfrm>
              <a:off x="2329419" y="1604855"/>
              <a:ext cx="3962400" cy="457200"/>
            </a:xfrm>
            <a:prstGeom prst="rect">
              <a:avLst/>
            </a:prstGeom>
            <a:noFill/>
            <a:ln>
              <a:noFill/>
            </a:ln>
          </p:spPr>
          <p:txBody>
            <a:bodyPr wrap="square" rtlCol="0">
              <a:noAutofit/>
            </a:bodyPr>
            <a:lstStyle/>
            <a:p>
              <a:r>
                <a:rPr lang="en-US" sz="2000" b="0" dirty="0" smtClean="0">
                  <a:latin typeface="Cambria"/>
                  <a:cs typeface="Cambria"/>
                </a:rPr>
                <a:t>1. </a:t>
              </a:r>
              <a:r>
                <a:rPr lang="en-US" sz="2000" b="0" dirty="0" err="1" smtClean="0">
                  <a:latin typeface="Cambria"/>
                  <a:cs typeface="Cambria"/>
                </a:rPr>
                <a:t>Request(Bob’s</a:t>
              </a:r>
              <a:r>
                <a:rPr lang="en-US" sz="2000" b="0" dirty="0" smtClean="0">
                  <a:latin typeface="Cambria"/>
                  <a:cs typeface="Cambria"/>
                </a:rPr>
                <a:t> Cert)</a:t>
              </a:r>
            </a:p>
          </p:txBody>
        </p:sp>
      </p:grpSp>
      <p:grpSp>
        <p:nvGrpSpPr>
          <p:cNvPr id="22" name="Group 21"/>
          <p:cNvGrpSpPr/>
          <p:nvPr/>
        </p:nvGrpSpPr>
        <p:grpSpPr>
          <a:xfrm>
            <a:off x="7242176" y="4006870"/>
            <a:ext cx="1286726" cy="1752600"/>
            <a:chOff x="6248400" y="4495800"/>
            <a:chExt cx="1286726" cy="1752600"/>
          </a:xfrm>
        </p:grpSpPr>
        <p:cxnSp>
          <p:nvCxnSpPr>
            <p:cNvPr id="13" name="Straight Arrow Connector 12"/>
            <p:cNvCxnSpPr/>
            <p:nvPr/>
          </p:nvCxnSpPr>
          <p:spPr bwMode="auto">
            <a:xfrm rot="5400000">
              <a:off x="6249194" y="4799806"/>
              <a:ext cx="609600" cy="1588"/>
            </a:xfrm>
            <a:prstGeom prst="straightConnector1">
              <a:avLst/>
            </a:prstGeom>
            <a:noFill/>
            <a:ln w="25400" cap="flat" cmpd="sng" algn="ctr">
              <a:solidFill>
                <a:srgbClr val="000000"/>
              </a:solidFill>
              <a:prstDash val="solid"/>
              <a:round/>
              <a:headEnd type="triangle" w="med" len="med"/>
              <a:tailEnd type="arrow"/>
            </a:ln>
            <a:effectLst/>
          </p:spPr>
        </p:cxnSp>
        <p:sp>
          <p:nvSpPr>
            <p:cNvPr id="15" name="Magnetic Disk 14"/>
            <p:cNvSpPr/>
            <p:nvPr/>
          </p:nvSpPr>
          <p:spPr bwMode="auto">
            <a:xfrm>
              <a:off x="6248400" y="5257800"/>
              <a:ext cx="762000" cy="990600"/>
            </a:xfrm>
            <a:prstGeom prst="flowChartMagneticDisk">
              <a:avLst/>
            </a:prstGeom>
            <a:no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65" charset="0"/>
              </a:endParaRPr>
            </a:p>
          </p:txBody>
        </p:sp>
        <p:sp>
          <p:nvSpPr>
            <p:cNvPr id="16" name="TextBox 15"/>
            <p:cNvSpPr txBox="1"/>
            <p:nvPr/>
          </p:nvSpPr>
          <p:spPr>
            <a:xfrm>
              <a:off x="6620726" y="4572000"/>
              <a:ext cx="914400" cy="533400"/>
            </a:xfrm>
            <a:prstGeom prst="rect">
              <a:avLst/>
            </a:prstGeom>
            <a:noFill/>
            <a:ln>
              <a:noFill/>
            </a:ln>
          </p:spPr>
          <p:txBody>
            <a:bodyPr wrap="none" rtlCol="0">
              <a:noAutofit/>
            </a:bodyPr>
            <a:lstStyle/>
            <a:p>
              <a:r>
                <a:rPr lang="en-US" b="0" dirty="0" smtClean="0">
                  <a:latin typeface="Cambria"/>
                  <a:cs typeface="Cambria"/>
                </a:rPr>
                <a:t>2. Check DB</a:t>
              </a:r>
            </a:p>
          </p:txBody>
        </p:sp>
      </p:grpSp>
      <p:grpSp>
        <p:nvGrpSpPr>
          <p:cNvPr id="23" name="Group 22"/>
          <p:cNvGrpSpPr/>
          <p:nvPr/>
        </p:nvGrpSpPr>
        <p:grpSpPr>
          <a:xfrm>
            <a:off x="2438401" y="2895603"/>
            <a:ext cx="4648199" cy="1111267"/>
            <a:chOff x="2288906" y="3693501"/>
            <a:chExt cx="4648199" cy="328729"/>
          </a:xfrm>
        </p:grpSpPr>
        <p:cxnSp>
          <p:nvCxnSpPr>
            <p:cNvPr id="18" name="Straight Arrow Connector 17"/>
            <p:cNvCxnSpPr/>
            <p:nvPr/>
          </p:nvCxnSpPr>
          <p:spPr bwMode="auto">
            <a:xfrm flipH="1" flipV="1">
              <a:off x="2288906" y="3693501"/>
              <a:ext cx="4267199" cy="11270"/>
            </a:xfrm>
            <a:prstGeom prst="straightConnector1">
              <a:avLst/>
            </a:prstGeom>
            <a:noFill/>
            <a:ln w="25400" cap="flat" cmpd="sng" algn="ctr">
              <a:solidFill>
                <a:srgbClr val="000000"/>
              </a:solidFill>
              <a:prstDash val="solid"/>
              <a:round/>
              <a:headEnd type="none" w="med" len="med"/>
              <a:tailEnd type="arrow"/>
            </a:ln>
            <a:effectLst/>
          </p:spPr>
        </p:cxnSp>
        <p:sp>
          <p:nvSpPr>
            <p:cNvPr id="20" name="TextBox 19"/>
            <p:cNvSpPr txBox="1"/>
            <p:nvPr/>
          </p:nvSpPr>
          <p:spPr>
            <a:xfrm>
              <a:off x="2441305" y="3745359"/>
              <a:ext cx="4495800" cy="276871"/>
            </a:xfrm>
            <a:prstGeom prst="rect">
              <a:avLst/>
            </a:prstGeom>
            <a:noFill/>
            <a:ln>
              <a:noFill/>
            </a:ln>
          </p:spPr>
          <p:txBody>
            <a:bodyPr wrap="square" rtlCol="0">
              <a:noAutofit/>
            </a:bodyPr>
            <a:lstStyle/>
            <a:p>
              <a:r>
                <a:rPr lang="en-US" sz="2000" b="0" dirty="0" smtClean="0">
                  <a:latin typeface="Cambria"/>
                  <a:cs typeface="Cambria"/>
                </a:rPr>
                <a:t>3. Response(</a:t>
              </a:r>
              <a:br>
                <a:rPr lang="en-US" sz="2000" b="0" dirty="0" smtClean="0">
                  <a:latin typeface="Cambria"/>
                  <a:cs typeface="Cambria"/>
                </a:rPr>
              </a:br>
              <a:r>
                <a:rPr lang="en-US" sz="2000" b="0" dirty="0" smtClean="0">
                  <a:latin typeface="Cambria"/>
                  <a:cs typeface="Cambria"/>
                </a:rPr>
                <a:t>                       Sign(Bob’s Cert {OK,BAD})</a:t>
              </a:r>
              <a:br>
                <a:rPr lang="en-US" sz="2000" b="0" dirty="0" smtClean="0">
                  <a:latin typeface="Cambria"/>
                  <a:cs typeface="Cambria"/>
                </a:rPr>
              </a:br>
              <a:r>
                <a:rPr lang="en-US" sz="2000" b="0" dirty="0" smtClean="0">
                  <a:latin typeface="Cambria"/>
                  <a:cs typeface="Cambria"/>
                </a:rPr>
                <a:t>                        VA Signing Key</a:t>
              </a:r>
              <a:br>
                <a:rPr lang="en-US" sz="2000" b="0" dirty="0" smtClean="0">
                  <a:latin typeface="Cambria"/>
                  <a:cs typeface="Cambria"/>
                </a:rPr>
              </a:br>
              <a:r>
                <a:rPr lang="en-US" sz="2000" b="0" dirty="0" smtClean="0">
                  <a:latin typeface="Cambria"/>
                  <a:cs typeface="Cambria"/>
                </a:rPr>
                <a:t>                        )</a:t>
              </a:r>
            </a:p>
          </p:txBody>
        </p:sp>
      </p:grpSp>
      <p:grpSp>
        <p:nvGrpSpPr>
          <p:cNvPr id="3" name="Group 2"/>
          <p:cNvGrpSpPr/>
          <p:nvPr/>
        </p:nvGrpSpPr>
        <p:grpSpPr>
          <a:xfrm>
            <a:off x="6592888" y="1881107"/>
            <a:ext cx="1905000" cy="1966993"/>
            <a:chOff x="6096000" y="1881107"/>
            <a:chExt cx="1905000" cy="1966993"/>
          </a:xfrm>
        </p:grpSpPr>
        <p:sp>
          <p:nvSpPr>
            <p:cNvPr id="8" name="TextBox 7"/>
            <p:cNvSpPr txBox="1"/>
            <p:nvPr/>
          </p:nvSpPr>
          <p:spPr>
            <a:xfrm>
              <a:off x="6096000" y="3162300"/>
              <a:ext cx="1905000" cy="685800"/>
            </a:xfrm>
            <a:prstGeom prst="rect">
              <a:avLst/>
            </a:prstGeom>
            <a:noFill/>
            <a:ln>
              <a:noFill/>
            </a:ln>
          </p:spPr>
          <p:txBody>
            <a:bodyPr wrap="none" rtlCol="0">
              <a:noAutofit/>
            </a:bodyPr>
            <a:lstStyle/>
            <a:p>
              <a:pPr algn="ctr"/>
              <a:r>
                <a:rPr lang="en-US" b="0" dirty="0" smtClean="0">
                  <a:latin typeface="Cambria"/>
                  <a:cs typeface="Cambria"/>
                </a:rPr>
                <a:t>Verification </a:t>
              </a:r>
              <a:br>
                <a:rPr lang="en-US" b="0" dirty="0" smtClean="0">
                  <a:latin typeface="Cambria"/>
                  <a:cs typeface="Cambria"/>
                </a:rPr>
              </a:br>
              <a:r>
                <a:rPr lang="en-US" b="0" dirty="0" smtClean="0">
                  <a:latin typeface="Cambria"/>
                  <a:cs typeface="Cambria"/>
                </a:rPr>
                <a:t>Authority</a:t>
              </a:r>
            </a:p>
          </p:txBody>
        </p:sp>
        <p:sp>
          <p:nvSpPr>
            <p:cNvPr id="19" name="TextBox 18"/>
            <p:cNvSpPr txBox="1"/>
            <p:nvPr/>
          </p:nvSpPr>
          <p:spPr>
            <a:xfrm>
              <a:off x="6554788" y="1881107"/>
              <a:ext cx="990600" cy="1477328"/>
            </a:xfrm>
            <a:prstGeom prst="rect">
              <a:avLst/>
            </a:prstGeom>
            <a:noFill/>
          </p:spPr>
          <p:txBody>
            <a:bodyPr wrap="square" lIns="0" tIns="0" rIns="0" bIns="0" rtlCol="0" anchor="t" anchorCtr="0">
              <a:spAutoFit/>
            </a:bodyPr>
            <a:lstStyle/>
            <a:p>
              <a:r>
                <a:rPr lang="en-US" sz="9600" dirty="0" smtClean="0">
                  <a:solidFill>
                    <a:schemeClr val="accent5"/>
                  </a:solidFill>
                  <a:latin typeface="Wingdings"/>
                  <a:ea typeface="Wingdings"/>
                  <a:cs typeface="Wingdings"/>
                  <a:sym typeface="Wingdings"/>
                </a:rPr>
                <a:t></a:t>
              </a:r>
              <a:endParaRPr lang="en-US" sz="16600" dirty="0" smtClean="0">
                <a:solidFill>
                  <a:schemeClr val="accent5"/>
                </a:solidFill>
              </a:endParaRPr>
            </a:p>
          </p:txBody>
        </p:sp>
      </p:grpSp>
      <p:sp>
        <p:nvSpPr>
          <p:cNvPr id="26" name="Rounded Rectangle 25"/>
          <p:cNvSpPr/>
          <p:nvPr/>
        </p:nvSpPr>
        <p:spPr>
          <a:xfrm>
            <a:off x="304800" y="4771686"/>
            <a:ext cx="5961954" cy="1324313"/>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Implemented in IE7 (Vista+), Firefox, Safari (by default Lion+), Opera, Chrome </a:t>
            </a:r>
          </a:p>
        </p:txBody>
      </p:sp>
      <p:sp>
        <p:nvSpPr>
          <p:cNvPr id="7" name="Slide Number Placeholder 6"/>
          <p:cNvSpPr>
            <a:spLocks noGrp="1"/>
          </p:cNvSpPr>
          <p:nvPr>
            <p:ph type="sldNum" sz="quarter" idx="12"/>
          </p:nvPr>
        </p:nvSpPr>
        <p:spPr/>
        <p:txBody>
          <a:bodyPr/>
          <a:lstStyle/>
          <a:p>
            <a:fld id="{B747839D-A323-47F3-909F-548499399628}" type="slidenum">
              <a:rPr lang="en-US" smtClean="0"/>
              <a:t>77</a:t>
            </a:fld>
            <a:endParaRPr lang="en-US"/>
          </a:p>
        </p:txBody>
      </p:sp>
    </p:spTree>
    <p:extLst>
      <p:ext uri="{BB962C8B-B14F-4D97-AF65-F5344CB8AC3E}">
        <p14:creationId xmlns:p14="http://schemas.microsoft.com/office/powerpoint/2010/main" val="25582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Attack Using Only Network Access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8</a:t>
            </a:fld>
            <a:endParaRPr lang="en-US"/>
          </a:p>
        </p:txBody>
      </p:sp>
      <p:sp>
        <p:nvSpPr>
          <p:cNvPr id="5" name="TextBox 4"/>
          <p:cNvSpPr txBox="1"/>
          <p:nvPr/>
        </p:nvSpPr>
        <p:spPr>
          <a:xfrm>
            <a:off x="152400" y="1271734"/>
            <a:ext cx="8534400" cy="1384995"/>
          </a:xfrm>
          <a:prstGeom prst="rect">
            <a:avLst/>
          </a:prstGeom>
          <a:noFill/>
        </p:spPr>
        <p:txBody>
          <a:bodyPr wrap="square" rtlCol="0">
            <a:spAutoFit/>
          </a:bodyPr>
          <a:lstStyle/>
          <a:p>
            <a:r>
              <a:rPr lang="en-US" sz="2800" i="1" u="sng" dirty="0" smtClean="0"/>
              <a:t>Example:</a:t>
            </a:r>
          </a:p>
          <a:p>
            <a:r>
              <a:rPr lang="en-US" sz="2800" dirty="0" smtClean="0"/>
              <a:t>Remote terminal app</a:t>
            </a:r>
            <a:r>
              <a:rPr lang="en-US" sz="2800" dirty="0"/>
              <a:t> </a:t>
            </a:r>
            <a:r>
              <a:rPr lang="en-US" sz="2800" dirty="0" smtClean="0"/>
              <a:t>where each keystroke encrypted with CTR mode </a:t>
            </a:r>
            <a:endParaRPr lang="en-US" sz="2800" dirty="0"/>
          </a:p>
        </p:txBody>
      </p:sp>
      <p:grpSp>
        <p:nvGrpSpPr>
          <p:cNvPr id="13" name="Group 12"/>
          <p:cNvGrpSpPr/>
          <p:nvPr/>
        </p:nvGrpSpPr>
        <p:grpSpPr>
          <a:xfrm>
            <a:off x="2134642" y="3149601"/>
            <a:ext cx="4875758" cy="431799"/>
            <a:chOff x="1906042" y="3149601"/>
            <a:chExt cx="4875758" cy="431799"/>
          </a:xfrm>
        </p:grpSpPr>
        <p:sp>
          <p:nvSpPr>
            <p:cNvPr id="6" name="Rectangle 5"/>
            <p:cNvSpPr/>
            <p:nvPr/>
          </p:nvSpPr>
          <p:spPr>
            <a:xfrm>
              <a:off x="1906042" y="3149601"/>
              <a:ext cx="1219200"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IP </a:t>
              </a:r>
              <a:r>
                <a:rPr lang="en-US" sz="2000" dirty="0" err="1" smtClean="0">
                  <a:solidFill>
                    <a:schemeClr val="bg1"/>
                  </a:solidFill>
                </a:rPr>
                <a:t>Hdr</a:t>
              </a:r>
              <a:endParaRPr lang="en-US" sz="2000" dirty="0" smtClean="0">
                <a:solidFill>
                  <a:schemeClr val="bg1"/>
                </a:solidFill>
              </a:endParaRPr>
            </a:p>
          </p:txBody>
        </p:sp>
        <p:sp>
          <p:nvSpPr>
            <p:cNvPr id="7" name="Rectangle 6"/>
            <p:cNvSpPr/>
            <p:nvPr/>
          </p:nvSpPr>
          <p:spPr>
            <a:xfrm>
              <a:off x="3125242" y="3149601"/>
              <a:ext cx="1190203"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TCP </a:t>
              </a:r>
              <a:r>
                <a:rPr lang="en-US" sz="2000" dirty="0" err="1" smtClean="0">
                  <a:solidFill>
                    <a:schemeClr val="bg1"/>
                  </a:solidFill>
                </a:rPr>
                <a:t>Hdr</a:t>
              </a:r>
              <a:endParaRPr lang="en-US" sz="2000" dirty="0" smtClean="0">
                <a:solidFill>
                  <a:schemeClr val="bg1"/>
                </a:solidFill>
              </a:endParaRPr>
            </a:p>
          </p:txBody>
        </p:sp>
        <p:sp>
          <p:nvSpPr>
            <p:cNvPr id="8" name="Rectangle 7"/>
            <p:cNvSpPr/>
            <p:nvPr/>
          </p:nvSpPr>
          <p:spPr>
            <a:xfrm>
              <a:off x="4315445" y="3149601"/>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c</a:t>
              </a:r>
            </a:p>
          </p:txBody>
        </p:sp>
        <p:sp>
          <p:nvSpPr>
            <p:cNvPr id="9" name="Rectangle 8"/>
            <p:cNvSpPr/>
            <p:nvPr/>
          </p:nvSpPr>
          <p:spPr>
            <a:xfrm>
              <a:off x="5562600" y="3149601"/>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d</a:t>
              </a:r>
            </a:p>
          </p:txBody>
        </p:sp>
      </p:grpSp>
      <p:cxnSp>
        <p:nvCxnSpPr>
          <p:cNvPr id="12" name="Straight Arrow Connector 11"/>
          <p:cNvCxnSpPr/>
          <p:nvPr/>
        </p:nvCxnSpPr>
        <p:spPr>
          <a:xfrm>
            <a:off x="1906042" y="3657600"/>
            <a:ext cx="5409158"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72810" y="2971800"/>
            <a:ext cx="1219200" cy="685800"/>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Alice</a:t>
            </a:r>
          </a:p>
        </p:txBody>
      </p:sp>
      <p:sp>
        <p:nvSpPr>
          <p:cNvPr id="24" name="Rounded Rectangle 23"/>
          <p:cNvSpPr/>
          <p:nvPr/>
        </p:nvSpPr>
        <p:spPr>
          <a:xfrm>
            <a:off x="7467600" y="3009666"/>
            <a:ext cx="1219200" cy="2095733"/>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Bob</a:t>
            </a:r>
          </a:p>
        </p:txBody>
      </p:sp>
      <p:sp>
        <p:nvSpPr>
          <p:cNvPr id="27" name="TextBox 26"/>
          <p:cNvSpPr txBox="1"/>
          <p:nvPr/>
        </p:nvSpPr>
        <p:spPr>
          <a:xfrm>
            <a:off x="4642625" y="2474244"/>
            <a:ext cx="1092547" cy="615553"/>
          </a:xfrm>
          <a:prstGeom prst="rect">
            <a:avLst/>
          </a:prstGeom>
          <a:noFill/>
        </p:spPr>
        <p:txBody>
          <a:bodyPr wrap="none" lIns="0" tIns="0" rIns="0" bIns="0" rtlCol="0" anchor="t" anchorCtr="0">
            <a:spAutoFit/>
          </a:bodyPr>
          <a:lstStyle/>
          <a:p>
            <a:pPr algn="ctr"/>
            <a:r>
              <a:rPr lang="en-US" sz="2000" dirty="0" smtClean="0"/>
              <a:t>16 bit </a:t>
            </a:r>
            <a:br>
              <a:rPr lang="en-US" sz="2000" dirty="0" smtClean="0"/>
            </a:br>
            <a:r>
              <a:rPr lang="en-US" sz="2000" dirty="0" smtClean="0"/>
              <a:t>checksum</a:t>
            </a:r>
          </a:p>
        </p:txBody>
      </p:sp>
      <p:sp>
        <p:nvSpPr>
          <p:cNvPr id="28" name="TextBox 27"/>
          <p:cNvSpPr txBox="1"/>
          <p:nvPr/>
        </p:nvSpPr>
        <p:spPr>
          <a:xfrm>
            <a:off x="5904110" y="2782020"/>
            <a:ext cx="1087662" cy="307777"/>
          </a:xfrm>
          <a:prstGeom prst="rect">
            <a:avLst/>
          </a:prstGeom>
          <a:noFill/>
        </p:spPr>
        <p:txBody>
          <a:bodyPr wrap="none" lIns="0" tIns="0" rIns="0" bIns="0" rtlCol="0" anchor="t" anchorCtr="0">
            <a:spAutoFit/>
          </a:bodyPr>
          <a:lstStyle/>
          <a:p>
            <a:pPr algn="ctr"/>
            <a:r>
              <a:rPr lang="en-US" sz="2000" dirty="0" smtClean="0"/>
              <a:t>keystroke</a:t>
            </a:r>
          </a:p>
        </p:txBody>
      </p:sp>
      <p:grpSp>
        <p:nvGrpSpPr>
          <p:cNvPr id="33" name="Group 32"/>
          <p:cNvGrpSpPr/>
          <p:nvPr/>
        </p:nvGrpSpPr>
        <p:grpSpPr>
          <a:xfrm>
            <a:off x="1906042" y="3886200"/>
            <a:ext cx="5256758" cy="307777"/>
            <a:chOff x="1906042" y="3886200"/>
            <a:chExt cx="5256758" cy="307777"/>
          </a:xfrm>
        </p:grpSpPr>
        <p:cxnSp>
          <p:nvCxnSpPr>
            <p:cNvPr id="30" name="Straight Arrow Connector 29"/>
            <p:cNvCxnSpPr/>
            <p:nvPr/>
          </p:nvCxnSpPr>
          <p:spPr>
            <a:xfrm flipH="1">
              <a:off x="1906042" y="3886200"/>
              <a:ext cx="5256758"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813521" y="3886200"/>
              <a:ext cx="3770263" cy="307777"/>
            </a:xfrm>
            <a:prstGeom prst="rect">
              <a:avLst/>
            </a:prstGeom>
            <a:noFill/>
          </p:spPr>
          <p:txBody>
            <a:bodyPr wrap="none" lIns="0" tIns="0" rIns="0" bIns="0" rtlCol="0" anchor="t" anchorCtr="0">
              <a:spAutoFit/>
            </a:bodyPr>
            <a:lstStyle/>
            <a:p>
              <a:r>
                <a:rPr lang="en-US" sz="2000" dirty="0" err="1" smtClean="0"/>
                <a:t>ack</a:t>
              </a:r>
              <a:r>
                <a:rPr lang="en-US" sz="2000" dirty="0" smtClean="0"/>
                <a:t> if valid checksum, else nothing</a:t>
              </a:r>
            </a:p>
          </p:txBody>
        </p:sp>
      </p:gr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339880" y="2205720"/>
              <a:ext cx="3362400" cy="636840"/>
            </p14:xfrm>
          </p:contentPart>
        </mc:Choice>
        <mc:Fallback xmlns="">
          <p:pic>
            <p:nvPicPr>
              <p:cNvPr id="3" name="Ink 2"/>
              <p:cNvPicPr/>
              <p:nvPr/>
            </p:nvPicPr>
            <p:blipFill>
              <a:blip r:embed="rId4"/>
              <a:stretch>
                <a:fillRect/>
              </a:stretch>
            </p:blipFill>
            <p:spPr>
              <a:xfrm>
                <a:off x="5333760" y="2203200"/>
                <a:ext cx="3377880" cy="646560"/>
              </a:xfrm>
              <a:prstGeom prst="rect">
                <a:avLst/>
              </a:prstGeom>
            </p:spPr>
          </p:pic>
        </mc:Fallback>
      </mc:AlternateContent>
    </p:spTree>
    <p:extLst>
      <p:ext uri="{BB962C8B-B14F-4D97-AF65-F5344CB8AC3E}">
        <p14:creationId xmlns:p14="http://schemas.microsoft.com/office/powerpoint/2010/main" val="398255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left)">
                                      <p:cBhvr>
                                        <p:cTn id="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Attack Using Only Network Access</a:t>
            </a:r>
            <a:endParaRPr lang="en-US" dirty="0"/>
          </a:p>
        </p:txBody>
      </p:sp>
      <p:sp>
        <p:nvSpPr>
          <p:cNvPr id="3" name="Content Placeholder 2"/>
          <p:cNvSpPr>
            <a:spLocks noGrp="1"/>
          </p:cNvSpPr>
          <p:nvPr>
            <p:ph idx="1"/>
          </p:nvPr>
        </p:nvSpPr>
        <p:spPr>
          <a:xfrm>
            <a:off x="428203" y="5608637"/>
            <a:ext cx="8229600" cy="1020763"/>
          </a:xfrm>
        </p:spPr>
        <p:txBody>
          <a:bodyPr>
            <a:normAutofit/>
          </a:bodyPr>
          <a:lstStyle/>
          <a:p>
            <a:pPr marL="0" indent="0">
              <a:buNone/>
            </a:pPr>
            <a:r>
              <a:rPr lang="en-US" sz="2800" dirty="0" smtClean="0"/>
              <a:t>{checksum</a:t>
            </a:r>
            <a:r>
              <a:rPr lang="en-US" sz="2800" dirty="0"/>
              <a:t>(</a:t>
            </a:r>
            <a:r>
              <a:rPr lang="en-US" sz="2800" dirty="0" err="1"/>
              <a:t>hdr</a:t>
            </a:r>
            <a:r>
              <a:rPr lang="en-US" sz="2800" dirty="0"/>
              <a:t>, </a:t>
            </a:r>
            <a:r>
              <a:rPr lang="en-US" sz="2800" dirty="0" smtClean="0"/>
              <a:t>d)  </a:t>
            </a:r>
            <a:r>
              <a:rPr lang="en-US" sz="2800" dirty="0"/>
              <a:t>= t ⨁ checksum(</a:t>
            </a:r>
            <a:r>
              <a:rPr lang="en-US" sz="2800" dirty="0" err="1"/>
              <a:t>hdr</a:t>
            </a:r>
            <a:r>
              <a:rPr lang="en-US" sz="2800" dirty="0"/>
              <a:t>, </a:t>
            </a:r>
            <a:r>
              <a:rPr lang="en-US" sz="2800" dirty="0" err="1" smtClean="0"/>
              <a:t>d⨁</a:t>
            </a:r>
            <a:r>
              <a:rPr lang="en-US" sz="2800" dirty="0" err="1"/>
              <a:t>s</a:t>
            </a:r>
            <a:r>
              <a:rPr lang="en-US" sz="2800" dirty="0"/>
              <a:t>)     }    ⇒   </a:t>
            </a:r>
            <a:r>
              <a:rPr lang="en-US" sz="2800" dirty="0" smtClean="0"/>
              <a:t>Even can find d for many realistic checksums</a:t>
            </a:r>
            <a:r>
              <a:rPr lang="en-US" sz="2800" baseline="30000" dirty="0" smtClean="0"/>
              <a:t>*</a:t>
            </a:r>
            <a:endParaRPr lang="en-US" sz="2800" baseline="30000" dirty="0"/>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9</a:t>
            </a:fld>
            <a:endParaRPr lang="en-US"/>
          </a:p>
        </p:txBody>
      </p:sp>
      <p:sp>
        <p:nvSpPr>
          <p:cNvPr id="5" name="TextBox 4"/>
          <p:cNvSpPr txBox="1"/>
          <p:nvPr/>
        </p:nvSpPr>
        <p:spPr>
          <a:xfrm>
            <a:off x="152400" y="1271734"/>
            <a:ext cx="8534400" cy="1384995"/>
          </a:xfrm>
          <a:prstGeom prst="rect">
            <a:avLst/>
          </a:prstGeom>
          <a:noFill/>
        </p:spPr>
        <p:txBody>
          <a:bodyPr wrap="square" rtlCol="0">
            <a:spAutoFit/>
          </a:bodyPr>
          <a:lstStyle/>
          <a:p>
            <a:r>
              <a:rPr lang="en-US" sz="2800" i="1" u="sng" dirty="0" smtClean="0"/>
              <a:t>Example:</a:t>
            </a:r>
          </a:p>
          <a:p>
            <a:r>
              <a:rPr lang="en-US" sz="2800" dirty="0" smtClean="0"/>
              <a:t>Remote terminal app</a:t>
            </a:r>
            <a:r>
              <a:rPr lang="en-US" sz="2800" dirty="0"/>
              <a:t> </a:t>
            </a:r>
            <a:r>
              <a:rPr lang="en-US" sz="2800" dirty="0" smtClean="0"/>
              <a:t>where each keystroke encrypted with CTR mode </a:t>
            </a:r>
            <a:endParaRPr lang="en-US" sz="2800" dirty="0"/>
          </a:p>
        </p:txBody>
      </p:sp>
      <p:grpSp>
        <p:nvGrpSpPr>
          <p:cNvPr id="13" name="Group 12"/>
          <p:cNvGrpSpPr/>
          <p:nvPr/>
        </p:nvGrpSpPr>
        <p:grpSpPr>
          <a:xfrm>
            <a:off x="2134642" y="3149601"/>
            <a:ext cx="4875758" cy="431799"/>
            <a:chOff x="1906042" y="3149601"/>
            <a:chExt cx="4875758" cy="431799"/>
          </a:xfrm>
        </p:grpSpPr>
        <p:sp>
          <p:nvSpPr>
            <p:cNvPr id="6" name="Rectangle 5"/>
            <p:cNvSpPr/>
            <p:nvPr/>
          </p:nvSpPr>
          <p:spPr>
            <a:xfrm>
              <a:off x="1906042" y="3149601"/>
              <a:ext cx="1219200"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IP </a:t>
              </a:r>
              <a:r>
                <a:rPr lang="en-US" sz="2000" dirty="0" err="1" smtClean="0">
                  <a:solidFill>
                    <a:schemeClr val="bg1"/>
                  </a:solidFill>
                </a:rPr>
                <a:t>Hdr</a:t>
              </a:r>
              <a:endParaRPr lang="en-US" sz="2000" dirty="0" smtClean="0">
                <a:solidFill>
                  <a:schemeClr val="bg1"/>
                </a:solidFill>
              </a:endParaRPr>
            </a:p>
          </p:txBody>
        </p:sp>
        <p:sp>
          <p:nvSpPr>
            <p:cNvPr id="7" name="Rectangle 6"/>
            <p:cNvSpPr/>
            <p:nvPr/>
          </p:nvSpPr>
          <p:spPr>
            <a:xfrm>
              <a:off x="3125242" y="3149601"/>
              <a:ext cx="1190203"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TCP </a:t>
              </a:r>
              <a:r>
                <a:rPr lang="en-US" sz="2000" dirty="0" err="1" smtClean="0">
                  <a:solidFill>
                    <a:schemeClr val="bg1"/>
                  </a:solidFill>
                </a:rPr>
                <a:t>Hdr</a:t>
              </a:r>
              <a:endParaRPr lang="en-US" sz="2000" dirty="0" smtClean="0">
                <a:solidFill>
                  <a:schemeClr val="bg1"/>
                </a:solidFill>
              </a:endParaRPr>
            </a:p>
          </p:txBody>
        </p:sp>
        <p:sp>
          <p:nvSpPr>
            <p:cNvPr id="8" name="Rectangle 7"/>
            <p:cNvSpPr/>
            <p:nvPr/>
          </p:nvSpPr>
          <p:spPr>
            <a:xfrm>
              <a:off x="4315445" y="3149601"/>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c</a:t>
              </a:r>
            </a:p>
          </p:txBody>
        </p:sp>
        <p:sp>
          <p:nvSpPr>
            <p:cNvPr id="9" name="Rectangle 8"/>
            <p:cNvSpPr/>
            <p:nvPr/>
          </p:nvSpPr>
          <p:spPr>
            <a:xfrm>
              <a:off x="5562600" y="3149601"/>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d</a:t>
              </a:r>
            </a:p>
          </p:txBody>
        </p:sp>
      </p:grpSp>
      <p:cxnSp>
        <p:nvCxnSpPr>
          <p:cNvPr id="12" name="Straight Arrow Connector 11"/>
          <p:cNvCxnSpPr/>
          <p:nvPr/>
        </p:nvCxnSpPr>
        <p:spPr>
          <a:xfrm>
            <a:off x="1906042" y="3657600"/>
            <a:ext cx="5409158"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72810" y="2971800"/>
            <a:ext cx="1219200" cy="685800"/>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Alice</a:t>
            </a:r>
          </a:p>
        </p:txBody>
      </p:sp>
      <p:sp>
        <p:nvSpPr>
          <p:cNvPr id="24" name="Rounded Rectangle 23"/>
          <p:cNvSpPr/>
          <p:nvPr/>
        </p:nvSpPr>
        <p:spPr>
          <a:xfrm>
            <a:off x="7467600" y="3009666"/>
            <a:ext cx="1219200" cy="2095733"/>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2400" dirty="0" smtClean="0">
                <a:solidFill>
                  <a:srgbClr val="000000"/>
                </a:solidFill>
              </a:rPr>
              <a:t>Bob</a:t>
            </a:r>
          </a:p>
        </p:txBody>
      </p:sp>
      <p:grpSp>
        <p:nvGrpSpPr>
          <p:cNvPr id="26" name="Group 25"/>
          <p:cNvGrpSpPr/>
          <p:nvPr/>
        </p:nvGrpSpPr>
        <p:grpSpPr>
          <a:xfrm>
            <a:off x="372810" y="4191000"/>
            <a:ext cx="6942390" cy="685800"/>
            <a:chOff x="372810" y="4191000"/>
            <a:chExt cx="6942390" cy="685800"/>
          </a:xfrm>
        </p:grpSpPr>
        <p:grpSp>
          <p:nvGrpSpPr>
            <p:cNvPr id="21" name="Group 20"/>
            <p:cNvGrpSpPr/>
            <p:nvPr/>
          </p:nvGrpSpPr>
          <p:grpSpPr>
            <a:xfrm>
              <a:off x="1906042" y="4368801"/>
              <a:ext cx="5409158" cy="507999"/>
              <a:chOff x="1906042" y="4368801"/>
              <a:chExt cx="5409158" cy="507999"/>
            </a:xfrm>
          </p:grpSpPr>
          <p:grpSp>
            <p:nvGrpSpPr>
              <p:cNvPr id="14" name="Group 13"/>
              <p:cNvGrpSpPr/>
              <p:nvPr/>
            </p:nvGrpSpPr>
            <p:grpSpPr>
              <a:xfrm>
                <a:off x="2133600" y="4368801"/>
                <a:ext cx="4875758" cy="431799"/>
                <a:chOff x="1906042" y="3149601"/>
                <a:chExt cx="4875758" cy="431799"/>
              </a:xfrm>
            </p:grpSpPr>
            <p:sp>
              <p:nvSpPr>
                <p:cNvPr id="15" name="Rectangle 14"/>
                <p:cNvSpPr/>
                <p:nvPr/>
              </p:nvSpPr>
              <p:spPr>
                <a:xfrm>
                  <a:off x="1906042" y="3149601"/>
                  <a:ext cx="1219200"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IP </a:t>
                  </a:r>
                  <a:r>
                    <a:rPr lang="en-US" sz="2000" dirty="0" err="1" smtClean="0">
                      <a:solidFill>
                        <a:schemeClr val="bg1"/>
                      </a:solidFill>
                    </a:rPr>
                    <a:t>Hdr</a:t>
                  </a:r>
                  <a:endParaRPr lang="en-US" sz="2000" dirty="0" smtClean="0">
                    <a:solidFill>
                      <a:schemeClr val="bg1"/>
                    </a:solidFill>
                  </a:endParaRPr>
                </a:p>
              </p:txBody>
            </p:sp>
            <p:sp>
              <p:nvSpPr>
                <p:cNvPr id="16" name="Rectangle 15"/>
                <p:cNvSpPr/>
                <p:nvPr/>
              </p:nvSpPr>
              <p:spPr>
                <a:xfrm>
                  <a:off x="3125242" y="3149601"/>
                  <a:ext cx="1190203" cy="431799"/>
                </a:xfrm>
                <a:prstGeom prst="rect">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dirty="0" smtClean="0">
                      <a:solidFill>
                        <a:schemeClr val="bg1"/>
                      </a:solidFill>
                    </a:rPr>
                    <a:t>TCP </a:t>
                  </a:r>
                  <a:r>
                    <a:rPr lang="en-US" sz="2000" dirty="0" err="1" smtClean="0">
                      <a:solidFill>
                        <a:schemeClr val="bg1"/>
                      </a:solidFill>
                    </a:rPr>
                    <a:t>Hdr</a:t>
                  </a:r>
                  <a:endParaRPr lang="en-US" sz="2000" dirty="0" smtClean="0">
                    <a:solidFill>
                      <a:schemeClr val="bg1"/>
                    </a:solidFill>
                  </a:endParaRPr>
                </a:p>
              </p:txBody>
            </p:sp>
            <p:sp>
              <p:nvSpPr>
                <p:cNvPr id="17" name="Rectangle 16"/>
                <p:cNvSpPr/>
                <p:nvPr/>
              </p:nvSpPr>
              <p:spPr>
                <a:xfrm>
                  <a:off x="4315445" y="3149601"/>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b="1" dirty="0">
                      <a:solidFill>
                        <a:srgbClr val="FFFFFF"/>
                      </a:solidFill>
                    </a:rPr>
                    <a:t>t</a:t>
                  </a:r>
                  <a:r>
                    <a:rPr lang="en-US" sz="2000" b="1" dirty="0" smtClean="0">
                      <a:solidFill>
                        <a:srgbClr val="FFFFFF"/>
                      </a:solidFill>
                    </a:rPr>
                    <a:t> ⨁ </a:t>
                  </a:r>
                  <a:r>
                    <a:rPr lang="en-US" sz="2000" b="1" dirty="0">
                      <a:solidFill>
                        <a:schemeClr val="bg1"/>
                      </a:solidFill>
                    </a:rPr>
                    <a:t>c</a:t>
                  </a:r>
                  <a:endParaRPr lang="en-US" sz="2000" b="1" dirty="0" smtClean="0">
                    <a:solidFill>
                      <a:schemeClr val="bg1"/>
                    </a:solidFill>
                  </a:endParaRPr>
                </a:p>
              </p:txBody>
            </p:sp>
            <p:sp>
              <p:nvSpPr>
                <p:cNvPr id="18" name="Rectangle 17"/>
                <p:cNvSpPr/>
                <p:nvPr/>
              </p:nvSpPr>
              <p:spPr>
                <a:xfrm>
                  <a:off x="5562600" y="3149601"/>
                  <a:ext cx="1219200" cy="431799"/>
                </a:xfrm>
                <a:prstGeom prst="rect">
                  <a:avLst/>
                </a:prstGeom>
                <a:pattFill prst="pct80">
                  <a:fgClr>
                    <a:schemeClr val="accent2"/>
                  </a:fgClr>
                  <a:bgClr>
                    <a:schemeClr val="bg1"/>
                  </a:bgClr>
                </a:patt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000" b="1" dirty="0" smtClean="0">
                      <a:solidFill>
                        <a:srgbClr val="FFFFFF"/>
                      </a:solidFill>
                    </a:rPr>
                    <a:t>s ⨁ d</a:t>
                  </a:r>
                  <a:endParaRPr lang="en-US" sz="2000" b="1" dirty="0" smtClean="0">
                    <a:solidFill>
                      <a:schemeClr val="bg1"/>
                    </a:solidFill>
                  </a:endParaRPr>
                </a:p>
              </p:txBody>
            </p:sp>
          </p:grpSp>
          <p:cxnSp>
            <p:nvCxnSpPr>
              <p:cNvPr id="19" name="Straight Arrow Connector 18"/>
              <p:cNvCxnSpPr/>
              <p:nvPr/>
            </p:nvCxnSpPr>
            <p:spPr>
              <a:xfrm>
                <a:off x="1906042" y="4876800"/>
                <a:ext cx="5409158"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25" name="Rounded Rectangle 24"/>
            <p:cNvSpPr/>
            <p:nvPr/>
          </p:nvSpPr>
          <p:spPr>
            <a:xfrm>
              <a:off x="372810" y="4191000"/>
              <a:ext cx="1219200" cy="6858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2400" dirty="0" smtClean="0">
                  <a:solidFill>
                    <a:srgbClr val="000000"/>
                  </a:solidFill>
                </a:rPr>
                <a:t>Eve</a:t>
              </a:r>
            </a:p>
          </p:txBody>
        </p:sp>
      </p:grpSp>
      <p:sp>
        <p:nvSpPr>
          <p:cNvPr id="27" name="TextBox 26"/>
          <p:cNvSpPr txBox="1"/>
          <p:nvPr/>
        </p:nvSpPr>
        <p:spPr>
          <a:xfrm>
            <a:off x="4642625" y="2474244"/>
            <a:ext cx="1092547" cy="615553"/>
          </a:xfrm>
          <a:prstGeom prst="rect">
            <a:avLst/>
          </a:prstGeom>
          <a:noFill/>
        </p:spPr>
        <p:txBody>
          <a:bodyPr wrap="none" lIns="0" tIns="0" rIns="0" bIns="0" rtlCol="0" anchor="t" anchorCtr="0">
            <a:spAutoFit/>
          </a:bodyPr>
          <a:lstStyle/>
          <a:p>
            <a:pPr algn="ctr"/>
            <a:r>
              <a:rPr lang="en-US" sz="2000" dirty="0" smtClean="0"/>
              <a:t>16 bit </a:t>
            </a:r>
            <a:br>
              <a:rPr lang="en-US" sz="2000" dirty="0" smtClean="0"/>
            </a:br>
            <a:r>
              <a:rPr lang="en-US" sz="2000" dirty="0" smtClean="0"/>
              <a:t>checksum</a:t>
            </a:r>
          </a:p>
        </p:txBody>
      </p:sp>
      <p:sp>
        <p:nvSpPr>
          <p:cNvPr id="28" name="TextBox 27"/>
          <p:cNvSpPr txBox="1"/>
          <p:nvPr/>
        </p:nvSpPr>
        <p:spPr>
          <a:xfrm>
            <a:off x="5904110" y="2782020"/>
            <a:ext cx="1087662" cy="307777"/>
          </a:xfrm>
          <a:prstGeom prst="rect">
            <a:avLst/>
          </a:prstGeom>
          <a:noFill/>
        </p:spPr>
        <p:txBody>
          <a:bodyPr wrap="none" lIns="0" tIns="0" rIns="0" bIns="0" rtlCol="0" anchor="t" anchorCtr="0">
            <a:spAutoFit/>
          </a:bodyPr>
          <a:lstStyle/>
          <a:p>
            <a:pPr algn="ctr"/>
            <a:r>
              <a:rPr lang="en-US" sz="2000" dirty="0" smtClean="0"/>
              <a:t>keystroke</a:t>
            </a:r>
          </a:p>
        </p:txBody>
      </p:sp>
      <p:grpSp>
        <p:nvGrpSpPr>
          <p:cNvPr id="33" name="Group 32"/>
          <p:cNvGrpSpPr/>
          <p:nvPr/>
        </p:nvGrpSpPr>
        <p:grpSpPr>
          <a:xfrm>
            <a:off x="1906042" y="5105399"/>
            <a:ext cx="5256758" cy="307777"/>
            <a:chOff x="1906042" y="5105399"/>
            <a:chExt cx="5256758" cy="307777"/>
          </a:xfrm>
        </p:grpSpPr>
        <p:cxnSp>
          <p:nvCxnSpPr>
            <p:cNvPr id="30" name="Straight Arrow Connector 29"/>
            <p:cNvCxnSpPr/>
            <p:nvPr/>
          </p:nvCxnSpPr>
          <p:spPr>
            <a:xfrm flipH="1">
              <a:off x="1906042" y="5105399"/>
              <a:ext cx="5256758"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813521" y="5105399"/>
              <a:ext cx="3770263" cy="307777"/>
            </a:xfrm>
            <a:prstGeom prst="rect">
              <a:avLst/>
            </a:prstGeom>
            <a:noFill/>
          </p:spPr>
          <p:txBody>
            <a:bodyPr wrap="none" lIns="0" tIns="0" rIns="0" bIns="0" rtlCol="0" anchor="t" anchorCtr="0">
              <a:spAutoFit/>
            </a:bodyPr>
            <a:lstStyle/>
            <a:p>
              <a:r>
                <a:rPr lang="en-US" sz="2000" dirty="0" err="1" smtClean="0"/>
                <a:t>ack</a:t>
              </a:r>
              <a:r>
                <a:rPr lang="en-US" sz="2000" dirty="0" smtClean="0"/>
                <a:t> if valid checksum, else nothing</a:t>
              </a:r>
            </a:p>
          </p:txBody>
        </p:sp>
      </p:grpSp>
      <p:sp>
        <p:nvSpPr>
          <p:cNvPr id="32" name="TextBox 31"/>
          <p:cNvSpPr txBox="1"/>
          <p:nvPr/>
        </p:nvSpPr>
        <p:spPr>
          <a:xfrm>
            <a:off x="3834050" y="4037111"/>
            <a:ext cx="1417906" cy="307777"/>
          </a:xfrm>
          <a:prstGeom prst="rect">
            <a:avLst/>
          </a:prstGeom>
          <a:noFill/>
        </p:spPr>
        <p:txBody>
          <a:bodyPr wrap="none" lIns="0" tIns="0" rIns="0" bIns="0" rtlCol="0" anchor="t" anchorCtr="0">
            <a:spAutoFit/>
          </a:bodyPr>
          <a:lstStyle/>
          <a:p>
            <a:r>
              <a:rPr lang="en-US" sz="2000" dirty="0" smtClean="0"/>
              <a:t>for all t and s </a:t>
            </a:r>
          </a:p>
        </p:txBody>
      </p:sp>
      <p:sp>
        <p:nvSpPr>
          <p:cNvPr id="34" name="TextBox 33"/>
          <p:cNvSpPr txBox="1"/>
          <p:nvPr/>
        </p:nvSpPr>
        <p:spPr>
          <a:xfrm>
            <a:off x="22274" y="6581001"/>
            <a:ext cx="3424014" cy="276999"/>
          </a:xfrm>
          <a:prstGeom prst="rect">
            <a:avLst/>
          </a:prstGeom>
          <a:noFill/>
        </p:spPr>
        <p:txBody>
          <a:bodyPr wrap="none" lIns="0" tIns="0" rIns="0" bIns="0" rtlCol="0" anchor="t" anchorCtr="0">
            <a:spAutoFit/>
          </a:bodyPr>
          <a:lstStyle/>
          <a:p>
            <a:r>
              <a:rPr lang="en-US" dirty="0" smtClean="0"/>
              <a:t>* potentially not for TCP checksum</a:t>
            </a: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2001600" y="2970000"/>
              <a:ext cx="5389200" cy="3244680"/>
            </p14:xfrm>
          </p:contentPart>
        </mc:Choice>
        <mc:Fallback xmlns="">
          <p:pic>
            <p:nvPicPr>
              <p:cNvPr id="10" name="Ink 9"/>
              <p:cNvPicPr/>
              <p:nvPr/>
            </p:nvPicPr>
            <p:blipFill>
              <a:blip r:embed="rId4"/>
              <a:stretch>
                <a:fillRect/>
              </a:stretch>
            </p:blipFill>
            <p:spPr>
              <a:xfrm>
                <a:off x="1993320" y="2964600"/>
                <a:ext cx="5406480" cy="3254040"/>
              </a:xfrm>
              <a:prstGeom prst="rect">
                <a:avLst/>
              </a:prstGeom>
            </p:spPr>
          </p:pic>
        </mc:Fallback>
      </mc:AlternateContent>
    </p:spTree>
    <p:extLst>
      <p:ext uri="{BB962C8B-B14F-4D97-AF65-F5344CB8AC3E}">
        <p14:creationId xmlns:p14="http://schemas.microsoft.com/office/powerpoint/2010/main" val="42948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p:tgtEl>
                                          <p:spTgt spid="33"/>
                                        </p:tgtEl>
                                        <p:attrNameLst>
                                          <p:attrName>ppt_x</p:attrName>
                                        </p:attrNameLst>
                                      </p:cBhvr>
                                      <p:tavLst>
                                        <p:tav tm="0">
                                          <p:val>
                                            <p:strVal val="#ppt_x+#ppt_w*1.125000"/>
                                          </p:val>
                                        </p:tav>
                                        <p:tav tm="100000">
                                          <p:val>
                                            <p:strVal val="#ppt_x"/>
                                          </p:val>
                                        </p:tav>
                                      </p:tavLst>
                                    </p:anim>
                                    <p:animEffect transition="in" filter="wipe(left)">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9.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30.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31.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32.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33.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34.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35.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36.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37.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38.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39.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40.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41.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42.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43.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44.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45.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46.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47.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48.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49.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50.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51.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52.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53.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54.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55.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56.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57.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58.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59.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60.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61.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62.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63.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64.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65.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66.xml><?xml version="1.0" encoding="utf-8"?>
<p:tagLst xmlns:a="http://schemas.openxmlformats.org/drawingml/2006/main" xmlns:r="http://schemas.openxmlformats.org/officeDocument/2006/relationships" xmlns:p="http://schemas.openxmlformats.org/presentationml/2006/main">
  <p:tag name="DVSECTIONID" val="Y0V1Wiyq8TI2mgrCoimzhq"/>
</p:tagLst>
</file>

<file path=ppt/tags/tag67.xml><?xml version="1.0" encoding="utf-8"?>
<p:tagLst xmlns:a="http://schemas.openxmlformats.org/drawingml/2006/main" xmlns:r="http://schemas.openxmlformats.org/officeDocument/2006/relationships" xmlns:p="http://schemas.openxmlformats.org/presentationml/2006/main">
  <p:tag name="DVSECTIONID" val="rIEdv18DG593JvVXcctEip"/>
</p:tagLst>
</file>

<file path=ppt/tags/tag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heme/theme1.xml><?xml version="1.0" encoding="utf-8"?>
<a:theme xmlns:a="http://schemas.openxmlformats.org/drawingml/2006/main" name="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28575" cap="rnd" cmpd="sng">
          <a:noFill/>
          <a:prstDash val="solid"/>
          <a:miter lim="800000"/>
        </a:ln>
        <a:effectLst/>
      </a:spPr>
      <a:bodyPr wrap="square" lIns="0" tIns="0" rIns="0" bIns="0" rtlCol="0" anchor="ctr" anchorCtr="1">
        <a:noAutofit/>
      </a:bodyP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11452</TotalTime>
  <Words>3810</Words>
  <Application>Microsoft Office PowerPoint</Application>
  <PresentationFormat>On-screen Show (4:3)</PresentationFormat>
  <Paragraphs>915</Paragraphs>
  <Slides>77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ＭＳ Ｐゴシック</vt:lpstr>
      <vt:lpstr>ＭＳ Ｐ明朝</vt:lpstr>
      <vt:lpstr>Arial</vt:lpstr>
      <vt:lpstr>Calibri</vt:lpstr>
      <vt:lpstr>Cambria</vt:lpstr>
      <vt:lpstr>Symbol</vt:lpstr>
      <vt:lpstr>Times</vt:lpstr>
      <vt:lpstr>Wingdings</vt:lpstr>
      <vt:lpstr>Zapf Dingbats</vt:lpstr>
      <vt:lpstr>template</vt:lpstr>
      <vt:lpstr>Authenticated Encryption and  Cryptographic Network Protocols</vt:lpstr>
      <vt:lpstr>Some Straw Men</vt:lpstr>
      <vt:lpstr>PowerPoint Presentation</vt:lpstr>
      <vt:lpstr>PowerPoint Presentation</vt:lpstr>
      <vt:lpstr>Example Tampering Attack</vt:lpstr>
      <vt:lpstr>Example Tampering Attack</vt:lpstr>
      <vt:lpstr>How?</vt:lpstr>
      <vt:lpstr>An Attack Using Only Network Access</vt:lpstr>
      <vt:lpstr>An Attack Using Only Network Access</vt:lpstr>
      <vt:lpstr>The Story So Far</vt:lpstr>
      <vt:lpstr>The lesson</vt:lpstr>
      <vt:lpstr>Motivating Question: Which is Best?</vt:lpstr>
      <vt:lpstr>Authenticated Encryption</vt:lpstr>
      <vt:lpstr>PowerPoint Presentation</vt:lpstr>
      <vt:lpstr>Ciphertext Integrity</vt:lpstr>
      <vt:lpstr>Authenticated Encryption</vt:lpstr>
      <vt:lpstr>Implication 1:   Authenticity</vt:lpstr>
      <vt:lpstr>Implication 2</vt:lpstr>
      <vt:lpstr>Chosen Ciphertext Attacks</vt:lpstr>
      <vt:lpstr>Chosen Ciphertext Attacks</vt:lpstr>
      <vt:lpstr>The Lunchtime CCA Attack</vt:lpstr>
      <vt:lpstr>The Lunchtime CCA Attack</vt:lpstr>
      <vt:lpstr>802.11b WEP:   how not to do it</vt:lpstr>
      <vt:lpstr>Active attacks</vt:lpstr>
      <vt:lpstr>Chosen Ciphertext Security</vt:lpstr>
      <vt:lpstr>CCA Game Definition</vt:lpstr>
      <vt:lpstr>CCA Game Definition</vt:lpstr>
      <vt:lpstr>Example: CBC is not CCA Secure</vt:lpstr>
      <vt:lpstr>PowerPoint Presentation</vt:lpstr>
      <vt:lpstr>So What?</vt:lpstr>
      <vt:lpstr>AE Constructions</vt:lpstr>
      <vt:lpstr>History</vt:lpstr>
      <vt:lpstr>Motivating Question: Which is Best?</vt:lpstr>
      <vt:lpstr>Theorems</vt:lpstr>
      <vt:lpstr>Standards</vt:lpstr>
      <vt:lpstr>An example API  (OpenSSL)</vt:lpstr>
      <vt:lpstr>MAC Security  --  an explanation</vt:lpstr>
      <vt:lpstr>Performance</vt:lpstr>
      <vt:lpstr>Summary</vt:lpstr>
      <vt:lpstr>Wrapup</vt:lpstr>
      <vt:lpstr>PowerPoint Presentation</vt:lpstr>
      <vt:lpstr>END</vt:lpstr>
      <vt:lpstr>Case Study: TLS</vt:lpstr>
      <vt:lpstr>PowerPoint Presentation</vt:lpstr>
      <vt:lpstr>PowerPoint Presentation</vt:lpstr>
      <vt:lpstr>PowerPoint Presentation</vt:lpstr>
      <vt:lpstr>PowerPoint Presentation</vt:lpstr>
      <vt:lpstr>PowerPoint Presentation</vt:lpstr>
      <vt:lpstr>X.509 Certificates</vt:lpstr>
      <vt:lpstr>TLS and SSL</vt:lpstr>
      <vt:lpstr>Protocol Stack</vt:lpstr>
      <vt:lpstr>Session Establishment</vt:lpstr>
      <vt:lpstr>Protocol Record</vt:lpstr>
      <vt:lpstr>Other Fields</vt:lpstr>
      <vt:lpstr>Detailed Protocol</vt:lpstr>
      <vt:lpstr>TLS Crypto</vt:lpstr>
      <vt:lpstr>TLS Record Encryption</vt:lpstr>
      <vt:lpstr>TLS Record Decryption</vt:lpstr>
      <vt:lpstr>TLS Record Decryption</vt:lpstr>
      <vt:lpstr>Padding Oracles</vt:lpstr>
      <vt:lpstr>PowerPoint Presentation</vt:lpstr>
      <vt:lpstr>TLS Padding</vt:lpstr>
      <vt:lpstr>Using a Padding Oracle with CBC</vt:lpstr>
      <vt:lpstr>Step 1: Throw Away c[2]</vt:lpstr>
      <vt:lpstr>Step 2: Guess and Check if Padding Valid</vt:lpstr>
      <vt:lpstr>Using a Padding Oracle</vt:lpstr>
      <vt:lpstr>Another TLS Bug Prior to 1.1</vt:lpstr>
      <vt:lpstr>Other Problems</vt:lpstr>
      <vt:lpstr>Lesson</vt:lpstr>
      <vt:lpstr>Certificate Revocation</vt:lpstr>
      <vt:lpstr>Certificate Revocation</vt:lpstr>
      <vt:lpstr>Certificate Revocation</vt:lpstr>
      <vt:lpstr>Certificate Verification Protocols</vt:lpstr>
      <vt:lpstr>Efficient Certificate Revocation Lists (kocher98)</vt:lpstr>
      <vt:lpstr>Certificate Revocation Tree Generation</vt:lpstr>
      <vt:lpstr>PowerPoint Presentation</vt:lpstr>
      <vt:lpstr>Online Cert Status Protocol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Darpa Presentation</dc:title>
  <dc:creator>ed</dc:creator>
  <cp:lastModifiedBy>david brumley</cp:lastModifiedBy>
  <cp:revision>4895</cp:revision>
  <cp:lastPrinted>2012-11-04T18:29:12Z</cp:lastPrinted>
  <dcterms:created xsi:type="dcterms:W3CDTF">2011-11-02T18:57:24Z</dcterms:created>
  <dcterms:modified xsi:type="dcterms:W3CDTF">2013-10-16T18:54:44Z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y fmtid="{D5CDD505-2E9C-101B-9397-08002B2CF9AE}" pid="3" name="Google.Documents.DocumentId">
    <vt:lpwstr>11L1CS3lWunNfTuci5gPLtht4ZjOn7gyfIKyZn-f7p20</vt:lpwstr>
  </property>
  <property fmtid="{D5CDD505-2E9C-101B-9397-08002B2CF9AE}" pid="4" name="Google.Documents.RevisionId">
    <vt:lpwstr>13701622749194124332</vt:lpwstr>
  </property>
  <property fmtid="{D5CDD505-2E9C-101B-9397-08002B2CF9AE}" pid="5" name="Google.Documents.PreviousRevisionId">
    <vt:lpwstr>17594234182614114890</vt:lpwstr>
  </property>
  <property fmtid="{D5CDD505-2E9C-101B-9397-08002B2CF9AE}" pid="6" name="Google.Documents.PluginVersion">
    <vt:lpwstr>2.0.2424.7283</vt:lpwstr>
  </property>
  <property fmtid="{D5CDD505-2E9C-101B-9397-08002B2CF9AE}" pid="7" name="Google.Documents.MergeIncapabilityFlags">
    <vt:i4>0</vt:i4>
  </property>
</Properties>
</file>