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6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67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5"/>
  </p:notesMasterIdLst>
  <p:handoutMasterIdLst>
    <p:handoutMasterId r:id="rId76"/>
  </p:handoutMasterIdLst>
  <p:sldIdLst>
    <p:sldId id="836" r:id="rId2"/>
    <p:sldId id="952" r:id="rId3"/>
    <p:sldId id="838" r:id="rId4"/>
    <p:sldId id="840" r:id="rId5"/>
    <p:sldId id="839" r:id="rId6"/>
    <p:sldId id="955" r:id="rId7"/>
    <p:sldId id="956" r:id="rId8"/>
    <p:sldId id="953" r:id="rId9"/>
    <p:sldId id="954" r:id="rId10"/>
    <p:sldId id="843" r:id="rId11"/>
    <p:sldId id="888" r:id="rId12"/>
    <p:sldId id="849" r:id="rId13"/>
    <p:sldId id="889" r:id="rId14"/>
    <p:sldId id="920" r:id="rId15"/>
    <p:sldId id="850" r:id="rId16"/>
    <p:sldId id="893" r:id="rId17"/>
    <p:sldId id="890" r:id="rId18"/>
    <p:sldId id="858" r:id="rId19"/>
    <p:sldId id="891" r:id="rId20"/>
    <p:sldId id="892" r:id="rId21"/>
    <p:sldId id="862" r:id="rId22"/>
    <p:sldId id="928" r:id="rId23"/>
    <p:sldId id="930" r:id="rId24"/>
    <p:sldId id="922" r:id="rId25"/>
    <p:sldId id="940" r:id="rId26"/>
    <p:sldId id="941" r:id="rId27"/>
    <p:sldId id="923" r:id="rId28"/>
    <p:sldId id="924" r:id="rId29"/>
    <p:sldId id="925" r:id="rId30"/>
    <p:sldId id="933" r:id="rId31"/>
    <p:sldId id="926" r:id="rId32"/>
    <p:sldId id="929" r:id="rId33"/>
    <p:sldId id="942" r:id="rId34"/>
    <p:sldId id="935" r:id="rId35"/>
    <p:sldId id="936" r:id="rId36"/>
    <p:sldId id="937" r:id="rId37"/>
    <p:sldId id="938" r:id="rId38"/>
    <p:sldId id="964" r:id="rId39"/>
    <p:sldId id="901" r:id="rId40"/>
    <p:sldId id="897" r:id="rId41"/>
    <p:sldId id="919" r:id="rId42"/>
    <p:sldId id="898" r:id="rId43"/>
    <p:sldId id="899" r:id="rId44"/>
    <p:sldId id="934" r:id="rId45"/>
    <p:sldId id="969" r:id="rId46"/>
    <p:sldId id="970" r:id="rId47"/>
    <p:sldId id="971" r:id="rId48"/>
    <p:sldId id="972" r:id="rId49"/>
    <p:sldId id="912" r:id="rId50"/>
    <p:sldId id="908" r:id="rId51"/>
    <p:sldId id="909" r:id="rId52"/>
    <p:sldId id="910" r:id="rId53"/>
    <p:sldId id="913" r:id="rId54"/>
    <p:sldId id="945" r:id="rId55"/>
    <p:sldId id="946" r:id="rId56"/>
    <p:sldId id="914" r:id="rId57"/>
    <p:sldId id="948" r:id="rId58"/>
    <p:sldId id="944" r:id="rId59"/>
    <p:sldId id="887" r:id="rId60"/>
    <p:sldId id="268" r:id="rId61"/>
    <p:sldId id="387" r:id="rId62"/>
    <p:sldId id="943" r:id="rId63"/>
    <p:sldId id="957" r:id="rId64"/>
    <p:sldId id="958" r:id="rId65"/>
    <p:sldId id="959" r:id="rId66"/>
    <p:sldId id="960" r:id="rId67"/>
    <p:sldId id="961" r:id="rId68"/>
    <p:sldId id="962" r:id="rId69"/>
    <p:sldId id="963" r:id="rId70"/>
    <p:sldId id="965" r:id="rId71"/>
    <p:sldId id="966" r:id="rId72"/>
    <p:sldId id="967" r:id="rId73"/>
    <p:sldId id="968" r:id="rId7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EAEE1610-0505-CA4A-BCC7-AA58FD6B1707}">
          <p14:sldIdLst>
            <p14:sldId id="836"/>
          </p14:sldIdLst>
        </p14:section>
        <p14:section name="MAC" id="{C225697C-C832-5840-928B-D8C8A230B87F}">
          <p14:sldIdLst>
            <p14:sldId id="952"/>
            <p14:sldId id="838"/>
            <p14:sldId id="840"/>
            <p14:sldId id="839"/>
            <p14:sldId id="955"/>
            <p14:sldId id="956"/>
            <p14:sldId id="953"/>
            <p14:sldId id="954"/>
            <p14:sldId id="843"/>
          </p14:sldIdLst>
        </p14:section>
        <p14:section name="MACS from PRFs" id="{95842579-1DD3-734C-9743-1675D819108C}">
          <p14:sldIdLst>
            <p14:sldId id="888"/>
            <p14:sldId id="849"/>
            <p14:sldId id="889"/>
            <p14:sldId id="920"/>
            <p14:sldId id="850"/>
            <p14:sldId id="893"/>
            <p14:sldId id="890"/>
          </p14:sldIdLst>
        </p14:section>
        <p14:section name="Constructions" id="{F465F6B5-863D-4448-95CC-A941803F3839}">
          <p14:sldIdLst>
            <p14:sldId id="858"/>
            <p14:sldId id="891"/>
            <p14:sldId id="892"/>
            <p14:sldId id="862"/>
            <p14:sldId id="928"/>
            <p14:sldId id="930"/>
          </p14:sldIdLst>
        </p14:section>
        <p14:section name="Birthday" id="{F6B9AF49-058C-7841-BD47-D91E4C6CC23E}">
          <p14:sldIdLst>
            <p14:sldId id="922"/>
            <p14:sldId id="940"/>
            <p14:sldId id="941"/>
            <p14:sldId id="923"/>
            <p14:sldId id="924"/>
            <p14:sldId id="925"/>
            <p14:sldId id="933"/>
            <p14:sldId id="926"/>
            <p14:sldId id="929"/>
          </p14:sldIdLst>
        </p14:section>
        <p14:section name="Padding" id="{5BD18105-C4E2-DB44-89F0-E6B5A59F4D81}">
          <p14:sldIdLst>
            <p14:sldId id="942"/>
            <p14:sldId id="935"/>
            <p14:sldId id="936"/>
            <p14:sldId id="937"/>
            <p14:sldId id="938"/>
          </p14:sldIdLst>
        </p14:section>
        <p14:section name="Hash Functions" id="{6FB43476-65C4-524E-A677-A4677100EED0}">
          <p14:sldIdLst>
            <p14:sldId id="964"/>
            <p14:sldId id="901"/>
            <p14:sldId id="897"/>
            <p14:sldId id="919"/>
            <p14:sldId id="898"/>
            <p14:sldId id="899"/>
            <p14:sldId id="934"/>
          </p14:sldIdLst>
        </p14:section>
        <p14:section name="Password Files" id="{FE3AD451-C137-0E41-8BFA-2321F5CB3CF2}">
          <p14:sldIdLst>
            <p14:sldId id="969"/>
            <p14:sldId id="970"/>
            <p14:sldId id="971"/>
            <p14:sldId id="972"/>
          </p14:sldIdLst>
        </p14:section>
        <p14:section name="Merkle-Damgard" id="{44EEBF9F-BB81-5F4B-A334-755B4A261445}">
          <p14:sldIdLst>
            <p14:sldId id="912"/>
            <p14:sldId id="908"/>
            <p14:sldId id="909"/>
            <p14:sldId id="910"/>
          </p14:sldIdLst>
        </p14:section>
        <p14:section name="HMAC" id="{841F99DF-4145-C749-A208-4754F79C31BF}">
          <p14:sldIdLst>
            <p14:sldId id="913"/>
            <p14:sldId id="945"/>
            <p14:sldId id="946"/>
            <p14:sldId id="914"/>
            <p14:sldId id="948"/>
          </p14:sldIdLst>
        </p14:section>
        <p14:section name="Conclusion" id="{FAD998B4-7667-8F40-A1A8-42BF6A185D67}">
          <p14:sldIdLst>
            <p14:sldId id="944"/>
            <p14:sldId id="887"/>
            <p14:sldId id="268"/>
            <p14:sldId id="387"/>
            <p14:sldId id="943"/>
            <p14:sldId id="957"/>
            <p14:sldId id="958"/>
            <p14:sldId id="959"/>
            <p14:sldId id="960"/>
            <p14:sldId id="961"/>
            <p14:sldId id="962"/>
            <p14:sldId id="963"/>
            <p14:sldId id="965"/>
            <p14:sldId id="966"/>
            <p14:sldId id="967"/>
            <p14:sldId id="9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orient="horz" pos="1392">
          <p15:clr>
            <a:srgbClr val="A4A3A4"/>
          </p15:clr>
        </p15:guide>
        <p15:guide id="3" pos="3840">
          <p15:clr>
            <a:srgbClr val="A4A3A4"/>
          </p15:clr>
        </p15:guide>
        <p15:guide id="4" pos="19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verick Woo" initials="ma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srgbClr val="0000FF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FC5C8B"/>
    <a:srgbClr val="FF3300"/>
    <a:srgbClr val="0000FF"/>
    <a:srgbClr val="FF0000"/>
    <a:srgbClr val="0080FF"/>
    <a:srgbClr val="3F5842"/>
    <a:srgbClr val="595A5A"/>
    <a:srgbClr val="A32D1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88870" autoAdjust="0"/>
  </p:normalViewPr>
  <p:slideViewPr>
    <p:cSldViewPr snapToObjects="1">
      <p:cViewPr varScale="1">
        <p:scale>
          <a:sx n="103" d="100"/>
          <a:sy n="103" d="100"/>
        </p:scale>
        <p:origin x="1890" y="114"/>
      </p:cViewPr>
      <p:guideLst>
        <p:guide orient="horz" pos="2880"/>
        <p:guide orient="horz" pos="1392"/>
        <p:guide pos="3840"/>
        <p:guide pos="19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0" d="100"/>
          <a:sy n="90" d="100"/>
        </p:scale>
        <p:origin x="-347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81C90-955A-E944-AB32-466E55900D6A}" type="datetime1">
              <a:rPr lang="en-US" smtClean="0"/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F8D97-067E-974E-BD5D-FA8C0988A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0919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EA11A-7C1A-F544-A99B-661F38A45889}" type="datetime1">
              <a:rPr lang="en-US" smtClean="0"/>
              <a:t>10/10/2013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5A8A3-9FBB-431D-AAA8-BEEA360F5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7664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133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m1 , … , m2^{n/2} are distinct with </a:t>
            </a:r>
            <a:r>
              <a:rPr lang="en-US" dirty="0" err="1" smtClean="0"/>
              <a:t>w.h.p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6102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Define the notation   X^{&lt;L}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0356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r>
              <a:rPr lang="en-US" baseline="0" dirty="0" smtClean="0"/>
              <a:t> Clearing checks.  A check for 1 dollar looks like 10 dollars.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870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adding dummy block when multiple</a:t>
            </a:r>
            <a:r>
              <a:rPr lang="en-US" baseline="0" dirty="0" smtClean="0"/>
              <a:t> of block length very important.  Simple attack.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140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k1, k2 are derived from k.  Use</a:t>
            </a:r>
            <a:r>
              <a:rPr lang="en-US" baseline="0" dirty="0" smtClean="0"/>
              <a:t> k1 when message not multiple of block size, and </a:t>
            </a:r>
            <a:r>
              <a:rPr lang="en-US" baseline="0" smtClean="0"/>
              <a:t>k2 otherwise.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7127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7380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9554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</a:t>
            </a:r>
            <a:r>
              <a:rPr lang="en-US" baseline="0" dirty="0" smtClean="0"/>
              <a:t> that both MACs use a final encryption step.    The internal PRFs are only secure for prefix free messages --- simply say fixed length messages. </a:t>
            </a:r>
          </a:p>
          <a:p>
            <a:r>
              <a:rPr lang="en-US" baseline="0" dirty="0" smtClean="0"/>
              <a:t>Cascade is a generalization of GGM.   Is the basis of HMAC.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351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994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Define the notation   X^{&lt;L}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035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that forgery</a:t>
            </a:r>
            <a:r>
              <a:rPr lang="en-US" baseline="0" dirty="0" smtClean="0"/>
              <a:t> is an extension of query.   </a:t>
            </a:r>
            <a:r>
              <a:rPr lang="en-US" baseline="0" dirty="0" err="1" smtClean="0"/>
              <a:t>rawCBC</a:t>
            </a:r>
            <a:r>
              <a:rPr lang="en-US" baseline="0" dirty="0" smtClean="0"/>
              <a:t> is a secure PRF if no message is a prefix of another (e.g. if all messages are same length).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32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\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035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Highlight that q2 is the important term.</a:t>
            </a:r>
            <a:r>
              <a:rPr lang="en-US" baseline="0" dirty="0" smtClean="0"/>
              <a:t> This theorem is saying after we do </a:t>
            </a:r>
            <a:r>
              <a:rPr lang="en-US" baseline="0" dirty="0" err="1" smtClean="0"/>
              <a:t>sqrt</a:t>
            </a:r>
            <a:r>
              <a:rPr lang="en-US" baseline="0" dirty="0" smtClean="0"/>
              <a:t>(block cipher input size) we must rekey.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369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Arithmetic.</a:t>
            </a:r>
            <a:r>
              <a:rPr lang="en-US" baseline="0" dirty="0" smtClean="0"/>
              <a:t>  Look at AES.  q^2  = 2^(48*2) = 2^{96}.  128-96 = 32</a:t>
            </a:r>
          </a:p>
          <a:p>
            <a:r>
              <a:rPr lang="en-US" baseline="0" dirty="0" smtClean="0"/>
              <a:t>We start with 128. We see that 128-32 = 96, and div by 2 is 48.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59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slide motivates collisions,</a:t>
            </a:r>
            <a:r>
              <a:rPr lang="en-US" baseline="0" dirty="0" smtClean="0"/>
              <a:t> which are the next set of slides.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198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</a:t>
            </a:r>
            <a:r>
              <a:rPr lang="en-US" baseline="0" dirty="0" smtClean="0"/>
              <a:t> way to think of this is in a room with n people, there are n2 different pairings. The </a:t>
            </a:r>
            <a:r>
              <a:rPr lang="en-US" baseline="0" dirty="0" err="1" smtClean="0"/>
              <a:t>prob</a:t>
            </a:r>
            <a:r>
              <a:rPr lang="en-US" baseline="0" dirty="0" smtClean="0"/>
              <a:t> that any pair has the same birthday is the question we are asking.  Put </a:t>
            </a:r>
            <a:r>
              <a:rPr lang="en-US" baseline="0" dirty="0" err="1" smtClean="0"/>
              <a:t>anot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5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0.xml"/><Relationship Id="rId4" Type="http://schemas.openxmlformats.org/officeDocument/2006/relationships/tags" Target="../tags/tag59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0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i="0">
                <a:solidFill>
                  <a:schemeClr val="tx2"/>
                </a:solidFill>
                <a:latin typeface="+mj-lt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0" i="0">
                <a:solidFill>
                  <a:srgbClr val="000000"/>
                </a:solidFill>
                <a:latin typeface="+mj-lt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5D897E3F-3CA5-164A-9EF2-511D242C7BCE}" type="datetime1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7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B7A2700-22D1-754C-9CB3-3037EBDC6A81}" type="datetime1">
              <a:rPr lang="en-US" smtClean="0"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236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DB4C2E90-9A51-6B4F-BD65-127F87D08F52}" type="datetime1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15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B4478C8-72BF-0B4A-8D6C-9AD8A1DABA58}" type="datetime1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44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65EA6-8FCA-AA4E-A480-CDFC77D92121}" type="datetime1">
              <a:rPr lang="en-US" smtClean="0"/>
              <a:t>10/10/2013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D5B71E-FB01-F541-8DE0-7E75CAB5AD6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356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0530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6750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A7753087-62C0-4F43-A292-A5411B3CCEF1}" type="datetime1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15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57200" y="3034508"/>
            <a:ext cx="6951274" cy="1308892"/>
          </a:xfrm>
        </p:spPr>
        <p:txBody>
          <a:bodyPr anchor="t"/>
          <a:lstStyle>
            <a:lvl1pPr algn="l">
              <a:defRPr sz="4000" b="1" i="0" cap="none">
                <a:latin typeface="+mj-lt"/>
                <a:cs typeface="Calibri"/>
              </a:defRPr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74134" y="1524000"/>
            <a:ext cx="6951274" cy="1500187"/>
          </a:xfrm>
        </p:spPr>
        <p:txBody>
          <a:bodyPr lIns="0" rIns="0" anchor="b" anchorCtr="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B929AAA3-B25D-CB42-8679-7B736265C5FE}" type="datetime1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13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264380" y="2013343"/>
            <a:ext cx="6951274" cy="753670"/>
          </a:xfrm>
        </p:spPr>
        <p:txBody>
          <a:bodyPr anchor="t"/>
          <a:lstStyle>
            <a:lvl1pPr algn="l">
              <a:defRPr sz="4000" b="0" i="0" cap="none">
                <a:latin typeface="+mj-lt"/>
                <a:cs typeface="Calibri"/>
              </a:defRPr>
            </a:lvl1pPr>
          </a:lstStyle>
          <a:p>
            <a:r>
              <a:rPr lang="en-US" dirty="0" smtClean="0"/>
              <a:t>Section Header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264380" y="2919413"/>
            <a:ext cx="6951274" cy="1500187"/>
          </a:xfrm>
        </p:spPr>
        <p:txBody>
          <a:bodyPr anchor="t"/>
          <a:lstStyle>
            <a:lvl1pPr marL="457200" indent="-457200" algn="l">
              <a:buFont typeface="+mj-lt"/>
              <a:buAutoNum type="arabicPeriod"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B1A13976-32E4-F24C-9071-936DCC237209}" type="datetime1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98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447800"/>
            <a:ext cx="4038600" cy="4678363"/>
          </a:xfrm>
        </p:spPr>
        <p:txBody>
          <a:bodyPr anchor="t" anchorCtr="0"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447800"/>
            <a:ext cx="4038600" cy="4678363"/>
          </a:xfrm>
        </p:spPr>
        <p:txBody>
          <a:bodyPr anchor="t" anchorCtr="0"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F787-CBC9-FA47-AE68-7B722A1D61A7}" type="datetime1">
              <a:rPr lang="en-US" smtClean="0"/>
              <a:t>10/10/2013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3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446087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1981200"/>
            <a:ext cx="4040188" cy="4144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446087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1981200"/>
            <a:ext cx="4041775" cy="4144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F80BEF0-355F-354C-84ED-97A232710D8A}" type="datetime1">
              <a:rPr lang="en-US" smtClean="0"/>
              <a:t>10/10/2013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5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CB6372F-EB37-374B-B2F9-0700CBE99DEE}" type="datetime1">
              <a:rPr lang="en-US" smtClean="0"/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74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E285736A-1ADE-2841-B1DA-F492C68FC2CB}" type="datetime1">
              <a:rPr lang="en-US" smtClean="0"/>
              <a:t>10/10/2013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>
            <a:noAutofit/>
          </a:bodyPr>
          <a:lstStyle>
            <a:lvl1pPr algn="l">
              <a:defRPr sz="4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ACFDE81E-E853-A043-837A-79522EFE5BA0}" type="datetime1">
              <a:rPr lang="en-US" smtClean="0"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80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5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7"/>
            </p:custDataLst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8"/>
            </p:custDataLst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9"/>
            </p:custDataLst>
          </p:nvPr>
        </p:nvSpPr>
        <p:spPr>
          <a:xfrm>
            <a:off x="152400" y="6492875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  <a:latin typeface="+mj-lt"/>
                <a:cs typeface="Calibri"/>
              </a:defRPr>
            </a:lvl1pPr>
          </a:lstStyle>
          <a:p>
            <a:fld id="{7E982F07-81F3-EC42-BB6D-E954F1703558}" type="datetime1">
              <a:rPr lang="en-US" smtClean="0"/>
              <a:t>10/10/2013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0"/>
            </p:custDataLst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tx1"/>
                </a:solidFill>
                <a:latin typeface="+mj-lt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21"/>
            </p:custDataLst>
          </p:nvPr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  <a:cs typeface="Calibri"/>
              </a:defRPr>
            </a:lvl1pPr>
          </a:lstStyle>
          <a:p>
            <a:fld id="{B747839D-A323-47F3-909F-5484993996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604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7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 spc="-50" normalizeH="0">
          <a:solidFill>
            <a:schemeClr val="tx2"/>
          </a:solidFill>
          <a:latin typeface="+mj-lt"/>
          <a:ea typeface="+mj-ea"/>
          <a:cs typeface="Cambria"/>
        </a:defRPr>
      </a:lvl1pPr>
    </p:titleStyle>
    <p:bodyStyle>
      <a:lvl1pPr marL="292100" indent="-29210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Calibri"/>
        </a:defRPr>
      </a:lvl1pPr>
      <a:lvl2pPr marL="635000" indent="-29210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Calibri"/>
        </a:defRPr>
      </a:lvl2pPr>
      <a:lvl3pPr marL="914400" indent="-22860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Calibri"/>
        </a:defRPr>
      </a:lvl3pPr>
      <a:lvl4pPr marL="1143000" indent="-22860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–"/>
        <a:tabLst/>
        <a:defRPr sz="2000" kern="1200">
          <a:solidFill>
            <a:schemeClr val="tx1"/>
          </a:solidFill>
          <a:latin typeface="+mn-lt"/>
          <a:ea typeface="+mn-ea"/>
          <a:cs typeface="Calibri"/>
        </a:defRPr>
      </a:lvl4pPr>
      <a:lvl5pPr marL="1320800" indent="-17780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7.xml"/><Relationship Id="rId4" Type="http://schemas.openxmlformats.org/officeDocument/2006/relationships/image" Target="../media/image2.jpg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1802348"/>
            <a:ext cx="7772400" cy="1702852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sz="3600" b="1" dirty="0" smtClean="0"/>
              <a:t>Message Authentication Codes (MACs) and Hashes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99462" y="4572000"/>
            <a:ext cx="285873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 smtClean="0"/>
              <a:t>David Brumley</a:t>
            </a:r>
          </a:p>
          <a:p>
            <a:pPr algn="r"/>
            <a:r>
              <a:rPr lang="en-US" sz="2400" dirty="0" err="1" smtClean="0"/>
              <a:t>dbrumley@cmu.edu</a:t>
            </a:r>
            <a:endParaRPr lang="en-US" sz="2400" dirty="0"/>
          </a:p>
          <a:p>
            <a:pPr algn="r"/>
            <a:r>
              <a:rPr lang="en-US" dirty="0" smtClean="0"/>
              <a:t>Carnegie Mellon University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901" y="6096000"/>
            <a:ext cx="9109099" cy="61555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2000" dirty="0" smtClean="0"/>
              <a:t>Credits: </a:t>
            </a:r>
            <a:br>
              <a:rPr lang="en-US" sz="2000" dirty="0" smtClean="0"/>
            </a:br>
            <a:r>
              <a:rPr lang="en-US" sz="2000" i="1" u="sng" dirty="0" smtClean="0"/>
              <a:t>Many</a:t>
            </a:r>
            <a:r>
              <a:rPr lang="en-US" sz="2000" dirty="0" smtClean="0"/>
              <a:t> slides from Dan </a:t>
            </a:r>
            <a:r>
              <a:rPr lang="en-US" sz="2000" dirty="0" err="1" smtClean="0"/>
              <a:t>Boneh’s</a:t>
            </a:r>
            <a:r>
              <a:rPr lang="en-US" sz="2000" dirty="0" smtClean="0"/>
              <a:t> June 2012 </a:t>
            </a:r>
            <a:r>
              <a:rPr lang="en-US" sz="2000" dirty="0" err="1" smtClean="0"/>
              <a:t>Coursera</a:t>
            </a:r>
            <a:r>
              <a:rPr lang="en-US" sz="2000" dirty="0"/>
              <a:t> </a:t>
            </a:r>
            <a:r>
              <a:rPr lang="en-US" sz="2000" dirty="0" smtClean="0"/>
              <a:t>crypto class, which is awesome!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340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81000"/>
            <a:ext cx="7122463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Let  I = (S,V) be a MAC.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Suppose an attacker is able to find  m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≠ m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such that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	</a:t>
            </a:r>
            <a:r>
              <a:rPr lang="en-US" sz="2400" dirty="0" smtClean="0"/>
              <a:t>S(k, m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 = S(k,</a:t>
            </a:r>
            <a:r>
              <a:rPr lang="en-US" sz="2400" dirty="0"/>
              <a:t> 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    for  ½ of the keys k in K</a:t>
            </a:r>
          </a:p>
          <a:p>
            <a:pPr>
              <a:spcBef>
                <a:spcPts val="2400"/>
              </a:spcBef>
            </a:pPr>
            <a:r>
              <a:rPr lang="en-US" sz="2400" dirty="0" smtClean="0"/>
              <a:t>Can this MAC be secure?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3400" y="3124200"/>
            <a:ext cx="8229600" cy="1676400"/>
          </a:xfrm>
          <a:prstGeom prst="rect">
            <a:avLst/>
          </a:prstGeom>
        </p:spPr>
        <p:txBody>
          <a:bodyPr/>
          <a:lstStyle>
            <a:lvl1pPr marL="292100" indent="-2921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1pPr>
            <a:lvl2pPr marL="635000" indent="-2921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2pPr>
            <a:lvl3pPr marL="914400" indent="-2286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3pPr>
            <a:lvl4pPr marL="1143000" indent="-2286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–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4pPr>
            <a:lvl5pPr marL="1320800" indent="-1778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Yes, the attacker cannot generate a valid tag for m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or m</a:t>
            </a:r>
            <a:r>
              <a:rPr lang="en-US" sz="2400" baseline="-25000" dirty="0" smtClean="0"/>
              <a:t>1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No, this MAC can be broken using a chosen </a:t>
            </a:r>
            <a:r>
              <a:rPr lang="en-US" sz="2400" dirty="0" err="1" smtClean="0"/>
              <a:t>msg</a:t>
            </a:r>
            <a:r>
              <a:rPr lang="en-US" sz="2400" dirty="0" smtClean="0"/>
              <a:t> attack</a:t>
            </a:r>
            <a:endParaRPr lang="en-US" sz="2400" baseline="-25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It depends on the details of the MAC</a:t>
            </a:r>
            <a:endParaRPr lang="en-US" sz="2400" baseline="-250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3" name="Right Arrow 2"/>
          <p:cNvSpPr/>
          <p:nvPr/>
        </p:nvSpPr>
        <p:spPr>
          <a:xfrm>
            <a:off x="76200" y="3657600"/>
            <a:ext cx="533400" cy="304800"/>
          </a:xfrm>
          <a:prstGeom prst="right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749612" y="4876800"/>
            <a:ext cx="5644776" cy="14478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82880"/>
          <a:lstStyle>
            <a:lvl1pPr marL="292100" indent="-2921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1pPr>
            <a:lvl2pPr marL="635000" indent="-2921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2pPr>
            <a:lvl3pPr marL="914400" indent="-2286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3pPr>
            <a:lvl4pPr marL="1143000" indent="-2286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–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4pPr>
            <a:lvl5pPr marL="1320800" indent="-1778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ClrTx/>
              <a:buFont typeface="+mj-lt"/>
              <a:buAutoNum type="arabicPeriod"/>
            </a:pPr>
            <a:r>
              <a:rPr lang="en-US" sz="2400" dirty="0" smtClean="0"/>
              <a:t>A sends m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 receives (m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 t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endParaRPr lang="en-US" sz="2400" baseline="-25000" dirty="0" smtClean="0"/>
          </a:p>
          <a:p>
            <a:pPr marL="457200" indent="-457200">
              <a:buClrTx/>
              <a:buFont typeface="+mj-lt"/>
              <a:buAutoNum type="arabicPeriod"/>
            </a:pPr>
            <a:r>
              <a:rPr lang="en-US" sz="2400" dirty="0" smtClean="0"/>
              <a:t>A wins with (m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t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</a:t>
            </a:r>
            <a:endParaRPr lang="en-US" sz="2400" baseline="-25000" dirty="0" smtClean="0"/>
          </a:p>
          <a:p>
            <a:pPr marL="457200" indent="-457200">
              <a:buClrTx/>
              <a:buFont typeface="+mj-lt"/>
              <a:buAutoNum type="arabicPeriod"/>
            </a:pPr>
            <a:r>
              <a:rPr lang="en-US" sz="2400" dirty="0" err="1" smtClean="0"/>
              <a:t>Adv</a:t>
            </a:r>
            <a:r>
              <a:rPr lang="en-US" sz="2400" dirty="0" smtClean="0"/>
              <a:t>[A,I] = ½ since prob. of key is ½.</a:t>
            </a:r>
            <a:endParaRPr lang="en-US" sz="2400" baseline="-250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2732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MACs from PRFs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4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ecure </a:t>
            </a:r>
            <a:r>
              <a:rPr lang="en-US" dirty="0"/>
              <a:t>PRF </a:t>
            </a:r>
            <a:r>
              <a:rPr lang="en-US" dirty="0" smtClean="0"/>
              <a:t>implies secure </a:t>
            </a:r>
            <a:r>
              <a:rPr lang="en-US" dirty="0"/>
              <a:t>MAC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86800" cy="548640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800" dirty="0" smtClean="0">
                <a:latin typeface="Cambria"/>
                <a:cs typeface="Cambria"/>
              </a:rPr>
              <a:t>For a PRF  </a:t>
            </a:r>
            <a:r>
              <a:rPr lang="en-US" sz="2800" dirty="0" smtClean="0">
                <a:solidFill>
                  <a:srgbClr val="000000"/>
                </a:solidFill>
                <a:latin typeface="Cambria"/>
                <a:cs typeface="Cambria"/>
              </a:rPr>
              <a:t>F: K × X  ⟶ Y</a:t>
            </a:r>
            <a:r>
              <a:rPr lang="en-US" sz="2800" dirty="0" smtClean="0">
                <a:latin typeface="Cambria"/>
                <a:cs typeface="Cambria"/>
              </a:rPr>
              <a:t>, define a MAC I</a:t>
            </a:r>
            <a:r>
              <a:rPr lang="en-US" sz="2800" baseline="-25000" dirty="0" smtClean="0">
                <a:latin typeface="Cambria"/>
                <a:cs typeface="Cambria"/>
              </a:rPr>
              <a:t>F</a:t>
            </a:r>
            <a:r>
              <a:rPr lang="en-US" sz="2800" dirty="0" smtClean="0">
                <a:latin typeface="Cambria"/>
                <a:cs typeface="Cambria"/>
              </a:rPr>
              <a:t> </a:t>
            </a:r>
            <a:r>
              <a:rPr lang="en-US" sz="2800" dirty="0">
                <a:latin typeface="Cambria"/>
                <a:cs typeface="Cambria"/>
              </a:rPr>
              <a:t>= (S,V</a:t>
            </a:r>
            <a:r>
              <a:rPr lang="en-US" sz="2800" dirty="0" smtClean="0">
                <a:latin typeface="Cambria"/>
                <a:cs typeface="Cambria"/>
              </a:rPr>
              <a:t>)    as:</a:t>
            </a:r>
            <a:endParaRPr lang="en-US" sz="2800" dirty="0">
              <a:latin typeface="Cambria"/>
              <a:cs typeface="Cambria"/>
            </a:endParaRPr>
          </a:p>
          <a:p>
            <a:pPr lvl="1">
              <a:lnSpc>
                <a:spcPct val="110000"/>
              </a:lnSpc>
            </a:pPr>
            <a:r>
              <a:rPr lang="en-US" dirty="0" smtClean="0"/>
              <a:t>S</a:t>
            </a:r>
            <a:r>
              <a:rPr lang="en-US" dirty="0"/>
              <a:t>(</a:t>
            </a:r>
            <a:r>
              <a:rPr lang="en-US" dirty="0" err="1"/>
              <a:t>k,m</a:t>
            </a:r>
            <a:r>
              <a:rPr lang="en-US" dirty="0" smtClean="0"/>
              <a:t>) = F</a:t>
            </a:r>
            <a:r>
              <a:rPr lang="en-US" dirty="0"/>
              <a:t>(</a:t>
            </a:r>
            <a:r>
              <a:rPr lang="en-US" dirty="0" err="1"/>
              <a:t>k,m</a:t>
            </a:r>
            <a:r>
              <a:rPr lang="en-US" dirty="0" smtClean="0"/>
              <a:t>)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V</a:t>
            </a:r>
            <a:r>
              <a:rPr lang="en-US" dirty="0"/>
              <a:t>(</a:t>
            </a:r>
            <a:r>
              <a:rPr lang="en-US" dirty="0" err="1"/>
              <a:t>k,m,t</a:t>
            </a:r>
            <a:r>
              <a:rPr lang="en-US" dirty="0" smtClean="0"/>
              <a:t>): if  </a:t>
            </a:r>
            <a:r>
              <a:rPr lang="en-US" dirty="0"/>
              <a:t>t = F(</a:t>
            </a:r>
            <a:r>
              <a:rPr lang="en-US" dirty="0" err="1"/>
              <a:t>k,m</a:t>
            </a:r>
            <a:r>
              <a:rPr lang="en-US" dirty="0" smtClean="0"/>
              <a:t>), output ‘yes’ else ‘no’</a:t>
            </a:r>
            <a:endParaRPr lang="en-US" dirty="0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066800" y="4038600"/>
            <a:ext cx="2209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tag </a:t>
            </a:r>
            <a:r>
              <a:rPr lang="en-US" sz="2400" dirty="0">
                <a:sym typeface="Symbol" charset="0"/>
              </a:rPr>
              <a:t> F</a:t>
            </a:r>
            <a:r>
              <a:rPr lang="en-US" sz="2400" dirty="0" smtClean="0">
                <a:sym typeface="Symbol" charset="0"/>
              </a:rPr>
              <a:t>(</a:t>
            </a:r>
            <a:r>
              <a:rPr lang="en-US" sz="2400" dirty="0" err="1" smtClean="0">
                <a:sym typeface="Symbol" charset="0"/>
              </a:rPr>
              <a:t>k,m</a:t>
            </a:r>
            <a:r>
              <a:rPr lang="en-US" sz="2400" dirty="0" smtClean="0">
                <a:sym typeface="Symbol" charset="0"/>
              </a:rPr>
              <a:t>)</a:t>
            </a:r>
            <a:endParaRPr lang="en-US" sz="2400" dirty="0">
              <a:sym typeface="Symbol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6128329" y="3962400"/>
            <a:ext cx="194887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a</a:t>
            </a:r>
            <a:r>
              <a:rPr lang="en-US" sz="2400" dirty="0" smtClean="0">
                <a:solidFill>
                  <a:srgbClr val="000000"/>
                </a:solidFill>
              </a:rPr>
              <a:t>ccept </a:t>
            </a:r>
            <a:r>
              <a:rPr lang="en-US" sz="2400" dirty="0" err="1" smtClean="0">
                <a:solidFill>
                  <a:srgbClr val="000000"/>
                </a:solidFill>
              </a:rPr>
              <a:t>msg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if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tag </a:t>
            </a:r>
            <a:r>
              <a:rPr lang="en-US" sz="3200" dirty="0">
                <a:solidFill>
                  <a:srgbClr val="000000"/>
                </a:solidFill>
              </a:rPr>
              <a:t>=</a:t>
            </a:r>
            <a:r>
              <a:rPr lang="en-US" sz="2400" dirty="0" smtClean="0">
                <a:solidFill>
                  <a:srgbClr val="000000"/>
                </a:solidFill>
              </a:rPr>
              <a:t> F(</a:t>
            </a:r>
            <a:r>
              <a:rPr lang="en-US" sz="2400" dirty="0" err="1" smtClean="0">
                <a:solidFill>
                  <a:srgbClr val="000000"/>
                </a:solidFill>
              </a:rPr>
              <a:t>k,m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  <a:endParaRPr lang="en-US" sz="2400" dirty="0">
              <a:solidFill>
                <a:srgbClr val="000000"/>
              </a:solidFill>
              <a:sym typeface="Symbol" charset="0"/>
            </a:endParaRPr>
          </a:p>
        </p:txBody>
      </p:sp>
      <p:sp>
        <p:nvSpPr>
          <p:cNvPr id="2" name="Folded Corner 1"/>
          <p:cNvSpPr/>
          <p:nvPr/>
        </p:nvSpPr>
        <p:spPr>
          <a:xfrm>
            <a:off x="302000" y="5029200"/>
            <a:ext cx="5205040" cy="1676400"/>
          </a:xfrm>
          <a:prstGeom prst="foldedCorner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0" tIns="22860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Attacker who knows 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F(k,m</a:t>
            </a:r>
            <a:r>
              <a:rPr lang="en-US" sz="2400" baseline="-25000" dirty="0" smtClean="0">
                <a:solidFill>
                  <a:schemeClr val="bg1"/>
                </a:solidFill>
              </a:rPr>
              <a:t>1</a:t>
            </a:r>
            <a:r>
              <a:rPr lang="en-US" sz="2400" dirty="0" smtClean="0">
                <a:solidFill>
                  <a:schemeClr val="bg1"/>
                </a:solidFill>
              </a:rPr>
              <a:t>), F(k,m</a:t>
            </a:r>
            <a:r>
              <a:rPr lang="en-US" sz="2400" baseline="-25000" dirty="0" smtClean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), ..., F(k, </a:t>
            </a:r>
            <a:r>
              <a:rPr lang="en-US" sz="2400" dirty="0" err="1" smtClean="0">
                <a:solidFill>
                  <a:schemeClr val="bg1"/>
                </a:solidFill>
              </a:rPr>
              <a:t>m</a:t>
            </a:r>
            <a:r>
              <a:rPr lang="en-US" sz="2400" baseline="-25000" dirty="0" err="1" smtClean="0">
                <a:solidFill>
                  <a:schemeClr val="bg1"/>
                </a:solidFill>
              </a:rPr>
              <a:t>q</a:t>
            </a:r>
            <a:r>
              <a:rPr lang="en-US" sz="2400" dirty="0" smtClean="0">
                <a:solidFill>
                  <a:schemeClr val="bg1"/>
                </a:solidFill>
              </a:rPr>
              <a:t>) 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has no better than 1/|Y| chance of finding valid tag for new 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12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04900" y="3348499"/>
            <a:ext cx="6934200" cy="613901"/>
            <a:chOff x="990600" y="1969532"/>
            <a:chExt cx="6934200" cy="613901"/>
          </a:xfrm>
        </p:grpSpPr>
        <p:sp>
          <p:nvSpPr>
            <p:cNvPr id="15" name="Rounded Rectangle 14"/>
            <p:cNvSpPr/>
            <p:nvPr/>
          </p:nvSpPr>
          <p:spPr>
            <a:xfrm>
              <a:off x="990600" y="1973833"/>
              <a:ext cx="1524000" cy="609600"/>
            </a:xfrm>
            <a:prstGeom prst="round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Alice</a:t>
              </a: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6400800" y="1969532"/>
              <a:ext cx="1524000" cy="609600"/>
            </a:xfrm>
            <a:prstGeom prst="round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Bob</a:t>
              </a:r>
            </a:p>
          </p:txBody>
        </p:sp>
        <p:cxnSp>
          <p:nvCxnSpPr>
            <p:cNvPr id="17" name="Straight Arrow Connector 16"/>
            <p:cNvCxnSpPr>
              <a:endCxn id="20" idx="1"/>
            </p:cNvCxnSpPr>
            <p:nvPr/>
          </p:nvCxnSpPr>
          <p:spPr>
            <a:xfrm flipV="1">
              <a:off x="2982295" y="2274332"/>
              <a:ext cx="2950810" cy="2017"/>
            </a:xfrm>
            <a:prstGeom prst="straightConnector1">
              <a:avLst/>
            </a:prstGeom>
            <a:ln w="28575" cap="rnd" cmpd="sng">
              <a:solidFill>
                <a:schemeClr val="tx1"/>
              </a:solidFill>
              <a:miter lim="800000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7"/>
            <p:cNvGrpSpPr/>
            <p:nvPr/>
          </p:nvGrpSpPr>
          <p:grpSpPr>
            <a:xfrm>
              <a:off x="2438400" y="1969532"/>
              <a:ext cx="4028105" cy="613901"/>
              <a:chOff x="2438400" y="3045983"/>
              <a:chExt cx="4028105" cy="613901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2438400" y="3050284"/>
                <a:ext cx="533400" cy="609600"/>
              </a:xfrm>
              <a:prstGeom prst="rect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400" b="1" i="1" dirty="0">
                    <a:solidFill>
                      <a:schemeClr val="tx1"/>
                    </a:solidFill>
                  </a:rPr>
                  <a:t>S</a:t>
                </a:r>
                <a:endParaRPr lang="en-US" sz="2400" b="1" i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5933105" y="3045983"/>
                <a:ext cx="533400" cy="609600"/>
              </a:xfrm>
              <a:prstGeom prst="rect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400" b="1" i="1" dirty="0" smtClean="0">
                    <a:solidFill>
                      <a:schemeClr val="tx1"/>
                    </a:solidFill>
                  </a:rPr>
                  <a:t>V</a:t>
                </a:r>
              </a:p>
            </p:txBody>
          </p:sp>
        </p:grpSp>
      </p:grpSp>
      <p:sp>
        <p:nvSpPr>
          <p:cNvPr id="4" name="TextBox 3"/>
          <p:cNvSpPr txBox="1"/>
          <p:nvPr/>
        </p:nvSpPr>
        <p:spPr>
          <a:xfrm>
            <a:off x="4038600" y="3212068"/>
            <a:ext cx="795089" cy="36933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2400" dirty="0" smtClean="0"/>
              <a:t>m, tag</a:t>
            </a:r>
          </a:p>
        </p:txBody>
      </p:sp>
    </p:spTree>
    <p:extLst>
      <p:ext uri="{BB962C8B-B14F-4D97-AF65-F5344CB8AC3E}">
        <p14:creationId xmlns:p14="http://schemas.microsoft.com/office/powerpoint/2010/main" val="40212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 err="1"/>
              <a:t>Thm</a:t>
            </a:r>
            <a:r>
              <a:rPr lang="en-US" sz="2400" dirty="0"/>
              <a:t>:	</a:t>
            </a:r>
            <a:r>
              <a:rPr lang="en-US" sz="2400" dirty="0" smtClean="0"/>
              <a:t> If  </a:t>
            </a:r>
            <a:r>
              <a:rPr lang="en-US" sz="2400" dirty="0">
                <a:solidFill>
                  <a:srgbClr val="990000"/>
                </a:solidFill>
              </a:rPr>
              <a:t>F: K×X⟶Y</a:t>
            </a:r>
            <a:r>
              <a:rPr lang="en-US" sz="2400" dirty="0"/>
              <a:t>  is a secure </a:t>
            </a:r>
            <a:r>
              <a:rPr lang="en-US" sz="2400" dirty="0" smtClean="0"/>
              <a:t>PRF and 1</a:t>
            </a:r>
            <a:r>
              <a:rPr lang="en-US" sz="2400" dirty="0"/>
              <a:t>/|Y| is </a:t>
            </a:r>
            <a:r>
              <a:rPr lang="en-US" sz="2400" dirty="0" smtClean="0"/>
              <a:t>negligible (i.e., |Y| is large), then I</a:t>
            </a:r>
            <a:r>
              <a:rPr lang="en-US" sz="2400" baseline="-25000" dirty="0" smtClean="0"/>
              <a:t>F</a:t>
            </a:r>
            <a:r>
              <a:rPr lang="en-US" sz="2400" dirty="0" smtClean="0"/>
              <a:t>  </a:t>
            </a:r>
            <a:r>
              <a:rPr lang="en-US" sz="2400" dirty="0"/>
              <a:t>is a secure MAC.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In particular,  for every eff. MAC adversary </a:t>
            </a:r>
            <a:r>
              <a:rPr lang="en-US" sz="2400" b="1" dirty="0"/>
              <a:t>A</a:t>
            </a:r>
            <a:r>
              <a:rPr lang="en-US" sz="2400" dirty="0"/>
              <a:t> attacking I</a:t>
            </a:r>
            <a:r>
              <a:rPr lang="en-US" sz="2400" baseline="-25000" dirty="0"/>
              <a:t>F</a:t>
            </a:r>
            <a:r>
              <a:rPr lang="en-US" sz="2400" dirty="0"/>
              <a:t>, there exists an eff. PRF adversary </a:t>
            </a:r>
            <a:r>
              <a:rPr lang="en-US" sz="2400" b="1" dirty="0"/>
              <a:t>B</a:t>
            </a:r>
            <a:r>
              <a:rPr lang="en-US" sz="2400" dirty="0"/>
              <a:t> attacking F </a:t>
            </a:r>
            <a:r>
              <a:rPr lang="en-US" sz="2400" dirty="0" err="1" smtClean="0"/>
              <a:t>s.t</a:t>
            </a:r>
            <a:r>
              <a:rPr lang="en-US" sz="2400" dirty="0" err="1"/>
              <a:t>.</a:t>
            </a:r>
            <a:r>
              <a:rPr lang="en-US" sz="2400" dirty="0" smtClean="0"/>
              <a:t>:</a:t>
            </a:r>
          </a:p>
          <a:p>
            <a:pPr marL="0" indent="0" algn="ctr">
              <a:buNone/>
            </a:pPr>
            <a:r>
              <a:rPr lang="en-US" sz="2400" dirty="0" err="1" smtClean="0"/>
              <a:t>Adv</a:t>
            </a:r>
            <a:r>
              <a:rPr lang="en-US" sz="2400" baseline="-25000" dirty="0" err="1" smtClean="0"/>
              <a:t>MAC</a:t>
            </a:r>
            <a:r>
              <a:rPr lang="en-US" sz="2400" dirty="0"/>
              <a:t>[</a:t>
            </a:r>
            <a:r>
              <a:rPr lang="en-US" sz="2400" b="1" dirty="0"/>
              <a:t>A</a:t>
            </a:r>
            <a:r>
              <a:rPr lang="en-US" sz="2400" dirty="0"/>
              <a:t>, I</a:t>
            </a:r>
            <a:r>
              <a:rPr lang="en-US" sz="2400" baseline="-25000" dirty="0"/>
              <a:t>F</a:t>
            </a:r>
            <a:r>
              <a:rPr lang="en-US" sz="2400" dirty="0"/>
              <a:t>]    </a:t>
            </a:r>
            <a:r>
              <a:rPr lang="en-US" sz="2400" dirty="0" err="1"/>
              <a:t>Adv</a:t>
            </a:r>
            <a:r>
              <a:rPr lang="en-US" sz="2400" baseline="-25000" dirty="0" err="1"/>
              <a:t>PRF</a:t>
            </a:r>
            <a:r>
              <a:rPr lang="en-US" sz="2400" dirty="0"/>
              <a:t>[</a:t>
            </a:r>
            <a:r>
              <a:rPr lang="en-US" sz="2400" b="1" dirty="0"/>
              <a:t>B</a:t>
            </a:r>
            <a:r>
              <a:rPr lang="en-US" sz="2400" dirty="0"/>
              <a:t>, F]   +  1/|Y|</a:t>
            </a:r>
          </a:p>
          <a:p>
            <a:endParaRPr lang="en-US" sz="28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13</a:t>
            </a:fld>
            <a:endParaRPr lang="en-US"/>
          </a:p>
        </p:txBody>
      </p:sp>
      <p:sp>
        <p:nvSpPr>
          <p:cNvPr id="6" name="Rounded Rectangular Callout 5"/>
          <p:cNvSpPr/>
          <p:nvPr/>
        </p:nvSpPr>
        <p:spPr>
          <a:xfrm>
            <a:off x="1143000" y="4495800"/>
            <a:ext cx="2057400" cy="1143000"/>
          </a:xfrm>
          <a:prstGeom prst="wedgeRoundRectCallout">
            <a:avLst>
              <a:gd name="adj1" fmla="val 48331"/>
              <a:gd name="adj2" fmla="val -100238"/>
              <a:gd name="adj3" fmla="val 16667"/>
            </a:avLst>
          </a:prstGeom>
          <a:solidFill>
            <a:schemeClr val="accent5"/>
          </a:solidFill>
          <a:ln w="28575" cap="rnd" cmpd="sng">
            <a:noFill/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A can’t do better than brute forcing</a:t>
            </a:r>
          </a:p>
        </p:txBody>
      </p:sp>
    </p:spTree>
    <p:extLst>
      <p:ext uri="{BB962C8B-B14F-4D97-AF65-F5344CB8AC3E}">
        <p14:creationId xmlns:p14="http://schemas.microsoft.com/office/powerpoint/2010/main" val="220870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Sketch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57200" y="4996408"/>
            <a:ext cx="8229600" cy="16329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i="1" dirty="0" smtClean="0"/>
              <a:t>A</a:t>
            </a:r>
            <a:r>
              <a:rPr lang="en-US" sz="2400" dirty="0" smtClean="0"/>
              <a:t> wins </a:t>
            </a:r>
            <a:r>
              <a:rPr lang="en-US" sz="2400" dirty="0" err="1" smtClean="0"/>
              <a:t>iff</a:t>
            </a:r>
            <a:r>
              <a:rPr lang="en-US" sz="2400" dirty="0" smtClean="0"/>
              <a:t> t=f(</a:t>
            </a:r>
            <a:r>
              <a:rPr lang="en-US" sz="2400" dirty="0" err="1" smtClean="0"/>
              <a:t>k,m</a:t>
            </a:r>
            <a:r>
              <a:rPr lang="en-US" sz="2400" dirty="0" smtClean="0"/>
              <a:t>) and m not in m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,...,</a:t>
            </a:r>
            <a:r>
              <a:rPr lang="en-US" sz="2400" dirty="0" err="1" smtClean="0"/>
              <a:t>m</a:t>
            </a:r>
            <a:r>
              <a:rPr lang="en-US" sz="2400" baseline="-25000" dirty="0" err="1" smtClean="0"/>
              <a:t>q</a:t>
            </a:r>
            <a:endParaRPr lang="en-US" sz="2400" baseline="-250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/>
              <a:t>PR[</a:t>
            </a:r>
            <a:r>
              <a:rPr lang="en-US" sz="2400" b="1" i="1" dirty="0"/>
              <a:t>A</a:t>
            </a:r>
            <a:r>
              <a:rPr lang="en-US" sz="2400" dirty="0"/>
              <a:t> wins] </a:t>
            </a:r>
            <a:r>
              <a:rPr lang="en-US" sz="2400" dirty="0" smtClean="0"/>
              <a:t>= </a:t>
            </a:r>
            <a:r>
              <a:rPr lang="en-US" sz="2400" dirty="0" err="1"/>
              <a:t>Pr</a:t>
            </a:r>
            <a:r>
              <a:rPr lang="en-US" sz="2400" dirty="0"/>
              <a:t>[</a:t>
            </a:r>
            <a:r>
              <a:rPr lang="en-US" sz="2400" b="1" i="1" dirty="0"/>
              <a:t>A</a:t>
            </a:r>
            <a:r>
              <a:rPr lang="en-US" sz="2400" dirty="0"/>
              <a:t> guesses value of </a:t>
            </a:r>
            <a:r>
              <a:rPr lang="en-US" sz="2400" dirty="0" smtClean="0"/>
              <a:t>rand. function </a:t>
            </a:r>
            <a:r>
              <a:rPr lang="en-US" sz="2400" dirty="0"/>
              <a:t>on new </a:t>
            </a:r>
            <a:r>
              <a:rPr lang="en-US" sz="2400" dirty="0" err="1"/>
              <a:t>pt</a:t>
            </a:r>
            <a:r>
              <a:rPr lang="en-US" sz="2400" dirty="0"/>
              <a:t>]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/>
              <a:t> </a:t>
            </a:r>
            <a:r>
              <a:rPr lang="en-US" sz="2400" dirty="0" smtClean="0"/>
              <a:t>			   = </a:t>
            </a:r>
            <a:r>
              <a:rPr lang="en-US" sz="2400" dirty="0"/>
              <a:t>1/|Y</a:t>
            </a:r>
            <a:r>
              <a:rPr lang="en-US" sz="2400" dirty="0" smtClean="0"/>
              <a:t>|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14</a:t>
            </a:fld>
            <a:endParaRPr lang="en-US"/>
          </a:p>
        </p:txBody>
      </p:sp>
      <p:sp>
        <p:nvSpPr>
          <p:cNvPr id="25636" name="Line 36"/>
          <p:cNvSpPr>
            <a:spLocks noChangeShapeType="1"/>
          </p:cNvSpPr>
          <p:nvPr/>
        </p:nvSpPr>
        <p:spPr bwMode="auto">
          <a:xfrm>
            <a:off x="2743200" y="-315332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676400" y="4048122"/>
            <a:ext cx="366657" cy="600078"/>
            <a:chOff x="2057399" y="2514598"/>
            <a:chExt cx="366657" cy="450058"/>
          </a:xfrm>
        </p:grpSpPr>
        <p:sp>
          <p:nvSpPr>
            <p:cNvPr id="25640" name="Line 40"/>
            <p:cNvSpPr>
              <a:spLocks noChangeShapeType="1"/>
            </p:cNvSpPr>
            <p:nvPr/>
          </p:nvSpPr>
          <p:spPr bwMode="auto">
            <a:xfrm>
              <a:off x="2057400" y="2590800"/>
              <a:ext cx="0" cy="3738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5" name="Text Box 45"/>
            <p:cNvSpPr txBox="1">
              <a:spLocks noChangeArrowheads="1"/>
            </p:cNvSpPr>
            <p:nvPr/>
          </p:nvSpPr>
          <p:spPr bwMode="auto">
            <a:xfrm>
              <a:off x="2057399" y="2514598"/>
              <a:ext cx="366657" cy="346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dirty="0"/>
                <a:t>b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763849" y="1295400"/>
            <a:ext cx="4834657" cy="430887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2800" dirty="0" smtClean="0"/>
              <a:t>Let f be a truly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smtClean="0"/>
              <a:t>random function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3048000" y="2514600"/>
            <a:ext cx="2743200" cy="0"/>
          </a:xfrm>
          <a:prstGeom prst="straightConnector1">
            <a:avLst/>
          </a:prstGeom>
          <a:ln w="28575" cap="rnd" cmpd="sng">
            <a:solidFill>
              <a:schemeClr val="tx1"/>
            </a:solidFill>
            <a:miter lim="800000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114800" y="2123353"/>
            <a:ext cx="914400" cy="533400"/>
          </a:xfrm>
          <a:prstGeom prst="rect">
            <a:avLst/>
          </a:prstGeom>
        </p:spPr>
        <p:txBody>
          <a:bodyPr vert="horz" wrap="none" lIns="91440" tIns="45720" rIns="91440" bIns="45720" rtlCol="0" anchor="t" anchorCtr="0">
            <a:normAutofit/>
          </a:bodyPr>
          <a:lstStyle/>
          <a:p>
            <a:pPr marL="0" algn="ctr">
              <a:buFont typeface="Arial"/>
              <a:buNone/>
            </a:pPr>
            <a:r>
              <a:rPr lang="en-US" sz="2000" dirty="0" smtClean="0"/>
              <a:t>m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,...,</a:t>
            </a:r>
            <a:r>
              <a:rPr lang="en-US" sz="2000" dirty="0" err="1" smtClean="0"/>
              <a:t>m</a:t>
            </a:r>
            <a:r>
              <a:rPr lang="en-US" sz="2000" baseline="-25000" dirty="0" err="1" smtClean="0"/>
              <a:t>q</a:t>
            </a:r>
            <a:endParaRPr lang="en-US" sz="2000" baseline="-25000" dirty="0" smtClean="0"/>
          </a:p>
        </p:txBody>
      </p:sp>
      <p:sp>
        <p:nvSpPr>
          <p:cNvPr id="31" name="Rounded Rectangle 30"/>
          <p:cNvSpPr/>
          <p:nvPr/>
        </p:nvSpPr>
        <p:spPr>
          <a:xfrm>
            <a:off x="6172200" y="1752600"/>
            <a:ext cx="2514600" cy="245238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Adversary A</a:t>
            </a:r>
            <a:br>
              <a:rPr lang="en-US" sz="2000" b="1" i="1" dirty="0" smtClean="0">
                <a:solidFill>
                  <a:schemeClr val="tx1"/>
                </a:solidFill>
              </a:rPr>
            </a:br>
            <a:endParaRPr lang="en-US" sz="2000" b="1" i="1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1. Picks  m</a:t>
            </a:r>
            <a:r>
              <a:rPr lang="en-US" sz="2000" baseline="-25000" dirty="0" smtClean="0">
                <a:solidFill>
                  <a:schemeClr val="tx1"/>
                </a:solidFill>
              </a:rPr>
              <a:t>1</a:t>
            </a:r>
            <a:r>
              <a:rPr lang="en-US" sz="2000" dirty="0" smtClean="0">
                <a:solidFill>
                  <a:schemeClr val="tx1"/>
                </a:solidFill>
              </a:rPr>
              <a:t>, ..., </a:t>
            </a:r>
            <a:r>
              <a:rPr lang="en-US" sz="2000" dirty="0" err="1" smtClean="0">
                <a:solidFill>
                  <a:schemeClr val="tx1"/>
                </a:solidFill>
              </a:rPr>
              <a:t>m</a:t>
            </a:r>
            <a:r>
              <a:rPr lang="en-US" sz="2000" baseline="-25000" dirty="0" err="1" smtClean="0">
                <a:solidFill>
                  <a:schemeClr val="tx1"/>
                </a:solidFill>
              </a:rPr>
              <a:t>q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4</a:t>
            </a:r>
            <a:r>
              <a:rPr lang="en-US" sz="2000" dirty="0" smtClean="0">
                <a:solidFill>
                  <a:schemeClr val="tx1"/>
                </a:solidFill>
              </a:rPr>
              <a:t>. picks m </a:t>
            </a:r>
            <a:r>
              <a:rPr lang="en-US" sz="2000" b="1" i="1" dirty="0" smtClean="0">
                <a:solidFill>
                  <a:schemeClr val="tx1"/>
                </a:solidFill>
              </a:rPr>
              <a:t>not</a:t>
            </a:r>
            <a:r>
              <a:rPr lang="en-US" sz="2000" dirty="0" smtClean="0">
                <a:solidFill>
                  <a:schemeClr val="tx1"/>
                </a:solidFill>
              </a:rPr>
              <a:t> in m</a:t>
            </a:r>
            <a:r>
              <a:rPr lang="en-US" sz="2000" baseline="-25000" dirty="0" smtClean="0">
                <a:solidFill>
                  <a:schemeClr val="tx1"/>
                </a:solidFill>
              </a:rPr>
              <a:t>1</a:t>
            </a:r>
            <a:r>
              <a:rPr lang="en-US" sz="2000" dirty="0" smtClean="0">
                <a:solidFill>
                  <a:schemeClr val="tx1"/>
                </a:solidFill>
              </a:rPr>
              <a:t>,...,</a:t>
            </a:r>
            <a:r>
              <a:rPr lang="en-US" sz="2000" dirty="0" err="1" smtClean="0">
                <a:solidFill>
                  <a:schemeClr val="tx1"/>
                </a:solidFill>
              </a:rPr>
              <a:t>m</a:t>
            </a:r>
            <a:r>
              <a:rPr lang="en-US" sz="2000" baseline="-25000" dirty="0" err="1" smtClean="0">
                <a:solidFill>
                  <a:schemeClr val="tx1"/>
                </a:solidFill>
              </a:rPr>
              <a:t>q</a:t>
            </a:r>
            <a:r>
              <a:rPr lang="en-US" sz="2000" dirty="0" smtClean="0">
                <a:solidFill>
                  <a:schemeClr val="tx1"/>
                </a:solidFill>
              </a:rPr>
              <a:t>. Generates t</a:t>
            </a:r>
            <a:endParaRPr lang="en-US" baseline="-25000" dirty="0" smtClean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3048000" y="3200400"/>
            <a:ext cx="2781300" cy="0"/>
          </a:xfrm>
          <a:prstGeom prst="straightConnector1">
            <a:avLst/>
          </a:prstGeom>
          <a:ln w="28575" cap="rnd" cmpd="sng">
            <a:solidFill>
              <a:schemeClr val="tx1"/>
            </a:solidFill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114800" y="2819400"/>
            <a:ext cx="914400" cy="381000"/>
          </a:xfrm>
          <a:prstGeom prst="rect">
            <a:avLst/>
          </a:prstGeom>
        </p:spPr>
        <p:txBody>
          <a:bodyPr vert="horz" wrap="none" lIns="91440" tIns="45720" rIns="91440" bIns="45720" rtlCol="0" anchor="t" anchorCtr="0">
            <a:noAutofit/>
          </a:bodyPr>
          <a:lstStyle/>
          <a:p>
            <a:pPr marL="0" algn="ctr">
              <a:buFont typeface="Arial"/>
              <a:buNone/>
            </a:pPr>
            <a:r>
              <a:rPr lang="en-US" sz="2000" dirty="0" smtClean="0"/>
              <a:t>t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,...,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x</a:t>
            </a:r>
            <a:endParaRPr lang="en-US" sz="2000" baseline="-25000" dirty="0" smtClean="0"/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3048000" y="3876431"/>
            <a:ext cx="2743200" cy="0"/>
          </a:xfrm>
          <a:prstGeom prst="straightConnector1">
            <a:avLst/>
          </a:prstGeom>
          <a:ln w="28575" cap="rnd" cmpd="sng">
            <a:solidFill>
              <a:schemeClr val="tx1"/>
            </a:solidFill>
            <a:miter lim="800000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114800" y="3505200"/>
            <a:ext cx="914400" cy="533400"/>
          </a:xfrm>
          <a:prstGeom prst="rect">
            <a:avLst/>
          </a:prstGeom>
        </p:spPr>
        <p:txBody>
          <a:bodyPr vert="horz" wrap="none" lIns="91440" tIns="45720" rIns="91440" bIns="45720" rtlCol="0" anchor="t" anchorCtr="0">
            <a:normAutofit/>
          </a:bodyPr>
          <a:lstStyle/>
          <a:p>
            <a:pPr marL="0" algn="ctr">
              <a:buFont typeface="Arial"/>
              <a:buNone/>
            </a:pPr>
            <a:r>
              <a:rPr lang="en-US" sz="2000" dirty="0" err="1" smtClean="0"/>
              <a:t>m,t</a:t>
            </a:r>
            <a:endParaRPr lang="en-US" sz="2000" baseline="-25000" dirty="0" smtClean="0"/>
          </a:p>
        </p:txBody>
      </p:sp>
      <p:sp>
        <p:nvSpPr>
          <p:cNvPr id="36" name="Rounded Rectangle 35"/>
          <p:cNvSpPr/>
          <p:nvPr/>
        </p:nvSpPr>
        <p:spPr>
          <a:xfrm>
            <a:off x="457200" y="1752600"/>
            <a:ext cx="2362200" cy="2452388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Challenger</a:t>
            </a:r>
          </a:p>
          <a:p>
            <a:pPr algn="ctr"/>
            <a:endParaRPr lang="en-US" sz="2000" b="1" i="1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2. f from FUNS[X,Y]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3. Calculates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err="1" smtClean="0">
                <a:solidFill>
                  <a:schemeClr val="tx1"/>
                </a:solidFill>
              </a:rPr>
              <a:t>t</a:t>
            </a:r>
            <a:r>
              <a:rPr lang="en-US" sz="2000" baseline="-25000" dirty="0" err="1" smtClean="0">
                <a:solidFill>
                  <a:schemeClr val="tx1"/>
                </a:solidFill>
              </a:rPr>
              <a:t>i</a:t>
            </a:r>
            <a:r>
              <a:rPr lang="en-US" sz="2000" dirty="0" smtClean="0">
                <a:solidFill>
                  <a:schemeClr val="tx1"/>
                </a:solidFill>
              </a:rPr>
              <a:t> = f(k, m</a:t>
            </a:r>
            <a:r>
              <a:rPr lang="en-US" sz="2000" baseline="-25000" dirty="0" smtClean="0">
                <a:solidFill>
                  <a:schemeClr val="tx1"/>
                </a:solidFill>
              </a:rPr>
              <a:t>i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3780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4" name="Vertical Tex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Suppose  </a:t>
            </a:r>
            <a:r>
              <a:rPr lang="en-US" sz="2800" dirty="0" smtClean="0">
                <a:solidFill>
                  <a:schemeClr val="tx2"/>
                </a:solidFill>
              </a:rPr>
              <a:t>F: </a:t>
            </a:r>
            <a:r>
              <a:rPr lang="en-US" sz="2800" dirty="0">
                <a:solidFill>
                  <a:schemeClr val="tx2"/>
                </a:solidFill>
              </a:rPr>
              <a:t>K × X  ⟶ Y </a:t>
            </a:r>
            <a:r>
              <a:rPr lang="en-US" sz="2800" dirty="0" smtClean="0">
                <a:solidFill>
                  <a:schemeClr val="tx2"/>
                </a:solidFill>
              </a:rPr>
              <a:t>  </a:t>
            </a:r>
            <a:r>
              <a:rPr lang="en-US" sz="2800" dirty="0" smtClean="0"/>
              <a:t>is a secure PRF with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990000"/>
                </a:solidFill>
              </a:rPr>
              <a:t>Y = {0,1}</a:t>
            </a:r>
            <a:r>
              <a:rPr lang="en-US" sz="2800" baseline="30000" dirty="0" smtClean="0">
                <a:solidFill>
                  <a:srgbClr val="990000"/>
                </a:solidFill>
              </a:rPr>
              <a:t>10</a:t>
            </a:r>
          </a:p>
          <a:p>
            <a:pPr marL="0" indent="0">
              <a:buNone/>
            </a:pPr>
            <a:endParaRPr lang="en-US" sz="2800" b="1" baseline="30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 smtClean="0"/>
              <a:t>Is the derived MAC I</a:t>
            </a:r>
            <a:r>
              <a:rPr lang="en-US" sz="2800" baseline="-25000" dirty="0" smtClean="0"/>
              <a:t>F</a:t>
            </a:r>
            <a:r>
              <a:rPr lang="en-US" sz="2800" dirty="0" smtClean="0"/>
              <a:t>  a </a:t>
            </a:r>
            <a:r>
              <a:rPr lang="en-US" sz="2800" i="1" u="sng" dirty="0" smtClean="0"/>
              <a:t>practically</a:t>
            </a:r>
            <a:r>
              <a:rPr lang="en-US" sz="2800" dirty="0" smtClean="0"/>
              <a:t> secure MAC system?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887688"/>
            <a:ext cx="68355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1. Yes, the MAC is secure because the PRF is secure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4491335"/>
            <a:ext cx="65088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2. No tags are too short:  guessing tags isn’t hard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5100935"/>
            <a:ext cx="4301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3. It depends on the function   F</a:t>
            </a:r>
          </a:p>
        </p:txBody>
      </p:sp>
      <p:sp>
        <p:nvSpPr>
          <p:cNvPr id="8" name="Right Arrow 7"/>
          <p:cNvSpPr/>
          <p:nvPr/>
        </p:nvSpPr>
        <p:spPr>
          <a:xfrm>
            <a:off x="304800" y="4495800"/>
            <a:ext cx="457200" cy="385465"/>
          </a:xfrm>
          <a:prstGeom prst="rightArrow">
            <a:avLst/>
          </a:prstGeom>
          <a:solidFill>
            <a:schemeClr val="accent5"/>
          </a:solidFill>
          <a:ln w="28575" cap="rnd" cmpd="sng">
            <a:noFill/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590800" y="5867400"/>
            <a:ext cx="3962400" cy="762000"/>
          </a:xfrm>
          <a:prstGeom prst="roundRect">
            <a:avLst/>
          </a:prstGeom>
          <a:solidFill>
            <a:schemeClr val="accent5"/>
          </a:solidFill>
          <a:ln w="28575" cap="rnd" cmpd="sng">
            <a:noFill/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Adv</a:t>
            </a:r>
            <a:r>
              <a:rPr lang="en-US" sz="2400" dirty="0" smtClean="0">
                <a:solidFill>
                  <a:schemeClr val="bg1"/>
                </a:solidFill>
              </a:rPr>
              <a:t>[A,F] = 1/1024 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(we need |Y| to be large)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0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PRF </a:t>
            </a:r>
            <a:r>
              <a:rPr lang="en-US" i="1" u="sng" dirty="0" smtClean="0"/>
              <a:t>implies</a:t>
            </a:r>
            <a:r>
              <a:rPr lang="en-US" dirty="0" smtClean="0"/>
              <a:t> secure MAC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S(</a:t>
            </a:r>
            <a:r>
              <a:rPr lang="en-US" sz="4000" dirty="0" err="1" smtClean="0"/>
              <a:t>k,m</a:t>
            </a:r>
            <a:r>
              <a:rPr lang="en-US" sz="4000" dirty="0" smtClean="0"/>
              <a:t>) = F(</a:t>
            </a:r>
            <a:r>
              <a:rPr lang="en-US" sz="4000" dirty="0" err="1" smtClean="0"/>
              <a:t>k,m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16</a:t>
            </a:fld>
            <a:endParaRPr lang="en-US"/>
          </a:p>
        </p:txBody>
      </p:sp>
      <p:sp>
        <p:nvSpPr>
          <p:cNvPr id="5" name="Rounded Rectangular Callout 4"/>
          <p:cNvSpPr/>
          <p:nvPr/>
        </p:nvSpPr>
        <p:spPr>
          <a:xfrm>
            <a:off x="4038600" y="3810000"/>
            <a:ext cx="3886200" cy="1143000"/>
          </a:xfrm>
          <a:prstGeom prst="wedgeRoundRectCallout">
            <a:avLst>
              <a:gd name="adj1" fmla="val -13729"/>
              <a:gd name="adj2" fmla="val -152727"/>
              <a:gd name="adj3" fmla="val 16667"/>
            </a:avLst>
          </a:prstGeom>
          <a:solidFill>
            <a:schemeClr val="accent5"/>
          </a:solidFill>
          <a:ln w="28575" cap="rnd" cmpd="sng">
            <a:noFill/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Assuming output 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domain Y is large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570" y="5334000"/>
            <a:ext cx="8572860" cy="984885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3200" dirty="0" smtClean="0"/>
              <a:t>So AES is already a secure MAC....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... but AES is only defined on 16-byte messages</a:t>
            </a:r>
          </a:p>
        </p:txBody>
      </p:sp>
    </p:spTree>
    <p:extLst>
      <p:ext uri="{BB962C8B-B14F-4D97-AF65-F5344CB8AC3E}">
        <p14:creationId xmlns:p14="http://schemas.microsoft.com/office/powerpoint/2010/main" val="384620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Given:</a:t>
            </a:r>
            <a:r>
              <a:rPr lang="en-US" dirty="0" smtClean="0"/>
              <a:t> a PRF for shorter messages (e.g., 16 bytes)</a:t>
            </a:r>
          </a:p>
          <a:p>
            <a:pPr marL="0" indent="0">
              <a:buNone/>
            </a:pPr>
            <a:r>
              <a:rPr lang="en-US" u="sng" dirty="0" smtClean="0"/>
              <a:t>Goal:</a:t>
            </a:r>
            <a:r>
              <a:rPr lang="en-US" dirty="0" smtClean="0"/>
              <a:t> build a MAC for longer messages </a:t>
            </a:r>
            <a:br>
              <a:rPr lang="en-US" dirty="0" smtClean="0"/>
            </a:br>
            <a:r>
              <a:rPr lang="en-US" dirty="0" smtClean="0"/>
              <a:t>(e.g., gigabytes)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Construction examples:</a:t>
            </a:r>
          </a:p>
          <a:p>
            <a:pPr lvl="1"/>
            <a:r>
              <a:rPr lang="en-US" dirty="0" smtClean="0"/>
              <a:t>CBC-MAC: Turn small PRF into big PRF</a:t>
            </a:r>
          </a:p>
          <a:p>
            <a:pPr lvl="1"/>
            <a:r>
              <a:rPr lang="en-US" dirty="0" smtClean="0"/>
              <a:t>HMAC: Build from collision resistance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Secure MACs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4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44" name="Group 60"/>
          <p:cNvGrpSpPr>
            <a:grpSpLocks/>
          </p:cNvGrpSpPr>
          <p:nvPr/>
        </p:nvGrpSpPr>
        <p:grpSpPr bwMode="auto">
          <a:xfrm>
            <a:off x="533400" y="1164931"/>
            <a:ext cx="7391400" cy="3663951"/>
            <a:chOff x="192" y="620"/>
            <a:chExt cx="4656" cy="2308"/>
          </a:xfrm>
        </p:grpSpPr>
        <p:sp>
          <p:nvSpPr>
            <p:cNvPr id="16439" name="AutoShape 55"/>
            <p:cNvSpPr>
              <a:spLocks noChangeArrowheads="1"/>
            </p:cNvSpPr>
            <p:nvPr/>
          </p:nvSpPr>
          <p:spPr bwMode="auto">
            <a:xfrm>
              <a:off x="288" y="960"/>
              <a:ext cx="4560" cy="1968"/>
            </a:xfrm>
            <a:prstGeom prst="roundRect">
              <a:avLst>
                <a:gd name="adj" fmla="val 16667"/>
              </a:avLst>
            </a:prstGeom>
            <a:ln/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440" name="Text Box 56"/>
            <p:cNvSpPr txBox="1">
              <a:spLocks noChangeArrowheads="1"/>
            </p:cNvSpPr>
            <p:nvPr/>
          </p:nvSpPr>
          <p:spPr bwMode="auto">
            <a:xfrm>
              <a:off x="192" y="620"/>
              <a:ext cx="85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i="1" u="sng" dirty="0"/>
                <a:t>r</a:t>
              </a:r>
              <a:r>
                <a:rPr lang="en-US" sz="2400" i="1" u="sng" dirty="0" smtClean="0"/>
                <a:t>aw </a:t>
              </a:r>
              <a:r>
                <a:rPr lang="en-US" sz="2400" i="1" u="sng" dirty="0"/>
                <a:t>CBC</a:t>
              </a:r>
            </a:p>
          </p:txBody>
        </p:sp>
      </p:grp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Construction 1:   </a:t>
            </a:r>
            <a:r>
              <a:rPr lang="en-US" dirty="0" smtClean="0"/>
              <a:t>Encrypted CBC</a:t>
            </a:r>
            <a:r>
              <a:rPr lang="en-US" dirty="0"/>
              <a:t>-</a:t>
            </a:r>
            <a:r>
              <a:rPr lang="en-US" dirty="0" smtClean="0"/>
              <a:t>MAC</a:t>
            </a:r>
            <a:br>
              <a:rPr lang="en-US" dirty="0" smtClean="0"/>
            </a:br>
            <a:r>
              <a:rPr lang="en-US" dirty="0" smtClean="0"/>
              <a:t>(ECBC-MAC)</a:t>
            </a:r>
            <a:endParaRPr lang="en-US" dirty="0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295400" y="3457280"/>
            <a:ext cx="914400" cy="8382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dirty="0">
                <a:solidFill>
                  <a:srgbClr val="000000"/>
                </a:solidFill>
              </a:rPr>
              <a:t>F(k,</a:t>
            </a:r>
            <a:r>
              <a:rPr lang="en-US" sz="2400" dirty="0">
                <a:solidFill>
                  <a:srgbClr val="000000"/>
                </a:solidFill>
                <a:sym typeface="Symbol" charset="0"/>
              </a:rPr>
              <a:t>)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2971800" y="3457280"/>
            <a:ext cx="914400" cy="8382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>
                <a:solidFill>
                  <a:srgbClr val="000000"/>
                </a:solidFill>
              </a:rPr>
              <a:t>F(k,</a:t>
            </a:r>
            <a:r>
              <a:rPr lang="en-US" sz="2400">
                <a:solidFill>
                  <a:srgbClr val="000000"/>
                </a:solidFill>
                <a:sym typeface="Symbol" charset="0"/>
              </a:rPr>
              <a:t>)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6172200" y="3457280"/>
            <a:ext cx="914400" cy="8382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>
                <a:solidFill>
                  <a:srgbClr val="000000"/>
                </a:solidFill>
              </a:rPr>
              <a:t>F(k,</a:t>
            </a:r>
            <a:r>
              <a:rPr lang="en-US" sz="2400">
                <a:solidFill>
                  <a:srgbClr val="000000"/>
                </a:solidFill>
                <a:sym typeface="Symbol" charset="0"/>
              </a:rPr>
              <a:t>)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990600" y="2009480"/>
            <a:ext cx="1524000" cy="381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/>
              <a:t>m[0]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2514600" y="2009480"/>
            <a:ext cx="1676400" cy="381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m[1]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4191000" y="2009480"/>
            <a:ext cx="1600200" cy="381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m[3]</a:t>
            </a: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5791200" y="2009480"/>
            <a:ext cx="1524000" cy="381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m[4]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6400800" y="2525179"/>
            <a:ext cx="49985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ym typeface="Symbol" charset="0"/>
              </a:rPr>
              <a:t>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3124200" y="2525179"/>
            <a:ext cx="49985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ym typeface="Symbol" charset="0"/>
              </a:rPr>
              <a:t></a:t>
            </a:r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3352800" y="2422231"/>
            <a:ext cx="0" cy="2447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H="1">
            <a:off x="6627815" y="2390480"/>
            <a:ext cx="1585" cy="2765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3352800" y="307628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6629400" y="307628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1676400" y="429548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Freeform 28"/>
          <p:cNvSpPr>
            <a:spLocks/>
          </p:cNvSpPr>
          <p:nvPr/>
        </p:nvSpPr>
        <p:spPr bwMode="auto">
          <a:xfrm>
            <a:off x="1676400" y="2923880"/>
            <a:ext cx="1600200" cy="1676400"/>
          </a:xfrm>
          <a:custGeom>
            <a:avLst/>
            <a:gdLst>
              <a:gd name="T0" fmla="*/ 0 w 1008"/>
              <a:gd name="T1" fmla="*/ 1056 h 1056"/>
              <a:gd name="T2" fmla="*/ 576 w 1008"/>
              <a:gd name="T3" fmla="*/ 1056 h 1056"/>
              <a:gd name="T4" fmla="*/ 576 w 1008"/>
              <a:gd name="T5" fmla="*/ 0 h 1056"/>
              <a:gd name="T6" fmla="*/ 1008 w 1008"/>
              <a:gd name="T7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8" h="1056">
                <a:moveTo>
                  <a:pt x="0" y="1056"/>
                </a:moveTo>
                <a:lnTo>
                  <a:pt x="576" y="1056"/>
                </a:lnTo>
                <a:lnTo>
                  <a:pt x="576" y="0"/>
                </a:lnTo>
                <a:lnTo>
                  <a:pt x="100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>
            <a:off x="3429000" y="429548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4648200" y="3457280"/>
            <a:ext cx="914400" cy="8382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>
                <a:solidFill>
                  <a:srgbClr val="000000"/>
                </a:solidFill>
              </a:rPr>
              <a:t>F(k,</a:t>
            </a:r>
            <a:r>
              <a:rPr lang="en-US" sz="2400">
                <a:solidFill>
                  <a:srgbClr val="000000"/>
                </a:solidFill>
                <a:sym typeface="Symbol" charset="0"/>
              </a:rPr>
              <a:t>)</a:t>
            </a:r>
          </a:p>
        </p:txBody>
      </p:sp>
      <p:sp>
        <p:nvSpPr>
          <p:cNvPr id="16421" name="Freeform 37"/>
          <p:cNvSpPr>
            <a:spLocks/>
          </p:cNvSpPr>
          <p:nvPr/>
        </p:nvSpPr>
        <p:spPr bwMode="auto">
          <a:xfrm>
            <a:off x="3429000" y="2923880"/>
            <a:ext cx="1600200" cy="1676400"/>
          </a:xfrm>
          <a:custGeom>
            <a:avLst/>
            <a:gdLst>
              <a:gd name="T0" fmla="*/ 0 w 1008"/>
              <a:gd name="T1" fmla="*/ 1056 h 1056"/>
              <a:gd name="T2" fmla="*/ 576 w 1008"/>
              <a:gd name="T3" fmla="*/ 1056 h 1056"/>
              <a:gd name="T4" fmla="*/ 576 w 1008"/>
              <a:gd name="T5" fmla="*/ 0 h 1056"/>
              <a:gd name="T6" fmla="*/ 1008 w 1008"/>
              <a:gd name="T7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8" h="1056">
                <a:moveTo>
                  <a:pt x="0" y="1056"/>
                </a:moveTo>
                <a:lnTo>
                  <a:pt x="576" y="1056"/>
                </a:lnTo>
                <a:lnTo>
                  <a:pt x="576" y="0"/>
                </a:lnTo>
                <a:lnTo>
                  <a:pt x="100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2" name="Freeform 38"/>
          <p:cNvSpPr>
            <a:spLocks/>
          </p:cNvSpPr>
          <p:nvPr/>
        </p:nvSpPr>
        <p:spPr bwMode="auto">
          <a:xfrm>
            <a:off x="5105400" y="2923880"/>
            <a:ext cx="1371600" cy="1676400"/>
          </a:xfrm>
          <a:custGeom>
            <a:avLst/>
            <a:gdLst>
              <a:gd name="T0" fmla="*/ 0 w 1008"/>
              <a:gd name="T1" fmla="*/ 1056 h 1056"/>
              <a:gd name="T2" fmla="*/ 576 w 1008"/>
              <a:gd name="T3" fmla="*/ 1056 h 1056"/>
              <a:gd name="T4" fmla="*/ 576 w 1008"/>
              <a:gd name="T5" fmla="*/ 0 h 1056"/>
              <a:gd name="T6" fmla="*/ 1008 w 1008"/>
              <a:gd name="T7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8" h="1056">
                <a:moveTo>
                  <a:pt x="0" y="1056"/>
                </a:moveTo>
                <a:lnTo>
                  <a:pt x="576" y="1056"/>
                </a:lnTo>
                <a:lnTo>
                  <a:pt x="576" y="0"/>
                </a:lnTo>
                <a:lnTo>
                  <a:pt x="100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4913314" y="2525179"/>
            <a:ext cx="49985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ym typeface="Symbol" charset="0"/>
              </a:rPr>
              <a:t></a:t>
            </a:r>
          </a:p>
        </p:txBody>
      </p:sp>
      <p:sp>
        <p:nvSpPr>
          <p:cNvPr id="16424" name="Line 40"/>
          <p:cNvSpPr>
            <a:spLocks noChangeShapeType="1"/>
          </p:cNvSpPr>
          <p:nvPr/>
        </p:nvSpPr>
        <p:spPr bwMode="auto">
          <a:xfrm>
            <a:off x="5141913" y="2422231"/>
            <a:ext cx="0" cy="2447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5" name="Line 41"/>
          <p:cNvSpPr>
            <a:spLocks noChangeShapeType="1"/>
          </p:cNvSpPr>
          <p:nvPr/>
        </p:nvSpPr>
        <p:spPr bwMode="auto">
          <a:xfrm>
            <a:off x="5141913" y="307628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6" name="Line 42"/>
          <p:cNvSpPr>
            <a:spLocks noChangeShapeType="1"/>
          </p:cNvSpPr>
          <p:nvPr/>
        </p:nvSpPr>
        <p:spPr bwMode="auto">
          <a:xfrm>
            <a:off x="5105400" y="429548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7" name="Line 43"/>
          <p:cNvSpPr>
            <a:spLocks noChangeShapeType="1"/>
          </p:cNvSpPr>
          <p:nvPr/>
        </p:nvSpPr>
        <p:spPr bwMode="auto">
          <a:xfrm>
            <a:off x="6627815" y="4295480"/>
            <a:ext cx="1587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5" name="Rectangle 51"/>
          <p:cNvSpPr>
            <a:spLocks noChangeArrowheads="1"/>
          </p:cNvSpPr>
          <p:nvPr/>
        </p:nvSpPr>
        <p:spPr bwMode="auto">
          <a:xfrm>
            <a:off x="6248400" y="5514680"/>
            <a:ext cx="914400" cy="8382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/>
              <a:t>F(</a:t>
            </a:r>
            <a:r>
              <a:rPr lang="en-US" sz="2400" b="1"/>
              <a:t>k</a:t>
            </a:r>
            <a:r>
              <a:rPr lang="en-US" sz="2400" b="1" baseline="-25000"/>
              <a:t>1</a:t>
            </a:r>
            <a:r>
              <a:rPr lang="en-US" sz="2400"/>
              <a:t>,</a:t>
            </a:r>
            <a:r>
              <a:rPr lang="en-US" sz="2400">
                <a:sym typeface="Symbol" charset="0"/>
              </a:rPr>
              <a:t>)</a:t>
            </a:r>
          </a:p>
        </p:txBody>
      </p:sp>
      <p:sp>
        <p:nvSpPr>
          <p:cNvPr id="16436" name="Line 52"/>
          <p:cNvSpPr>
            <a:spLocks noChangeShapeType="1"/>
          </p:cNvSpPr>
          <p:nvPr/>
        </p:nvSpPr>
        <p:spPr bwMode="auto">
          <a:xfrm>
            <a:off x="7162800" y="597188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7" name="Text Box 53"/>
          <p:cNvSpPr txBox="1">
            <a:spLocks noChangeArrowheads="1"/>
          </p:cNvSpPr>
          <p:nvPr/>
        </p:nvSpPr>
        <p:spPr bwMode="auto">
          <a:xfrm>
            <a:off x="7620001" y="5540080"/>
            <a:ext cx="4924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tag</a:t>
            </a:r>
          </a:p>
        </p:txBody>
      </p:sp>
      <p:sp>
        <p:nvSpPr>
          <p:cNvPr id="16443" name="Text Box 59"/>
          <p:cNvSpPr txBox="1">
            <a:spLocks noChangeArrowheads="1"/>
          </p:cNvSpPr>
          <p:nvPr/>
        </p:nvSpPr>
        <p:spPr bwMode="auto">
          <a:xfrm>
            <a:off x="457200" y="5489281"/>
            <a:ext cx="5253707" cy="1063919"/>
          </a:xfrm>
          <a:prstGeom prst="snip1Rect">
            <a:avLst/>
          </a:prstGeom>
          <a:ln>
            <a:headEnd/>
            <a:tailEnd/>
          </a:ln>
          <a:ex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solidFill>
                  <a:schemeClr val="bg1"/>
                </a:solidFill>
              </a:rPr>
              <a:t>Let </a:t>
            </a:r>
            <a:r>
              <a:rPr lang="en-US" sz="2400" dirty="0" smtClean="0">
                <a:solidFill>
                  <a:schemeClr val="bg1"/>
                </a:solidFill>
              </a:rPr>
              <a:t>F: K </a:t>
            </a:r>
            <a:r>
              <a:rPr lang="en-US" sz="2400" dirty="0">
                <a:solidFill>
                  <a:schemeClr val="bg1"/>
                </a:solidFill>
              </a:rPr>
              <a:t>× X </a:t>
            </a:r>
            <a:r>
              <a:rPr lang="en-US" sz="2400" dirty="0" smtClean="0">
                <a:solidFill>
                  <a:schemeClr val="bg1"/>
                </a:solidFill>
              </a:rPr>
              <a:t>⟶ X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/>
              <a:t>be a PRP </a:t>
            </a:r>
          </a:p>
          <a:p>
            <a:pPr>
              <a:spcBef>
                <a:spcPct val="20000"/>
              </a:spcBef>
            </a:pPr>
            <a:r>
              <a:rPr lang="en-US" sz="2400" dirty="0" smtClean="0"/>
              <a:t>Define </a:t>
            </a:r>
            <a:r>
              <a:rPr lang="en-US" sz="2400" dirty="0"/>
              <a:t>new PRF 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FF"/>
                </a:solidFill>
              </a:rPr>
              <a:t>F</a:t>
            </a:r>
            <a:r>
              <a:rPr lang="en-US" sz="2400" baseline="-25000" dirty="0" smtClean="0">
                <a:solidFill>
                  <a:srgbClr val="FFFFFF"/>
                </a:solidFill>
              </a:rPr>
              <a:t>ECBC </a:t>
            </a:r>
            <a:r>
              <a:rPr lang="en-US" sz="2400" dirty="0" smtClean="0">
                <a:solidFill>
                  <a:srgbClr val="FFFFFF"/>
                </a:solidFill>
              </a:rPr>
              <a:t>: </a:t>
            </a:r>
            <a:r>
              <a:rPr lang="en-US" sz="2800" dirty="0" smtClean="0">
                <a:solidFill>
                  <a:srgbClr val="FFFFFF"/>
                </a:solidFill>
              </a:rPr>
              <a:t>K</a:t>
            </a:r>
            <a:r>
              <a:rPr lang="en-US" sz="2800" baseline="30000" dirty="0" smtClean="0">
                <a:solidFill>
                  <a:srgbClr val="FFFFFF"/>
                </a:solidFill>
              </a:rPr>
              <a:t>2</a:t>
            </a:r>
            <a:r>
              <a:rPr lang="en-US" sz="2800" dirty="0">
                <a:solidFill>
                  <a:srgbClr val="FFFFFF"/>
                </a:solidFill>
              </a:rPr>
              <a:t> × </a:t>
            </a:r>
            <a:r>
              <a:rPr lang="en-US" sz="2800" dirty="0" smtClean="0">
                <a:solidFill>
                  <a:srgbClr val="FFFFFF"/>
                </a:solidFill>
              </a:rPr>
              <a:t>X</a:t>
            </a:r>
            <a:r>
              <a:rPr lang="en-US" sz="2800" baseline="30000" dirty="0" smtClean="0">
                <a:solidFill>
                  <a:srgbClr val="FFFFFF"/>
                </a:solidFill>
              </a:rPr>
              <a:t>≤L</a:t>
            </a:r>
            <a:r>
              <a:rPr lang="en-US" sz="2800" dirty="0">
                <a:solidFill>
                  <a:srgbClr val="FFFFFF"/>
                </a:solidFill>
              </a:rPr>
              <a:t> ⟶ </a:t>
            </a:r>
            <a:r>
              <a:rPr lang="en-US" sz="2800" dirty="0" smtClean="0">
                <a:solidFill>
                  <a:srgbClr val="FFFFFF"/>
                </a:solidFill>
              </a:rPr>
              <a:t>X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7315200" y="4295480"/>
            <a:ext cx="1600200" cy="685800"/>
          </a:xfrm>
          <a:prstGeom prst="wedgeRoundRectCallout">
            <a:avLst>
              <a:gd name="adj1" fmla="val -70216"/>
              <a:gd name="adj2" fmla="val 111883"/>
              <a:gd name="adj3" fmla="val 16667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Why?</a:t>
            </a:r>
          </a:p>
        </p:txBody>
      </p:sp>
      <p:sp>
        <p:nvSpPr>
          <p:cNvPr id="36" name="Rounded Rectangular Callout 35"/>
          <p:cNvSpPr/>
          <p:nvPr/>
        </p:nvSpPr>
        <p:spPr>
          <a:xfrm>
            <a:off x="4150475" y="4828882"/>
            <a:ext cx="1909850" cy="753951"/>
          </a:xfrm>
          <a:prstGeom prst="wedgeRoundRectCallout">
            <a:avLst>
              <a:gd name="adj1" fmla="val -39098"/>
              <a:gd name="adj2" fmla="val 113743"/>
              <a:gd name="adj3" fmla="val 16667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&lt;= L means any length</a:t>
            </a:r>
          </a:p>
        </p:txBody>
      </p:sp>
      <p:sp>
        <p:nvSpPr>
          <p:cNvPr id="38" name="Text Box 17"/>
          <p:cNvSpPr txBox="1">
            <a:spLocks noChangeArrowheads="1"/>
          </p:cNvSpPr>
          <p:nvPr/>
        </p:nvSpPr>
        <p:spPr bwMode="auto">
          <a:xfrm>
            <a:off x="1481344" y="2525179"/>
            <a:ext cx="49985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ym typeface="Symbol" charset="0"/>
              </a:rPr>
              <a:t></a:t>
            </a:r>
          </a:p>
        </p:txBody>
      </p:sp>
      <p:sp>
        <p:nvSpPr>
          <p:cNvPr id="39" name="Line 20"/>
          <p:cNvSpPr>
            <a:spLocks noChangeShapeType="1"/>
          </p:cNvSpPr>
          <p:nvPr/>
        </p:nvSpPr>
        <p:spPr bwMode="auto">
          <a:xfrm>
            <a:off x="1709944" y="2422231"/>
            <a:ext cx="0" cy="2447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22"/>
          <p:cNvSpPr>
            <a:spLocks noChangeShapeType="1"/>
          </p:cNvSpPr>
          <p:nvPr/>
        </p:nvSpPr>
        <p:spPr bwMode="auto">
          <a:xfrm>
            <a:off x="1709944" y="307628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20775" y="2667000"/>
            <a:ext cx="218008" cy="2769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dirty="0" smtClean="0"/>
              <a:t>IV</a:t>
            </a:r>
          </a:p>
        </p:txBody>
      </p:sp>
      <p:cxnSp>
        <p:nvCxnSpPr>
          <p:cNvPr id="5" name="Straight Arrow Connector 4"/>
          <p:cNvCxnSpPr>
            <a:endCxn id="38" idx="1"/>
          </p:cNvCxnSpPr>
          <p:nvPr/>
        </p:nvCxnSpPr>
        <p:spPr>
          <a:xfrm flipV="1">
            <a:off x="1038783" y="2817567"/>
            <a:ext cx="442561" cy="1833"/>
          </a:xfrm>
          <a:prstGeom prst="straightConnector1">
            <a:avLst/>
          </a:prstGeom>
          <a:ln w="12700" cap="rnd" cmpd="sng">
            <a:solidFill>
              <a:schemeClr val="tx1"/>
            </a:solidFill>
            <a:miter lim="800000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ounded Rectangular Callout 43"/>
          <p:cNvSpPr/>
          <p:nvPr/>
        </p:nvSpPr>
        <p:spPr>
          <a:xfrm>
            <a:off x="83852" y="3059405"/>
            <a:ext cx="1371600" cy="397875"/>
          </a:xfrm>
          <a:prstGeom prst="wedgeRoundRectCallout">
            <a:avLst>
              <a:gd name="adj1" fmla="val 17063"/>
              <a:gd name="adj2" fmla="val -84025"/>
              <a:gd name="adj3" fmla="val 16667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assume 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0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6" grpId="0" animBg="1"/>
      <p:bldP spid="36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Attack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Suppose </a:t>
            </a:r>
            <a:r>
              <a:rPr lang="en-US" dirty="0"/>
              <a:t>we define a MAC    I</a:t>
            </a:r>
            <a:r>
              <a:rPr lang="en-US" baseline="-25000" dirty="0"/>
              <a:t>RAW</a:t>
            </a:r>
            <a:r>
              <a:rPr lang="en-US" dirty="0"/>
              <a:t> =  (S,V)     </a:t>
            </a:r>
            <a:r>
              <a:rPr lang="en-US" dirty="0" smtClean="0"/>
              <a:t>where</a:t>
            </a:r>
          </a:p>
          <a:p>
            <a:pPr>
              <a:spcBef>
                <a:spcPct val="80000"/>
              </a:spcBef>
              <a:buFontTx/>
              <a:buNone/>
            </a:pPr>
            <a:r>
              <a:rPr lang="en-US" dirty="0" smtClean="0"/>
              <a:t>			S(</a:t>
            </a:r>
            <a:r>
              <a:rPr lang="en-US" dirty="0" err="1" smtClean="0"/>
              <a:t>k,m</a:t>
            </a:r>
            <a:r>
              <a:rPr lang="en-US" dirty="0" smtClean="0"/>
              <a:t>) = </a:t>
            </a:r>
            <a:r>
              <a:rPr lang="en-US" dirty="0" err="1" smtClean="0"/>
              <a:t>rawCBC</a:t>
            </a:r>
            <a:r>
              <a:rPr lang="en-US" dirty="0" smtClean="0"/>
              <a:t>(</a:t>
            </a:r>
            <a:r>
              <a:rPr lang="en-US" dirty="0" err="1" smtClean="0"/>
              <a:t>k,m</a:t>
            </a:r>
            <a:r>
              <a:rPr lang="en-US" dirty="0" smtClean="0"/>
              <a:t>)</a:t>
            </a:r>
          </a:p>
          <a:p>
            <a:pPr>
              <a:spcBef>
                <a:spcPct val="80000"/>
              </a:spcBef>
              <a:buFontTx/>
              <a:buNone/>
            </a:pPr>
            <a:r>
              <a:rPr lang="en-US" dirty="0" smtClean="0"/>
              <a:t>Then   </a:t>
            </a:r>
            <a:r>
              <a:rPr lang="en-US" dirty="0"/>
              <a:t>I</a:t>
            </a:r>
            <a:r>
              <a:rPr lang="en-US" baseline="-25000" dirty="0"/>
              <a:t>RAW</a:t>
            </a:r>
            <a:r>
              <a:rPr lang="en-US" dirty="0"/>
              <a:t> </a:t>
            </a:r>
            <a:r>
              <a:rPr lang="en-US" dirty="0" smtClean="0"/>
              <a:t> is </a:t>
            </a:r>
            <a:r>
              <a:rPr lang="en-US" dirty="0"/>
              <a:t>easily broken using a </a:t>
            </a:r>
            <a:r>
              <a:rPr lang="en-US" dirty="0" smtClean="0"/>
              <a:t>1-chosen </a:t>
            </a:r>
            <a:r>
              <a:rPr lang="en-US" dirty="0" err="1"/>
              <a:t>msg</a:t>
            </a:r>
            <a:r>
              <a:rPr lang="en-US" dirty="0"/>
              <a:t> attack.</a:t>
            </a:r>
          </a:p>
          <a:p>
            <a:pPr marL="0" indent="0">
              <a:spcBef>
                <a:spcPct val="80000"/>
              </a:spcBef>
              <a:buNone/>
            </a:pPr>
            <a:r>
              <a:rPr lang="en-US" dirty="0"/>
              <a:t>Adversary works as follows:</a:t>
            </a:r>
          </a:p>
          <a:p>
            <a:pPr marL="857250" lvl="1" indent="-514350">
              <a:spcBef>
                <a:spcPct val="40000"/>
              </a:spcBef>
              <a:buFont typeface="+mj-lt"/>
              <a:buAutoNum type="arabicPeriod"/>
            </a:pPr>
            <a:r>
              <a:rPr lang="en-US" dirty="0" smtClean="0"/>
              <a:t>Choose an </a:t>
            </a:r>
            <a:r>
              <a:rPr lang="en-US" dirty="0"/>
              <a:t>arbitrary one-block message   </a:t>
            </a:r>
            <a:r>
              <a:rPr lang="en-US" dirty="0" err="1"/>
              <a:t>m</a:t>
            </a:r>
            <a:r>
              <a:rPr lang="en-US" dirty="0" err="1" smtClean="0">
                <a:sym typeface="Symbol" charset="0"/>
              </a:rPr>
              <a:t>X</a:t>
            </a:r>
            <a:endParaRPr lang="en-US" dirty="0">
              <a:sym typeface="Symbol" charset="0"/>
            </a:endParaRPr>
          </a:p>
          <a:p>
            <a:pPr marL="857250" lvl="1" indent="-514350">
              <a:spcBef>
                <a:spcPct val="40000"/>
              </a:spcBef>
              <a:buFont typeface="+mj-lt"/>
              <a:buAutoNum type="arabicPeriod"/>
            </a:pPr>
            <a:r>
              <a:rPr lang="en-US" dirty="0">
                <a:sym typeface="Symbol" charset="0"/>
              </a:rPr>
              <a:t>Request tag for m.    Get   t = F(</a:t>
            </a:r>
            <a:r>
              <a:rPr lang="en-US" dirty="0" err="1">
                <a:sym typeface="Symbol" charset="0"/>
              </a:rPr>
              <a:t>k,m</a:t>
            </a:r>
            <a:r>
              <a:rPr lang="en-US" dirty="0">
                <a:sym typeface="Symbol" charset="0"/>
              </a:rPr>
              <a:t>)</a:t>
            </a:r>
          </a:p>
          <a:p>
            <a:pPr marL="857250" lvl="1" indent="-514350">
              <a:spcBef>
                <a:spcPct val="40000"/>
              </a:spcBef>
              <a:buFont typeface="+mj-lt"/>
              <a:buAutoNum type="arabicPeriod"/>
            </a:pPr>
            <a:r>
              <a:rPr lang="en-US" dirty="0">
                <a:sym typeface="Symbol" charset="0"/>
              </a:rPr>
              <a:t>Output  t  as MAC forgery for the </a:t>
            </a:r>
            <a:r>
              <a:rPr lang="en-US" dirty="0" smtClean="0">
                <a:sym typeface="Symbol" charset="0"/>
              </a:rPr>
              <a:t>2-block message  </a:t>
            </a:r>
            <a:br>
              <a:rPr lang="en-US" dirty="0" smtClean="0">
                <a:sym typeface="Symbol" charset="0"/>
              </a:rPr>
            </a:br>
            <a:r>
              <a:rPr lang="en-US" dirty="0" smtClean="0">
                <a:sym typeface="Symbol" charset="0"/>
              </a:rPr>
              <a:t>m|| </a:t>
            </a:r>
            <a:r>
              <a:rPr lang="en-US" dirty="0" err="1">
                <a:sym typeface="Symbol" charset="0"/>
              </a:rPr>
              <a:t>t</a:t>
            </a:r>
            <a:r>
              <a:rPr lang="en-US" dirty="0" err="1" smtClean="0">
                <a:sym typeface="Symbol" charset="0"/>
              </a:rPr>
              <a:t>m</a:t>
            </a:r>
            <a:endParaRPr lang="en-US" dirty="0">
              <a:sym typeface="Symbo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8733" y="3810000"/>
            <a:ext cx="7848600" cy="2590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49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Information theoretically secure encryption: </a:t>
            </a:r>
            <a:r>
              <a:rPr lang="en-US" dirty="0" err="1" smtClean="0"/>
              <a:t>ciphertext</a:t>
            </a:r>
            <a:r>
              <a:rPr lang="en-US" dirty="0" smtClean="0"/>
              <a:t> reveals nothing about the plaintext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Secure PRNG: Given first </a:t>
            </a:r>
            <a:r>
              <a:rPr lang="en-US" i="1" dirty="0" smtClean="0"/>
              <a:t>k</a:t>
            </a:r>
            <a:r>
              <a:rPr lang="en-US" dirty="0" smtClean="0"/>
              <a:t> output bits, adversary should do not better than guessing bit </a:t>
            </a:r>
            <a:r>
              <a:rPr lang="en-US" i="1" dirty="0" smtClean="0"/>
              <a:t>k+1</a:t>
            </a:r>
          </a:p>
          <a:p>
            <a:pPr lvl="1"/>
            <a:r>
              <a:rPr lang="en-US" dirty="0" smtClean="0"/>
              <a:t>Principle: next bit is secure, not just “random looking” output</a:t>
            </a:r>
          </a:p>
          <a:p>
            <a:pPr lvl="1"/>
            <a:endParaRPr lang="en-US" dirty="0"/>
          </a:p>
          <a:p>
            <a:r>
              <a:rPr lang="en-US" dirty="0" smtClean="0"/>
              <a:t>Secure PRF: Adversary can’t tell the difference between real random function and PRF</a:t>
            </a:r>
          </a:p>
          <a:p>
            <a:pPr lvl="1"/>
            <a:r>
              <a:rPr lang="en-US" dirty="0" smtClean="0"/>
              <a:t>Principle: computationally indistinguishable functions</a:t>
            </a:r>
          </a:p>
          <a:p>
            <a:pPr lvl="1"/>
            <a:endParaRPr lang="en-US" dirty="0"/>
          </a:p>
          <a:p>
            <a:r>
              <a:rPr lang="en-US" dirty="0" smtClean="0"/>
              <a:t>Semantic security (computationally secure encryption): Adversary picks m</a:t>
            </a:r>
            <a:r>
              <a:rPr lang="en-US" baseline="-25000" dirty="0" smtClean="0"/>
              <a:t>0</a:t>
            </a:r>
            <a:r>
              <a:rPr lang="en-US" dirty="0" smtClean="0"/>
              <a:t>,m</a:t>
            </a:r>
            <a:r>
              <a:rPr lang="en-US" baseline="-25000" dirty="0" smtClean="0"/>
              <a:t>1</a:t>
            </a:r>
            <a:r>
              <a:rPr lang="en-US" dirty="0" smtClean="0"/>
              <a:t>, receives encryption of one of them, can’t do better than guessing on which messages was encrypted.</a:t>
            </a:r>
          </a:p>
          <a:p>
            <a:pPr lvl="1"/>
            <a:r>
              <a:rPr lang="en-US" dirty="0" smtClean="0"/>
              <a:t>Principle: </a:t>
            </a:r>
            <a:r>
              <a:rPr lang="en-US" dirty="0" err="1" smtClean="0"/>
              <a:t>ciphertext</a:t>
            </a:r>
            <a:r>
              <a:rPr lang="en-US" dirty="0" smtClean="0"/>
              <a:t> reveals no information about plaintext</a:t>
            </a:r>
          </a:p>
          <a:p>
            <a:pPr lvl="1"/>
            <a:r>
              <a:rPr lang="en-US" dirty="0" smtClean="0"/>
              <a:t>Security is not just about keeping key private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86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Attack</a:t>
            </a:r>
            <a:endParaRPr lang="en-US" dirty="0"/>
          </a:p>
        </p:txBody>
      </p:sp>
      <p:sp>
        <p:nvSpPr>
          <p:cNvPr id="16437" name="Text Box 53"/>
          <p:cNvSpPr txBox="1">
            <a:spLocks noChangeArrowheads="1"/>
          </p:cNvSpPr>
          <p:nvPr/>
        </p:nvSpPr>
        <p:spPr bwMode="auto">
          <a:xfrm>
            <a:off x="2328333" y="5510157"/>
            <a:ext cx="2888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36" name="AutoShape 55"/>
          <p:cNvSpPr>
            <a:spLocks noChangeArrowheads="1"/>
          </p:cNvSpPr>
          <p:nvPr/>
        </p:nvSpPr>
        <p:spPr bwMode="auto">
          <a:xfrm>
            <a:off x="1066800" y="2161823"/>
            <a:ext cx="2362200" cy="3124201"/>
          </a:xfrm>
          <a:prstGeom prst="roundRect">
            <a:avLst>
              <a:gd name="adj" fmla="val 16667"/>
            </a:avLst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1790700" y="3914422"/>
            <a:ext cx="914400" cy="8382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/>
              <a:t>F(k,</a:t>
            </a:r>
            <a:r>
              <a:rPr lang="en-US" sz="2400">
                <a:sym typeface="Symbol" charset="0"/>
              </a:rPr>
              <a:t>)</a:t>
            </a:r>
          </a:p>
        </p:txBody>
      </p:sp>
      <p:sp>
        <p:nvSpPr>
          <p:cNvPr id="39" name="Rectangle 13"/>
          <p:cNvSpPr>
            <a:spLocks noChangeArrowheads="1"/>
          </p:cNvSpPr>
          <p:nvPr/>
        </p:nvSpPr>
        <p:spPr bwMode="auto">
          <a:xfrm>
            <a:off x="1485900" y="2466622"/>
            <a:ext cx="1524000" cy="381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dirty="0" smtClean="0"/>
              <a:t>m</a:t>
            </a:r>
            <a:endParaRPr lang="en-US" sz="2400" dirty="0"/>
          </a:p>
        </p:txBody>
      </p:sp>
      <p:sp>
        <p:nvSpPr>
          <p:cNvPr id="50" name="Line 43"/>
          <p:cNvSpPr>
            <a:spLocks noChangeShapeType="1"/>
          </p:cNvSpPr>
          <p:nvPr/>
        </p:nvSpPr>
        <p:spPr bwMode="auto">
          <a:xfrm>
            <a:off x="2247900" y="4752622"/>
            <a:ext cx="0" cy="12671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09651" y="1183957"/>
            <a:ext cx="5924699" cy="49244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3200" dirty="0" smtClean="0"/>
              <a:t>Break in 1-chosen message attack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6019800"/>
            <a:ext cx="830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90000"/>
              </a:spcBef>
            </a:pPr>
            <a:r>
              <a:rPr lang="en-US" sz="2400" dirty="0" smtClean="0">
                <a:sym typeface="Symbol" charset="0"/>
              </a:rPr>
              <a:t>Problem:    </a:t>
            </a:r>
            <a:r>
              <a:rPr lang="en-US" sz="2400" dirty="0" err="1">
                <a:sym typeface="Symbol" charset="0"/>
              </a:rPr>
              <a:t>rawCBC</a:t>
            </a:r>
            <a:r>
              <a:rPr lang="en-US" sz="2400" dirty="0">
                <a:sym typeface="Symbol" charset="0"/>
              </a:rPr>
              <a:t>(k, </a:t>
            </a:r>
            <a:r>
              <a:rPr lang="en-US" sz="2400" dirty="0" smtClean="0">
                <a:sym typeface="Symbol" charset="0"/>
              </a:rPr>
              <a:t>m|| </a:t>
            </a:r>
            <a:r>
              <a:rPr lang="en-US" sz="2400" dirty="0" err="1">
                <a:sym typeface="Symbol" charset="0"/>
              </a:rPr>
              <a:t>t</a:t>
            </a:r>
            <a:r>
              <a:rPr lang="en-US" sz="2400" dirty="0" err="1" smtClean="0">
                <a:sym typeface="Symbol" charset="0"/>
              </a:rPr>
              <a:t>m</a:t>
            </a:r>
            <a:r>
              <a:rPr lang="en-US" sz="2400" dirty="0" smtClean="0">
                <a:sym typeface="Symbol" charset="0"/>
              </a:rPr>
              <a:t> </a:t>
            </a:r>
            <a:r>
              <a:rPr lang="en-US" sz="2400" dirty="0">
                <a:sym typeface="Symbol" charset="0"/>
              </a:rPr>
              <a:t>) </a:t>
            </a:r>
            <a:br>
              <a:rPr lang="en-US" sz="2400" dirty="0">
                <a:sym typeface="Symbol" charset="0"/>
              </a:rPr>
            </a:br>
            <a:r>
              <a:rPr lang="en-US" sz="2400" dirty="0">
                <a:sym typeface="Symbol" charset="0"/>
              </a:rPr>
              <a:t>                   = F(k, F(</a:t>
            </a:r>
            <a:r>
              <a:rPr lang="en-US" sz="2400" dirty="0" err="1">
                <a:sym typeface="Symbol" charset="0"/>
              </a:rPr>
              <a:t>k,m</a:t>
            </a:r>
            <a:r>
              <a:rPr lang="en-US" sz="2400" dirty="0">
                <a:sym typeface="Symbol" charset="0"/>
              </a:rPr>
              <a:t>)(</a:t>
            </a:r>
            <a:r>
              <a:rPr lang="en-US" sz="2400" dirty="0" err="1">
                <a:sym typeface="Symbol" charset="0"/>
              </a:rPr>
              <a:t>tm</a:t>
            </a:r>
            <a:r>
              <a:rPr lang="en-US" sz="2400" dirty="0">
                <a:sym typeface="Symbol" charset="0"/>
              </a:rPr>
              <a:t>) ) = F(k, t(</a:t>
            </a:r>
            <a:r>
              <a:rPr lang="en-US" sz="2400" dirty="0" err="1">
                <a:sym typeface="Symbol" charset="0"/>
              </a:rPr>
              <a:t>tm</a:t>
            </a:r>
            <a:r>
              <a:rPr lang="en-US" sz="2400" dirty="0">
                <a:sym typeface="Symbol" charset="0"/>
              </a:rPr>
              <a:t>) ) </a:t>
            </a:r>
            <a:r>
              <a:rPr lang="en-US" sz="2400" dirty="0" smtClean="0">
                <a:sym typeface="Symbol" charset="0"/>
              </a:rPr>
              <a:t>= F(</a:t>
            </a:r>
            <a:r>
              <a:rPr lang="en-US" sz="2400" dirty="0" err="1" smtClean="0">
                <a:sym typeface="Symbol" charset="0"/>
              </a:rPr>
              <a:t>k,m</a:t>
            </a:r>
            <a:r>
              <a:rPr lang="en-US" sz="2400" dirty="0" smtClean="0">
                <a:sym typeface="Symbol" charset="0"/>
              </a:rPr>
              <a:t>) =  </a:t>
            </a:r>
            <a:r>
              <a:rPr lang="en-US" sz="2400" dirty="0">
                <a:sym typeface="Symbol" charset="0"/>
              </a:rPr>
              <a:t>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359025" y="2851151"/>
            <a:ext cx="1160425" cy="1035049"/>
            <a:chOff x="1277975" y="2819400"/>
            <a:chExt cx="1160425" cy="1035049"/>
          </a:xfrm>
        </p:grpSpPr>
        <p:sp>
          <p:nvSpPr>
            <p:cNvPr id="26" name="Text Box 17"/>
            <p:cNvSpPr txBox="1">
              <a:spLocks noChangeArrowheads="1"/>
            </p:cNvSpPr>
            <p:nvPr/>
          </p:nvSpPr>
          <p:spPr bwMode="auto">
            <a:xfrm>
              <a:off x="1938544" y="2922348"/>
              <a:ext cx="499856" cy="5847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dirty="0">
                  <a:sym typeface="Symbol" charset="0"/>
                </a:rPr>
                <a:t></a:t>
              </a:r>
            </a:p>
          </p:txBody>
        </p:sp>
        <p:sp>
          <p:nvSpPr>
            <p:cNvPr id="27" name="Line 20"/>
            <p:cNvSpPr>
              <a:spLocks noChangeShapeType="1"/>
            </p:cNvSpPr>
            <p:nvPr/>
          </p:nvSpPr>
          <p:spPr bwMode="auto">
            <a:xfrm>
              <a:off x="2167144" y="2819400"/>
              <a:ext cx="0" cy="2447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2"/>
            <p:cNvSpPr>
              <a:spLocks noChangeShapeType="1"/>
            </p:cNvSpPr>
            <p:nvPr/>
          </p:nvSpPr>
          <p:spPr bwMode="auto">
            <a:xfrm>
              <a:off x="2167144" y="3473449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277975" y="3064169"/>
              <a:ext cx="218008" cy="276999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spAutoFit/>
            </a:bodyPr>
            <a:lstStyle/>
            <a:p>
              <a:r>
                <a:rPr lang="en-US" dirty="0" smtClean="0"/>
                <a:t>IV</a:t>
              </a:r>
            </a:p>
          </p:txBody>
        </p:sp>
        <p:cxnSp>
          <p:nvCxnSpPr>
            <p:cNvPr id="30" name="Straight Arrow Connector 29"/>
            <p:cNvCxnSpPr>
              <a:endCxn id="26" idx="1"/>
            </p:cNvCxnSpPr>
            <p:nvPr/>
          </p:nvCxnSpPr>
          <p:spPr>
            <a:xfrm flipV="1">
              <a:off x="1495983" y="3214736"/>
              <a:ext cx="442561" cy="1833"/>
            </a:xfrm>
            <a:prstGeom prst="straightConnector1">
              <a:avLst/>
            </a:prstGeom>
            <a:ln w="12700" cap="rnd" cmpd="sng">
              <a:solidFill>
                <a:schemeClr val="tx1"/>
              </a:solidFill>
              <a:miter lim="800000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3962400" y="2161823"/>
            <a:ext cx="4114800" cy="3809999"/>
            <a:chOff x="3962400" y="2161823"/>
            <a:chExt cx="4114800" cy="3809999"/>
          </a:xfrm>
        </p:grpSpPr>
        <p:grpSp>
          <p:nvGrpSpPr>
            <p:cNvPr id="3" name="Group 2"/>
            <p:cNvGrpSpPr/>
            <p:nvPr/>
          </p:nvGrpSpPr>
          <p:grpSpPr>
            <a:xfrm>
              <a:off x="3962400" y="2161823"/>
              <a:ext cx="4114800" cy="3809999"/>
              <a:chOff x="3962400" y="2161823"/>
              <a:chExt cx="4114800" cy="3809999"/>
            </a:xfrm>
          </p:grpSpPr>
          <p:sp>
            <p:nvSpPr>
              <p:cNvPr id="16439" name="AutoShape 55"/>
              <p:cNvSpPr>
                <a:spLocks noChangeArrowheads="1"/>
              </p:cNvSpPr>
              <p:nvPr/>
            </p:nvSpPr>
            <p:spPr bwMode="auto">
              <a:xfrm>
                <a:off x="3962400" y="2161823"/>
                <a:ext cx="4114800" cy="3124201"/>
              </a:xfrm>
              <a:prstGeom prst="roundRect">
                <a:avLst>
                  <a:gd name="adj" fmla="val 16667"/>
                </a:avLst>
              </a:prstGeom>
              <a:ln/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6392" name="Rectangle 8"/>
              <p:cNvSpPr>
                <a:spLocks noChangeArrowheads="1"/>
              </p:cNvSpPr>
              <p:nvPr/>
            </p:nvSpPr>
            <p:spPr bwMode="auto">
              <a:xfrm>
                <a:off x="6324600" y="3914422"/>
                <a:ext cx="914400" cy="838200"/>
              </a:xfrm>
              <a:prstGeom prst="rect">
                <a:avLst/>
              </a:prstGeom>
              <a:ln>
                <a:headEnd/>
                <a:tailEnd/>
              </a:ln>
              <a:extLst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/>
                <a:r>
                  <a:rPr lang="en-US" sz="2400"/>
                  <a:t>F(k,</a:t>
                </a:r>
                <a:r>
                  <a:rPr lang="en-US" sz="2400">
                    <a:sym typeface="Symbol" charset="0"/>
                  </a:rPr>
                  <a:t>)</a:t>
                </a:r>
              </a:p>
            </p:txBody>
          </p:sp>
          <p:sp>
            <p:nvSpPr>
              <p:cNvPr id="16396" name="Rectangle 12"/>
              <p:cNvSpPr>
                <a:spLocks noChangeArrowheads="1"/>
              </p:cNvSpPr>
              <p:nvPr/>
            </p:nvSpPr>
            <p:spPr bwMode="auto">
              <a:xfrm>
                <a:off x="4343400" y="2466622"/>
                <a:ext cx="1600200" cy="381000"/>
              </a:xfrm>
              <a:prstGeom prst="rect">
                <a:avLst/>
              </a:prstGeom>
              <a:ln>
                <a:headEnd/>
                <a:tailEnd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/>
                <a:r>
                  <a:rPr lang="en-US" sz="2400" dirty="0" smtClean="0"/>
                  <a:t>m</a:t>
                </a:r>
                <a:endParaRPr lang="en-US" sz="2400" dirty="0"/>
              </a:p>
            </p:txBody>
          </p:sp>
          <p:sp>
            <p:nvSpPr>
              <p:cNvPr id="16397" name="Rectangle 13"/>
              <p:cNvSpPr>
                <a:spLocks noChangeArrowheads="1"/>
              </p:cNvSpPr>
              <p:nvPr/>
            </p:nvSpPr>
            <p:spPr bwMode="auto">
              <a:xfrm>
                <a:off x="5943600" y="2466622"/>
                <a:ext cx="1524000" cy="381000"/>
              </a:xfrm>
              <a:prstGeom prst="rect">
                <a:avLst/>
              </a:prstGeom>
              <a:ln>
                <a:headEnd/>
                <a:tailEnd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/>
                <a:r>
                  <a:rPr lang="en-US" sz="2400" dirty="0" err="1" smtClean="0"/>
                  <a:t>t</a:t>
                </a:r>
                <a:r>
                  <a:rPr lang="en-US" sz="2400" dirty="0" err="1" smtClean="0">
                    <a:sym typeface="Symbol" charset="0"/>
                  </a:rPr>
                  <a:t>m</a:t>
                </a:r>
                <a:r>
                  <a:rPr lang="en-US" sz="2400" dirty="0" smtClean="0"/>
                  <a:t> </a:t>
                </a:r>
                <a:endParaRPr lang="en-US" sz="2400" dirty="0"/>
              </a:p>
            </p:txBody>
          </p:sp>
          <p:sp>
            <p:nvSpPr>
              <p:cNvPr id="16400" name="Text Box 16"/>
              <p:cNvSpPr txBox="1">
                <a:spLocks noChangeArrowheads="1"/>
              </p:cNvSpPr>
              <p:nvPr/>
            </p:nvSpPr>
            <p:spPr bwMode="auto">
              <a:xfrm>
                <a:off x="6539167" y="2982321"/>
                <a:ext cx="499856" cy="5847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200" dirty="0">
                    <a:sym typeface="Symbol" charset="0"/>
                  </a:rPr>
                  <a:t></a:t>
                </a:r>
              </a:p>
            </p:txBody>
          </p:sp>
          <p:sp>
            <p:nvSpPr>
              <p:cNvPr id="16405" name="Line 21"/>
              <p:cNvSpPr>
                <a:spLocks noChangeShapeType="1"/>
              </p:cNvSpPr>
              <p:nvPr/>
            </p:nvSpPr>
            <p:spPr bwMode="auto">
              <a:xfrm flipH="1">
                <a:off x="6781800" y="2852411"/>
                <a:ext cx="1585" cy="3016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7" name="Line 23"/>
              <p:cNvSpPr>
                <a:spLocks noChangeShapeType="1"/>
              </p:cNvSpPr>
              <p:nvPr/>
            </p:nvSpPr>
            <p:spPr bwMode="auto">
              <a:xfrm>
                <a:off x="6781800" y="3533422"/>
                <a:ext cx="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0" name="Rectangle 36"/>
              <p:cNvSpPr>
                <a:spLocks noChangeArrowheads="1"/>
              </p:cNvSpPr>
              <p:nvPr/>
            </p:nvSpPr>
            <p:spPr bwMode="auto">
              <a:xfrm>
                <a:off x="4686300" y="3914422"/>
                <a:ext cx="914400" cy="838200"/>
              </a:xfrm>
              <a:prstGeom prst="rect">
                <a:avLst/>
              </a:prstGeom>
              <a:ln>
                <a:headEnd/>
                <a:tailEnd/>
              </a:ln>
              <a:extLst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/>
                <a:r>
                  <a:rPr lang="en-US" sz="2400" dirty="0"/>
                  <a:t>F(k,</a:t>
                </a:r>
                <a:r>
                  <a:rPr lang="en-US" sz="2400" dirty="0">
                    <a:sym typeface="Symbol" charset="0"/>
                  </a:rPr>
                  <a:t>)</a:t>
                </a:r>
              </a:p>
            </p:txBody>
          </p:sp>
          <p:sp>
            <p:nvSpPr>
              <p:cNvPr id="16422" name="Freeform 38"/>
              <p:cNvSpPr>
                <a:spLocks/>
              </p:cNvSpPr>
              <p:nvPr/>
            </p:nvSpPr>
            <p:spPr bwMode="auto">
              <a:xfrm>
                <a:off x="5161757" y="3276600"/>
                <a:ext cx="1391443" cy="1780822"/>
              </a:xfrm>
              <a:custGeom>
                <a:avLst/>
                <a:gdLst>
                  <a:gd name="T0" fmla="*/ 0 w 1008"/>
                  <a:gd name="T1" fmla="*/ 1056 h 1056"/>
                  <a:gd name="T2" fmla="*/ 576 w 1008"/>
                  <a:gd name="T3" fmla="*/ 1056 h 1056"/>
                  <a:gd name="T4" fmla="*/ 576 w 1008"/>
                  <a:gd name="T5" fmla="*/ 0 h 1056"/>
                  <a:gd name="T6" fmla="*/ 1008 w 1008"/>
                  <a:gd name="T7" fmla="*/ 0 h 10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08" h="1056">
                    <a:moveTo>
                      <a:pt x="0" y="1056"/>
                    </a:moveTo>
                    <a:lnTo>
                      <a:pt x="576" y="1056"/>
                    </a:lnTo>
                    <a:lnTo>
                      <a:pt x="576" y="0"/>
                    </a:lnTo>
                    <a:lnTo>
                      <a:pt x="1008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7" name="Line 43"/>
              <p:cNvSpPr>
                <a:spLocks noChangeShapeType="1"/>
              </p:cNvSpPr>
              <p:nvPr/>
            </p:nvSpPr>
            <p:spPr bwMode="auto">
              <a:xfrm>
                <a:off x="6780215" y="4752622"/>
                <a:ext cx="1587" cy="1219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Line 41"/>
              <p:cNvSpPr>
                <a:spLocks noChangeShapeType="1"/>
              </p:cNvSpPr>
              <p:nvPr/>
            </p:nvSpPr>
            <p:spPr bwMode="auto">
              <a:xfrm>
                <a:off x="5167489" y="4752622"/>
                <a:ext cx="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6819154" y="3533422"/>
                <a:ext cx="25648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 anchorCtr="0">
                <a:spAutoFit/>
              </a:bodyPr>
              <a:lstStyle/>
              <a:p>
                <a:r>
                  <a:rPr lang="en-US" sz="2400" dirty="0" smtClean="0"/>
                  <a:t>m</a:t>
                </a:r>
              </a:p>
            </p:txBody>
          </p:sp>
          <p:sp>
            <p:nvSpPr>
              <p:cNvPr id="56" name="Text Box 53"/>
              <p:cNvSpPr txBox="1">
                <a:spLocks noChangeArrowheads="1"/>
              </p:cNvSpPr>
              <p:nvPr/>
            </p:nvSpPr>
            <p:spPr bwMode="auto">
              <a:xfrm>
                <a:off x="6956777" y="5431724"/>
                <a:ext cx="288811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t</a:t>
                </a:r>
                <a:endParaRPr lang="en-US" sz="2400" dirty="0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4249775" y="2858285"/>
              <a:ext cx="1160425" cy="1035049"/>
              <a:chOff x="1277975" y="2819400"/>
              <a:chExt cx="1160425" cy="1035049"/>
            </a:xfrm>
          </p:grpSpPr>
          <p:sp>
            <p:nvSpPr>
              <p:cNvPr id="33" name="Text Box 17"/>
              <p:cNvSpPr txBox="1">
                <a:spLocks noChangeArrowheads="1"/>
              </p:cNvSpPr>
              <p:nvPr/>
            </p:nvSpPr>
            <p:spPr bwMode="auto">
              <a:xfrm>
                <a:off x="1938544" y="2922348"/>
                <a:ext cx="499856" cy="5847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200" dirty="0">
                    <a:sym typeface="Symbol" charset="0"/>
                  </a:rPr>
                  <a:t></a:t>
                </a:r>
              </a:p>
            </p:txBody>
          </p:sp>
          <p:sp>
            <p:nvSpPr>
              <p:cNvPr id="34" name="Line 20"/>
              <p:cNvSpPr>
                <a:spLocks noChangeShapeType="1"/>
              </p:cNvSpPr>
              <p:nvPr/>
            </p:nvSpPr>
            <p:spPr bwMode="auto">
              <a:xfrm>
                <a:off x="2167144" y="2819400"/>
                <a:ext cx="0" cy="2447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2"/>
              <p:cNvSpPr>
                <a:spLocks noChangeShapeType="1"/>
              </p:cNvSpPr>
              <p:nvPr/>
            </p:nvSpPr>
            <p:spPr bwMode="auto">
              <a:xfrm>
                <a:off x="2167144" y="3473449"/>
                <a:ext cx="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1277975" y="3064169"/>
                <a:ext cx="2180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t" anchorCtr="0">
                <a:spAutoFit/>
              </a:bodyPr>
              <a:lstStyle/>
              <a:p>
                <a:r>
                  <a:rPr lang="en-US" dirty="0" smtClean="0"/>
                  <a:t>IV</a:t>
                </a:r>
              </a:p>
            </p:txBody>
          </p:sp>
          <p:cxnSp>
            <p:nvCxnSpPr>
              <p:cNvPr id="40" name="Straight Arrow Connector 39"/>
              <p:cNvCxnSpPr>
                <a:endCxn id="33" idx="1"/>
              </p:cNvCxnSpPr>
              <p:nvPr/>
            </p:nvCxnSpPr>
            <p:spPr>
              <a:xfrm flipV="1">
                <a:off x="1495983" y="3214736"/>
                <a:ext cx="442561" cy="1833"/>
              </a:xfrm>
              <a:prstGeom prst="straightConnector1">
                <a:avLst/>
              </a:prstGeom>
              <a:ln w="12700" cap="rnd" cmpd="sng">
                <a:solidFill>
                  <a:schemeClr val="tx1"/>
                </a:solidFill>
                <a:miter lim="800000"/>
                <a:headEnd type="none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2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ECBC</a:t>
            </a:r>
            <a:r>
              <a:rPr lang="en-US" dirty="0"/>
              <a:t>-</a:t>
            </a:r>
            <a:r>
              <a:rPr lang="en-US" dirty="0" smtClean="0"/>
              <a:t>MAC analysis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5486400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spcBef>
                <a:spcPct val="100000"/>
              </a:spcBef>
              <a:buNone/>
              <a:tabLst>
                <a:tab pos="685800" algn="l"/>
              </a:tabLst>
            </a:pPr>
            <a:r>
              <a:rPr lang="en-US" sz="2400" u="sng" dirty="0" smtClean="0"/>
              <a:t>Recall</a:t>
            </a:r>
            <a:r>
              <a:rPr lang="en-US" sz="2400" i="1" dirty="0" smtClean="0"/>
              <a:t>:</a:t>
            </a:r>
            <a:r>
              <a:rPr lang="en-US" sz="2400" dirty="0" smtClean="0"/>
              <a:t> We built ECBC-MAC from a  PRP (e.g., block cipher) </a:t>
            </a:r>
            <a:br>
              <a:rPr lang="en-US" sz="2400" dirty="0" smtClean="0"/>
            </a:br>
            <a:r>
              <a:rPr lang="en-US" sz="2400" dirty="0" smtClean="0"/>
              <a:t>F: K x X -&gt; X</a:t>
            </a:r>
            <a:endParaRPr lang="en-US" sz="2400" u="sng" dirty="0" smtClean="0"/>
          </a:p>
          <a:p>
            <a:pPr marL="0" indent="0">
              <a:lnSpc>
                <a:spcPct val="130000"/>
              </a:lnSpc>
              <a:spcBef>
                <a:spcPct val="100000"/>
              </a:spcBef>
              <a:buNone/>
              <a:tabLst>
                <a:tab pos="685800" algn="l"/>
              </a:tabLst>
            </a:pPr>
            <a:r>
              <a:rPr lang="en-US" sz="2400" u="sng" dirty="0" smtClean="0"/>
              <a:t>Theorem</a:t>
            </a:r>
            <a:r>
              <a:rPr lang="en-US" sz="2400" dirty="0"/>
              <a:t>:     For any L&gt;0,</a:t>
            </a:r>
            <a:br>
              <a:rPr lang="en-US" sz="2400" dirty="0"/>
            </a:br>
            <a:r>
              <a:rPr lang="en-US" sz="2400" dirty="0"/>
              <a:t>	F</a:t>
            </a:r>
            <a:r>
              <a:rPr lang="en-US" sz="2400" dirty="0" smtClean="0"/>
              <a:t>or every eff. q</a:t>
            </a:r>
            <a:r>
              <a:rPr lang="en-US" sz="2400" dirty="0"/>
              <a:t>-query </a:t>
            </a:r>
            <a:r>
              <a:rPr lang="en-US" sz="2400" dirty="0" smtClean="0"/>
              <a:t>PRF adv</a:t>
            </a:r>
            <a:r>
              <a:rPr lang="en-US" sz="2400" dirty="0"/>
              <a:t>. A attacking </a:t>
            </a:r>
            <a:r>
              <a:rPr lang="en-US" sz="2400" dirty="0" smtClean="0"/>
              <a:t>F</a:t>
            </a:r>
            <a:r>
              <a:rPr lang="en-US" sz="2400" baseline="-25000" dirty="0" smtClean="0"/>
              <a:t>ECBC </a:t>
            </a:r>
            <a:r>
              <a:rPr lang="en-US" sz="2400" dirty="0"/>
              <a:t>or </a:t>
            </a:r>
            <a:r>
              <a:rPr lang="en-US" sz="2400" dirty="0" smtClean="0"/>
              <a:t>F</a:t>
            </a:r>
            <a:r>
              <a:rPr lang="en-US" sz="2400" baseline="-25000" dirty="0" smtClean="0"/>
              <a:t>NMAC</a:t>
            </a:r>
            <a:r>
              <a:rPr lang="en-US" sz="2400" baseline="-25000" dirty="0"/>
              <a:t/>
            </a:r>
            <a:br>
              <a:rPr lang="en-US" sz="2400" baseline="-25000" dirty="0"/>
            </a:br>
            <a:r>
              <a:rPr lang="en-US" sz="2400" baseline="-25000" dirty="0"/>
              <a:t>	</a:t>
            </a:r>
            <a:r>
              <a:rPr lang="en-US" sz="2400" dirty="0"/>
              <a:t>there exists </a:t>
            </a:r>
            <a:r>
              <a:rPr lang="en-US" sz="2400" dirty="0" smtClean="0"/>
              <a:t>an eff. </a:t>
            </a:r>
            <a:r>
              <a:rPr lang="en-US" sz="2400" dirty="0"/>
              <a:t>adversary B  </a:t>
            </a:r>
            <a:r>
              <a:rPr lang="en-US" sz="2400" dirty="0" err="1"/>
              <a:t>s.t.</a:t>
            </a:r>
            <a:r>
              <a:rPr lang="en-US" sz="2400" dirty="0" smtClean="0"/>
              <a:t>:</a:t>
            </a:r>
            <a:endParaRPr lang="en-US" sz="2400" dirty="0"/>
          </a:p>
          <a:p>
            <a:pPr>
              <a:lnSpc>
                <a:spcPct val="150000"/>
              </a:lnSpc>
              <a:buFontTx/>
              <a:buNone/>
              <a:tabLst>
                <a:tab pos="685800" algn="l"/>
              </a:tabLst>
            </a:pPr>
            <a:r>
              <a:rPr lang="en-US" sz="2400" dirty="0"/>
              <a:t>		   </a:t>
            </a:r>
            <a:r>
              <a:rPr lang="en-US" sz="2400" dirty="0" err="1" smtClean="0">
                <a:solidFill>
                  <a:srgbClr val="000000"/>
                </a:solidFill>
              </a:rPr>
              <a:t>Adv</a:t>
            </a:r>
            <a:r>
              <a:rPr lang="en-US" sz="2400" baseline="-25000" dirty="0" err="1" smtClean="0">
                <a:solidFill>
                  <a:srgbClr val="000000"/>
                </a:solidFill>
              </a:rPr>
              <a:t>PRF</a:t>
            </a:r>
            <a:r>
              <a:rPr lang="en-US" sz="2400" dirty="0" smtClean="0">
                <a:solidFill>
                  <a:srgbClr val="000000"/>
                </a:solidFill>
              </a:rPr>
              <a:t>[</a:t>
            </a:r>
            <a:r>
              <a:rPr lang="en-US" sz="2400" dirty="0">
                <a:solidFill>
                  <a:srgbClr val="000000"/>
                </a:solidFill>
              </a:rPr>
              <a:t>A, </a:t>
            </a:r>
            <a:r>
              <a:rPr lang="en-US" sz="2400" dirty="0" smtClean="0">
                <a:solidFill>
                  <a:srgbClr val="000000"/>
                </a:solidFill>
              </a:rPr>
              <a:t>F</a:t>
            </a:r>
            <a:r>
              <a:rPr lang="en-US" sz="2400" baseline="-25000" dirty="0" smtClean="0">
                <a:solidFill>
                  <a:srgbClr val="000000"/>
                </a:solidFill>
              </a:rPr>
              <a:t>ECBC</a:t>
            </a:r>
            <a:r>
              <a:rPr lang="en-US" sz="2400" dirty="0">
                <a:solidFill>
                  <a:srgbClr val="000000"/>
                </a:solidFill>
              </a:rPr>
              <a:t>] </a:t>
            </a:r>
            <a:r>
              <a:rPr lang="en-US" sz="2400" dirty="0">
                <a:solidFill>
                  <a:srgbClr val="000000"/>
                </a:solidFill>
                <a:sym typeface="Symbol" charset="0"/>
              </a:rPr>
              <a:t></a:t>
            </a:r>
            <a:r>
              <a:rPr lang="en-US" sz="2400" dirty="0">
                <a:solidFill>
                  <a:srgbClr val="000000"/>
                </a:solidFill>
              </a:rPr>
              <a:t>  </a:t>
            </a:r>
            <a:r>
              <a:rPr lang="en-US" sz="2400" dirty="0" err="1" smtClean="0">
                <a:solidFill>
                  <a:srgbClr val="000000"/>
                </a:solidFill>
              </a:rPr>
              <a:t>Adv</a:t>
            </a:r>
            <a:r>
              <a:rPr lang="en-US" sz="2400" baseline="-25000" dirty="0" err="1" smtClean="0">
                <a:solidFill>
                  <a:srgbClr val="000000"/>
                </a:solidFill>
              </a:rPr>
              <a:t>PRP</a:t>
            </a:r>
            <a:r>
              <a:rPr lang="en-US" sz="2400" dirty="0" smtClean="0">
                <a:solidFill>
                  <a:srgbClr val="000000"/>
                </a:solidFill>
              </a:rPr>
              <a:t>[</a:t>
            </a:r>
            <a:r>
              <a:rPr lang="en-US" sz="2400" dirty="0">
                <a:solidFill>
                  <a:srgbClr val="000000"/>
                </a:solidFill>
              </a:rPr>
              <a:t>B, F]  +  2 q</a:t>
            </a:r>
            <a:r>
              <a:rPr lang="en-US" sz="2400" baseline="30000" dirty="0">
                <a:solidFill>
                  <a:srgbClr val="000000"/>
                </a:solidFill>
              </a:rPr>
              <a:t>2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/ </a:t>
            </a:r>
            <a:r>
              <a:rPr lang="en-US" sz="2400" dirty="0">
                <a:solidFill>
                  <a:srgbClr val="000000"/>
                </a:solidFill>
              </a:rPr>
              <a:t>|X</a:t>
            </a:r>
            <a:r>
              <a:rPr lang="en-US" sz="2400" dirty="0" smtClean="0">
                <a:solidFill>
                  <a:srgbClr val="000000"/>
                </a:solidFill>
              </a:rPr>
              <a:t>|</a:t>
            </a: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spcBef>
                <a:spcPts val="3600"/>
              </a:spcBef>
              <a:buNone/>
              <a:tabLst>
                <a:tab pos="685800" algn="l"/>
              </a:tabLst>
            </a:pPr>
            <a:r>
              <a:rPr lang="en-US" sz="2400" dirty="0" smtClean="0"/>
              <a:t>CBC</a:t>
            </a:r>
            <a:r>
              <a:rPr lang="en-US" sz="2400" dirty="0"/>
              <a:t>-MAC is secure as long </a:t>
            </a:r>
            <a:r>
              <a:rPr lang="en-US" sz="2400" dirty="0" smtClean="0"/>
              <a:t>as q  </a:t>
            </a:r>
            <a:r>
              <a:rPr lang="en-US" sz="2400" dirty="0"/>
              <a:t>&lt;&lt;  |X|</a:t>
            </a:r>
            <a:r>
              <a:rPr lang="en-US" sz="2400" baseline="30000" dirty="0"/>
              <a:t>1/</a:t>
            </a:r>
            <a:r>
              <a:rPr lang="en-US" sz="2400" baseline="30000" dirty="0" smtClean="0"/>
              <a:t>2</a:t>
            </a:r>
          </a:p>
          <a:p>
            <a:pPr marL="0" indent="0">
              <a:spcBef>
                <a:spcPts val="600"/>
              </a:spcBef>
              <a:buNone/>
              <a:tabLst>
                <a:tab pos="685800" algn="l"/>
              </a:tabLst>
            </a:pP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21</a:t>
            </a:fld>
            <a:endParaRPr lang="en-US"/>
          </a:p>
        </p:txBody>
      </p:sp>
      <p:sp>
        <p:nvSpPr>
          <p:cNvPr id="6" name="Folded Corner 5"/>
          <p:cNvSpPr/>
          <p:nvPr/>
        </p:nvSpPr>
        <p:spPr>
          <a:xfrm>
            <a:off x="3048000" y="5867400"/>
            <a:ext cx="3581400" cy="854075"/>
          </a:xfrm>
          <a:prstGeom prst="foldedCorner">
            <a:avLst/>
          </a:prstGeom>
          <a:solidFill>
            <a:schemeClr val="accent5"/>
          </a:solidFill>
          <a:ln w="28575" cap="rnd" cmpd="sng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9144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After signing |X|</a:t>
            </a:r>
            <a:r>
              <a:rPr lang="en-US" sz="2400" baseline="30000" dirty="0" smtClean="0">
                <a:solidFill>
                  <a:schemeClr val="bg1"/>
                </a:solidFill>
              </a:rPr>
              <a:t>1/2</a:t>
            </a:r>
            <a:r>
              <a:rPr lang="en-US" sz="2400" dirty="0" smtClean="0">
                <a:solidFill>
                  <a:schemeClr val="bg1"/>
                </a:solidFill>
              </a:rPr>
              <a:t> messages, rekey</a:t>
            </a:r>
          </a:p>
        </p:txBody>
      </p:sp>
    </p:spTree>
    <p:extLst>
      <p:ext uri="{BB962C8B-B14F-4D97-AF65-F5344CB8AC3E}">
        <p14:creationId xmlns:p14="http://schemas.microsoft.com/office/powerpoint/2010/main" val="142592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37505" y="1660882"/>
            <a:ext cx="6868991" cy="77751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Tx/>
              <a:buNone/>
              <a:tabLst>
                <a:tab pos="685800" algn="l"/>
              </a:tabLst>
            </a:pPr>
            <a:r>
              <a:rPr lang="en-US" sz="2800" dirty="0" err="1"/>
              <a:t>Adv</a:t>
            </a:r>
            <a:r>
              <a:rPr lang="en-US" sz="2800" baseline="-25000" dirty="0" err="1"/>
              <a:t>PRF</a:t>
            </a:r>
            <a:r>
              <a:rPr lang="en-US" sz="2800" dirty="0"/>
              <a:t>[A, </a:t>
            </a:r>
            <a:r>
              <a:rPr lang="en-US" sz="2800" dirty="0" smtClean="0"/>
              <a:t>F</a:t>
            </a:r>
            <a:r>
              <a:rPr lang="en-US" sz="2800" baseline="-25000" dirty="0" smtClean="0"/>
              <a:t>ECBC</a:t>
            </a:r>
            <a:r>
              <a:rPr lang="en-US" sz="2800" dirty="0"/>
              <a:t>] </a:t>
            </a:r>
            <a:r>
              <a:rPr lang="en-US" sz="2800" dirty="0">
                <a:sym typeface="Symbol" charset="0"/>
              </a:rPr>
              <a:t></a:t>
            </a:r>
            <a:r>
              <a:rPr lang="en-US" sz="2800" dirty="0"/>
              <a:t>  </a:t>
            </a:r>
            <a:r>
              <a:rPr lang="en-US" sz="2800" dirty="0" err="1"/>
              <a:t>Adv</a:t>
            </a:r>
            <a:r>
              <a:rPr lang="en-US" sz="2800" baseline="-25000" dirty="0" err="1"/>
              <a:t>PRP</a:t>
            </a:r>
            <a:r>
              <a:rPr lang="en-US" sz="2800" dirty="0"/>
              <a:t>[B, F]  +  </a:t>
            </a:r>
            <a:r>
              <a:rPr lang="en-US" sz="2800" b="1" dirty="0">
                <a:solidFill>
                  <a:srgbClr val="000000"/>
                </a:solidFill>
              </a:rPr>
              <a:t>2 q</a:t>
            </a:r>
            <a:r>
              <a:rPr lang="en-US" sz="2800" b="1" baseline="30000" dirty="0">
                <a:solidFill>
                  <a:srgbClr val="000000"/>
                </a:solidFill>
              </a:rPr>
              <a:t>2</a:t>
            </a:r>
            <a:r>
              <a:rPr lang="en-US" sz="2800" b="1" dirty="0">
                <a:solidFill>
                  <a:srgbClr val="000000"/>
                </a:solidFill>
              </a:rPr>
              <a:t> / |X|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6400800" y="746482"/>
            <a:ext cx="2438400" cy="762000"/>
          </a:xfrm>
          <a:prstGeom prst="wedgeRoundRectCallout">
            <a:avLst>
              <a:gd name="adj1" fmla="val -32021"/>
              <a:gd name="adj2" fmla="val 96451"/>
              <a:gd name="adj3" fmla="val 16667"/>
            </a:avLst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# </a:t>
            </a:r>
            <a:r>
              <a:rPr lang="en-US" sz="2400" dirty="0" err="1" smtClean="0">
                <a:solidFill>
                  <a:schemeClr val="bg1"/>
                </a:solidFill>
              </a:rPr>
              <a:t>msgs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MAC’ed</a:t>
            </a:r>
            <a:r>
              <a:rPr lang="en-US" sz="2400" dirty="0" smtClean="0">
                <a:solidFill>
                  <a:schemeClr val="bg1"/>
                </a:solidFill>
              </a:rPr>
              <a:t> with key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91067" y="2590800"/>
            <a:ext cx="8229600" cy="3276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Suppose we want   </a:t>
            </a:r>
            <a:r>
              <a:rPr lang="en-US" dirty="0" err="1"/>
              <a:t>AdvPRF</a:t>
            </a:r>
            <a:r>
              <a:rPr lang="en-US" dirty="0"/>
              <a:t>[A, F</a:t>
            </a:r>
            <a:r>
              <a:rPr lang="en-US" baseline="-25000" dirty="0"/>
              <a:t>ECBC</a:t>
            </a:r>
            <a:r>
              <a:rPr lang="en-US" dirty="0"/>
              <a:t>] ≤  1/</a:t>
            </a:r>
            <a:r>
              <a:rPr lang="en-US" dirty="0" smtClean="0"/>
              <a:t>2</a:t>
            </a:r>
            <a:r>
              <a:rPr lang="en-US" baseline="30000" dirty="0" smtClean="0"/>
              <a:t>32</a:t>
            </a:r>
          </a:p>
          <a:p>
            <a:pPr marL="0" indent="0">
              <a:buNone/>
            </a:pPr>
            <a:endParaRPr lang="en-US" baseline="30000" dirty="0" smtClean="0"/>
          </a:p>
          <a:p>
            <a:pPr marL="0" indent="0">
              <a:buNone/>
            </a:pPr>
            <a:endParaRPr lang="en-US" baseline="30000" dirty="0" smtClean="0"/>
          </a:p>
          <a:p>
            <a:pPr lvl="1"/>
            <a:r>
              <a:rPr lang="en-US" dirty="0" smtClean="0"/>
              <a:t>then (2q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/|X</a:t>
            </a:r>
            <a:r>
              <a:rPr lang="en-US" dirty="0" smtClean="0"/>
              <a:t>|) </a:t>
            </a:r>
            <a:r>
              <a:rPr lang="en-US" dirty="0"/>
              <a:t>&lt; 1</a:t>
            </a:r>
            <a:r>
              <a:rPr lang="en-US" dirty="0" smtClean="0"/>
              <a:t>/2</a:t>
            </a:r>
            <a:r>
              <a:rPr lang="en-US" baseline="30000" dirty="0" smtClean="0"/>
              <a:t>32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AES:     |X| = 2</a:t>
            </a:r>
            <a:r>
              <a:rPr lang="en-US" baseline="30000" dirty="0"/>
              <a:t>128</a:t>
            </a:r>
            <a:r>
              <a:rPr lang="en-US" dirty="0"/>
              <a:t>    ⇒   q &lt; </a:t>
            </a:r>
            <a:r>
              <a:rPr lang="en-US" dirty="0" smtClean="0"/>
              <a:t>2</a:t>
            </a:r>
            <a:r>
              <a:rPr lang="en-US" baseline="30000" dirty="0" smtClean="0"/>
              <a:t>48</a:t>
            </a:r>
          </a:p>
          <a:p>
            <a:pPr lvl="1"/>
            <a:r>
              <a:rPr lang="en-US" dirty="0"/>
              <a:t>3DES:    |X| = 2</a:t>
            </a:r>
            <a:r>
              <a:rPr lang="en-US" baseline="30000" dirty="0"/>
              <a:t>64</a:t>
            </a:r>
            <a:r>
              <a:rPr lang="en-US" dirty="0"/>
              <a:t>    ⇒   q &lt; </a:t>
            </a:r>
            <a:r>
              <a:rPr lang="en-US" dirty="0" smtClean="0"/>
              <a:t>2</a:t>
            </a:r>
            <a:r>
              <a:rPr lang="en-US" baseline="30000" dirty="0" smtClean="0"/>
              <a:t>16</a:t>
            </a:r>
            <a:endParaRPr lang="en-US" baseline="30000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486400" y="4255911"/>
            <a:ext cx="3429000" cy="1230489"/>
            <a:chOff x="5486400" y="4255911"/>
            <a:chExt cx="3429000" cy="1230489"/>
          </a:xfrm>
        </p:grpSpPr>
        <p:sp>
          <p:nvSpPr>
            <p:cNvPr id="9" name="Rounded Rectangular Callout 8"/>
            <p:cNvSpPr/>
            <p:nvPr/>
          </p:nvSpPr>
          <p:spPr>
            <a:xfrm>
              <a:off x="6096000" y="4255911"/>
              <a:ext cx="2819400" cy="1066800"/>
            </a:xfrm>
            <a:prstGeom prst="wedgeRoundRectCallout">
              <a:avLst>
                <a:gd name="adj1" fmla="val -59564"/>
                <a:gd name="adj2" fmla="val 13118"/>
                <a:gd name="adj3" fmla="val 16667"/>
              </a:avLst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Must change key after 2</a:t>
              </a:r>
              <a:r>
                <a:rPr lang="en-US" sz="2400" baseline="30000" dirty="0" smtClean="0">
                  <a:solidFill>
                    <a:schemeClr val="bg1"/>
                  </a:solidFill>
                </a:rPr>
                <a:t>48</a:t>
              </a:r>
              <a:r>
                <a:rPr lang="en-US" sz="2400" dirty="0" smtClean="0">
                  <a:solidFill>
                    <a:schemeClr val="bg1"/>
                  </a:solidFill>
                </a:rPr>
                <a:t>, 2</a:t>
              </a:r>
              <a:r>
                <a:rPr lang="en-US" sz="2400" baseline="30000" dirty="0" smtClean="0">
                  <a:solidFill>
                    <a:schemeClr val="bg1"/>
                  </a:solidFill>
                </a:rPr>
                <a:t>16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msgs</a:t>
              </a:r>
              <a:endParaRPr lang="en-US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0" name="Right Brace 9"/>
            <p:cNvSpPr/>
            <p:nvPr/>
          </p:nvSpPr>
          <p:spPr>
            <a:xfrm>
              <a:off x="5486400" y="4419600"/>
              <a:ext cx="304800" cy="1066800"/>
            </a:xfrm>
            <a:prstGeom prst="rightBrace">
              <a:avLst/>
            </a:prstGeom>
            <a:noFill/>
            <a:ln>
              <a:solidFill>
                <a:schemeClr val="tx1"/>
              </a:solidFill>
              <a:headEnd type="none"/>
              <a:tailEnd type="none"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22</a:t>
            </a:fld>
            <a:endParaRPr lang="en-US"/>
          </a:p>
        </p:txBody>
      </p:sp>
      <p:sp>
        <p:nvSpPr>
          <p:cNvPr id="12" name="Rounded Rectangular Callout 11"/>
          <p:cNvSpPr/>
          <p:nvPr/>
        </p:nvSpPr>
        <p:spPr>
          <a:xfrm>
            <a:off x="4869542" y="3230991"/>
            <a:ext cx="2819400" cy="790213"/>
          </a:xfrm>
          <a:prstGeom prst="wedgeRoundRectCallout">
            <a:avLst>
              <a:gd name="adj1" fmla="val -54558"/>
              <a:gd name="adj2" fmla="val 78905"/>
              <a:gd name="adj3" fmla="val 16667"/>
            </a:avLst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128-32 = 96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q</a:t>
            </a:r>
            <a:r>
              <a:rPr lang="en-US" sz="2400" baseline="30000" dirty="0" smtClean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 = 2</a:t>
            </a:r>
            <a:r>
              <a:rPr lang="en-US" sz="2400" baseline="30000" dirty="0" smtClean="0">
                <a:solidFill>
                  <a:schemeClr val="bg1"/>
                </a:solidFill>
              </a:rPr>
              <a:t>48*2</a:t>
            </a:r>
            <a:r>
              <a:rPr lang="en-US" sz="2400" dirty="0" smtClean="0">
                <a:solidFill>
                  <a:schemeClr val="bg1"/>
                </a:solidFill>
              </a:rPr>
              <a:t> = 2</a:t>
            </a:r>
            <a:r>
              <a:rPr lang="en-US" sz="2400" baseline="30000" dirty="0" smtClean="0">
                <a:solidFill>
                  <a:schemeClr val="bg1"/>
                </a:solidFill>
              </a:rPr>
              <a:t>96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6982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1828800" algn="l"/>
              </a:tabLst>
            </a:pPr>
            <a:r>
              <a:rPr lang="en-US" sz="2400" dirty="0"/>
              <a:t>Suppose the </a:t>
            </a:r>
            <a:r>
              <a:rPr lang="en-US" sz="2400" dirty="0" smtClean="0"/>
              <a:t>underlying PRF F is </a:t>
            </a:r>
            <a:r>
              <a:rPr lang="en-US" sz="2400" dirty="0"/>
              <a:t>a PRP </a:t>
            </a:r>
            <a:r>
              <a:rPr lang="en-US" sz="2400" dirty="0" smtClean="0"/>
              <a:t>(</a:t>
            </a:r>
            <a:r>
              <a:rPr lang="en-US" sz="2400" dirty="0"/>
              <a:t>e.g</a:t>
            </a:r>
            <a:r>
              <a:rPr lang="en-US" sz="2400" dirty="0" smtClean="0"/>
              <a:t>., </a:t>
            </a:r>
            <a:r>
              <a:rPr lang="en-US" sz="2400" dirty="0"/>
              <a:t>AES</a:t>
            </a:r>
            <a:r>
              <a:rPr lang="en-US" sz="2400" dirty="0" smtClean="0"/>
              <a:t>). </a:t>
            </a:r>
            <a:r>
              <a:rPr lang="en-US" sz="2400" dirty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Let F</a:t>
            </a:r>
            <a:r>
              <a:rPr lang="en-US" sz="2400" baseline="-25000" dirty="0" smtClean="0"/>
              <a:t>BIG</a:t>
            </a:r>
            <a:r>
              <a:rPr lang="en-US" sz="2400" dirty="0" smtClean="0"/>
              <a:t> be ECBC.  Then F</a:t>
            </a:r>
            <a:r>
              <a:rPr lang="en-US" sz="2400" baseline="-25000" dirty="0" smtClean="0"/>
              <a:t>BIG</a:t>
            </a:r>
            <a:r>
              <a:rPr lang="en-US" sz="2400" dirty="0" smtClean="0"/>
              <a:t> has </a:t>
            </a:r>
            <a:r>
              <a:rPr lang="en-US" sz="2400" dirty="0"/>
              <a:t>the following </a:t>
            </a:r>
            <a:br>
              <a:rPr lang="en-US" sz="2400" dirty="0"/>
            </a:br>
            <a:r>
              <a:rPr lang="en-US" sz="2400" i="1" u="sng" dirty="0">
                <a:solidFill>
                  <a:schemeClr val="tx2"/>
                </a:solidFill>
              </a:rPr>
              <a:t>extension </a:t>
            </a:r>
            <a:r>
              <a:rPr lang="en-US" sz="2400" i="1" u="sng" dirty="0" smtClean="0">
                <a:solidFill>
                  <a:schemeClr val="tx2"/>
                </a:solidFill>
              </a:rPr>
              <a:t>property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r>
              <a:rPr lang="en-US" sz="2400" dirty="0" smtClean="0"/>
              <a:t>∀</a:t>
            </a:r>
            <a:r>
              <a:rPr lang="en-US" sz="2400" dirty="0" err="1"/>
              <a:t>x,y,w</a:t>
            </a:r>
            <a:r>
              <a:rPr lang="en-US" sz="2400" dirty="0"/>
              <a:t>:  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F</a:t>
            </a:r>
            <a:r>
              <a:rPr lang="en-US" sz="2400" baseline="-25000" dirty="0" smtClean="0"/>
              <a:t>BIG</a:t>
            </a:r>
            <a:r>
              <a:rPr lang="en-US" sz="2400" dirty="0" smtClean="0"/>
              <a:t>(</a:t>
            </a:r>
            <a:r>
              <a:rPr lang="en-US" sz="2400" dirty="0"/>
              <a:t>k, x) = F</a:t>
            </a:r>
            <a:r>
              <a:rPr lang="en-US" sz="2400" baseline="-25000" dirty="0"/>
              <a:t>BIG</a:t>
            </a:r>
            <a:r>
              <a:rPr lang="en-US" sz="2400" dirty="0"/>
              <a:t>(k, y)     ⇒    F</a:t>
            </a:r>
            <a:r>
              <a:rPr lang="en-US" sz="2400" baseline="-25000" dirty="0"/>
              <a:t>BIG</a:t>
            </a:r>
            <a:r>
              <a:rPr lang="en-US" sz="2400" dirty="0"/>
              <a:t>(k,  </a:t>
            </a:r>
            <a:r>
              <a:rPr lang="en-US" sz="2800" b="1" dirty="0" smtClean="0"/>
              <a:t>x||w</a:t>
            </a:r>
            <a:r>
              <a:rPr lang="en-US" sz="2400" dirty="0"/>
              <a:t>) = F</a:t>
            </a:r>
            <a:r>
              <a:rPr lang="en-US" sz="2400" baseline="-25000" dirty="0"/>
              <a:t>BIG</a:t>
            </a:r>
            <a:r>
              <a:rPr lang="en-US" sz="2400" dirty="0"/>
              <a:t>(k, </a:t>
            </a:r>
            <a:r>
              <a:rPr lang="en-US" sz="2800" b="1" dirty="0" smtClean="0"/>
              <a:t>y||w</a:t>
            </a:r>
            <a:r>
              <a:rPr lang="en-US" sz="2400" dirty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23</a:t>
            </a:fld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280892" y="3733800"/>
            <a:ext cx="8616814" cy="2941637"/>
            <a:chOff x="280892" y="3733800"/>
            <a:chExt cx="8616814" cy="2941637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119092" y="4962512"/>
              <a:ext cx="914400" cy="8382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 dirty="0" smtClean="0"/>
                <a:t>F</a:t>
              </a:r>
              <a:endParaRPr lang="en-US" sz="2400" dirty="0">
                <a:sym typeface="Symbol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795492" y="4962512"/>
              <a:ext cx="914400" cy="8382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 dirty="0" smtClean="0"/>
                <a:t>F</a:t>
              </a:r>
              <a:endParaRPr lang="en-US" sz="2400" dirty="0">
                <a:sym typeface="Symbol" charset="0"/>
              </a:endParaRP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5562600" y="4962512"/>
              <a:ext cx="914400" cy="8382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 dirty="0" smtClean="0"/>
                <a:t>F</a:t>
              </a:r>
              <a:endParaRPr lang="en-US" sz="2400" dirty="0">
                <a:sym typeface="Symbol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814292" y="3733800"/>
              <a:ext cx="1524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/>
                <a:t>m[0]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338292" y="3733800"/>
              <a:ext cx="16764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dirty="0" smtClean="0"/>
                <a:t>...</a:t>
              </a:r>
              <a:endParaRPr lang="en-US" dirty="0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5181600" y="3733800"/>
              <a:ext cx="1524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dirty="0" smtClean="0"/>
                <a:t>w</a:t>
              </a:r>
              <a:endParaRPr lang="en-US" dirty="0"/>
            </a:p>
          </p:txBody>
        </p:sp>
        <p:sp>
          <p:nvSpPr>
            <p:cNvPr id="12" name="Line 24"/>
            <p:cNvSpPr>
              <a:spLocks noChangeShapeType="1"/>
            </p:cNvSpPr>
            <p:nvPr/>
          </p:nvSpPr>
          <p:spPr bwMode="auto">
            <a:xfrm>
              <a:off x="1576292" y="4148667"/>
              <a:ext cx="0" cy="7281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24"/>
            <p:cNvSpPr>
              <a:spLocks noChangeShapeType="1"/>
            </p:cNvSpPr>
            <p:nvPr/>
          </p:nvSpPr>
          <p:spPr bwMode="auto">
            <a:xfrm>
              <a:off x="3176492" y="4148667"/>
              <a:ext cx="0" cy="7281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24"/>
            <p:cNvSpPr>
              <a:spLocks noChangeShapeType="1"/>
            </p:cNvSpPr>
            <p:nvPr/>
          </p:nvSpPr>
          <p:spPr bwMode="auto">
            <a:xfrm>
              <a:off x="6019800" y="4114800"/>
              <a:ext cx="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17" name="Straight Arrow Connector 16"/>
            <p:cNvCxnSpPr>
              <a:stCxn id="5" idx="3"/>
              <a:endCxn id="6" idx="1"/>
            </p:cNvCxnSpPr>
            <p:nvPr/>
          </p:nvCxnSpPr>
          <p:spPr>
            <a:xfrm>
              <a:off x="2033492" y="5381612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7" idx="1"/>
            </p:cNvCxnSpPr>
            <p:nvPr/>
          </p:nvCxnSpPr>
          <p:spPr>
            <a:xfrm>
              <a:off x="3709892" y="5368912"/>
              <a:ext cx="1852708" cy="127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280892" y="5385845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54611" y="4860912"/>
              <a:ext cx="4596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k</a:t>
              </a:r>
              <a:r>
                <a:rPr lang="en-US" sz="2400" baseline="-25000" dirty="0" smtClean="0"/>
                <a:t>0</a:t>
              </a:r>
              <a:endParaRPr lang="en-US" sz="2400" baseline="-25000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6529290" y="5427183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3703317" y="4346958"/>
              <a:ext cx="1859283" cy="738664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spAutoFit/>
            </a:bodyPr>
            <a:lstStyle/>
            <a:p>
              <a:pPr algn="ctr"/>
              <a:r>
                <a:rPr lang="en-US" sz="2400" dirty="0" smtClean="0"/>
                <a:t>F(</a:t>
              </a:r>
              <a:r>
                <a:rPr lang="en-US" sz="2400" dirty="0" err="1" smtClean="0"/>
                <a:t>k,x</a:t>
              </a:r>
              <a:r>
                <a:rPr lang="en-US" sz="2400" dirty="0" smtClean="0"/>
                <a:t>) = F(</a:t>
              </a:r>
              <a:r>
                <a:rPr lang="en-US" sz="2400" dirty="0" err="1" smtClean="0"/>
                <a:t>k,y</a:t>
              </a:r>
              <a:r>
                <a:rPr lang="en-US" sz="2400" dirty="0" smtClean="0"/>
                <a:t>)</a:t>
              </a:r>
              <a:br>
                <a:rPr lang="en-US" sz="2400" dirty="0" smtClean="0"/>
              </a:br>
              <a:r>
                <a:rPr lang="en-US" sz="2400" dirty="0" smtClean="0"/>
                <a:t> here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172200" y="4267200"/>
              <a:ext cx="2725506" cy="738664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spAutoFit/>
            </a:bodyPr>
            <a:lstStyle/>
            <a:p>
              <a:pPr algn="ctr"/>
              <a:r>
                <a:rPr lang="en-US" sz="2400" dirty="0" smtClean="0"/>
                <a:t>F(</a:t>
              </a:r>
              <a:r>
                <a:rPr lang="en-US" sz="2400" dirty="0" err="1" smtClean="0"/>
                <a:t>k,x</a:t>
              </a:r>
              <a:r>
                <a:rPr lang="en-US" sz="2400" dirty="0" smtClean="0"/>
                <a:t>||w) = F(</a:t>
              </a:r>
              <a:r>
                <a:rPr lang="en-US" sz="2400" dirty="0" err="1" smtClean="0"/>
                <a:t>k,y</a:t>
              </a:r>
              <a:r>
                <a:rPr lang="en-US" sz="2400" dirty="0" smtClean="0"/>
                <a:t>||w)</a:t>
              </a:r>
              <a:br>
                <a:rPr lang="en-US" sz="2400" dirty="0" smtClean="0"/>
              </a:br>
              <a:r>
                <a:rPr lang="en-US" sz="2400" dirty="0" smtClean="0"/>
                <a:t> here</a:t>
              </a: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1409700" y="5943600"/>
              <a:ext cx="6324600" cy="731837"/>
            </a:xfrm>
            <a:prstGeom prst="roundRect">
              <a:avLst/>
            </a:prstGeom>
            <a:solidFill>
              <a:schemeClr val="accent5"/>
            </a:solidFill>
            <a:ln w="28575" cap="rnd" cmpd="sng">
              <a:noFill/>
              <a:prstDash val="solid"/>
              <a:miter lim="800000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Attacker just needs to find such an x and 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839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Collisions and the Birthday Paradox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8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Birthday Paradox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Put n people in  a room. What is the probability that 2 of them have the same birthday?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25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639240" y="3851212"/>
            <a:ext cx="762000" cy="53340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P</a:t>
            </a:r>
            <a:r>
              <a:rPr lang="en-US" sz="2400" baseline="-25000" dirty="0" smtClean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" name="Oval 7"/>
          <p:cNvSpPr/>
          <p:nvPr/>
        </p:nvSpPr>
        <p:spPr>
          <a:xfrm>
            <a:off x="3858440" y="3314700"/>
            <a:ext cx="762000" cy="53340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P</a:t>
            </a:r>
            <a:r>
              <a:rPr lang="en-US" sz="2400" baseline="-25000" dirty="0">
                <a:solidFill>
                  <a:schemeClr val="bg1"/>
                </a:solidFill>
              </a:rPr>
              <a:t>2</a:t>
            </a:r>
            <a:endParaRPr lang="en-US" sz="2400" baseline="-25000" dirty="0" smtClean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904876" y="4765612"/>
            <a:ext cx="762000" cy="53340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P</a:t>
            </a:r>
            <a:r>
              <a:rPr lang="en-US" sz="2400" baseline="-25000" dirty="0">
                <a:solidFill>
                  <a:schemeClr val="bg1"/>
                </a:solidFill>
              </a:rPr>
              <a:t>3</a:t>
            </a:r>
            <a:endParaRPr lang="en-US" sz="2400" baseline="-25000" dirty="0" smtClean="0">
              <a:solidFill>
                <a:schemeClr val="bg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001440" y="4034839"/>
            <a:ext cx="762000" cy="53340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P</a:t>
            </a:r>
            <a:r>
              <a:rPr lang="en-US" sz="2400" baseline="-25000" dirty="0">
                <a:solidFill>
                  <a:schemeClr val="bg1"/>
                </a:solidFill>
              </a:rPr>
              <a:t>4</a:t>
            </a:r>
            <a:endParaRPr lang="en-US" sz="2400" baseline="-25000" dirty="0" smtClean="0">
              <a:solidFill>
                <a:schemeClr val="bg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791200" y="3048000"/>
            <a:ext cx="762000" cy="53340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P</a:t>
            </a:r>
            <a:r>
              <a:rPr lang="en-US" sz="2400" baseline="-25000" dirty="0" err="1">
                <a:solidFill>
                  <a:schemeClr val="bg1"/>
                </a:solidFill>
              </a:rPr>
              <a:t>n</a:t>
            </a:r>
            <a:endParaRPr lang="en-US" sz="2400" baseline="-25000" dirty="0" smtClean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400300" y="5516591"/>
            <a:ext cx="4343400" cy="1082675"/>
          </a:xfrm>
          <a:prstGeom prst="roundRect">
            <a:avLst/>
          </a:prstGeom>
          <a:solidFill>
            <a:schemeClr val="accent5"/>
          </a:solidFill>
          <a:ln w="28575" cap="rnd" cmpd="sng">
            <a:noFill/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PR[P</a:t>
            </a:r>
            <a:r>
              <a:rPr lang="en-US" sz="2400" baseline="-25000" dirty="0" smtClean="0">
                <a:solidFill>
                  <a:schemeClr val="bg1"/>
                </a:solidFill>
              </a:rPr>
              <a:t>i</a:t>
            </a:r>
            <a:r>
              <a:rPr lang="en-US" sz="2400" dirty="0" smtClean="0">
                <a:solidFill>
                  <a:schemeClr val="bg1"/>
                </a:solidFill>
              </a:rPr>
              <a:t> = </a:t>
            </a:r>
            <a:r>
              <a:rPr lang="en-US" sz="2400" dirty="0" err="1" smtClean="0">
                <a:solidFill>
                  <a:schemeClr val="bg1"/>
                </a:solidFill>
              </a:rPr>
              <a:t>P</a:t>
            </a:r>
            <a:r>
              <a:rPr lang="en-US" sz="2400" baseline="-25000" dirty="0" err="1" smtClean="0">
                <a:solidFill>
                  <a:schemeClr val="bg1"/>
                </a:solidFill>
              </a:rPr>
              <a:t>j</a:t>
            </a:r>
            <a:r>
              <a:rPr lang="en-US" sz="2400" dirty="0" smtClean="0">
                <a:solidFill>
                  <a:schemeClr val="bg1"/>
                </a:solidFill>
              </a:rPr>
              <a:t>] &gt; .5 with 23 people.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(Think: n</a:t>
            </a:r>
            <a:r>
              <a:rPr lang="en-US" sz="2400" baseline="30000" dirty="0" smtClean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different </a:t>
            </a:r>
            <a:r>
              <a:rPr lang="en-US" sz="2400" dirty="0" smtClean="0">
                <a:solidFill>
                  <a:schemeClr val="bg1"/>
                </a:solidFill>
              </a:rPr>
              <a:t>pairs) </a:t>
            </a:r>
          </a:p>
        </p:txBody>
      </p:sp>
    </p:spTree>
    <p:extLst>
      <p:ext uri="{BB962C8B-B14F-4D97-AF65-F5344CB8AC3E}">
        <p14:creationId xmlns:p14="http://schemas.microsoft.com/office/powerpoint/2010/main" val="268051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Birthday Paradox Rule of Thumb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Given N possibilities, and random samples x</a:t>
            </a:r>
            <a:r>
              <a:rPr lang="en-US" baseline="-25000" dirty="0" smtClean="0"/>
              <a:t>1</a:t>
            </a:r>
            <a:r>
              <a:rPr lang="en-US" dirty="0" smtClean="0"/>
              <a:t>, ...,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dirty="0" smtClean="0"/>
              <a:t>, PR[x</a:t>
            </a:r>
            <a:r>
              <a:rPr lang="en-US" baseline="-25000" dirty="0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dirty="0" smtClean="0"/>
              <a:t>] ≈ 50% when j = N</a:t>
            </a:r>
            <a:r>
              <a:rPr lang="en-US" baseline="30000" dirty="0" smtClean="0"/>
              <a:t>1/2</a:t>
            </a:r>
            <a:endParaRPr lang="en-US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77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Generic attack on 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Let  H: M </a:t>
            </a:r>
            <a:r>
              <a:rPr lang="en-US" dirty="0" smtClean="0">
                <a:sym typeface="Symbol" charset="0"/>
              </a:rPr>
              <a:t> {0,1}</a:t>
            </a:r>
            <a:r>
              <a:rPr lang="en-US" baseline="30000" dirty="0" smtClean="0">
                <a:sym typeface="Symbol" charset="0"/>
              </a:rPr>
              <a:t>n</a:t>
            </a:r>
            <a:r>
              <a:rPr lang="en-US" dirty="0" smtClean="0">
                <a:sym typeface="Symbol" charset="0"/>
              </a:rPr>
              <a:t>  </a:t>
            </a:r>
            <a:r>
              <a:rPr lang="en-US" dirty="0">
                <a:sym typeface="Symbol" charset="0"/>
              </a:rPr>
              <a:t>be a hash function </a:t>
            </a:r>
            <a:r>
              <a:rPr lang="en-US" dirty="0" smtClean="0">
                <a:sym typeface="Symbol" charset="0"/>
              </a:rPr>
              <a:t>   ( |M| &gt;&gt; 2</a:t>
            </a:r>
            <a:r>
              <a:rPr lang="en-US" baseline="30000" dirty="0" smtClean="0">
                <a:sym typeface="Symbol" charset="0"/>
              </a:rPr>
              <a:t>n  </a:t>
            </a:r>
            <a:r>
              <a:rPr lang="en-US" dirty="0" smtClean="0">
                <a:sym typeface="Symbol" charset="0"/>
              </a:rPr>
              <a:t>)</a:t>
            </a:r>
            <a:endParaRPr lang="en-US" dirty="0">
              <a:sym typeface="Symbol" charset="0"/>
            </a:endParaRPr>
          </a:p>
          <a:p>
            <a:pPr marL="0" indent="0">
              <a:spcBef>
                <a:spcPts val="2376"/>
              </a:spcBef>
              <a:buNone/>
            </a:pPr>
            <a:r>
              <a:rPr lang="en-US" dirty="0">
                <a:sym typeface="Symbol" charset="0"/>
              </a:rPr>
              <a:t>G</a:t>
            </a:r>
            <a:r>
              <a:rPr lang="en-US" dirty="0" smtClean="0">
                <a:sym typeface="Symbol" charset="0"/>
              </a:rPr>
              <a:t>eneric alg. </a:t>
            </a:r>
            <a:r>
              <a:rPr lang="en-US" dirty="0">
                <a:sym typeface="Symbol" charset="0"/>
              </a:rPr>
              <a:t>t</a:t>
            </a:r>
            <a:r>
              <a:rPr lang="en-US" dirty="0" smtClean="0">
                <a:sym typeface="Symbol" charset="0"/>
              </a:rPr>
              <a:t>o find a collision </a:t>
            </a:r>
            <a:r>
              <a:rPr lang="en-US" b="1" dirty="0" smtClean="0">
                <a:sym typeface="Symbol" charset="0"/>
              </a:rPr>
              <a:t>in time   O(2</a:t>
            </a:r>
            <a:r>
              <a:rPr lang="en-US" b="1" baseline="30000" dirty="0" smtClean="0">
                <a:sym typeface="Symbol" charset="0"/>
              </a:rPr>
              <a:t>n/2</a:t>
            </a:r>
            <a:r>
              <a:rPr lang="en-US" b="1" dirty="0" smtClean="0">
                <a:sym typeface="Symbol" charset="0"/>
              </a:rPr>
              <a:t>)   </a:t>
            </a:r>
            <a:r>
              <a:rPr lang="en-US" dirty="0" smtClean="0">
                <a:sym typeface="Symbol" charset="0"/>
              </a:rPr>
              <a:t>hashes</a:t>
            </a:r>
            <a:endParaRPr lang="en-US" baseline="30000" dirty="0" smtClean="0">
              <a:sym typeface="Symbol" charset="0"/>
            </a:endParaRPr>
          </a:p>
          <a:p>
            <a:pPr marL="0" indent="0">
              <a:spcBef>
                <a:spcPts val="2376"/>
              </a:spcBef>
              <a:buNone/>
            </a:pPr>
            <a:r>
              <a:rPr lang="en-US" dirty="0" smtClean="0">
                <a:sym typeface="Symbol" charset="0"/>
              </a:rPr>
              <a:t>Algorithm:</a:t>
            </a:r>
          </a:p>
          <a:p>
            <a:pPr marL="457200" indent="-457200">
              <a:buAutoNum type="arabicPeriod"/>
            </a:pPr>
            <a:r>
              <a:rPr lang="en-US" dirty="0" smtClean="0">
                <a:sym typeface="Symbol" charset="0"/>
              </a:rPr>
              <a:t>Choose 2</a:t>
            </a:r>
            <a:r>
              <a:rPr lang="en-US" baseline="30000" dirty="0" smtClean="0">
                <a:sym typeface="Symbol" charset="0"/>
              </a:rPr>
              <a:t>n</a:t>
            </a:r>
            <a:r>
              <a:rPr lang="en-US" baseline="30000" dirty="0">
                <a:sym typeface="Symbol" charset="0"/>
              </a:rPr>
              <a:t>/</a:t>
            </a:r>
            <a:r>
              <a:rPr lang="en-US" baseline="30000" dirty="0" smtClean="0">
                <a:sym typeface="Symbol" charset="0"/>
              </a:rPr>
              <a:t>2</a:t>
            </a:r>
            <a:r>
              <a:rPr lang="en-US" b="1" baseline="30000" dirty="0" smtClean="0">
                <a:sym typeface="Symbol" charset="0"/>
              </a:rPr>
              <a:t>  </a:t>
            </a:r>
            <a:r>
              <a:rPr lang="en-US" dirty="0" smtClean="0">
                <a:sym typeface="Symbol" charset="0"/>
              </a:rPr>
              <a:t>random messages in M:     </a:t>
            </a:r>
            <a:br>
              <a:rPr lang="en-US" dirty="0" smtClean="0">
                <a:sym typeface="Symbol" charset="0"/>
              </a:rPr>
            </a:br>
            <a:r>
              <a:rPr lang="en-US" dirty="0" smtClean="0">
                <a:sym typeface="Symbol" charset="0"/>
              </a:rPr>
              <a:t>m</a:t>
            </a:r>
            <a:r>
              <a:rPr lang="en-US" baseline="-25000" dirty="0" smtClean="0">
                <a:sym typeface="Symbol" charset="0"/>
              </a:rPr>
              <a:t>1</a:t>
            </a:r>
            <a:r>
              <a:rPr lang="en-US" dirty="0" smtClean="0">
                <a:sym typeface="Symbol" charset="0"/>
              </a:rPr>
              <a:t>, …, m</a:t>
            </a:r>
            <a:r>
              <a:rPr lang="en-US" baseline="-25000" dirty="0" smtClean="0">
                <a:sym typeface="Symbol" charset="0"/>
              </a:rPr>
              <a:t>2</a:t>
            </a:r>
            <a:r>
              <a:rPr lang="en-US" baseline="9000" dirty="0" smtClean="0">
                <a:sym typeface="Symbol" charset="0"/>
              </a:rPr>
              <a:t>n/2      </a:t>
            </a:r>
            <a:r>
              <a:rPr lang="en-US" dirty="0" smtClean="0">
                <a:sym typeface="Symbol" charset="0"/>
              </a:rPr>
              <a:t> (distinct </a:t>
            </a:r>
            <a:r>
              <a:rPr lang="en-US" dirty="0" err="1" smtClean="0">
                <a:sym typeface="Symbol" charset="0"/>
              </a:rPr>
              <a:t>w.h.p</a:t>
            </a:r>
            <a:r>
              <a:rPr lang="en-US" dirty="0" smtClean="0">
                <a:sym typeface="Symbol" charset="0"/>
              </a:rPr>
              <a:t> )</a:t>
            </a:r>
            <a:endParaRPr lang="en-US" baseline="9000" dirty="0" smtClean="0">
              <a:sym typeface="Symbol" charset="0"/>
            </a:endParaRPr>
          </a:p>
          <a:p>
            <a:pPr marL="457200" indent="-457200">
              <a:buAutoNum type="arabicPeriod"/>
            </a:pPr>
            <a:r>
              <a:rPr lang="en-US" dirty="0" smtClean="0">
                <a:sym typeface="Symbol" charset="0"/>
              </a:rPr>
              <a:t>For </a:t>
            </a:r>
            <a:r>
              <a:rPr lang="en-US" dirty="0" err="1" smtClean="0">
                <a:sym typeface="Symbol" charset="0"/>
              </a:rPr>
              <a:t>i</a:t>
            </a:r>
            <a:r>
              <a:rPr lang="en-US" dirty="0" smtClean="0">
                <a:sym typeface="Symbol" charset="0"/>
              </a:rPr>
              <a:t> = 1, …,  2</a:t>
            </a:r>
            <a:r>
              <a:rPr lang="en-US" baseline="30000" dirty="0" smtClean="0">
                <a:sym typeface="Symbol" charset="0"/>
              </a:rPr>
              <a:t>n/2  </a:t>
            </a:r>
            <a:r>
              <a:rPr lang="en-US" dirty="0" smtClean="0">
                <a:sym typeface="Symbol" charset="0"/>
              </a:rPr>
              <a:t>compute    </a:t>
            </a:r>
            <a:r>
              <a:rPr lang="en-US" dirty="0" err="1" smtClean="0">
                <a:sym typeface="Symbol" charset="0"/>
              </a:rPr>
              <a:t>t</a:t>
            </a:r>
            <a:r>
              <a:rPr lang="en-US" baseline="-25000" dirty="0" err="1" smtClean="0">
                <a:sym typeface="Symbol" charset="0"/>
              </a:rPr>
              <a:t>i</a:t>
            </a:r>
            <a:r>
              <a:rPr lang="en-US" dirty="0" smtClean="0">
                <a:sym typeface="Symbol" charset="0"/>
              </a:rPr>
              <a:t> = H(m</a:t>
            </a:r>
            <a:r>
              <a:rPr lang="en-US" baseline="-25000" dirty="0" smtClean="0">
                <a:sym typeface="Symbol" charset="0"/>
              </a:rPr>
              <a:t>i</a:t>
            </a:r>
            <a:r>
              <a:rPr lang="en-US" dirty="0">
                <a:sym typeface="Symbol" charset="0"/>
              </a:rPr>
              <a:t>)    </a:t>
            </a:r>
            <a:r>
              <a:rPr lang="en-US" sz="2000" dirty="0">
                <a:sym typeface="Symbol" charset="0"/>
              </a:rPr>
              <a:t>∈{0,1}</a:t>
            </a:r>
            <a:r>
              <a:rPr lang="en-US" sz="2000" baseline="30000" dirty="0">
                <a:sym typeface="Symbol" charset="0"/>
              </a:rPr>
              <a:t>n</a:t>
            </a:r>
            <a:r>
              <a:rPr lang="en-US" sz="2000" dirty="0">
                <a:sym typeface="Symbol" charset="0"/>
              </a:rPr>
              <a:t> </a:t>
            </a:r>
            <a:endParaRPr lang="en-US" sz="2000" dirty="0" smtClean="0">
              <a:sym typeface="Symbol" charset="0"/>
            </a:endParaRPr>
          </a:p>
          <a:p>
            <a:pPr marL="457200" indent="-457200">
              <a:buAutoNum type="arabicPeriod"/>
            </a:pPr>
            <a:r>
              <a:rPr lang="en-US" dirty="0" smtClean="0">
                <a:sym typeface="Symbol" charset="0"/>
              </a:rPr>
              <a:t>Look for a collision  (</a:t>
            </a:r>
            <a:r>
              <a:rPr lang="en-US" dirty="0" err="1" smtClean="0">
                <a:sym typeface="Symbol" charset="0"/>
              </a:rPr>
              <a:t>t</a:t>
            </a:r>
            <a:r>
              <a:rPr lang="en-US" baseline="-25000" dirty="0" err="1" smtClean="0">
                <a:sym typeface="Symbol" charset="0"/>
              </a:rPr>
              <a:t>i</a:t>
            </a:r>
            <a:r>
              <a:rPr lang="en-US" dirty="0" smtClean="0">
                <a:sym typeface="Symbol" charset="0"/>
              </a:rPr>
              <a:t> = </a:t>
            </a:r>
            <a:r>
              <a:rPr lang="en-US" dirty="0" err="1" smtClean="0">
                <a:sym typeface="Symbol" charset="0"/>
              </a:rPr>
              <a:t>t</a:t>
            </a:r>
            <a:r>
              <a:rPr lang="en-US" baseline="-25000" dirty="0" err="1" smtClean="0">
                <a:sym typeface="Symbol" charset="0"/>
              </a:rPr>
              <a:t>j</a:t>
            </a:r>
            <a:r>
              <a:rPr lang="en-US" dirty="0" smtClean="0">
                <a:sym typeface="Symbol" charset="0"/>
              </a:rPr>
              <a:t>).    If not found, got back to step 1.</a:t>
            </a:r>
          </a:p>
          <a:p>
            <a:pPr marL="0" indent="0">
              <a:spcBef>
                <a:spcPts val="2376"/>
              </a:spcBef>
              <a:buNone/>
            </a:pPr>
            <a:r>
              <a:rPr lang="en-US" dirty="0" smtClean="0">
                <a:sym typeface="Symbol" charset="0"/>
              </a:rPr>
              <a:t>How well will this work?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2667000"/>
            <a:ext cx="8686800" cy="26416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2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birthday paradox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   r</a:t>
            </a:r>
            <a:r>
              <a:rPr lang="en-US" baseline="-25000" dirty="0" smtClean="0"/>
              <a:t>1</a:t>
            </a:r>
            <a:r>
              <a:rPr lang="en-US" dirty="0" smtClean="0"/>
              <a:t>, …,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 ∈ {1,…,n}   be </a:t>
            </a:r>
            <a:r>
              <a:rPr lang="en-US" dirty="0" err="1" smtClean="0"/>
              <a:t>indep</a:t>
            </a:r>
            <a:r>
              <a:rPr lang="en-US" dirty="0" smtClean="0"/>
              <a:t>. identically distributed integers. </a:t>
            </a:r>
          </a:p>
          <a:p>
            <a:pPr marL="0" indent="0">
              <a:spcBef>
                <a:spcPts val="1824"/>
              </a:spcBef>
              <a:buNone/>
            </a:pPr>
            <a:r>
              <a:rPr lang="en-US" u="sng" dirty="0" err="1" smtClean="0"/>
              <a:t>Thm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when  </a:t>
            </a:r>
            <a:r>
              <a:rPr lang="en-US" sz="2800" b="1" dirty="0" err="1" smtClean="0">
                <a:solidFill>
                  <a:schemeClr val="tx2"/>
                </a:solidFill>
              </a:rPr>
              <a:t>i</a:t>
            </a:r>
            <a:r>
              <a:rPr lang="en-US" dirty="0" smtClean="0"/>
              <a:t>= 1.2 × </a:t>
            </a:r>
            <a:r>
              <a:rPr lang="en-US" sz="2800" b="1" dirty="0" smtClean="0">
                <a:solidFill>
                  <a:srgbClr val="990000"/>
                </a:solidFill>
              </a:rPr>
              <a:t>n</a:t>
            </a:r>
            <a:r>
              <a:rPr lang="en-US" sz="2800" b="1" baseline="30000" dirty="0" smtClean="0">
                <a:solidFill>
                  <a:srgbClr val="990000"/>
                </a:solidFill>
              </a:rPr>
              <a:t>1/2</a:t>
            </a:r>
            <a:r>
              <a:rPr lang="en-US" baseline="30000" dirty="0" smtClean="0"/>
              <a:t> </a:t>
            </a:r>
            <a:r>
              <a:rPr lang="en-US" dirty="0" smtClean="0"/>
              <a:t> then  </a:t>
            </a:r>
            <a:r>
              <a:rPr lang="en-US" dirty="0" err="1" smtClean="0"/>
              <a:t>Pr</a:t>
            </a:r>
            <a:r>
              <a:rPr lang="en-US" sz="3200" dirty="0" smtClean="0"/>
              <a:t>[</a:t>
            </a:r>
            <a:r>
              <a:rPr lang="en-US" dirty="0" smtClean="0"/>
              <a:t> ∃</a:t>
            </a:r>
            <a:r>
              <a:rPr lang="en-US" dirty="0" err="1" smtClean="0"/>
              <a:t>i≠j</a:t>
            </a:r>
            <a:r>
              <a:rPr lang="en-US" dirty="0" smtClean="0"/>
              <a:t>:  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j</a:t>
            </a:r>
            <a:r>
              <a:rPr lang="en-US" dirty="0" smtClean="0"/>
              <a:t> </a:t>
            </a:r>
            <a:r>
              <a:rPr lang="en-US" sz="3200" dirty="0" smtClean="0"/>
              <a:t>] </a:t>
            </a:r>
            <a:r>
              <a:rPr lang="en-US" dirty="0" smtClean="0"/>
              <a:t>≥  ½ </a:t>
            </a:r>
          </a:p>
          <a:p>
            <a:pPr marL="0" indent="0">
              <a:buNone/>
            </a:pPr>
            <a:endParaRPr lang="en-US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28</a:t>
            </a:fld>
            <a:endParaRPr lang="en-US"/>
          </a:p>
        </p:txBody>
      </p:sp>
      <p:sp>
        <p:nvSpPr>
          <p:cNvPr id="5" name="Folded Corner 4"/>
          <p:cNvSpPr/>
          <p:nvPr/>
        </p:nvSpPr>
        <p:spPr>
          <a:xfrm>
            <a:off x="2628900" y="4267200"/>
            <a:ext cx="3886200" cy="1295400"/>
          </a:xfrm>
          <a:prstGeom prst="foldedCorner">
            <a:avLst/>
          </a:prstGeom>
          <a:solidFill>
            <a:schemeClr val="accent5"/>
          </a:solidFill>
          <a:ln w="28575" cap="rnd" cmpd="sng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13716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If H: M-&gt; {0,1}</a:t>
            </a:r>
            <a:r>
              <a:rPr lang="en-US" sz="2400" baseline="30000" dirty="0" smtClean="0">
                <a:solidFill>
                  <a:schemeClr val="bg1"/>
                </a:solidFill>
              </a:rPr>
              <a:t>n</a:t>
            </a:r>
            <a:r>
              <a:rPr lang="en-US" sz="2400" dirty="0" smtClean="0">
                <a:solidFill>
                  <a:schemeClr val="bg1"/>
                </a:solidFill>
              </a:rPr>
              <a:t>, then 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Pr</a:t>
            </a:r>
            <a:r>
              <a:rPr lang="en-US" sz="2400" dirty="0" smtClean="0">
                <a:solidFill>
                  <a:schemeClr val="bg1"/>
                </a:solidFill>
              </a:rPr>
              <a:t>[collision] ~ ½ 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with n</a:t>
            </a:r>
            <a:r>
              <a:rPr lang="en-US" sz="2400" baseline="30000" dirty="0" smtClean="0">
                <a:solidFill>
                  <a:schemeClr val="bg1"/>
                </a:solidFill>
              </a:rPr>
              <a:t>1/2</a:t>
            </a:r>
            <a:r>
              <a:rPr lang="en-US" sz="2400" dirty="0" smtClean="0">
                <a:solidFill>
                  <a:schemeClr val="bg1"/>
                </a:solidFill>
              </a:rPr>
              <a:t> hashes </a:t>
            </a:r>
          </a:p>
        </p:txBody>
      </p:sp>
    </p:spTree>
    <p:extLst>
      <p:ext uri="{BB962C8B-B14F-4D97-AF65-F5344CB8AC3E}">
        <p14:creationId xmlns:p14="http://schemas.microsoft.com/office/powerpoint/2010/main" val="73979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4938"/>
          <a:stretch/>
        </p:blipFill>
        <p:spPr>
          <a:xfrm>
            <a:off x="393700" y="76669"/>
            <a:ext cx="8216900" cy="61971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" y="177801"/>
            <a:ext cx="997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B=10</a:t>
            </a:r>
            <a:r>
              <a:rPr lang="en-US" sz="2400" baseline="30000" dirty="0" smtClean="0"/>
              <a:t>6</a:t>
            </a:r>
            <a:endParaRPr lang="en-US" sz="2400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4343401" y="6273800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# samples  n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1447800" y="3225800"/>
            <a:ext cx="1600200" cy="2641600"/>
            <a:chOff x="1447800" y="2419350"/>
            <a:chExt cx="1600200" cy="19812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1447800" y="2444750"/>
              <a:ext cx="16002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048000" y="2419350"/>
              <a:ext cx="0" cy="19812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1447800" y="1143000"/>
            <a:ext cx="2895600" cy="4724400"/>
            <a:chOff x="1447800" y="857250"/>
            <a:chExt cx="2895600" cy="3543300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1447800" y="857250"/>
              <a:ext cx="28956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343400" y="895350"/>
              <a:ext cx="0" cy="35052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Rounded Rectangular Callout 1"/>
          <p:cNvSpPr/>
          <p:nvPr/>
        </p:nvSpPr>
        <p:spPr>
          <a:xfrm>
            <a:off x="5334000" y="2514600"/>
            <a:ext cx="2209800" cy="1219200"/>
          </a:xfrm>
          <a:prstGeom prst="wedgeRoundRectCallout">
            <a:avLst>
              <a:gd name="adj1" fmla="val -148547"/>
              <a:gd name="adj2" fmla="val 53241"/>
              <a:gd name="adj3" fmla="val 16667"/>
            </a:avLst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50% </a:t>
            </a:r>
            <a:r>
              <a:rPr lang="en-US" sz="2400" dirty="0" err="1" smtClean="0">
                <a:solidFill>
                  <a:srgbClr val="000000"/>
                </a:solidFill>
              </a:rPr>
              <a:t>prob</a:t>
            </a:r>
            <a:r>
              <a:rPr lang="en-US" sz="2400" dirty="0" smtClean="0">
                <a:solidFill>
                  <a:srgbClr val="000000"/>
                </a:solidFill>
              </a:rPr>
              <a:t> of collision with ~1200 hashes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70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Message Integrity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915400" cy="563880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  <a:tabLst>
                <a:tab pos="3200400" algn="l"/>
              </a:tabLst>
            </a:pPr>
            <a:r>
              <a:rPr lang="en-US" dirty="0" smtClean="0"/>
              <a:t>Goal: </a:t>
            </a:r>
            <a:r>
              <a:rPr lang="en-US" i="1" u="sng" dirty="0" smtClean="0">
                <a:solidFill>
                  <a:schemeClr val="tx2"/>
                </a:solidFill>
              </a:rPr>
              <a:t>integrity</a:t>
            </a:r>
            <a:r>
              <a:rPr lang="en-US" dirty="0"/>
              <a:t> </a:t>
            </a:r>
            <a:r>
              <a:rPr lang="en-US" dirty="0" smtClean="0"/>
              <a:t>(not secrecy)</a:t>
            </a:r>
          </a:p>
          <a:p>
            <a:pPr>
              <a:lnSpc>
                <a:spcPct val="120000"/>
              </a:lnSpc>
              <a:tabLst>
                <a:tab pos="3200400" algn="l"/>
              </a:tabLst>
            </a:pPr>
            <a:endParaRPr lang="en-US" dirty="0">
              <a:sym typeface="Symbol" charset="0"/>
            </a:endParaRPr>
          </a:p>
          <a:p>
            <a:pPr marL="0" indent="0">
              <a:lnSpc>
                <a:spcPct val="120000"/>
              </a:lnSpc>
              <a:buNone/>
              <a:tabLst>
                <a:tab pos="3200400" algn="l"/>
              </a:tabLst>
            </a:pPr>
            <a:r>
              <a:rPr lang="en-US" dirty="0" smtClean="0">
                <a:sym typeface="Symbol" charset="0"/>
              </a:rPr>
              <a:t>Examples:</a:t>
            </a:r>
          </a:p>
          <a:p>
            <a:pPr lvl="1">
              <a:lnSpc>
                <a:spcPct val="120000"/>
              </a:lnSpc>
              <a:tabLst>
                <a:tab pos="3200400" algn="l"/>
              </a:tabLst>
            </a:pPr>
            <a:r>
              <a:rPr lang="en-US" dirty="0" smtClean="0">
                <a:sym typeface="Symbol" charset="0"/>
              </a:rPr>
              <a:t>Protecting binaries </a:t>
            </a:r>
            <a:r>
              <a:rPr lang="en-US" dirty="0">
                <a:sym typeface="Symbol" charset="0"/>
              </a:rPr>
              <a:t>on disk.   </a:t>
            </a:r>
            <a:endParaRPr lang="en-US" dirty="0" smtClean="0">
              <a:sym typeface="Symbol" charset="0"/>
            </a:endParaRPr>
          </a:p>
          <a:p>
            <a:pPr lvl="1">
              <a:lnSpc>
                <a:spcPct val="120000"/>
              </a:lnSpc>
              <a:tabLst>
                <a:tab pos="3200400" algn="l"/>
              </a:tabLst>
            </a:pPr>
            <a:r>
              <a:rPr lang="en-US" dirty="0" smtClean="0">
                <a:sym typeface="Symbol" charset="0"/>
              </a:rPr>
              <a:t>Protecting banner ads</a:t>
            </a:r>
            <a:r>
              <a:rPr lang="en-US" dirty="0">
                <a:sym typeface="Symbol" charset="0"/>
              </a:rPr>
              <a:t> </a:t>
            </a:r>
            <a:r>
              <a:rPr lang="en-US" dirty="0" smtClean="0">
                <a:sym typeface="Symbol" charset="0"/>
              </a:rPr>
              <a:t>on web pages</a:t>
            </a:r>
          </a:p>
          <a:p>
            <a:pPr>
              <a:lnSpc>
                <a:spcPct val="120000"/>
              </a:lnSpc>
              <a:tabLst>
                <a:tab pos="3200400" algn="l"/>
              </a:tabLst>
            </a:pPr>
            <a:endParaRPr lang="en-US" dirty="0">
              <a:sym typeface="Symbol" charset="0"/>
            </a:endParaRPr>
          </a:p>
          <a:p>
            <a:pPr marL="0" indent="0">
              <a:lnSpc>
                <a:spcPct val="120000"/>
              </a:lnSpc>
              <a:buNone/>
              <a:tabLst>
                <a:tab pos="3200400" algn="l"/>
              </a:tabLst>
            </a:pPr>
            <a:r>
              <a:rPr lang="en-US" dirty="0" smtClean="0">
                <a:sym typeface="Symbol" charset="0"/>
              </a:rPr>
              <a:t>Security Principles: </a:t>
            </a:r>
          </a:p>
          <a:p>
            <a:pPr lvl="1">
              <a:lnSpc>
                <a:spcPct val="120000"/>
              </a:lnSpc>
              <a:tabLst>
                <a:tab pos="3200400" algn="l"/>
              </a:tabLst>
            </a:pPr>
            <a:r>
              <a:rPr lang="en-US" dirty="0" smtClean="0">
                <a:sym typeface="Symbol" charset="0"/>
              </a:rPr>
              <a:t>Integrity means no one can forge a signature</a:t>
            </a:r>
          </a:p>
          <a:p>
            <a:pPr>
              <a:lnSpc>
                <a:spcPct val="120000"/>
              </a:lnSpc>
              <a:tabLst>
                <a:tab pos="3200400" algn="l"/>
              </a:tabLst>
            </a:pPr>
            <a:endParaRPr lang="en-US" sz="2800" dirty="0" smtClean="0">
              <a:sym typeface="Symbo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2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37505" y="1660882"/>
            <a:ext cx="6868991" cy="77751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Tx/>
              <a:buNone/>
              <a:tabLst>
                <a:tab pos="685800" algn="l"/>
              </a:tabLst>
            </a:pPr>
            <a:r>
              <a:rPr lang="en-US" sz="2800" dirty="0" err="1"/>
              <a:t>Adv</a:t>
            </a:r>
            <a:r>
              <a:rPr lang="en-US" sz="2800" baseline="-25000" dirty="0" err="1"/>
              <a:t>PRF</a:t>
            </a:r>
            <a:r>
              <a:rPr lang="en-US" sz="2800" dirty="0"/>
              <a:t>[A, </a:t>
            </a:r>
            <a:r>
              <a:rPr lang="en-US" sz="2800" dirty="0" smtClean="0"/>
              <a:t>F</a:t>
            </a:r>
            <a:r>
              <a:rPr lang="en-US" sz="2800" baseline="-25000" dirty="0" smtClean="0"/>
              <a:t>ECBC</a:t>
            </a:r>
            <a:r>
              <a:rPr lang="en-US" sz="2800" dirty="0"/>
              <a:t>] </a:t>
            </a:r>
            <a:r>
              <a:rPr lang="en-US" sz="2800" dirty="0">
                <a:sym typeface="Symbol" charset="0"/>
              </a:rPr>
              <a:t></a:t>
            </a:r>
            <a:r>
              <a:rPr lang="en-US" sz="2800" dirty="0"/>
              <a:t>  </a:t>
            </a:r>
            <a:r>
              <a:rPr lang="en-US" sz="2800" dirty="0" err="1"/>
              <a:t>Adv</a:t>
            </a:r>
            <a:r>
              <a:rPr lang="en-US" sz="2800" baseline="-25000" dirty="0" err="1"/>
              <a:t>PRP</a:t>
            </a:r>
            <a:r>
              <a:rPr lang="en-US" sz="2800" dirty="0"/>
              <a:t>[B, F]  +  </a:t>
            </a:r>
            <a:r>
              <a:rPr lang="en-US" sz="2800" b="1" dirty="0">
                <a:solidFill>
                  <a:srgbClr val="000000"/>
                </a:solidFill>
              </a:rPr>
              <a:t>2 q</a:t>
            </a:r>
            <a:r>
              <a:rPr lang="en-US" sz="2800" b="1" baseline="30000" dirty="0">
                <a:solidFill>
                  <a:srgbClr val="000000"/>
                </a:solidFill>
              </a:rPr>
              <a:t>2</a:t>
            </a:r>
            <a:r>
              <a:rPr lang="en-US" sz="2800" b="1" dirty="0">
                <a:solidFill>
                  <a:srgbClr val="000000"/>
                </a:solidFill>
              </a:rPr>
              <a:t> / |X|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6400800" y="746482"/>
            <a:ext cx="2438400" cy="762000"/>
          </a:xfrm>
          <a:prstGeom prst="wedgeRoundRectCallout">
            <a:avLst>
              <a:gd name="adj1" fmla="val -32021"/>
              <a:gd name="adj2" fmla="val 96451"/>
              <a:gd name="adj3" fmla="val 16667"/>
            </a:avLst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# </a:t>
            </a:r>
            <a:r>
              <a:rPr lang="en-US" sz="2400" dirty="0" err="1" smtClean="0">
                <a:solidFill>
                  <a:srgbClr val="000000"/>
                </a:solidFill>
              </a:rPr>
              <a:t>msgs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MAC’ed</a:t>
            </a:r>
            <a:r>
              <a:rPr lang="en-US" sz="2400" dirty="0" smtClean="0">
                <a:solidFill>
                  <a:srgbClr val="000000"/>
                </a:solidFill>
              </a:rPr>
              <a:t> with key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91067" y="3048000"/>
            <a:ext cx="8229600" cy="2819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Suppose we want   </a:t>
            </a:r>
            <a:r>
              <a:rPr lang="en-US" dirty="0" err="1"/>
              <a:t>AdvPRF</a:t>
            </a:r>
            <a:r>
              <a:rPr lang="en-US" dirty="0"/>
              <a:t>[A, F</a:t>
            </a:r>
            <a:r>
              <a:rPr lang="en-US" baseline="-25000" dirty="0"/>
              <a:t>ECBC</a:t>
            </a:r>
            <a:r>
              <a:rPr lang="en-US" dirty="0"/>
              <a:t>] ≤  1/</a:t>
            </a:r>
            <a:r>
              <a:rPr lang="en-US" dirty="0" smtClean="0"/>
              <a:t>2</a:t>
            </a:r>
            <a:r>
              <a:rPr lang="en-US" baseline="30000" dirty="0" smtClean="0"/>
              <a:t>32</a:t>
            </a:r>
          </a:p>
          <a:p>
            <a:pPr marL="0" indent="0">
              <a:buNone/>
            </a:pPr>
            <a:endParaRPr lang="en-US" baseline="30000" dirty="0" smtClean="0"/>
          </a:p>
          <a:p>
            <a:pPr lvl="1"/>
            <a:r>
              <a:rPr lang="en-US" dirty="0" smtClean="0"/>
              <a:t>then (2q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/|X</a:t>
            </a:r>
            <a:r>
              <a:rPr lang="en-US" dirty="0" smtClean="0"/>
              <a:t>|) </a:t>
            </a:r>
            <a:r>
              <a:rPr lang="en-US" dirty="0"/>
              <a:t>&lt; 1</a:t>
            </a:r>
            <a:r>
              <a:rPr lang="en-US" dirty="0" smtClean="0"/>
              <a:t>/2</a:t>
            </a:r>
            <a:r>
              <a:rPr lang="en-US" baseline="30000" dirty="0" smtClean="0"/>
              <a:t>32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AES:     |X| = 2</a:t>
            </a:r>
            <a:r>
              <a:rPr lang="en-US" baseline="30000" dirty="0"/>
              <a:t>128</a:t>
            </a:r>
            <a:r>
              <a:rPr lang="en-US" dirty="0"/>
              <a:t>    ⇒   q &lt; </a:t>
            </a:r>
            <a:r>
              <a:rPr lang="en-US" dirty="0" smtClean="0"/>
              <a:t>2</a:t>
            </a:r>
            <a:r>
              <a:rPr lang="en-US" baseline="30000" dirty="0" smtClean="0"/>
              <a:t>47</a:t>
            </a:r>
          </a:p>
          <a:p>
            <a:pPr lvl="1"/>
            <a:r>
              <a:rPr lang="en-US" dirty="0"/>
              <a:t>3DES:    |X| = 2</a:t>
            </a:r>
            <a:r>
              <a:rPr lang="en-US" baseline="30000" dirty="0"/>
              <a:t>64</a:t>
            </a:r>
            <a:r>
              <a:rPr lang="en-US" dirty="0"/>
              <a:t>    ⇒   q &lt; </a:t>
            </a:r>
            <a:r>
              <a:rPr lang="en-US" dirty="0" smtClean="0"/>
              <a:t>2</a:t>
            </a:r>
            <a:r>
              <a:rPr lang="en-US" baseline="30000" dirty="0" smtClean="0"/>
              <a:t>15</a:t>
            </a:r>
            <a:endParaRPr lang="en-US" baseline="30000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6096000" y="4255911"/>
            <a:ext cx="2819400" cy="1066800"/>
          </a:xfrm>
          <a:prstGeom prst="wedgeRoundRectCallout">
            <a:avLst>
              <a:gd name="adj1" fmla="val -59564"/>
              <a:gd name="adj2" fmla="val 13118"/>
              <a:gd name="adj3" fmla="val 16667"/>
            </a:avLst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Must change key after 2</a:t>
            </a:r>
            <a:r>
              <a:rPr lang="en-US" sz="2400" baseline="30000" dirty="0" smtClean="0">
                <a:solidFill>
                  <a:srgbClr val="000000"/>
                </a:solidFill>
              </a:rPr>
              <a:t>47</a:t>
            </a:r>
            <a:r>
              <a:rPr lang="en-US" sz="2400" dirty="0" smtClean="0">
                <a:solidFill>
                  <a:srgbClr val="000000"/>
                </a:solidFill>
              </a:rPr>
              <a:t>, 2</a:t>
            </a:r>
            <a:r>
              <a:rPr lang="en-US" sz="2400" baseline="30000" dirty="0" smtClean="0">
                <a:solidFill>
                  <a:srgbClr val="000000"/>
                </a:solidFill>
              </a:rPr>
              <a:t>15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msgs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5486400" y="4419600"/>
            <a:ext cx="304800" cy="1066800"/>
          </a:xfrm>
          <a:prstGeom prst="rightBrace">
            <a:avLst/>
          </a:prstGeom>
          <a:ln w="28575" cap="rnd" cmpd="sng">
            <a:solidFill>
              <a:schemeClr val="tx1"/>
            </a:solidFill>
            <a:miter lim="800000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1333500" y="5867400"/>
            <a:ext cx="6477000" cy="838200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Reason: the Birthday Paradox.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68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Let F</a:t>
            </a:r>
            <a:r>
              <a:rPr lang="en-US" sz="2800" baseline="-25000" dirty="0" smtClean="0"/>
              <a:t>BIG</a:t>
            </a:r>
            <a:r>
              <a:rPr lang="en-US" sz="2800" dirty="0" smtClean="0"/>
              <a:t>: K x M </a:t>
            </a:r>
            <a:r>
              <a:rPr lang="en-US" sz="2800" dirty="0">
                <a:sym typeface="Symbol" charset="0"/>
              </a:rPr>
              <a:t> Y</a:t>
            </a:r>
            <a:r>
              <a:rPr lang="en-US" sz="2800" dirty="0" smtClean="0">
                <a:sym typeface="Symbol" charset="0"/>
              </a:rPr>
              <a:t> be a MAC with the extension property (e.g., CBC-MAC):</a:t>
            </a:r>
          </a:p>
          <a:p>
            <a:pPr marL="0" indent="0" algn="ctr">
              <a:buNone/>
            </a:pPr>
            <a:r>
              <a:rPr lang="en-US" sz="2400" dirty="0" smtClean="0"/>
              <a:t>F</a:t>
            </a:r>
            <a:r>
              <a:rPr lang="en-US" sz="2400" baseline="-25000" dirty="0" smtClean="0"/>
              <a:t>BIG</a:t>
            </a:r>
            <a:r>
              <a:rPr lang="en-US" sz="2400" dirty="0"/>
              <a:t>(k, x) = F</a:t>
            </a:r>
            <a:r>
              <a:rPr lang="en-US" sz="2400" baseline="-25000" dirty="0"/>
              <a:t>BIG</a:t>
            </a:r>
            <a:r>
              <a:rPr lang="en-US" sz="2400" dirty="0"/>
              <a:t>(k, y)     ⇒    F</a:t>
            </a:r>
            <a:r>
              <a:rPr lang="en-US" sz="2400" baseline="-25000" dirty="0"/>
              <a:t>BIG</a:t>
            </a:r>
            <a:r>
              <a:rPr lang="en-US" sz="2400" dirty="0"/>
              <a:t>(k, </a:t>
            </a:r>
            <a:r>
              <a:rPr lang="en-US" sz="2400" b="1" dirty="0"/>
              <a:t> </a:t>
            </a:r>
            <a:r>
              <a:rPr lang="en-US" sz="2400" dirty="0" smtClean="0"/>
              <a:t>x||w</a:t>
            </a:r>
            <a:r>
              <a:rPr lang="en-US" sz="2400" dirty="0"/>
              <a:t>) = F</a:t>
            </a:r>
            <a:r>
              <a:rPr lang="en-US" sz="2400" baseline="-25000" dirty="0"/>
              <a:t>BIG</a:t>
            </a:r>
            <a:r>
              <a:rPr lang="en-US" sz="2400" dirty="0"/>
              <a:t>(k, </a:t>
            </a:r>
            <a:r>
              <a:rPr lang="en-US" sz="2400" dirty="0" smtClean="0"/>
              <a:t>y||w)</a:t>
            </a:r>
            <a:r>
              <a:rPr lang="en-US" sz="2800" dirty="0" smtClean="0">
                <a:sym typeface="Symbol" charset="0"/>
              </a:rPr>
              <a:t/>
            </a:r>
            <a:br>
              <a:rPr lang="en-US" sz="2800" dirty="0" smtClean="0">
                <a:sym typeface="Symbol" charset="0"/>
              </a:rPr>
            </a:br>
            <a:endParaRPr lang="en-US" sz="2800" dirty="0">
              <a:sym typeface="Symbol" charset="0"/>
            </a:endParaRPr>
          </a:p>
          <a:p>
            <a:pPr marL="457200" indent="-457200">
              <a:buAutoNum type="arabicPeriod"/>
            </a:pPr>
            <a:r>
              <a:rPr lang="en-US" sz="2800" dirty="0" smtClean="0">
                <a:sym typeface="Symbol" charset="0"/>
              </a:rPr>
              <a:t>For </a:t>
            </a:r>
            <a:r>
              <a:rPr lang="en-US" sz="2800" dirty="0" err="1">
                <a:sym typeface="Symbol" charset="0"/>
              </a:rPr>
              <a:t>i</a:t>
            </a:r>
            <a:r>
              <a:rPr lang="en-US" sz="2800" dirty="0">
                <a:sym typeface="Symbol" charset="0"/>
              </a:rPr>
              <a:t> = 1, …,  2</a:t>
            </a:r>
            <a:r>
              <a:rPr lang="en-US" sz="2800" baseline="30000" dirty="0">
                <a:sym typeface="Symbol" charset="0"/>
              </a:rPr>
              <a:t>n/2  </a:t>
            </a:r>
            <a:r>
              <a:rPr lang="en-US" sz="2800" dirty="0" smtClean="0">
                <a:sym typeface="Symbol" charset="0"/>
              </a:rPr>
              <a:t>get  </a:t>
            </a:r>
            <a:r>
              <a:rPr lang="en-US" sz="2800" dirty="0" err="1">
                <a:sym typeface="Symbol" charset="0"/>
              </a:rPr>
              <a:t>t</a:t>
            </a:r>
            <a:r>
              <a:rPr lang="en-US" sz="2800" baseline="-25000" dirty="0" err="1">
                <a:sym typeface="Symbol" charset="0"/>
              </a:rPr>
              <a:t>i</a:t>
            </a:r>
            <a:r>
              <a:rPr lang="en-US" sz="2800" dirty="0">
                <a:sym typeface="Symbol" charset="0"/>
              </a:rPr>
              <a:t> = </a:t>
            </a:r>
            <a:r>
              <a:rPr lang="en-US" sz="2800" dirty="0" smtClean="0">
                <a:sym typeface="Symbol" charset="0"/>
              </a:rPr>
              <a:t>F(</a:t>
            </a:r>
            <a:r>
              <a:rPr lang="en-US" sz="2800" dirty="0">
                <a:sym typeface="Symbol" charset="0"/>
              </a:rPr>
              <a:t>k</a:t>
            </a:r>
            <a:r>
              <a:rPr lang="en-US" sz="2800" dirty="0" smtClean="0">
                <a:sym typeface="Symbol" charset="0"/>
              </a:rPr>
              <a:t>, m</a:t>
            </a:r>
            <a:r>
              <a:rPr lang="en-US" sz="2800" baseline="-25000" dirty="0" smtClean="0">
                <a:sym typeface="Symbol" charset="0"/>
              </a:rPr>
              <a:t>i,</a:t>
            </a:r>
            <a:r>
              <a:rPr lang="en-US" sz="2800" dirty="0" smtClean="0">
                <a:sym typeface="Symbol" charset="0"/>
              </a:rPr>
              <a:t>) </a:t>
            </a:r>
            <a:endParaRPr lang="en-US" sz="2800" dirty="0">
              <a:sym typeface="Symbol" charset="0"/>
            </a:endParaRPr>
          </a:p>
          <a:p>
            <a:pPr marL="457200" indent="-457200">
              <a:buAutoNum type="arabicPeriod"/>
            </a:pPr>
            <a:r>
              <a:rPr lang="en-US" sz="2800" dirty="0">
                <a:sym typeface="Symbol" charset="0"/>
              </a:rPr>
              <a:t>Look for a collision  (</a:t>
            </a:r>
            <a:r>
              <a:rPr lang="en-US" sz="2800" dirty="0" err="1">
                <a:sym typeface="Symbol" charset="0"/>
              </a:rPr>
              <a:t>t</a:t>
            </a:r>
            <a:r>
              <a:rPr lang="en-US" sz="2800" baseline="-25000" dirty="0" err="1">
                <a:sym typeface="Symbol" charset="0"/>
              </a:rPr>
              <a:t>i</a:t>
            </a:r>
            <a:r>
              <a:rPr lang="en-US" sz="2800" dirty="0">
                <a:sym typeface="Symbol" charset="0"/>
              </a:rPr>
              <a:t> = </a:t>
            </a:r>
            <a:r>
              <a:rPr lang="en-US" sz="2800" dirty="0" err="1">
                <a:sym typeface="Symbol" charset="0"/>
              </a:rPr>
              <a:t>t</a:t>
            </a:r>
            <a:r>
              <a:rPr lang="en-US" sz="2800" baseline="-25000" dirty="0" err="1">
                <a:sym typeface="Symbol" charset="0"/>
              </a:rPr>
              <a:t>j</a:t>
            </a:r>
            <a:r>
              <a:rPr lang="en-US" sz="2800" dirty="0">
                <a:sym typeface="Symbol" charset="0"/>
              </a:rPr>
              <a:t>).  </a:t>
            </a:r>
            <a:r>
              <a:rPr lang="en-US" sz="2800" dirty="0" smtClean="0">
                <a:sym typeface="Symbol" charset="0"/>
              </a:rPr>
              <a:t>(birthday paradox)  </a:t>
            </a:r>
            <a:br>
              <a:rPr lang="en-US" sz="2800" dirty="0" smtClean="0">
                <a:sym typeface="Symbol" charset="0"/>
              </a:rPr>
            </a:br>
            <a:r>
              <a:rPr lang="en-US" sz="2800" dirty="0" smtClean="0">
                <a:sym typeface="Symbol" charset="0"/>
              </a:rPr>
              <a:t>If </a:t>
            </a:r>
            <a:r>
              <a:rPr lang="en-US" sz="2800" dirty="0">
                <a:sym typeface="Symbol" charset="0"/>
              </a:rPr>
              <a:t>not found, got back to step 1</a:t>
            </a:r>
            <a:r>
              <a:rPr lang="en-US" sz="2800" dirty="0" smtClean="0">
                <a:sym typeface="Symbol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en-US" sz="2800" dirty="0" smtClean="0">
                <a:sym typeface="Symbol" charset="0"/>
              </a:rPr>
              <a:t>Choose some w and for query t = F</a:t>
            </a:r>
            <a:r>
              <a:rPr lang="en-US" sz="2800" baseline="-25000" dirty="0" smtClean="0">
                <a:sym typeface="Symbol" charset="0"/>
              </a:rPr>
              <a:t>BIG</a:t>
            </a:r>
            <a:r>
              <a:rPr lang="en-US" sz="2800" dirty="0" smtClean="0">
                <a:sym typeface="Symbol" charset="0"/>
              </a:rPr>
              <a:t>(m</a:t>
            </a:r>
            <a:r>
              <a:rPr lang="en-US" sz="2800" baseline="-25000" dirty="0" smtClean="0">
                <a:sym typeface="Symbol" charset="0"/>
              </a:rPr>
              <a:t>i</a:t>
            </a:r>
            <a:r>
              <a:rPr lang="en-US" sz="2800" dirty="0" smtClean="0">
                <a:sym typeface="Symbol" charset="0"/>
              </a:rPr>
              <a:t> || w)</a:t>
            </a:r>
          </a:p>
          <a:p>
            <a:pPr marL="457200" indent="-457200">
              <a:buAutoNum type="arabicPeriod"/>
            </a:pPr>
            <a:r>
              <a:rPr lang="en-US" sz="2800" dirty="0" smtClean="0">
                <a:sym typeface="Symbol" charset="0"/>
              </a:rPr>
              <a:t>Output forgery (</a:t>
            </a:r>
            <a:r>
              <a:rPr lang="en-US" sz="2800" dirty="0" err="1" smtClean="0">
                <a:sym typeface="Symbol" charset="0"/>
              </a:rPr>
              <a:t>m</a:t>
            </a:r>
            <a:r>
              <a:rPr lang="en-US" sz="2800" baseline="-25000" dirty="0" err="1" smtClean="0">
                <a:sym typeface="Symbol" charset="0"/>
              </a:rPr>
              <a:t>j</a:t>
            </a:r>
            <a:r>
              <a:rPr lang="en-US" sz="2800" dirty="0" smtClean="0">
                <a:sym typeface="Symbol" charset="0"/>
              </a:rPr>
              <a:t>||w, t) </a:t>
            </a:r>
          </a:p>
          <a:p>
            <a:pPr marL="0" indent="0">
              <a:buNone/>
            </a:pPr>
            <a:endParaRPr lang="en-US" sz="2800" dirty="0" smtClean="0">
              <a:sym typeface="Symbol" charset="0"/>
            </a:endParaRP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63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37505" y="1660882"/>
            <a:ext cx="6868991" cy="77751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Tx/>
              <a:buNone/>
              <a:tabLst>
                <a:tab pos="685800" algn="l"/>
              </a:tabLst>
            </a:pPr>
            <a:r>
              <a:rPr lang="en-US" sz="2800" dirty="0" err="1"/>
              <a:t>Adv</a:t>
            </a:r>
            <a:r>
              <a:rPr lang="en-US" sz="2800" baseline="-25000" dirty="0" err="1"/>
              <a:t>PRF</a:t>
            </a:r>
            <a:r>
              <a:rPr lang="en-US" sz="2800" dirty="0"/>
              <a:t>[A, </a:t>
            </a:r>
            <a:r>
              <a:rPr lang="en-US" sz="2800" dirty="0" smtClean="0"/>
              <a:t>F</a:t>
            </a:r>
            <a:r>
              <a:rPr lang="en-US" sz="2800" baseline="-25000" dirty="0" smtClean="0"/>
              <a:t>ECBC</a:t>
            </a:r>
            <a:r>
              <a:rPr lang="en-US" sz="2800" dirty="0"/>
              <a:t>] </a:t>
            </a:r>
            <a:r>
              <a:rPr lang="en-US" sz="2800" dirty="0">
                <a:sym typeface="Symbol" charset="0"/>
              </a:rPr>
              <a:t></a:t>
            </a:r>
            <a:r>
              <a:rPr lang="en-US" sz="2800" dirty="0"/>
              <a:t>  </a:t>
            </a:r>
            <a:r>
              <a:rPr lang="en-US" sz="2800" dirty="0" err="1"/>
              <a:t>Adv</a:t>
            </a:r>
            <a:r>
              <a:rPr lang="en-US" sz="2800" baseline="-25000" dirty="0" err="1"/>
              <a:t>PRP</a:t>
            </a:r>
            <a:r>
              <a:rPr lang="en-US" sz="2800" dirty="0"/>
              <a:t>[B, F]  +  </a:t>
            </a:r>
            <a:r>
              <a:rPr lang="en-US" sz="2800" b="1" dirty="0">
                <a:solidFill>
                  <a:srgbClr val="000000"/>
                </a:solidFill>
              </a:rPr>
              <a:t>2 q</a:t>
            </a:r>
            <a:r>
              <a:rPr lang="en-US" sz="2800" b="1" baseline="30000" dirty="0">
                <a:solidFill>
                  <a:srgbClr val="000000"/>
                </a:solidFill>
              </a:rPr>
              <a:t>2</a:t>
            </a:r>
            <a:r>
              <a:rPr lang="en-US" sz="2800" b="1" dirty="0">
                <a:solidFill>
                  <a:srgbClr val="000000"/>
                </a:solidFill>
              </a:rPr>
              <a:t> / |X|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91067" y="3048000"/>
            <a:ext cx="8229600" cy="2819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Suppose we want   </a:t>
            </a:r>
            <a:r>
              <a:rPr lang="en-US" dirty="0" err="1"/>
              <a:t>AdvPRF</a:t>
            </a:r>
            <a:r>
              <a:rPr lang="en-US" dirty="0"/>
              <a:t>[A, F</a:t>
            </a:r>
            <a:r>
              <a:rPr lang="en-US" baseline="-25000" dirty="0"/>
              <a:t>ECBC</a:t>
            </a:r>
            <a:r>
              <a:rPr lang="en-US" dirty="0"/>
              <a:t>] ≤  1/</a:t>
            </a:r>
            <a:r>
              <a:rPr lang="en-US" dirty="0" smtClean="0"/>
              <a:t>2</a:t>
            </a:r>
            <a:r>
              <a:rPr lang="en-US" baseline="30000" dirty="0" smtClean="0"/>
              <a:t>32</a:t>
            </a:r>
          </a:p>
          <a:p>
            <a:pPr marL="0" indent="0">
              <a:buNone/>
            </a:pPr>
            <a:endParaRPr lang="en-US" baseline="30000" dirty="0" smtClean="0"/>
          </a:p>
          <a:p>
            <a:pPr lvl="1"/>
            <a:r>
              <a:rPr lang="en-US" dirty="0" smtClean="0"/>
              <a:t>then (2q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/|X</a:t>
            </a:r>
            <a:r>
              <a:rPr lang="en-US" dirty="0" smtClean="0"/>
              <a:t>|) </a:t>
            </a:r>
            <a:r>
              <a:rPr lang="en-US" dirty="0"/>
              <a:t>&lt; 1</a:t>
            </a:r>
            <a:r>
              <a:rPr lang="en-US" dirty="0" smtClean="0"/>
              <a:t>/2</a:t>
            </a:r>
            <a:r>
              <a:rPr lang="en-US" baseline="30000" dirty="0" smtClean="0"/>
              <a:t>32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AES:     |X| = 2</a:t>
            </a:r>
            <a:r>
              <a:rPr lang="en-US" baseline="30000" dirty="0"/>
              <a:t>128</a:t>
            </a:r>
            <a:r>
              <a:rPr lang="en-US" dirty="0"/>
              <a:t>    ⇒   q &lt; </a:t>
            </a:r>
            <a:r>
              <a:rPr lang="en-US" dirty="0" smtClean="0"/>
              <a:t>2</a:t>
            </a:r>
            <a:r>
              <a:rPr lang="en-US" baseline="30000" dirty="0" smtClean="0"/>
              <a:t>47</a:t>
            </a:r>
          </a:p>
          <a:p>
            <a:pPr lvl="1"/>
            <a:r>
              <a:rPr lang="en-US" dirty="0"/>
              <a:t>3DES:    |X| = 2</a:t>
            </a:r>
            <a:r>
              <a:rPr lang="en-US" baseline="30000" dirty="0"/>
              <a:t>64</a:t>
            </a:r>
            <a:r>
              <a:rPr lang="en-US" dirty="0"/>
              <a:t>    ⇒   q &lt; </a:t>
            </a:r>
            <a:r>
              <a:rPr lang="en-US" dirty="0" smtClean="0"/>
              <a:t>2</a:t>
            </a:r>
            <a:r>
              <a:rPr lang="en-US" baseline="30000" dirty="0" smtClean="0"/>
              <a:t>15</a:t>
            </a:r>
            <a:endParaRPr lang="en-US" baseline="30000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1333500" y="5867400"/>
            <a:ext cx="6477000" cy="838200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Need PRF that can quickly change keys.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18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Padding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8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295400" y="3457280"/>
            <a:ext cx="914400" cy="8382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/>
              <a:t>F(k,</a:t>
            </a:r>
            <a:r>
              <a:rPr lang="en-US" sz="2400">
                <a:sym typeface="Symbol" charset="0"/>
              </a:rPr>
              <a:t>)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2971800" y="3457280"/>
            <a:ext cx="914400" cy="8382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/>
              <a:t>F(k,</a:t>
            </a:r>
            <a:r>
              <a:rPr lang="en-US" sz="2400">
                <a:sym typeface="Symbol" charset="0"/>
              </a:rPr>
              <a:t>)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6172200" y="3457280"/>
            <a:ext cx="914400" cy="8382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/>
              <a:t>F(k,</a:t>
            </a:r>
            <a:r>
              <a:rPr lang="en-US" sz="2400">
                <a:sym typeface="Symbol" charset="0"/>
              </a:rPr>
              <a:t>)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990600" y="2009480"/>
            <a:ext cx="1524000" cy="381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/>
              <a:t>m[0]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2514600" y="2009480"/>
            <a:ext cx="1676400" cy="381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m[1]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4191000" y="2009480"/>
            <a:ext cx="1600200" cy="381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m[3]</a:t>
            </a: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5791200" y="2009480"/>
            <a:ext cx="1524000" cy="381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m[4]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6400800" y="2525179"/>
            <a:ext cx="49985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ym typeface="Symbol" charset="0"/>
              </a:rPr>
              <a:t>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3200400" y="2525179"/>
            <a:ext cx="49985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ym typeface="Symbol" charset="0"/>
              </a:rPr>
              <a:t></a:t>
            </a:r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3429000" y="2422231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6629400" y="239048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3429000" y="307628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6629400" y="307628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1676400" y="2492080"/>
            <a:ext cx="0" cy="96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1676400" y="429548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Freeform 28"/>
          <p:cNvSpPr>
            <a:spLocks/>
          </p:cNvSpPr>
          <p:nvPr/>
        </p:nvSpPr>
        <p:spPr bwMode="auto">
          <a:xfrm>
            <a:off x="1676400" y="2923880"/>
            <a:ext cx="1600200" cy="1676400"/>
          </a:xfrm>
          <a:custGeom>
            <a:avLst/>
            <a:gdLst>
              <a:gd name="T0" fmla="*/ 0 w 1008"/>
              <a:gd name="T1" fmla="*/ 1056 h 1056"/>
              <a:gd name="T2" fmla="*/ 576 w 1008"/>
              <a:gd name="T3" fmla="*/ 1056 h 1056"/>
              <a:gd name="T4" fmla="*/ 576 w 1008"/>
              <a:gd name="T5" fmla="*/ 0 h 1056"/>
              <a:gd name="T6" fmla="*/ 1008 w 1008"/>
              <a:gd name="T7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8" h="1056">
                <a:moveTo>
                  <a:pt x="0" y="1056"/>
                </a:moveTo>
                <a:lnTo>
                  <a:pt x="576" y="1056"/>
                </a:lnTo>
                <a:lnTo>
                  <a:pt x="576" y="0"/>
                </a:lnTo>
                <a:lnTo>
                  <a:pt x="100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>
            <a:off x="3429000" y="429548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4648200" y="3457280"/>
            <a:ext cx="914400" cy="8382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/>
              <a:t>F(k,</a:t>
            </a:r>
            <a:r>
              <a:rPr lang="en-US" sz="2400">
                <a:sym typeface="Symbol" charset="0"/>
              </a:rPr>
              <a:t>)</a:t>
            </a:r>
          </a:p>
        </p:txBody>
      </p:sp>
      <p:sp>
        <p:nvSpPr>
          <p:cNvPr id="16421" name="Freeform 37"/>
          <p:cNvSpPr>
            <a:spLocks/>
          </p:cNvSpPr>
          <p:nvPr/>
        </p:nvSpPr>
        <p:spPr bwMode="auto">
          <a:xfrm>
            <a:off x="3429000" y="2923880"/>
            <a:ext cx="1600200" cy="1676400"/>
          </a:xfrm>
          <a:custGeom>
            <a:avLst/>
            <a:gdLst>
              <a:gd name="T0" fmla="*/ 0 w 1008"/>
              <a:gd name="T1" fmla="*/ 1056 h 1056"/>
              <a:gd name="T2" fmla="*/ 576 w 1008"/>
              <a:gd name="T3" fmla="*/ 1056 h 1056"/>
              <a:gd name="T4" fmla="*/ 576 w 1008"/>
              <a:gd name="T5" fmla="*/ 0 h 1056"/>
              <a:gd name="T6" fmla="*/ 1008 w 1008"/>
              <a:gd name="T7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8" h="1056">
                <a:moveTo>
                  <a:pt x="0" y="1056"/>
                </a:moveTo>
                <a:lnTo>
                  <a:pt x="576" y="1056"/>
                </a:lnTo>
                <a:lnTo>
                  <a:pt x="576" y="0"/>
                </a:lnTo>
                <a:lnTo>
                  <a:pt x="100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2" name="Freeform 38"/>
          <p:cNvSpPr>
            <a:spLocks/>
          </p:cNvSpPr>
          <p:nvPr/>
        </p:nvSpPr>
        <p:spPr bwMode="auto">
          <a:xfrm>
            <a:off x="5105400" y="2923880"/>
            <a:ext cx="1371600" cy="1676400"/>
          </a:xfrm>
          <a:custGeom>
            <a:avLst/>
            <a:gdLst>
              <a:gd name="T0" fmla="*/ 0 w 1008"/>
              <a:gd name="T1" fmla="*/ 1056 h 1056"/>
              <a:gd name="T2" fmla="*/ 576 w 1008"/>
              <a:gd name="T3" fmla="*/ 1056 h 1056"/>
              <a:gd name="T4" fmla="*/ 576 w 1008"/>
              <a:gd name="T5" fmla="*/ 0 h 1056"/>
              <a:gd name="T6" fmla="*/ 1008 w 1008"/>
              <a:gd name="T7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8" h="1056">
                <a:moveTo>
                  <a:pt x="0" y="1056"/>
                </a:moveTo>
                <a:lnTo>
                  <a:pt x="576" y="1056"/>
                </a:lnTo>
                <a:lnTo>
                  <a:pt x="576" y="0"/>
                </a:lnTo>
                <a:lnTo>
                  <a:pt x="100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4913314" y="2525179"/>
            <a:ext cx="49985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ym typeface="Symbol" charset="0"/>
              </a:rPr>
              <a:t></a:t>
            </a:r>
          </a:p>
        </p:txBody>
      </p:sp>
      <p:sp>
        <p:nvSpPr>
          <p:cNvPr id="16424" name="Line 40"/>
          <p:cNvSpPr>
            <a:spLocks noChangeShapeType="1"/>
          </p:cNvSpPr>
          <p:nvPr/>
        </p:nvSpPr>
        <p:spPr bwMode="auto">
          <a:xfrm>
            <a:off x="5141913" y="2422231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5" name="Line 41"/>
          <p:cNvSpPr>
            <a:spLocks noChangeShapeType="1"/>
          </p:cNvSpPr>
          <p:nvPr/>
        </p:nvSpPr>
        <p:spPr bwMode="auto">
          <a:xfrm>
            <a:off x="5141913" y="307628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6" name="Line 42"/>
          <p:cNvSpPr>
            <a:spLocks noChangeShapeType="1"/>
          </p:cNvSpPr>
          <p:nvPr/>
        </p:nvSpPr>
        <p:spPr bwMode="auto">
          <a:xfrm>
            <a:off x="5105400" y="429548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7" name="Line 43"/>
          <p:cNvSpPr>
            <a:spLocks noChangeShapeType="1"/>
          </p:cNvSpPr>
          <p:nvPr/>
        </p:nvSpPr>
        <p:spPr bwMode="auto">
          <a:xfrm>
            <a:off x="6627815" y="4295480"/>
            <a:ext cx="1587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5" name="Rectangle 51"/>
          <p:cNvSpPr>
            <a:spLocks noChangeArrowheads="1"/>
          </p:cNvSpPr>
          <p:nvPr/>
        </p:nvSpPr>
        <p:spPr bwMode="auto">
          <a:xfrm>
            <a:off x="6248400" y="5514680"/>
            <a:ext cx="914400" cy="8382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/>
              <a:t>F(</a:t>
            </a:r>
            <a:r>
              <a:rPr lang="en-US" sz="2400" b="1"/>
              <a:t>k</a:t>
            </a:r>
            <a:r>
              <a:rPr lang="en-US" sz="2400" b="1" baseline="-25000"/>
              <a:t>1</a:t>
            </a:r>
            <a:r>
              <a:rPr lang="en-US" sz="2400"/>
              <a:t>,</a:t>
            </a:r>
            <a:r>
              <a:rPr lang="en-US" sz="2400">
                <a:sym typeface="Symbol" charset="0"/>
              </a:rPr>
              <a:t>)</a:t>
            </a:r>
          </a:p>
        </p:txBody>
      </p:sp>
      <p:sp>
        <p:nvSpPr>
          <p:cNvPr id="16436" name="Line 52"/>
          <p:cNvSpPr>
            <a:spLocks noChangeShapeType="1"/>
          </p:cNvSpPr>
          <p:nvPr/>
        </p:nvSpPr>
        <p:spPr bwMode="auto">
          <a:xfrm>
            <a:off x="7162800" y="597188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7" name="Text Box 53"/>
          <p:cNvSpPr txBox="1">
            <a:spLocks noChangeArrowheads="1"/>
          </p:cNvSpPr>
          <p:nvPr/>
        </p:nvSpPr>
        <p:spPr bwMode="auto">
          <a:xfrm>
            <a:off x="7620001" y="5540080"/>
            <a:ext cx="4924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tag</a:t>
            </a:r>
          </a:p>
        </p:txBody>
      </p:sp>
      <p:sp>
        <p:nvSpPr>
          <p:cNvPr id="2" name="Folded Corner 1"/>
          <p:cNvSpPr/>
          <p:nvPr/>
        </p:nvSpPr>
        <p:spPr>
          <a:xfrm>
            <a:off x="4191323" y="609600"/>
            <a:ext cx="4591548" cy="1004711"/>
          </a:xfrm>
          <a:prstGeom prst="foldedCorner">
            <a:avLst/>
          </a:prstGeom>
          <a:solidFill>
            <a:schemeClr val="accent5"/>
          </a:solidFill>
          <a:ln w="28575" cap="rnd" cmpd="sng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91440" rIns="0" bIns="0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What is </a:t>
            </a:r>
            <a:r>
              <a:rPr lang="en-US" sz="2800" dirty="0" err="1" smtClean="0">
                <a:solidFill>
                  <a:schemeClr val="bg1"/>
                </a:solidFill>
              </a:rPr>
              <a:t>msg</a:t>
            </a:r>
            <a:r>
              <a:rPr lang="en-US" sz="2800" dirty="0" smtClean="0">
                <a:solidFill>
                  <a:schemeClr val="bg1"/>
                </a:solidFill>
              </a:rPr>
              <a:t> not a 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multiple of block size?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447800"/>
            <a:ext cx="2467047" cy="430887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2800" dirty="0" smtClean="0"/>
              <a:t>Recall CBC-MAC</a:t>
            </a:r>
          </a:p>
        </p:txBody>
      </p:sp>
      <p:sp>
        <p:nvSpPr>
          <p:cNvPr id="39" name="Rectangle 13"/>
          <p:cNvSpPr>
            <a:spLocks noChangeArrowheads="1"/>
          </p:cNvSpPr>
          <p:nvPr/>
        </p:nvSpPr>
        <p:spPr bwMode="auto">
          <a:xfrm>
            <a:off x="7315200" y="2012360"/>
            <a:ext cx="1524000" cy="381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2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5400"/>
            <a:ext cx="8229600" cy="1143000"/>
          </a:xfrm>
        </p:spPr>
        <p:txBody>
          <a:bodyPr/>
          <a:lstStyle/>
          <a:p>
            <a:r>
              <a:rPr lang="en-US" dirty="0"/>
              <a:t>CBC MAC padding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1200" y="3581400"/>
            <a:ext cx="3099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Yes, the MAC is secure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81200" y="4726912"/>
            <a:ext cx="557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</a:t>
            </a:r>
            <a:endParaRPr lang="en-US" sz="28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981200" y="4185047"/>
            <a:ext cx="4657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It depends on the underlying MAC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295400" y="2122085"/>
            <a:ext cx="1600200" cy="381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[0]</a:t>
            </a:r>
            <a:endParaRPr lang="en-US" dirty="0"/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2895600" y="2125133"/>
            <a:ext cx="838200" cy="37795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[1]</a:t>
            </a:r>
            <a:endParaRPr lang="en-US" dirty="0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029200" y="2122085"/>
            <a:ext cx="1600200" cy="381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[0]</a:t>
            </a:r>
            <a:endParaRPr lang="en-US" dirty="0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7478889" y="2125133"/>
            <a:ext cx="762000" cy="381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r"/>
            <a:r>
              <a:rPr lang="en-US" dirty="0" smtClean="0"/>
              <a:t>0000</a:t>
            </a:r>
            <a:endParaRPr lang="en-US" dirty="0"/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6629400" y="2125133"/>
            <a:ext cx="838200" cy="37795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[1]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4013200" y="2218267"/>
            <a:ext cx="685800" cy="20320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1193801"/>
            <a:ext cx="2963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Idea: </a:t>
            </a:r>
            <a:r>
              <a:rPr lang="en-US" sz="2400" dirty="0" smtClean="0"/>
              <a:t>pad m with 0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 smtClean="0"/>
              <a:t>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1" y="2813448"/>
            <a:ext cx="3899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Is the resulting MAC secure?</a:t>
            </a:r>
            <a:endParaRPr lang="en-US" sz="2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469061" y="4800600"/>
            <a:ext cx="8169833" cy="1825704"/>
            <a:chOff x="469061" y="4800600"/>
            <a:chExt cx="8169833" cy="1825704"/>
          </a:xfrm>
        </p:grpSpPr>
        <p:sp>
          <p:nvSpPr>
            <p:cNvPr id="15" name="TextBox 14"/>
            <p:cNvSpPr txBox="1"/>
            <p:nvPr/>
          </p:nvSpPr>
          <p:spPr>
            <a:xfrm>
              <a:off x="469061" y="5638800"/>
              <a:ext cx="8169833" cy="987504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Problem:   </a:t>
              </a:r>
              <a:r>
                <a:rPr lang="en-US" sz="2400" dirty="0"/>
                <a:t>given tag on </a:t>
              </a:r>
              <a:r>
                <a:rPr lang="en-US" sz="2400" dirty="0" err="1"/>
                <a:t>msg</a:t>
              </a:r>
              <a:r>
                <a:rPr lang="en-US" sz="2400" dirty="0"/>
                <a:t>  </a:t>
              </a:r>
              <a:r>
                <a:rPr lang="en-US" sz="2800" dirty="0" smtClean="0"/>
                <a:t>m</a:t>
              </a:r>
              <a:r>
                <a:rPr lang="en-US" sz="2400" dirty="0" smtClean="0"/>
                <a:t> </a:t>
              </a:r>
              <a:r>
                <a:rPr lang="en-US" sz="2400" dirty="0"/>
                <a:t>attacker obtains tag on </a:t>
              </a:r>
              <a:r>
                <a:rPr lang="en-US" sz="2800" dirty="0"/>
                <a:t>m||</a:t>
              </a:r>
              <a:r>
                <a:rPr lang="en-US" sz="2800" dirty="0" smtClean="0"/>
                <a:t>0</a:t>
              </a:r>
              <a:r>
                <a:rPr lang="en-US" sz="2400" dirty="0"/>
                <a:t/>
              </a:r>
              <a:br>
                <a:rPr lang="en-US" sz="2400" dirty="0"/>
              </a:br>
              <a:r>
                <a:rPr lang="en-US" sz="2400" dirty="0" smtClean="0"/>
                <a:t>because pad(m) = pad(m’||0) </a:t>
              </a:r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1295400" y="4800600"/>
              <a:ext cx="685800" cy="304800"/>
            </a:xfrm>
            <a:prstGeom prst="rightArrow">
              <a:avLst/>
            </a:prstGeom>
            <a:solidFill>
              <a:schemeClr val="accent5"/>
            </a:solidFill>
            <a:ln w="28575" cap="rnd" cmpd="sng">
              <a:noFill/>
              <a:prstDash val="solid"/>
              <a:miter lim="800000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endParaRPr lang="en-US" sz="2400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638544" y="2895600"/>
            <a:ext cx="2200655" cy="1831312"/>
            <a:chOff x="6638544" y="2895600"/>
            <a:chExt cx="2200655" cy="1831312"/>
          </a:xfrm>
        </p:grpSpPr>
        <p:sp>
          <p:nvSpPr>
            <p:cNvPr id="22" name="Rounded Rectangle 21"/>
            <p:cNvSpPr/>
            <p:nvPr/>
          </p:nvSpPr>
          <p:spPr>
            <a:xfrm>
              <a:off x="6638544" y="2895600"/>
              <a:ext cx="2200655" cy="1831312"/>
            </a:xfrm>
            <a:prstGeom prst="round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lIns="0" tIns="0" rIns="0" bIns="0" rtlCol="0" anchor="b" anchorCtr="1">
              <a:no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Same Tag</a:t>
              </a:r>
            </a:p>
          </p:txBody>
        </p: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6934200" y="3275113"/>
              <a:ext cx="10668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dirty="0" smtClean="0"/>
                <a:t>$100</a:t>
              </a:r>
              <a:endParaRPr lang="en-US" dirty="0"/>
            </a:p>
          </p:txBody>
        </p:sp>
        <p:sp>
          <p:nvSpPr>
            <p:cNvPr id="19" name="Rectangle 12"/>
            <p:cNvSpPr>
              <a:spLocks noChangeArrowheads="1"/>
            </p:cNvSpPr>
            <p:nvPr/>
          </p:nvSpPr>
          <p:spPr bwMode="auto">
            <a:xfrm>
              <a:off x="8001000" y="3275113"/>
              <a:ext cx="6096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dirty="0" smtClean="0"/>
                <a:t>00</a:t>
              </a:r>
              <a:endParaRPr lang="en-US" dirty="0"/>
            </a:p>
          </p:txBody>
        </p:sp>
        <p:sp>
          <p:nvSpPr>
            <p:cNvPr id="20" name="Rectangle 12"/>
            <p:cNvSpPr>
              <a:spLocks noChangeArrowheads="1"/>
            </p:cNvSpPr>
            <p:nvPr/>
          </p:nvSpPr>
          <p:spPr bwMode="auto">
            <a:xfrm>
              <a:off x="6934200" y="3810000"/>
              <a:ext cx="8382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dirty="0" smtClean="0"/>
                <a:t>$10</a:t>
              </a:r>
              <a:endParaRPr lang="en-US" dirty="0"/>
            </a:p>
          </p:txBody>
        </p:sp>
        <p:sp>
          <p:nvSpPr>
            <p:cNvPr id="21" name="Rectangle 12"/>
            <p:cNvSpPr>
              <a:spLocks noChangeArrowheads="1"/>
            </p:cNvSpPr>
            <p:nvPr/>
          </p:nvSpPr>
          <p:spPr bwMode="auto">
            <a:xfrm>
              <a:off x="7772400" y="3810000"/>
              <a:ext cx="8382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dirty="0" smtClean="0"/>
                <a:t>000</a:t>
              </a:r>
              <a:endParaRPr lang="en-US" dirty="0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25400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CBC MAC padding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93800"/>
            <a:ext cx="8686800" cy="3352800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ct val="100000"/>
              </a:spcBef>
              <a:buNone/>
            </a:pPr>
            <a:r>
              <a:rPr lang="en-US" dirty="0"/>
              <a:t>For security, padding must be </a:t>
            </a:r>
            <a:r>
              <a:rPr lang="en-US" dirty="0" smtClean="0"/>
              <a:t>one-to-one </a:t>
            </a:r>
            <a:br>
              <a:rPr lang="en-US" dirty="0" smtClean="0"/>
            </a:br>
            <a:r>
              <a:rPr lang="en-US" dirty="0" smtClean="0"/>
              <a:t>(i.e., invertible)!    </a:t>
            </a:r>
          </a:p>
          <a:p>
            <a:pPr marL="0" indent="0">
              <a:spcBef>
                <a:spcPts val="170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m</a:t>
            </a:r>
            <a:r>
              <a:rPr lang="en-US" baseline="-25000" dirty="0" smtClean="0"/>
              <a:t>0</a:t>
            </a:r>
            <a:r>
              <a:rPr lang="en-US" dirty="0" smtClean="0"/>
              <a:t> ≠ m</a:t>
            </a:r>
            <a:r>
              <a:rPr lang="en-US" baseline="-25000" dirty="0" smtClean="0"/>
              <a:t>1</a:t>
            </a:r>
            <a:r>
              <a:rPr lang="en-US" dirty="0"/>
              <a:t> </a:t>
            </a:r>
            <a:r>
              <a:rPr lang="en-US" dirty="0" smtClean="0"/>
              <a:t>    ⇒     pad(m</a:t>
            </a:r>
            <a:r>
              <a:rPr lang="en-US" baseline="-25000" dirty="0" smtClean="0"/>
              <a:t>0</a:t>
            </a:r>
            <a:r>
              <a:rPr lang="en-US" dirty="0"/>
              <a:t>) ≠ </a:t>
            </a:r>
            <a:r>
              <a:rPr lang="en-US" dirty="0" smtClean="0"/>
              <a:t>pad(m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pPr marL="0" indent="0">
              <a:spcBef>
                <a:spcPct val="100000"/>
              </a:spcBef>
              <a:buNone/>
            </a:pPr>
            <a:r>
              <a:rPr lang="en-US" u="sng" dirty="0" smtClean="0"/>
              <a:t>ISO</a:t>
            </a:r>
            <a:r>
              <a:rPr lang="en-US" dirty="0"/>
              <a:t>:   pad with  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1000</a:t>
            </a:r>
            <a:r>
              <a:rPr lang="en-US" dirty="0">
                <a:sym typeface="Symbol" charset="0"/>
              </a:rPr>
              <a:t>00</a:t>
            </a:r>
            <a:r>
              <a:rPr lang="ja-JP" altLang="en-US" dirty="0">
                <a:latin typeface="Arial"/>
                <a:sym typeface="Symbol" charset="0"/>
              </a:rPr>
              <a:t>”</a:t>
            </a:r>
            <a:r>
              <a:rPr lang="en-US" dirty="0">
                <a:sym typeface="Symbol" charset="0"/>
              </a:rPr>
              <a:t>.    Add new </a:t>
            </a:r>
            <a:r>
              <a:rPr lang="en-US" dirty="0" smtClean="0">
                <a:sym typeface="Symbol" charset="0"/>
              </a:rPr>
              <a:t>dummy block </a:t>
            </a:r>
            <a:r>
              <a:rPr lang="en-US" dirty="0">
                <a:sym typeface="Symbol" charset="0"/>
              </a:rPr>
              <a:t>if needed.</a:t>
            </a:r>
          </a:p>
          <a:p>
            <a:pPr lvl="1">
              <a:spcBef>
                <a:spcPct val="40000"/>
              </a:spcBef>
            </a:pPr>
            <a:r>
              <a:rPr lang="en-US" dirty="0">
                <a:sym typeface="Symbol" charset="0"/>
              </a:rPr>
              <a:t>The </a:t>
            </a:r>
            <a:r>
              <a:rPr lang="ja-JP" altLang="en-US" dirty="0">
                <a:latin typeface="Arial"/>
                <a:sym typeface="Symbol" charset="0"/>
              </a:rPr>
              <a:t>“</a:t>
            </a:r>
            <a:r>
              <a:rPr lang="en-US" dirty="0">
                <a:sym typeface="Symbol" charset="0"/>
              </a:rPr>
              <a:t>1</a:t>
            </a:r>
            <a:r>
              <a:rPr lang="ja-JP" altLang="en-US" dirty="0">
                <a:latin typeface="Arial"/>
                <a:sym typeface="Symbol" charset="0"/>
              </a:rPr>
              <a:t>”</a:t>
            </a:r>
            <a:r>
              <a:rPr lang="en-US" dirty="0">
                <a:sym typeface="Symbol" charset="0"/>
              </a:rPr>
              <a:t> indicates beginning of pad</a:t>
            </a:r>
            <a:r>
              <a:rPr lang="en-US" dirty="0" smtClean="0">
                <a:sym typeface="Symbol" charset="0"/>
              </a:rPr>
              <a:t>.</a:t>
            </a:r>
            <a:endParaRPr lang="en-US" dirty="0">
              <a:sym typeface="Symbol" charset="0"/>
            </a:endParaRPr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457200" y="4703022"/>
            <a:ext cx="1328737" cy="455544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[0]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3276600" y="4842933"/>
            <a:ext cx="685800" cy="20320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3276600" y="5867400"/>
            <a:ext cx="685800" cy="20320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1795463" y="4703022"/>
            <a:ext cx="642937" cy="455544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[1]</a:t>
            </a:r>
            <a:endParaRPr lang="en-US" dirty="0"/>
          </a:p>
        </p:txBody>
      </p:sp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4114800" y="4703022"/>
            <a:ext cx="1328737" cy="455544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[0]</a:t>
            </a:r>
            <a:endParaRPr lang="en-US" dirty="0"/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>
            <a:off x="5453063" y="4703022"/>
            <a:ext cx="642937" cy="455544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[1]</a:t>
            </a:r>
            <a:endParaRPr lang="en-US" dirty="0"/>
          </a:p>
        </p:txBody>
      </p:sp>
      <p:sp>
        <p:nvSpPr>
          <p:cNvPr id="30" name="Rectangle 12"/>
          <p:cNvSpPr>
            <a:spLocks noChangeArrowheads="1"/>
          </p:cNvSpPr>
          <p:nvPr/>
        </p:nvSpPr>
        <p:spPr bwMode="auto">
          <a:xfrm>
            <a:off x="6112933" y="4703022"/>
            <a:ext cx="642937" cy="455544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1000</a:t>
            </a:r>
            <a:endParaRPr lang="en-US" dirty="0"/>
          </a:p>
        </p:txBody>
      </p:sp>
      <p:sp>
        <p:nvSpPr>
          <p:cNvPr id="31" name="Rectangle 12"/>
          <p:cNvSpPr>
            <a:spLocks noChangeArrowheads="1"/>
          </p:cNvSpPr>
          <p:nvPr/>
        </p:nvSpPr>
        <p:spPr bwMode="auto">
          <a:xfrm>
            <a:off x="476956" y="5769789"/>
            <a:ext cx="1328737" cy="455544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[0]</a:t>
            </a:r>
            <a:endParaRPr lang="en-US" dirty="0"/>
          </a:p>
        </p:txBody>
      </p: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1826507" y="5769789"/>
            <a:ext cx="1328737" cy="455544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[1]</a:t>
            </a:r>
            <a:endParaRPr lang="en-US" dirty="0"/>
          </a:p>
        </p:txBody>
      </p:sp>
      <p:sp>
        <p:nvSpPr>
          <p:cNvPr id="34" name="Rectangle 12"/>
          <p:cNvSpPr>
            <a:spLocks noChangeArrowheads="1"/>
          </p:cNvSpPr>
          <p:nvPr/>
        </p:nvSpPr>
        <p:spPr bwMode="auto">
          <a:xfrm>
            <a:off x="4124326" y="5769789"/>
            <a:ext cx="1328737" cy="455544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[0]</a:t>
            </a:r>
            <a:endParaRPr lang="en-US" dirty="0"/>
          </a:p>
        </p:txBody>
      </p:sp>
      <p:sp>
        <p:nvSpPr>
          <p:cNvPr id="35" name="Rectangle 12"/>
          <p:cNvSpPr>
            <a:spLocks noChangeArrowheads="1"/>
          </p:cNvSpPr>
          <p:nvPr/>
        </p:nvSpPr>
        <p:spPr bwMode="auto">
          <a:xfrm>
            <a:off x="5473877" y="5769789"/>
            <a:ext cx="1328737" cy="455544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[1]</a:t>
            </a:r>
            <a:endParaRPr lang="en-US" dirty="0"/>
          </a:p>
        </p:txBody>
      </p:sp>
      <p:sp>
        <p:nvSpPr>
          <p:cNvPr id="36" name="Rectangle 12"/>
          <p:cNvSpPr>
            <a:spLocks noChangeArrowheads="1"/>
          </p:cNvSpPr>
          <p:nvPr/>
        </p:nvSpPr>
        <p:spPr bwMode="auto">
          <a:xfrm>
            <a:off x="6802614" y="5769789"/>
            <a:ext cx="1579386" cy="455544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1000000000</a:t>
            </a:r>
            <a:endParaRPr lang="en-US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6934200" y="3657600"/>
            <a:ext cx="2209800" cy="1752600"/>
          </a:xfrm>
          <a:prstGeom prst="wedgeRoundRectCallou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If m is same as block size, add 1 block pad for security</a:t>
            </a:r>
          </a:p>
        </p:txBody>
      </p:sp>
      <p:sp>
        <p:nvSpPr>
          <p:cNvPr id="2" name="Rounded Rectangular Callout 1"/>
          <p:cNvSpPr/>
          <p:nvPr/>
        </p:nvSpPr>
        <p:spPr>
          <a:xfrm>
            <a:off x="7239389" y="838200"/>
            <a:ext cx="1905000" cy="1905000"/>
          </a:xfrm>
          <a:prstGeom prst="wedgeRoundRectCallout">
            <a:avLst>
              <a:gd name="adj1" fmla="val -67890"/>
              <a:gd name="adj2" fmla="val 29242"/>
              <a:gd name="adj3" fmla="val 16667"/>
            </a:avLst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two distinct messages map to two distinct paddings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1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  <p:bldP spid="4" grpId="0" animBg="1"/>
      <p:bldP spid="9" grpId="0" animBg="1"/>
      <p:bldP spid="15" grpId="0" animBg="1"/>
      <p:bldP spid="22" grpId="0" animBg="1"/>
      <p:bldP spid="28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1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CMAC   (NIST standard)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7"/>
            <a:ext cx="8229600" cy="4754563"/>
          </a:xfrm>
        </p:spPr>
        <p:txBody>
          <a:bodyPr>
            <a:normAutofit/>
          </a:bodyPr>
          <a:lstStyle/>
          <a:p>
            <a:pPr marL="0" indent="0">
              <a:spcBef>
                <a:spcPct val="100000"/>
              </a:spcBef>
              <a:buNone/>
            </a:pPr>
            <a:r>
              <a:rPr lang="en-US" sz="2800" dirty="0" smtClean="0">
                <a:sym typeface="Symbol" charset="0"/>
              </a:rPr>
              <a:t>Variant of CBC-MAC where      key = (k, k</a:t>
            </a:r>
            <a:r>
              <a:rPr lang="en-US" sz="2800" baseline="-25000" dirty="0" smtClean="0">
                <a:sym typeface="Symbol" charset="0"/>
              </a:rPr>
              <a:t>1</a:t>
            </a:r>
            <a:r>
              <a:rPr lang="en-US" sz="2800" dirty="0" smtClean="0">
                <a:sym typeface="Symbol" charset="0"/>
              </a:rPr>
              <a:t>, k</a:t>
            </a:r>
            <a:r>
              <a:rPr lang="en-US" sz="2800" baseline="-25000" dirty="0" smtClean="0">
                <a:sym typeface="Symbol" charset="0"/>
              </a:rPr>
              <a:t>2</a:t>
            </a:r>
            <a:r>
              <a:rPr lang="en-US" sz="2800" dirty="0" smtClean="0">
                <a:sym typeface="Symbol" charset="0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sz="2800" dirty="0" smtClean="0">
                <a:sym typeface="Symbol" charset="0"/>
              </a:rPr>
              <a:t>No final encryption step </a:t>
            </a:r>
            <a:br>
              <a:rPr lang="en-US" sz="2800" dirty="0" smtClean="0">
                <a:sym typeface="Symbol" charset="0"/>
              </a:rPr>
            </a:br>
            <a:r>
              <a:rPr lang="en-US" sz="1800" dirty="0" smtClean="0">
                <a:sym typeface="Symbol" charset="0"/>
              </a:rPr>
              <a:t>(extension attack thwarted by last keyed </a:t>
            </a:r>
            <a:r>
              <a:rPr lang="en-US" sz="1800" dirty="0" err="1" smtClean="0">
                <a:sym typeface="Symbol" charset="0"/>
              </a:rPr>
              <a:t>xor</a:t>
            </a:r>
            <a:r>
              <a:rPr lang="en-US" sz="1800" dirty="0" smtClean="0">
                <a:sym typeface="Symbol" charset="0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sz="2800" dirty="0" smtClean="0">
                <a:sym typeface="Symbol" charset="0"/>
              </a:rPr>
              <a:t>No dummy </a:t>
            </a:r>
            <a:r>
              <a:rPr lang="en-US" sz="2800" dirty="0">
                <a:sym typeface="Symbol" charset="0"/>
              </a:rPr>
              <a:t>block </a:t>
            </a:r>
            <a:r>
              <a:rPr lang="en-US" sz="2800" dirty="0" smtClean="0">
                <a:sym typeface="Symbol" charset="0"/>
              </a:rPr>
              <a:t>  </a:t>
            </a:r>
            <a:r>
              <a:rPr lang="en-US" sz="1800" dirty="0" smtClean="0">
                <a:sym typeface="Symbol" charset="0"/>
              </a:rPr>
              <a:t>(ambiguity resolved by use of k</a:t>
            </a:r>
            <a:r>
              <a:rPr lang="en-US" sz="1800" baseline="-25000" dirty="0" smtClean="0">
                <a:sym typeface="Symbol" charset="0"/>
              </a:rPr>
              <a:t>1</a:t>
            </a:r>
            <a:r>
              <a:rPr lang="en-US" sz="1800" dirty="0" smtClean="0">
                <a:sym typeface="Symbol" charset="0"/>
              </a:rPr>
              <a:t> or k</a:t>
            </a:r>
            <a:r>
              <a:rPr lang="en-US" sz="1800" baseline="-25000" dirty="0" smtClean="0">
                <a:sym typeface="Symbol" charset="0"/>
              </a:rPr>
              <a:t>2</a:t>
            </a:r>
            <a:r>
              <a:rPr lang="en-US" sz="1800" dirty="0">
                <a:sym typeface="Symbol" charset="0"/>
              </a:rPr>
              <a:t>)</a:t>
            </a:r>
          </a:p>
          <a:p>
            <a:pPr>
              <a:spcBef>
                <a:spcPts val="600"/>
              </a:spcBef>
            </a:pPr>
            <a:endParaRPr lang="en-US" sz="2800" dirty="0" smtClean="0">
              <a:sym typeface="Symbol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57200" y="4826000"/>
            <a:ext cx="914400" cy="8382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dirty="0"/>
              <a:t>F(k,</a:t>
            </a:r>
            <a:r>
              <a:rPr lang="en-US" sz="2400" dirty="0">
                <a:sym typeface="Symbol" charset="0"/>
              </a:rPr>
              <a:t>)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600200" y="4826000"/>
            <a:ext cx="914400" cy="8382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/>
              <a:t>F(k,</a:t>
            </a:r>
            <a:r>
              <a:rPr lang="en-US" sz="2400">
                <a:sym typeface="Symbol" charset="0"/>
              </a:rPr>
              <a:t>)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381000" y="3327400"/>
            <a:ext cx="990600" cy="3302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m[0]</a:t>
            </a: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1828800" y="3792299"/>
            <a:ext cx="49985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ym typeface="Symbol" charset="0"/>
              </a:rPr>
              <a:t></a:t>
            </a:r>
          </a:p>
        </p:txBody>
      </p:sp>
      <p:sp>
        <p:nvSpPr>
          <p:cNvPr id="13" name="Line 20"/>
          <p:cNvSpPr>
            <a:spLocks noChangeShapeType="1"/>
          </p:cNvSpPr>
          <p:nvPr/>
        </p:nvSpPr>
        <p:spPr bwMode="auto">
          <a:xfrm>
            <a:off x="2057400" y="3689351"/>
            <a:ext cx="0" cy="27304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22"/>
          <p:cNvSpPr>
            <a:spLocks noChangeShapeType="1"/>
          </p:cNvSpPr>
          <p:nvPr/>
        </p:nvSpPr>
        <p:spPr bwMode="auto">
          <a:xfrm>
            <a:off x="2057400" y="436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24"/>
          <p:cNvSpPr>
            <a:spLocks noChangeShapeType="1"/>
          </p:cNvSpPr>
          <p:nvPr/>
        </p:nvSpPr>
        <p:spPr bwMode="auto">
          <a:xfrm>
            <a:off x="914400" y="3759200"/>
            <a:ext cx="0" cy="96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7"/>
          <p:cNvSpPr>
            <a:spLocks noChangeShapeType="1"/>
          </p:cNvSpPr>
          <p:nvPr/>
        </p:nvSpPr>
        <p:spPr bwMode="auto">
          <a:xfrm>
            <a:off x="914400" y="566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28"/>
          <p:cNvSpPr>
            <a:spLocks/>
          </p:cNvSpPr>
          <p:nvPr/>
        </p:nvSpPr>
        <p:spPr bwMode="auto">
          <a:xfrm>
            <a:off x="914400" y="4292600"/>
            <a:ext cx="990600" cy="1676400"/>
          </a:xfrm>
          <a:custGeom>
            <a:avLst/>
            <a:gdLst>
              <a:gd name="T0" fmla="*/ 0 w 1008"/>
              <a:gd name="T1" fmla="*/ 1056 h 1056"/>
              <a:gd name="T2" fmla="*/ 576 w 1008"/>
              <a:gd name="T3" fmla="*/ 1056 h 1056"/>
              <a:gd name="T4" fmla="*/ 576 w 1008"/>
              <a:gd name="T5" fmla="*/ 0 h 1056"/>
              <a:gd name="T6" fmla="*/ 1008 w 1008"/>
              <a:gd name="T7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8" h="1056">
                <a:moveTo>
                  <a:pt x="0" y="1056"/>
                </a:moveTo>
                <a:lnTo>
                  <a:pt x="576" y="1056"/>
                </a:lnTo>
                <a:lnTo>
                  <a:pt x="576" y="0"/>
                </a:lnTo>
                <a:lnTo>
                  <a:pt x="100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9"/>
          <p:cNvSpPr>
            <a:spLocks noChangeShapeType="1"/>
          </p:cNvSpPr>
          <p:nvPr/>
        </p:nvSpPr>
        <p:spPr bwMode="auto">
          <a:xfrm>
            <a:off x="2057400" y="566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1371600" y="3327400"/>
            <a:ext cx="990600" cy="3302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[1]</a:t>
            </a:r>
            <a:endParaRPr lang="en-US" dirty="0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2667000" y="3327400"/>
            <a:ext cx="1066800" cy="3302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anchor="ctr"/>
          <a:lstStyle/>
          <a:p>
            <a:r>
              <a:rPr lang="en-US" dirty="0"/>
              <a:t>m</a:t>
            </a:r>
            <a:r>
              <a:rPr lang="en-US" dirty="0" smtClean="0"/>
              <a:t>[w]</a:t>
            </a:r>
            <a:endParaRPr lang="en-US" dirty="0"/>
          </a:p>
        </p:txBody>
      </p:sp>
      <p:sp>
        <p:nvSpPr>
          <p:cNvPr id="31" name="Freeform 28"/>
          <p:cNvSpPr>
            <a:spLocks/>
          </p:cNvSpPr>
          <p:nvPr/>
        </p:nvSpPr>
        <p:spPr bwMode="auto">
          <a:xfrm>
            <a:off x="2057400" y="4292600"/>
            <a:ext cx="990600" cy="1676400"/>
          </a:xfrm>
          <a:custGeom>
            <a:avLst/>
            <a:gdLst>
              <a:gd name="T0" fmla="*/ 0 w 1008"/>
              <a:gd name="T1" fmla="*/ 1056 h 1056"/>
              <a:gd name="T2" fmla="*/ 576 w 1008"/>
              <a:gd name="T3" fmla="*/ 1056 h 1056"/>
              <a:gd name="T4" fmla="*/ 576 w 1008"/>
              <a:gd name="T5" fmla="*/ 0 h 1056"/>
              <a:gd name="T6" fmla="*/ 1008 w 1008"/>
              <a:gd name="T7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8" h="1056">
                <a:moveTo>
                  <a:pt x="0" y="1056"/>
                </a:moveTo>
                <a:lnTo>
                  <a:pt x="576" y="1056"/>
                </a:lnTo>
                <a:lnTo>
                  <a:pt x="576" y="0"/>
                </a:lnTo>
                <a:lnTo>
                  <a:pt x="100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Rectangle 6"/>
          <p:cNvSpPr>
            <a:spLocks noChangeArrowheads="1"/>
          </p:cNvSpPr>
          <p:nvPr/>
        </p:nvSpPr>
        <p:spPr bwMode="auto">
          <a:xfrm>
            <a:off x="2743200" y="4826000"/>
            <a:ext cx="914400" cy="8382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/>
              <a:t>F(k,</a:t>
            </a:r>
            <a:r>
              <a:rPr lang="en-US" sz="2400">
                <a:sym typeface="Symbol" charset="0"/>
              </a:rPr>
              <a:t>)</a:t>
            </a:r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2971800" y="3792299"/>
            <a:ext cx="49985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ym typeface="Symbol" charset="0"/>
              </a:rPr>
              <a:t></a:t>
            </a:r>
          </a:p>
        </p:txBody>
      </p:sp>
      <p:sp>
        <p:nvSpPr>
          <p:cNvPr id="34" name="Line 20"/>
          <p:cNvSpPr>
            <a:spLocks noChangeShapeType="1"/>
          </p:cNvSpPr>
          <p:nvPr/>
        </p:nvSpPr>
        <p:spPr bwMode="auto">
          <a:xfrm>
            <a:off x="3200400" y="3689351"/>
            <a:ext cx="0" cy="27304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22"/>
          <p:cNvSpPr>
            <a:spLocks noChangeShapeType="1"/>
          </p:cNvSpPr>
          <p:nvPr/>
        </p:nvSpPr>
        <p:spPr bwMode="auto">
          <a:xfrm>
            <a:off x="3200400" y="436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29"/>
          <p:cNvSpPr>
            <a:spLocks noChangeShapeType="1"/>
          </p:cNvSpPr>
          <p:nvPr/>
        </p:nvSpPr>
        <p:spPr bwMode="auto">
          <a:xfrm>
            <a:off x="3200400" y="5664200"/>
            <a:ext cx="0" cy="71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92350" y="3169047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⋯</a:t>
            </a:r>
            <a:endParaRPr lang="en-US" sz="2400" b="1" dirty="0"/>
          </a:p>
        </p:txBody>
      </p:sp>
      <p:sp>
        <p:nvSpPr>
          <p:cNvPr id="38" name="Text Box 53"/>
          <p:cNvSpPr txBox="1">
            <a:spLocks noChangeArrowheads="1"/>
          </p:cNvSpPr>
          <p:nvPr/>
        </p:nvSpPr>
        <p:spPr bwMode="auto">
          <a:xfrm>
            <a:off x="3149601" y="5765800"/>
            <a:ext cx="4924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tag</a:t>
            </a:r>
          </a:p>
        </p:txBody>
      </p:sp>
      <p:sp>
        <p:nvSpPr>
          <p:cNvPr id="39" name="Rectangle 10"/>
          <p:cNvSpPr>
            <a:spLocks noChangeArrowheads="1"/>
          </p:cNvSpPr>
          <p:nvPr/>
        </p:nvSpPr>
        <p:spPr bwMode="auto">
          <a:xfrm>
            <a:off x="3276600" y="3344333"/>
            <a:ext cx="457200" cy="3048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r"/>
            <a:r>
              <a:rPr lang="en-US" dirty="0" smtClean="0"/>
              <a:t>100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3429000" y="4114800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686228" y="4066514"/>
            <a:ext cx="45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5105400" y="4826000"/>
            <a:ext cx="914400" cy="8382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/>
              <a:t>F(k,</a:t>
            </a:r>
            <a:r>
              <a:rPr lang="en-US" sz="2400">
                <a:sym typeface="Symbol" charset="0"/>
              </a:rPr>
              <a:t>)</a:t>
            </a:r>
          </a:p>
        </p:txBody>
      </p:sp>
      <p:sp>
        <p:nvSpPr>
          <p:cNvPr id="44" name="Rectangle 6"/>
          <p:cNvSpPr>
            <a:spLocks noChangeArrowheads="1"/>
          </p:cNvSpPr>
          <p:nvPr/>
        </p:nvSpPr>
        <p:spPr bwMode="auto">
          <a:xfrm>
            <a:off x="6248400" y="4826000"/>
            <a:ext cx="914400" cy="8382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/>
              <a:t>F(k,</a:t>
            </a:r>
            <a:r>
              <a:rPr lang="en-US" sz="2400">
                <a:sym typeface="Symbol" charset="0"/>
              </a:rPr>
              <a:t>)</a:t>
            </a:r>
          </a:p>
        </p:txBody>
      </p:sp>
      <p:sp>
        <p:nvSpPr>
          <p:cNvPr id="45" name="Rectangle 10"/>
          <p:cNvSpPr>
            <a:spLocks noChangeArrowheads="1"/>
          </p:cNvSpPr>
          <p:nvPr/>
        </p:nvSpPr>
        <p:spPr bwMode="auto">
          <a:xfrm>
            <a:off x="5029200" y="3327400"/>
            <a:ext cx="990600" cy="3302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m[0]</a:t>
            </a:r>
          </a:p>
        </p:txBody>
      </p:sp>
      <p:sp>
        <p:nvSpPr>
          <p:cNvPr id="46" name="Text Box 17"/>
          <p:cNvSpPr txBox="1">
            <a:spLocks noChangeArrowheads="1"/>
          </p:cNvSpPr>
          <p:nvPr/>
        </p:nvSpPr>
        <p:spPr bwMode="auto">
          <a:xfrm>
            <a:off x="6477000" y="3792299"/>
            <a:ext cx="49985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ym typeface="Symbol" charset="0"/>
              </a:rPr>
              <a:t></a:t>
            </a:r>
          </a:p>
        </p:txBody>
      </p:sp>
      <p:sp>
        <p:nvSpPr>
          <p:cNvPr id="47" name="Line 20"/>
          <p:cNvSpPr>
            <a:spLocks noChangeShapeType="1"/>
          </p:cNvSpPr>
          <p:nvPr/>
        </p:nvSpPr>
        <p:spPr bwMode="auto">
          <a:xfrm>
            <a:off x="6705600" y="3689351"/>
            <a:ext cx="0" cy="27304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22"/>
          <p:cNvSpPr>
            <a:spLocks noChangeShapeType="1"/>
          </p:cNvSpPr>
          <p:nvPr/>
        </p:nvSpPr>
        <p:spPr bwMode="auto">
          <a:xfrm>
            <a:off x="6705600" y="436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24"/>
          <p:cNvSpPr>
            <a:spLocks noChangeShapeType="1"/>
          </p:cNvSpPr>
          <p:nvPr/>
        </p:nvSpPr>
        <p:spPr bwMode="auto">
          <a:xfrm>
            <a:off x="5562600" y="3759200"/>
            <a:ext cx="0" cy="96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27"/>
          <p:cNvSpPr>
            <a:spLocks noChangeShapeType="1"/>
          </p:cNvSpPr>
          <p:nvPr/>
        </p:nvSpPr>
        <p:spPr bwMode="auto">
          <a:xfrm>
            <a:off x="5562600" y="566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Freeform 28"/>
          <p:cNvSpPr>
            <a:spLocks/>
          </p:cNvSpPr>
          <p:nvPr/>
        </p:nvSpPr>
        <p:spPr bwMode="auto">
          <a:xfrm>
            <a:off x="5562600" y="4292600"/>
            <a:ext cx="990600" cy="1676400"/>
          </a:xfrm>
          <a:custGeom>
            <a:avLst/>
            <a:gdLst>
              <a:gd name="T0" fmla="*/ 0 w 1008"/>
              <a:gd name="T1" fmla="*/ 1056 h 1056"/>
              <a:gd name="T2" fmla="*/ 576 w 1008"/>
              <a:gd name="T3" fmla="*/ 1056 h 1056"/>
              <a:gd name="T4" fmla="*/ 576 w 1008"/>
              <a:gd name="T5" fmla="*/ 0 h 1056"/>
              <a:gd name="T6" fmla="*/ 1008 w 1008"/>
              <a:gd name="T7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8" h="1056">
                <a:moveTo>
                  <a:pt x="0" y="1056"/>
                </a:moveTo>
                <a:lnTo>
                  <a:pt x="576" y="1056"/>
                </a:lnTo>
                <a:lnTo>
                  <a:pt x="576" y="0"/>
                </a:lnTo>
                <a:lnTo>
                  <a:pt x="100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29"/>
          <p:cNvSpPr>
            <a:spLocks noChangeShapeType="1"/>
          </p:cNvSpPr>
          <p:nvPr/>
        </p:nvSpPr>
        <p:spPr bwMode="auto">
          <a:xfrm>
            <a:off x="6705600" y="566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10"/>
          <p:cNvSpPr>
            <a:spLocks noChangeArrowheads="1"/>
          </p:cNvSpPr>
          <p:nvPr/>
        </p:nvSpPr>
        <p:spPr bwMode="auto">
          <a:xfrm>
            <a:off x="6019800" y="3327400"/>
            <a:ext cx="990600" cy="3302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[1]</a:t>
            </a:r>
            <a:endParaRPr lang="en-US" dirty="0"/>
          </a:p>
        </p:txBody>
      </p:sp>
      <p:sp>
        <p:nvSpPr>
          <p:cNvPr id="54" name="Rectangle 10"/>
          <p:cNvSpPr>
            <a:spLocks noChangeArrowheads="1"/>
          </p:cNvSpPr>
          <p:nvPr/>
        </p:nvSpPr>
        <p:spPr bwMode="auto">
          <a:xfrm>
            <a:off x="7315200" y="3327400"/>
            <a:ext cx="990600" cy="3302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anchor="ctr"/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[w]</a:t>
            </a:r>
            <a:endParaRPr lang="en-US" dirty="0"/>
          </a:p>
        </p:txBody>
      </p:sp>
      <p:sp>
        <p:nvSpPr>
          <p:cNvPr id="55" name="Freeform 28"/>
          <p:cNvSpPr>
            <a:spLocks/>
          </p:cNvSpPr>
          <p:nvPr/>
        </p:nvSpPr>
        <p:spPr bwMode="auto">
          <a:xfrm>
            <a:off x="6705600" y="4292600"/>
            <a:ext cx="990600" cy="1676400"/>
          </a:xfrm>
          <a:custGeom>
            <a:avLst/>
            <a:gdLst>
              <a:gd name="T0" fmla="*/ 0 w 1008"/>
              <a:gd name="T1" fmla="*/ 1056 h 1056"/>
              <a:gd name="T2" fmla="*/ 576 w 1008"/>
              <a:gd name="T3" fmla="*/ 1056 h 1056"/>
              <a:gd name="T4" fmla="*/ 576 w 1008"/>
              <a:gd name="T5" fmla="*/ 0 h 1056"/>
              <a:gd name="T6" fmla="*/ 1008 w 1008"/>
              <a:gd name="T7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8" h="1056">
                <a:moveTo>
                  <a:pt x="0" y="1056"/>
                </a:moveTo>
                <a:lnTo>
                  <a:pt x="576" y="1056"/>
                </a:lnTo>
                <a:lnTo>
                  <a:pt x="576" y="0"/>
                </a:lnTo>
                <a:lnTo>
                  <a:pt x="100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Rectangle 6"/>
          <p:cNvSpPr>
            <a:spLocks noChangeArrowheads="1"/>
          </p:cNvSpPr>
          <p:nvPr/>
        </p:nvSpPr>
        <p:spPr bwMode="auto">
          <a:xfrm>
            <a:off x="7391400" y="4826000"/>
            <a:ext cx="914400" cy="8382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/>
              <a:t>F(k,</a:t>
            </a:r>
            <a:r>
              <a:rPr lang="en-US" sz="2400">
                <a:sym typeface="Symbol" charset="0"/>
              </a:rPr>
              <a:t>)</a:t>
            </a:r>
          </a:p>
        </p:txBody>
      </p:sp>
      <p:sp>
        <p:nvSpPr>
          <p:cNvPr id="57" name="Text Box 17"/>
          <p:cNvSpPr txBox="1">
            <a:spLocks noChangeArrowheads="1"/>
          </p:cNvSpPr>
          <p:nvPr/>
        </p:nvSpPr>
        <p:spPr bwMode="auto">
          <a:xfrm>
            <a:off x="7620000" y="3792299"/>
            <a:ext cx="49985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ym typeface="Symbol" charset="0"/>
              </a:rPr>
              <a:t></a:t>
            </a:r>
          </a:p>
        </p:txBody>
      </p:sp>
      <p:sp>
        <p:nvSpPr>
          <p:cNvPr id="58" name="Line 20"/>
          <p:cNvSpPr>
            <a:spLocks noChangeShapeType="1"/>
          </p:cNvSpPr>
          <p:nvPr/>
        </p:nvSpPr>
        <p:spPr bwMode="auto">
          <a:xfrm>
            <a:off x="7848600" y="3689351"/>
            <a:ext cx="0" cy="27304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22"/>
          <p:cNvSpPr>
            <a:spLocks noChangeShapeType="1"/>
          </p:cNvSpPr>
          <p:nvPr/>
        </p:nvSpPr>
        <p:spPr bwMode="auto">
          <a:xfrm>
            <a:off x="7848600" y="436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29"/>
          <p:cNvSpPr>
            <a:spLocks noChangeShapeType="1"/>
          </p:cNvSpPr>
          <p:nvPr/>
        </p:nvSpPr>
        <p:spPr bwMode="auto">
          <a:xfrm>
            <a:off x="7848600" y="5664200"/>
            <a:ext cx="0" cy="71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arrow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6940550" y="3183468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⋯</a:t>
            </a:r>
            <a:endParaRPr lang="en-US" sz="2400" b="1" dirty="0"/>
          </a:p>
        </p:txBody>
      </p:sp>
      <p:sp>
        <p:nvSpPr>
          <p:cNvPr id="62" name="Text Box 53"/>
          <p:cNvSpPr txBox="1">
            <a:spLocks noChangeArrowheads="1"/>
          </p:cNvSpPr>
          <p:nvPr/>
        </p:nvSpPr>
        <p:spPr bwMode="auto">
          <a:xfrm>
            <a:off x="7797801" y="5765800"/>
            <a:ext cx="4924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tag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8077200" y="4114800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8334428" y="4066514"/>
            <a:ext cx="45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r>
              <a:rPr lang="en-US" sz="2400" baseline="-25000" dirty="0"/>
              <a:t>2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4495800" y="3327400"/>
            <a:ext cx="0" cy="2946400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3467100" y="6135132"/>
            <a:ext cx="3162300" cy="755139"/>
            <a:chOff x="3467100" y="6135132"/>
            <a:chExt cx="3162300" cy="755139"/>
          </a:xfrm>
        </p:grpSpPr>
        <p:sp>
          <p:nvSpPr>
            <p:cNvPr id="2" name="Rounded Rectangular Callout 1"/>
            <p:cNvSpPr/>
            <p:nvPr/>
          </p:nvSpPr>
          <p:spPr>
            <a:xfrm>
              <a:off x="3467100" y="6135132"/>
              <a:ext cx="3162300" cy="755139"/>
            </a:xfrm>
            <a:prstGeom prst="wedgeRoundRectCallout">
              <a:avLst>
                <a:gd name="adj1" fmla="val -34373"/>
                <a:gd name="adj2" fmla="val -246500"/>
                <a:gd name="adj3" fmla="val 16667"/>
              </a:avLst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k1 != multiple B.S,</a:t>
              </a:r>
              <a:br>
                <a:rPr lang="en-US" sz="2400" dirty="0" smtClean="0">
                  <a:solidFill>
                    <a:schemeClr val="bg1"/>
                  </a:solidFill>
                </a:rPr>
              </a:br>
              <a:r>
                <a:rPr lang="en-US" sz="2400" dirty="0" smtClean="0">
                  <a:solidFill>
                    <a:schemeClr val="bg1"/>
                  </a:solidFill>
                </a:rPr>
                <a:t>k2  = multiple BA.</a:t>
              </a:r>
            </a:p>
          </p:txBody>
        </p:sp>
        <p:sp>
          <p:nvSpPr>
            <p:cNvPr id="63" name="Rounded Rectangular Callout 62"/>
            <p:cNvSpPr/>
            <p:nvPr/>
          </p:nvSpPr>
          <p:spPr>
            <a:xfrm>
              <a:off x="3467100" y="6135132"/>
              <a:ext cx="3162300" cy="755139"/>
            </a:xfrm>
            <a:prstGeom prst="wedgeRoundRectCallout">
              <a:avLst>
                <a:gd name="adj1" fmla="val 106182"/>
                <a:gd name="adj2" fmla="val -293485"/>
                <a:gd name="adj3" fmla="val 16667"/>
              </a:avLst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k1 != multiple B.S,</a:t>
              </a:r>
              <a:br>
                <a:rPr lang="en-US" sz="2400" dirty="0" smtClean="0">
                  <a:solidFill>
                    <a:schemeClr val="bg1"/>
                  </a:solidFill>
                </a:rPr>
              </a:br>
              <a:r>
                <a:rPr lang="en-US" sz="2400" dirty="0" smtClean="0">
                  <a:solidFill>
                    <a:schemeClr val="bg1"/>
                  </a:solidFill>
                </a:rPr>
                <a:t>k2  = </a:t>
              </a:r>
              <a:r>
                <a:rPr lang="en-US" sz="2400" smtClean="0">
                  <a:solidFill>
                    <a:schemeClr val="bg1"/>
                  </a:solidFill>
                </a:rPr>
                <a:t>multiple B.S.</a:t>
              </a:r>
              <a:endParaRPr lang="en-US" sz="2400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1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HMAC   </a:t>
            </a:r>
            <a:r>
              <a:rPr lang="en-US" sz="3600" dirty="0"/>
              <a:t>(Hash-MAC)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Most widely used MAC on the Internet.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…  </a:t>
            </a:r>
            <a:r>
              <a:rPr lang="en-US" dirty="0"/>
              <a:t>but,  we first we </a:t>
            </a:r>
            <a:r>
              <a:rPr lang="en-US" dirty="0" smtClean="0"/>
              <a:t>need to discuss </a:t>
            </a:r>
            <a:r>
              <a:rPr lang="en-US" dirty="0"/>
              <a:t>hash function.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8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16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45000"/>
            <a:ext cx="8229600" cy="2235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Is this Secure?</a:t>
            </a:r>
          </a:p>
          <a:p>
            <a:r>
              <a:rPr lang="en-US" sz="3000" dirty="0" smtClean="0"/>
              <a:t>No! Attacker can easily modify message m and </a:t>
            </a:r>
            <a:br>
              <a:rPr lang="en-US" sz="3000" dirty="0" smtClean="0"/>
            </a:br>
            <a:r>
              <a:rPr lang="en-US" sz="3000" dirty="0" smtClean="0"/>
              <a:t>re-compute CRC.</a:t>
            </a:r>
            <a:endParaRPr lang="en-US" sz="3000" dirty="0"/>
          </a:p>
          <a:p>
            <a:r>
              <a:rPr lang="en-US" sz="3000" dirty="0" smtClean="0"/>
              <a:t>CRC designed to detect </a:t>
            </a:r>
            <a:r>
              <a:rPr lang="en-US" sz="3000" i="1" u="sng" dirty="0" smtClean="0">
                <a:solidFill>
                  <a:schemeClr val="tx2"/>
                </a:solidFill>
              </a:rPr>
              <a:t>random errors</a:t>
            </a:r>
            <a:r>
              <a:rPr lang="en-US" sz="3000" dirty="0" smtClean="0"/>
              <a:t>, not malicious attacks.</a:t>
            </a:r>
            <a:endParaRPr lang="en-US" sz="3000" dirty="0"/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1108808" y="2752181"/>
            <a:ext cx="242354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/>
              <a:t>Generate tag:</a:t>
            </a:r>
          </a:p>
          <a:p>
            <a:r>
              <a:rPr lang="en-US" sz="2400" dirty="0" smtClean="0"/>
              <a:t>tag </a:t>
            </a:r>
            <a:r>
              <a:rPr lang="en-US" sz="2400" dirty="0">
                <a:sym typeface="Symbol" charset="0"/>
              </a:rPr>
              <a:t> </a:t>
            </a:r>
            <a:r>
              <a:rPr lang="en-US" sz="2400" dirty="0" smtClean="0">
                <a:sym typeface="Symbol" charset="0"/>
              </a:rPr>
              <a:t>CRC(m</a:t>
            </a:r>
            <a:r>
              <a:rPr lang="en-US" sz="2400" dirty="0">
                <a:sym typeface="Symbol" charset="0"/>
              </a:rPr>
              <a:t>)</a:t>
            </a: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5702710" y="2706689"/>
            <a:ext cx="289574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Cambria"/>
                <a:cs typeface="Cambria"/>
              </a:rPr>
              <a:t>Verify tag:</a:t>
            </a:r>
          </a:p>
          <a:p>
            <a:pPr algn="ctr"/>
            <a:r>
              <a:rPr lang="en-US" sz="2400" dirty="0" smtClean="0">
                <a:latin typeface="Cambria"/>
                <a:cs typeface="Cambria"/>
                <a:sym typeface="Symbol" charset="0"/>
              </a:rPr>
              <a:t>CRC(m</a:t>
            </a:r>
            <a:r>
              <a:rPr lang="en-US" sz="2400" dirty="0">
                <a:latin typeface="Cambria"/>
                <a:cs typeface="Cambria"/>
                <a:sym typeface="Symbol" charset="0"/>
              </a:rPr>
              <a:t>, tag)  </a:t>
            </a:r>
            <a:r>
              <a:rPr lang="en-US" sz="2400" dirty="0" smtClean="0">
                <a:latin typeface="Cambria"/>
                <a:cs typeface="Cambria"/>
                <a:sym typeface="Symbol" charset="0"/>
              </a:rPr>
              <a:t>?= ‘yes’</a:t>
            </a:r>
            <a:endParaRPr lang="en-US" sz="2400" dirty="0">
              <a:latin typeface="Cambria"/>
              <a:cs typeface="Cambria"/>
              <a:sym typeface="Symbo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4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04900" y="1969532"/>
            <a:ext cx="6934200" cy="613901"/>
            <a:chOff x="990600" y="1969532"/>
            <a:chExt cx="6934200" cy="613901"/>
          </a:xfrm>
        </p:grpSpPr>
        <p:sp>
          <p:nvSpPr>
            <p:cNvPr id="13" name="Rounded Rectangle 12"/>
            <p:cNvSpPr/>
            <p:nvPr/>
          </p:nvSpPr>
          <p:spPr>
            <a:xfrm>
              <a:off x="990600" y="1973833"/>
              <a:ext cx="1524000" cy="609600"/>
            </a:xfrm>
            <a:prstGeom prst="round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Alice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6400800" y="1969532"/>
              <a:ext cx="1524000" cy="609600"/>
            </a:xfrm>
            <a:prstGeom prst="round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Bob</a:t>
              </a:r>
            </a:p>
          </p:txBody>
        </p:sp>
        <p:cxnSp>
          <p:nvCxnSpPr>
            <p:cNvPr id="17" name="Straight Arrow Connector 16"/>
            <p:cNvCxnSpPr>
              <a:endCxn id="25" idx="1"/>
            </p:cNvCxnSpPr>
            <p:nvPr/>
          </p:nvCxnSpPr>
          <p:spPr>
            <a:xfrm flipV="1">
              <a:off x="2982295" y="2274332"/>
              <a:ext cx="2950810" cy="2017"/>
            </a:xfrm>
            <a:prstGeom prst="straightConnector1">
              <a:avLst/>
            </a:prstGeom>
            <a:ln w="28575" cap="rnd" cmpd="sng">
              <a:solidFill>
                <a:schemeClr val="tx1"/>
              </a:solidFill>
              <a:miter lim="800000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7"/>
            <p:cNvGrpSpPr/>
            <p:nvPr/>
          </p:nvGrpSpPr>
          <p:grpSpPr>
            <a:xfrm>
              <a:off x="2438400" y="1969532"/>
              <a:ext cx="4028105" cy="613901"/>
              <a:chOff x="2438400" y="3045983"/>
              <a:chExt cx="4028105" cy="613901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2438400" y="3050284"/>
                <a:ext cx="533400" cy="609600"/>
              </a:xfrm>
              <a:prstGeom prst="rect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400" b="1" i="1" dirty="0">
                    <a:solidFill>
                      <a:schemeClr val="tx1"/>
                    </a:solidFill>
                  </a:rPr>
                  <a:t>S</a:t>
                </a:r>
                <a:endParaRPr lang="en-US" sz="2400" b="1" i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5933105" y="3045983"/>
                <a:ext cx="533400" cy="609600"/>
              </a:xfrm>
              <a:prstGeom prst="rect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400" b="1" i="1" dirty="0" smtClean="0">
                    <a:solidFill>
                      <a:schemeClr val="tx1"/>
                    </a:solidFill>
                  </a:rPr>
                  <a:t>V</a:t>
                </a:r>
              </a:p>
            </p:txBody>
          </p:sp>
        </p:grpSp>
      </p:grp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201137"/>
              </p:ext>
            </p:extLst>
          </p:nvPr>
        </p:nvGraphicFramePr>
        <p:xfrm>
          <a:off x="3771900" y="1752600"/>
          <a:ext cx="16002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6208"/>
                <a:gridCol w="5739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message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24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 Resistance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5486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Let  H: </a:t>
            </a:r>
            <a:r>
              <a:rPr lang="en-US" dirty="0" smtClean="0"/>
              <a:t>X </a:t>
            </a:r>
            <a:r>
              <a:rPr lang="en-US" dirty="0" smtClean="0">
                <a:sym typeface="Symbol" charset="0"/>
              </a:rPr>
              <a:t> Y  </a:t>
            </a:r>
            <a:r>
              <a:rPr lang="en-US" dirty="0">
                <a:sym typeface="Symbol" charset="0"/>
              </a:rPr>
              <a:t>be a hash </a:t>
            </a:r>
            <a:r>
              <a:rPr lang="en-US" dirty="0" smtClean="0">
                <a:sym typeface="Symbol" charset="0"/>
              </a:rPr>
              <a:t>function</a:t>
            </a:r>
            <a:r>
              <a:rPr lang="en-US" dirty="0">
                <a:sym typeface="Symbol" charset="0"/>
              </a:rPr>
              <a:t> </a:t>
            </a:r>
            <a:r>
              <a:rPr lang="en-US" dirty="0" smtClean="0">
                <a:sym typeface="Symbol" charset="0"/>
              </a:rPr>
              <a:t>      </a:t>
            </a:r>
            <a:r>
              <a:rPr lang="en-US" sz="2100" dirty="0" smtClean="0">
                <a:sym typeface="Symbol" charset="0"/>
              </a:rPr>
              <a:t>(  |X| &gt;&gt; |Y|  )</a:t>
            </a:r>
            <a:endParaRPr lang="en-US" sz="2100" dirty="0">
              <a:sym typeface="Symbol" charset="0"/>
            </a:endParaRPr>
          </a:p>
          <a:p>
            <a:pPr marL="0" indent="0">
              <a:spcBef>
                <a:spcPct val="80000"/>
              </a:spcBef>
              <a:buNone/>
            </a:pPr>
            <a:r>
              <a:rPr lang="en-US" dirty="0">
                <a:sym typeface="Symbol" charset="0"/>
              </a:rPr>
              <a:t>A </a:t>
            </a:r>
            <a:r>
              <a:rPr lang="en-US" b="1" u="sng" dirty="0">
                <a:sym typeface="Symbol" charset="0"/>
              </a:rPr>
              <a:t>collision</a:t>
            </a:r>
            <a:r>
              <a:rPr lang="en-US" dirty="0">
                <a:sym typeface="Symbol" charset="0"/>
              </a:rPr>
              <a:t> for H is a pair  m</a:t>
            </a:r>
            <a:r>
              <a:rPr lang="en-US" baseline="-25000" dirty="0">
                <a:sym typeface="Symbol" charset="0"/>
              </a:rPr>
              <a:t>0</a:t>
            </a:r>
            <a:r>
              <a:rPr lang="en-US" dirty="0">
                <a:sym typeface="Symbol" charset="0"/>
              </a:rPr>
              <a:t> , m</a:t>
            </a:r>
            <a:r>
              <a:rPr lang="en-US" baseline="-25000" dirty="0">
                <a:sym typeface="Symbol" charset="0"/>
              </a:rPr>
              <a:t>1</a:t>
            </a:r>
            <a:r>
              <a:rPr lang="en-US" dirty="0">
                <a:sym typeface="Symbol" charset="0"/>
              </a:rPr>
              <a:t>  M  such that:	</a:t>
            </a:r>
          </a:p>
          <a:p>
            <a:pPr>
              <a:buFontTx/>
              <a:buNone/>
            </a:pPr>
            <a:r>
              <a:rPr lang="en-US" dirty="0">
                <a:sym typeface="Symbol" charset="0"/>
              </a:rPr>
              <a:t>			H(m</a:t>
            </a:r>
            <a:r>
              <a:rPr lang="en-US" baseline="-25000" dirty="0">
                <a:sym typeface="Symbol" charset="0"/>
              </a:rPr>
              <a:t>0</a:t>
            </a:r>
            <a:r>
              <a:rPr lang="en-US" dirty="0">
                <a:sym typeface="Symbol" charset="0"/>
              </a:rPr>
              <a:t>)  =  H(m</a:t>
            </a:r>
            <a:r>
              <a:rPr lang="en-US" baseline="-25000" dirty="0">
                <a:sym typeface="Symbol" charset="0"/>
              </a:rPr>
              <a:t>1</a:t>
            </a:r>
            <a:r>
              <a:rPr lang="en-US" dirty="0">
                <a:sym typeface="Symbol" charset="0"/>
              </a:rPr>
              <a:t>)    and    m</a:t>
            </a:r>
            <a:r>
              <a:rPr lang="en-US" baseline="-25000" dirty="0">
                <a:sym typeface="Symbol" charset="0"/>
              </a:rPr>
              <a:t>0</a:t>
            </a:r>
            <a:r>
              <a:rPr lang="en-US" dirty="0">
                <a:sym typeface="Symbol" charset="0"/>
              </a:rPr>
              <a:t>  m</a:t>
            </a:r>
            <a:r>
              <a:rPr lang="en-US" baseline="-25000" dirty="0">
                <a:sym typeface="Symbol" charset="0"/>
              </a:rPr>
              <a:t>1</a:t>
            </a:r>
            <a:endParaRPr lang="en-US" dirty="0">
              <a:sym typeface="Symbol" charset="0"/>
            </a:endParaRPr>
          </a:p>
          <a:p>
            <a:endParaRPr lang="en-US" dirty="0">
              <a:sym typeface="Symbol" charset="0"/>
            </a:endParaRPr>
          </a:p>
          <a:p>
            <a:pPr marL="0" indent="0">
              <a:buNone/>
            </a:pPr>
            <a:r>
              <a:rPr lang="en-US" dirty="0" smtClean="0">
                <a:sym typeface="Symbol" charset="0"/>
              </a:rPr>
              <a:t>A </a:t>
            </a:r>
            <a:r>
              <a:rPr lang="en-US" dirty="0">
                <a:sym typeface="Symbol" charset="0"/>
              </a:rPr>
              <a:t>function H is </a:t>
            </a:r>
            <a:r>
              <a:rPr lang="en-US" b="1" u="sng" dirty="0">
                <a:sym typeface="Symbol" charset="0"/>
              </a:rPr>
              <a:t>collision resistant </a:t>
            </a:r>
            <a:r>
              <a:rPr lang="en-US" dirty="0">
                <a:sym typeface="Symbol" charset="0"/>
              </a:rPr>
              <a:t>if for all </a:t>
            </a:r>
            <a:r>
              <a:rPr lang="en-US" dirty="0" smtClean="0">
                <a:sym typeface="Symbol" charset="0"/>
              </a:rPr>
              <a:t>(explicit) </a:t>
            </a:r>
            <a:r>
              <a:rPr lang="ja-JP" altLang="en-US" dirty="0">
                <a:latin typeface="Arial"/>
                <a:sym typeface="Symbol" charset="0"/>
              </a:rPr>
              <a:t>“</a:t>
            </a:r>
            <a:r>
              <a:rPr lang="en-US" dirty="0" err="1" smtClean="0">
                <a:sym typeface="Symbol" charset="0"/>
              </a:rPr>
              <a:t>eff</a:t>
            </a:r>
            <a:r>
              <a:rPr lang="ja-JP" altLang="en-US" dirty="0" smtClean="0">
                <a:latin typeface="Arial"/>
                <a:sym typeface="Symbol" charset="0"/>
              </a:rPr>
              <a:t>”</a:t>
            </a:r>
            <a:r>
              <a:rPr lang="en-US" dirty="0" smtClean="0">
                <a:sym typeface="Symbol" charset="0"/>
              </a:rPr>
              <a:t> </a:t>
            </a:r>
            <a:r>
              <a:rPr lang="en-US" dirty="0" err="1">
                <a:sym typeface="Symbol" charset="0"/>
              </a:rPr>
              <a:t>algs</a:t>
            </a:r>
            <a:r>
              <a:rPr lang="en-US" dirty="0">
                <a:sym typeface="Symbol" charset="0"/>
              </a:rPr>
              <a:t>. A:</a:t>
            </a:r>
          </a:p>
          <a:p>
            <a:pPr>
              <a:buFontTx/>
              <a:buNone/>
            </a:pPr>
            <a:r>
              <a:rPr lang="en-US" dirty="0">
                <a:sym typeface="Symbol" charset="0"/>
              </a:rPr>
              <a:t>		    </a:t>
            </a:r>
            <a:r>
              <a:rPr lang="en-US" b="1" dirty="0" err="1" smtClean="0">
                <a:solidFill>
                  <a:schemeClr val="tx2"/>
                </a:solidFill>
                <a:sym typeface="Symbol" charset="0"/>
              </a:rPr>
              <a:t>Adv</a:t>
            </a:r>
            <a:r>
              <a:rPr lang="en-US" b="1" baseline="-25000" dirty="0" err="1" smtClean="0">
                <a:solidFill>
                  <a:schemeClr val="tx2"/>
                </a:solidFill>
                <a:sym typeface="Symbol" charset="0"/>
              </a:rPr>
              <a:t>CR</a:t>
            </a:r>
            <a:r>
              <a:rPr lang="en-US" b="1" dirty="0" smtClean="0">
                <a:solidFill>
                  <a:schemeClr val="tx2"/>
                </a:solidFill>
                <a:sym typeface="Symbol" charset="0"/>
              </a:rPr>
              <a:t>[</a:t>
            </a:r>
            <a:r>
              <a:rPr lang="en-US" b="1" dirty="0">
                <a:solidFill>
                  <a:schemeClr val="tx2"/>
                </a:solidFill>
                <a:sym typeface="Symbol" charset="0"/>
              </a:rPr>
              <a:t>A,H]  =  </a:t>
            </a:r>
            <a:r>
              <a:rPr lang="en-US" b="1" dirty="0" err="1">
                <a:solidFill>
                  <a:schemeClr val="tx2"/>
                </a:solidFill>
                <a:sym typeface="Symbol" charset="0"/>
              </a:rPr>
              <a:t>Pr</a:t>
            </a:r>
            <a:r>
              <a:rPr lang="en-US" b="1" dirty="0">
                <a:solidFill>
                  <a:schemeClr val="tx2"/>
                </a:solidFill>
                <a:sym typeface="Symbol" charset="0"/>
              </a:rPr>
              <a:t>[ A outputs collision for H]</a:t>
            </a:r>
          </a:p>
          <a:p>
            <a:pPr>
              <a:buFontTx/>
              <a:buNone/>
            </a:pPr>
            <a:r>
              <a:rPr lang="en-US" dirty="0">
                <a:sym typeface="Symbol" charset="0"/>
              </a:rPr>
              <a:t>	is </a:t>
            </a:r>
            <a:r>
              <a:rPr lang="ja-JP" altLang="en-US" dirty="0">
                <a:latin typeface="Arial"/>
                <a:sym typeface="Symbol" charset="0"/>
              </a:rPr>
              <a:t>“</a:t>
            </a:r>
            <a:r>
              <a:rPr lang="en-US" dirty="0" smtClean="0">
                <a:sym typeface="Symbol" charset="0"/>
              </a:rPr>
              <a:t>negligible</a:t>
            </a:r>
            <a:r>
              <a:rPr lang="ja-JP" altLang="en-US" dirty="0" smtClean="0">
                <a:latin typeface="Arial"/>
                <a:sym typeface="Symbol" charset="0"/>
              </a:rPr>
              <a:t>”</a:t>
            </a:r>
            <a:r>
              <a:rPr lang="en-US" altLang="ja-JP" dirty="0" smtClean="0">
                <a:latin typeface="Arial"/>
                <a:sym typeface="Symbol" charset="0"/>
              </a:rPr>
              <a:t>.</a:t>
            </a:r>
          </a:p>
          <a:p>
            <a:pPr>
              <a:spcBef>
                <a:spcPts val="2376"/>
              </a:spcBef>
              <a:buFontTx/>
              <a:buNone/>
            </a:pPr>
            <a:r>
              <a:rPr lang="en-US" dirty="0" smtClean="0">
                <a:sym typeface="Symbol" charset="0"/>
              </a:rPr>
              <a:t>Example:   SHA-256  (outputs 256 bits)</a:t>
            </a:r>
            <a:endParaRPr lang="en-US" dirty="0">
              <a:sym typeface="Symbo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5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Idea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41</a:t>
            </a:fld>
            <a:endParaRPr lang="en-US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2279164" y="2154766"/>
            <a:ext cx="15240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m</a:t>
            </a:r>
            <a:endParaRPr lang="en-US" sz="1800" dirty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506970" y="2536559"/>
            <a:ext cx="305594" cy="838995"/>
            <a:chOff x="1218406" y="2134394"/>
            <a:chExt cx="305594" cy="838994"/>
          </a:xfrm>
        </p:grpSpPr>
        <p:cxnSp>
          <p:nvCxnSpPr>
            <p:cNvPr id="7" name="Straight Connector 6"/>
            <p:cNvCxnSpPr/>
            <p:nvPr/>
          </p:nvCxnSpPr>
          <p:spPr bwMode="auto">
            <a:xfrm rot="5400000">
              <a:off x="800100" y="2552700"/>
              <a:ext cx="838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Arrow Connector 7"/>
            <p:cNvCxnSpPr/>
            <p:nvPr/>
          </p:nvCxnSpPr>
          <p:spPr bwMode="auto">
            <a:xfrm>
              <a:off x="1219200" y="2971800"/>
              <a:ext cx="304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9" name="Trapezoid 8"/>
          <p:cNvSpPr/>
          <p:nvPr/>
        </p:nvSpPr>
        <p:spPr>
          <a:xfrm rot="5400000">
            <a:off x="2923117" y="3058800"/>
            <a:ext cx="859366" cy="1066800"/>
          </a:xfrm>
          <a:prstGeom prst="trapezoid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h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952532" y="3733800"/>
            <a:ext cx="860032" cy="0"/>
          </a:xfrm>
          <a:prstGeom prst="straightConnector1">
            <a:avLst/>
          </a:prstGeom>
          <a:ln w="12700" cap="rnd" cmpd="sng">
            <a:solidFill>
              <a:schemeClr val="tx1"/>
            </a:solidFill>
            <a:miter lim="800000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685813" y="3506372"/>
            <a:ext cx="275015" cy="36933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2400" dirty="0" smtClean="0"/>
              <a:t>k</a:t>
            </a:r>
            <a:r>
              <a:rPr lang="en-US" sz="2400" baseline="-25000" dirty="0" smtClean="0"/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886200" y="3581400"/>
            <a:ext cx="860032" cy="0"/>
          </a:xfrm>
          <a:prstGeom prst="straightConnector1">
            <a:avLst/>
          </a:prstGeom>
          <a:ln w="12700" cap="rnd" cmpd="sng">
            <a:solidFill>
              <a:schemeClr val="tx1"/>
            </a:solidFill>
            <a:miter lim="800000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800600" y="3219558"/>
            <a:ext cx="1066800" cy="745284"/>
          </a:xfrm>
          <a:prstGeom prst="rect">
            <a:avLst/>
          </a:prstGeom>
          <a:solidFill>
            <a:schemeClr val="accent5"/>
          </a:solidFill>
          <a:ln w="28575" cap="rnd" cmpd="sng">
            <a:noFill/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PRF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96493" y="2133600"/>
            <a:ext cx="275015" cy="36933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2400" dirty="0" smtClean="0"/>
              <a:t>k</a:t>
            </a:r>
            <a:r>
              <a:rPr lang="en-US" sz="2400" baseline="-25000" dirty="0" smtClean="0"/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53855" y="3396734"/>
            <a:ext cx="410369" cy="36933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2400" dirty="0" smtClean="0"/>
              <a:t>tag</a:t>
            </a:r>
          </a:p>
        </p:txBody>
      </p:sp>
      <p:cxnSp>
        <p:nvCxnSpPr>
          <p:cNvPr id="18" name="Straight Arrow Connector 17"/>
          <p:cNvCxnSpPr>
            <a:stCxn id="16" idx="2"/>
            <a:endCxn id="14" idx="0"/>
          </p:cNvCxnSpPr>
          <p:nvPr/>
        </p:nvCxnSpPr>
        <p:spPr>
          <a:xfrm flipH="1">
            <a:off x="5334000" y="2502932"/>
            <a:ext cx="1" cy="716626"/>
          </a:xfrm>
          <a:prstGeom prst="straightConnector1">
            <a:avLst/>
          </a:prstGeom>
          <a:ln w="12700" cap="rnd" cmpd="sng">
            <a:solidFill>
              <a:schemeClr val="tx1"/>
            </a:solidFill>
            <a:miter lim="800000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4" idx="3"/>
          </p:cNvCxnSpPr>
          <p:nvPr/>
        </p:nvCxnSpPr>
        <p:spPr>
          <a:xfrm flipV="1">
            <a:off x="5867400" y="3581400"/>
            <a:ext cx="762000" cy="10800"/>
          </a:xfrm>
          <a:prstGeom prst="straightConnector1">
            <a:avLst/>
          </a:prstGeom>
          <a:ln w="12700" cap="rnd" cmpd="sng">
            <a:solidFill>
              <a:schemeClr val="tx1"/>
            </a:solidFill>
            <a:miter lim="800000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892838" y="4800600"/>
            <a:ext cx="4878539" cy="49244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lang="en-US" sz="3200" dirty="0" smtClean="0"/>
              <a:t>Hash then PRF construction</a:t>
            </a:r>
          </a:p>
        </p:txBody>
      </p:sp>
    </p:spTree>
    <p:extLst>
      <p:ext uri="{BB962C8B-B14F-4D97-AF65-F5344CB8AC3E}">
        <p14:creationId xmlns:p14="http://schemas.microsoft.com/office/powerpoint/2010/main" val="184276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MACs from Collision Resistance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Let I = (S,V)  be a MAC for </a:t>
            </a:r>
            <a:r>
              <a:rPr lang="en-US" sz="2400" dirty="0" smtClean="0"/>
              <a:t>short messages </a:t>
            </a:r>
            <a:r>
              <a:rPr lang="en-US" sz="2400" dirty="0"/>
              <a:t>over (K,M,T</a:t>
            </a:r>
            <a:r>
              <a:rPr lang="en-US" sz="2400" dirty="0" smtClean="0"/>
              <a:t>) </a:t>
            </a:r>
            <a:br>
              <a:rPr lang="en-US" sz="2400" dirty="0" smtClean="0"/>
            </a:br>
            <a:r>
              <a:rPr lang="en-US" sz="2400" dirty="0" smtClean="0"/>
              <a:t>(e.g. AES)</a:t>
            </a:r>
            <a:br>
              <a:rPr lang="en-US" sz="2400" dirty="0" smtClean="0"/>
            </a:br>
            <a:endParaRPr lang="en-US" sz="2400" dirty="0"/>
          </a:p>
          <a:p>
            <a:pPr>
              <a:buFontTx/>
              <a:buNone/>
            </a:pPr>
            <a:r>
              <a:rPr lang="en-US" sz="2400" dirty="0" smtClean="0"/>
              <a:t>Let  </a:t>
            </a:r>
            <a:r>
              <a:rPr lang="en-US" sz="2400" dirty="0"/>
              <a:t>H: </a:t>
            </a:r>
            <a:r>
              <a:rPr lang="en-US" sz="2400" dirty="0" smtClean="0"/>
              <a:t>X </a:t>
            </a:r>
            <a:r>
              <a:rPr lang="en-US" sz="2400" dirty="0">
                <a:sym typeface="Symbol" charset="0"/>
              </a:rPr>
              <a:t></a:t>
            </a:r>
            <a:r>
              <a:rPr lang="en-US" sz="2400" dirty="0"/>
              <a:t> </a:t>
            </a:r>
            <a:r>
              <a:rPr lang="en-US" sz="2400" dirty="0" smtClean="0"/>
              <a:t>Y and S: K x Y </a:t>
            </a:r>
            <a:r>
              <a:rPr lang="en-US" sz="2400" dirty="0" smtClean="0">
                <a:sym typeface="Symbol" charset="0"/>
              </a:rPr>
              <a:t> T                    (|X| &gt;&gt; |Y|)</a:t>
            </a:r>
            <a:endParaRPr lang="en-US" sz="2400" dirty="0"/>
          </a:p>
          <a:p>
            <a:pPr marL="0" indent="0">
              <a:spcBef>
                <a:spcPts val="2376"/>
              </a:spcBef>
              <a:buNone/>
            </a:pPr>
            <a:r>
              <a:rPr lang="en-US" sz="2400" dirty="0" err="1" smtClean="0"/>
              <a:t>Def</a:t>
            </a:r>
            <a:r>
              <a:rPr lang="en-US" sz="2400" dirty="0" smtClean="0"/>
              <a:t>:    </a:t>
            </a:r>
            <a:r>
              <a:rPr lang="en-US" sz="2400" dirty="0" err="1"/>
              <a:t>I</a:t>
            </a:r>
            <a:r>
              <a:rPr lang="en-US" sz="2400" baseline="30000" dirty="0" err="1"/>
              <a:t>big</a:t>
            </a:r>
            <a:r>
              <a:rPr lang="en-US" sz="2400" dirty="0"/>
              <a:t> = (</a:t>
            </a:r>
            <a:r>
              <a:rPr lang="en-US" sz="2400" dirty="0" err="1"/>
              <a:t>S</a:t>
            </a:r>
            <a:r>
              <a:rPr lang="en-US" sz="2400" baseline="30000" dirty="0" err="1"/>
              <a:t>big</a:t>
            </a:r>
            <a:r>
              <a:rPr lang="en-US" sz="2400" dirty="0"/>
              <a:t> , </a:t>
            </a:r>
            <a:r>
              <a:rPr lang="en-US" sz="2400" dirty="0" err="1"/>
              <a:t>V</a:t>
            </a:r>
            <a:r>
              <a:rPr lang="en-US" sz="2400" baseline="30000" dirty="0" err="1"/>
              <a:t>big</a:t>
            </a:r>
            <a:r>
              <a:rPr lang="en-US" sz="2400" dirty="0"/>
              <a:t> )    over   (K, </a:t>
            </a:r>
            <a:r>
              <a:rPr lang="en-US" sz="2400" dirty="0" err="1"/>
              <a:t>X</a:t>
            </a:r>
            <a:r>
              <a:rPr lang="en-US" sz="2400" baseline="30000" dirty="0" err="1" smtClean="0"/>
              <a:t>big</a:t>
            </a:r>
            <a:r>
              <a:rPr lang="en-US" sz="2400" dirty="0"/>
              <a:t>, </a:t>
            </a:r>
            <a:r>
              <a:rPr lang="en-US" sz="2400" dirty="0" smtClean="0"/>
              <a:t>Y)   </a:t>
            </a:r>
            <a:r>
              <a:rPr lang="en-US" sz="2400" dirty="0"/>
              <a:t>as:</a:t>
            </a:r>
          </a:p>
          <a:p>
            <a:pPr>
              <a:spcBef>
                <a:spcPct val="80000"/>
              </a:spcBef>
              <a:buFontTx/>
              <a:buNone/>
            </a:pPr>
            <a:r>
              <a:rPr lang="en-US" sz="2400" dirty="0"/>
              <a:t>		</a:t>
            </a:r>
            <a:r>
              <a:rPr lang="en-US" sz="2400" dirty="0" err="1"/>
              <a:t>S</a:t>
            </a:r>
            <a:r>
              <a:rPr lang="en-US" sz="2400" baseline="30000" dirty="0" err="1"/>
              <a:t>big</a:t>
            </a:r>
            <a:r>
              <a:rPr lang="en-US" sz="2400" dirty="0"/>
              <a:t>(</a:t>
            </a:r>
            <a:r>
              <a:rPr lang="en-US" sz="2400" dirty="0" err="1"/>
              <a:t>k,m</a:t>
            </a:r>
            <a:r>
              <a:rPr lang="en-US" sz="2400" dirty="0"/>
              <a:t>) = S(</a:t>
            </a:r>
            <a:r>
              <a:rPr lang="en-US" sz="2400" dirty="0" err="1"/>
              <a:t>k,H</a:t>
            </a:r>
            <a:r>
              <a:rPr lang="en-US" sz="2400" dirty="0"/>
              <a:t>(m))    ;     </a:t>
            </a:r>
            <a:r>
              <a:rPr lang="en-US" sz="2400" dirty="0" err="1"/>
              <a:t>V</a:t>
            </a:r>
            <a:r>
              <a:rPr lang="en-US" sz="2400" baseline="30000" dirty="0" err="1"/>
              <a:t>big</a:t>
            </a:r>
            <a:r>
              <a:rPr lang="en-US" sz="2400" dirty="0"/>
              <a:t>(</a:t>
            </a:r>
            <a:r>
              <a:rPr lang="en-US" sz="2400" dirty="0" err="1"/>
              <a:t>k,m,t</a:t>
            </a:r>
            <a:r>
              <a:rPr lang="en-US" sz="2400" dirty="0"/>
              <a:t>) = V(</a:t>
            </a:r>
            <a:r>
              <a:rPr lang="en-US" sz="2400" dirty="0" err="1"/>
              <a:t>k,H</a:t>
            </a:r>
            <a:r>
              <a:rPr lang="en-US" sz="2400" dirty="0"/>
              <a:t>(m),t)</a:t>
            </a:r>
          </a:p>
          <a:p>
            <a:pPr marL="0" indent="0">
              <a:lnSpc>
                <a:spcPct val="130000"/>
              </a:lnSpc>
              <a:spcBef>
                <a:spcPct val="80000"/>
              </a:spcBef>
              <a:buNone/>
            </a:pPr>
            <a:r>
              <a:rPr lang="en-US" sz="2400" b="1" u="sng" dirty="0" err="1" smtClean="0"/>
              <a:t>Thm</a:t>
            </a:r>
            <a:r>
              <a:rPr lang="en-US" sz="2400" dirty="0" smtClean="0"/>
              <a:t>: If I is </a:t>
            </a:r>
            <a:r>
              <a:rPr lang="en-US" sz="2400" dirty="0"/>
              <a:t>a secure MAC and </a:t>
            </a:r>
            <a:r>
              <a:rPr lang="en-US" sz="2400" dirty="0" smtClean="0"/>
              <a:t>H is </a:t>
            </a:r>
            <a:r>
              <a:rPr lang="en-US" sz="2400" dirty="0"/>
              <a:t>collision </a:t>
            </a:r>
            <a:r>
              <a:rPr lang="en-US" sz="2400" dirty="0" smtClean="0"/>
              <a:t>resistant, then </a:t>
            </a:r>
            <a:r>
              <a:rPr lang="en-US" sz="2400" dirty="0" err="1" smtClean="0"/>
              <a:t>I</a:t>
            </a:r>
            <a:r>
              <a:rPr lang="en-US" sz="2400" baseline="30000" dirty="0" err="1" smtClean="0"/>
              <a:t>big</a:t>
            </a:r>
            <a:r>
              <a:rPr lang="en-US" sz="2400" dirty="0" smtClean="0"/>
              <a:t>  </a:t>
            </a:r>
            <a:r>
              <a:rPr lang="en-US" sz="2400" dirty="0"/>
              <a:t>is a secure MAC.</a:t>
            </a:r>
          </a:p>
          <a:p>
            <a:pPr marL="0" indent="0">
              <a:lnSpc>
                <a:spcPct val="110000"/>
              </a:lnSpc>
              <a:spcBef>
                <a:spcPts val="1800"/>
              </a:spcBef>
              <a:buNone/>
            </a:pPr>
            <a:r>
              <a:rPr lang="en-US" sz="2400" dirty="0" smtClean="0"/>
              <a:t>Example: S</a:t>
            </a:r>
            <a:r>
              <a:rPr lang="en-US" sz="2400" dirty="0"/>
              <a:t>(</a:t>
            </a:r>
            <a:r>
              <a:rPr lang="en-US" sz="2400" dirty="0" err="1"/>
              <a:t>k,m</a:t>
            </a:r>
            <a:r>
              <a:rPr lang="en-US" sz="2400" dirty="0"/>
              <a:t>) = </a:t>
            </a:r>
            <a:r>
              <a:rPr lang="en-US" sz="2400" dirty="0" smtClean="0"/>
              <a:t>AES</a:t>
            </a:r>
            <a:r>
              <a:rPr lang="en-US" sz="2400" baseline="-25000" dirty="0" smtClean="0"/>
              <a:t>2-block-cbc</a:t>
            </a:r>
            <a:r>
              <a:rPr lang="en-US" sz="2400" dirty="0" smtClean="0"/>
              <a:t>(</a:t>
            </a:r>
            <a:r>
              <a:rPr lang="en-US" sz="2400" dirty="0"/>
              <a:t>k, </a:t>
            </a:r>
            <a:r>
              <a:rPr lang="en-US" sz="2400" dirty="0" smtClean="0"/>
              <a:t> SHA</a:t>
            </a:r>
            <a:r>
              <a:rPr lang="en-US" sz="2400" dirty="0"/>
              <a:t>-256(m)</a:t>
            </a:r>
            <a:r>
              <a:rPr lang="en-US" sz="2400" dirty="0" smtClean="0"/>
              <a:t>) is secure.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3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MACs from Collision Resistance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241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</a:t>
            </a:r>
            <a:r>
              <a:rPr lang="en-US" sz="2400" dirty="0" smtClean="0"/>
              <a:t>ollision resistance is necessary for security:</a:t>
            </a:r>
            <a:endParaRPr lang="en-US" sz="2400" dirty="0"/>
          </a:p>
          <a:p>
            <a:pPr marL="0" indent="0">
              <a:spcBef>
                <a:spcPts val="2376"/>
              </a:spcBef>
              <a:buNone/>
            </a:pPr>
            <a:r>
              <a:rPr lang="en-US" sz="2400" i="1" dirty="0" smtClean="0"/>
              <a:t>Suppose:</a:t>
            </a:r>
            <a:r>
              <a:rPr lang="en-US" sz="2400" dirty="0" smtClean="0"/>
              <a:t> adversary can find  </a:t>
            </a:r>
            <a:r>
              <a:rPr lang="en-US" sz="2400" dirty="0">
                <a:sym typeface="Symbol" charset="0"/>
              </a:rPr>
              <a:t>m</a:t>
            </a:r>
            <a:r>
              <a:rPr lang="en-US" sz="2400" baseline="-25000" dirty="0">
                <a:sym typeface="Symbol" charset="0"/>
              </a:rPr>
              <a:t>0</a:t>
            </a:r>
            <a:r>
              <a:rPr lang="en-US" sz="2400" dirty="0">
                <a:sym typeface="Symbol" charset="0"/>
              </a:rPr>
              <a:t>  </a:t>
            </a:r>
            <a:r>
              <a:rPr lang="en-US" sz="2400" dirty="0" smtClean="0">
                <a:sym typeface="Symbol" charset="0"/>
              </a:rPr>
              <a:t>m</a:t>
            </a:r>
            <a:r>
              <a:rPr lang="en-US" sz="2400" baseline="-25000" dirty="0" smtClean="0">
                <a:sym typeface="Symbol" charset="0"/>
              </a:rPr>
              <a:t>1</a:t>
            </a:r>
            <a:r>
              <a:rPr lang="en-US" sz="2400" dirty="0" smtClean="0">
                <a:sym typeface="Symbol" charset="0"/>
              </a:rPr>
              <a:t>  </a:t>
            </a:r>
            <a:r>
              <a:rPr lang="en-US" sz="2400" dirty="0" err="1" smtClean="0">
                <a:sym typeface="Symbol" charset="0"/>
              </a:rPr>
              <a:t>s.t.</a:t>
            </a:r>
            <a:r>
              <a:rPr lang="en-US" sz="2400" dirty="0" smtClean="0">
                <a:sym typeface="Symbol" charset="0"/>
              </a:rPr>
              <a:t>   H(m</a:t>
            </a:r>
            <a:r>
              <a:rPr lang="en-US" sz="2400" baseline="-25000" dirty="0" smtClean="0">
                <a:sym typeface="Symbol" charset="0"/>
              </a:rPr>
              <a:t>0</a:t>
            </a:r>
            <a:r>
              <a:rPr lang="en-US" sz="2400" dirty="0" smtClean="0">
                <a:sym typeface="Symbol" charset="0"/>
              </a:rPr>
              <a:t>) = H(m</a:t>
            </a:r>
            <a:r>
              <a:rPr lang="en-US" sz="2400" baseline="-25000" dirty="0" smtClean="0">
                <a:sym typeface="Symbol" charset="0"/>
              </a:rPr>
              <a:t>1</a:t>
            </a:r>
            <a:r>
              <a:rPr lang="en-US" sz="2400" dirty="0" smtClean="0">
                <a:sym typeface="Symbol" charset="0"/>
              </a:rPr>
              <a:t>).</a:t>
            </a:r>
          </a:p>
          <a:p>
            <a:pPr marL="0" indent="0">
              <a:spcBef>
                <a:spcPts val="2376"/>
              </a:spcBef>
              <a:buNone/>
            </a:pPr>
            <a:r>
              <a:rPr lang="en-US" sz="2400" i="1" dirty="0" smtClean="0">
                <a:sym typeface="Symbol" charset="0"/>
              </a:rPr>
              <a:t>Then:</a:t>
            </a:r>
            <a:r>
              <a:rPr lang="en-US" sz="2400" dirty="0" smtClean="0">
                <a:sym typeface="Symbol" charset="0"/>
              </a:rPr>
              <a:t>   </a:t>
            </a:r>
            <a:r>
              <a:rPr lang="en-US" sz="2400" b="1" dirty="0" err="1" smtClean="0">
                <a:solidFill>
                  <a:srgbClr val="990000"/>
                </a:solidFill>
              </a:rPr>
              <a:t>S</a:t>
            </a:r>
            <a:r>
              <a:rPr lang="en-US" sz="2400" b="1" baseline="30000" dirty="0" err="1" smtClean="0">
                <a:solidFill>
                  <a:srgbClr val="990000"/>
                </a:solidFill>
              </a:rPr>
              <a:t>big</a:t>
            </a:r>
            <a:r>
              <a:rPr lang="en-US" sz="2400" dirty="0"/>
              <a:t> </a:t>
            </a:r>
            <a:r>
              <a:rPr lang="en-US" sz="2400" dirty="0" smtClean="0"/>
              <a:t>is insecure under a 1-chosen </a:t>
            </a:r>
            <a:r>
              <a:rPr lang="en-US" sz="2400" dirty="0" err="1" smtClean="0"/>
              <a:t>msg</a:t>
            </a:r>
            <a:r>
              <a:rPr lang="en-US" sz="2400" dirty="0" smtClean="0"/>
              <a:t> attack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400" dirty="0">
                <a:sym typeface="Symbol" charset="0"/>
              </a:rPr>
              <a:t>	</a:t>
            </a:r>
            <a:r>
              <a:rPr lang="en-US" sz="2400" dirty="0" smtClean="0">
                <a:sym typeface="Symbol" charset="0"/>
              </a:rPr>
              <a:t>	step 1:  adversary asks for  t ⟵S(k, m</a:t>
            </a:r>
            <a:r>
              <a:rPr lang="en-US" sz="2400" baseline="-25000" dirty="0" smtClean="0">
                <a:sym typeface="Symbol" charset="0"/>
              </a:rPr>
              <a:t>0</a:t>
            </a:r>
            <a:r>
              <a:rPr lang="en-US" sz="2400" dirty="0" smtClean="0">
                <a:sym typeface="Symbol" charset="0"/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sym typeface="Symbol" charset="0"/>
              </a:rPr>
              <a:t>	</a:t>
            </a:r>
            <a:r>
              <a:rPr lang="en-US" sz="2400" dirty="0" smtClean="0">
                <a:sym typeface="Symbol" charset="0"/>
              </a:rPr>
              <a:t>	step 2:   output   (m</a:t>
            </a:r>
            <a:r>
              <a:rPr lang="en-US" sz="2400" baseline="-25000" dirty="0" smtClean="0">
                <a:sym typeface="Symbol" charset="0"/>
              </a:rPr>
              <a:t>1</a:t>
            </a:r>
            <a:r>
              <a:rPr lang="en-US" sz="2400" dirty="0" smtClean="0">
                <a:sym typeface="Symbol" charset="0"/>
              </a:rPr>
              <a:t> , t)   as forgery</a:t>
            </a:r>
            <a:endParaRPr lang="en-US" sz="2400" dirty="0">
              <a:sym typeface="Symbo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1397001"/>
            <a:ext cx="762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80000"/>
              </a:spcBef>
              <a:buFontTx/>
              <a:buNone/>
            </a:pPr>
            <a:r>
              <a:rPr lang="en-US" sz="2400" dirty="0" err="1" smtClean="0">
                <a:solidFill>
                  <a:srgbClr val="000000"/>
                </a:solidFill>
              </a:rPr>
              <a:t>S</a:t>
            </a:r>
            <a:r>
              <a:rPr lang="en-US" sz="2400" baseline="30000" dirty="0" err="1" smtClean="0">
                <a:solidFill>
                  <a:srgbClr val="000000"/>
                </a:solidFill>
              </a:rPr>
              <a:t>big</a:t>
            </a:r>
            <a:r>
              <a:rPr lang="en-US" sz="2400" dirty="0">
                <a:solidFill>
                  <a:srgbClr val="000000"/>
                </a:solidFill>
              </a:rPr>
              <a:t>(k</a:t>
            </a:r>
            <a:r>
              <a:rPr lang="en-US" sz="2400" dirty="0" smtClean="0">
                <a:solidFill>
                  <a:srgbClr val="000000"/>
                </a:solidFill>
              </a:rPr>
              <a:t>, m</a:t>
            </a:r>
            <a:r>
              <a:rPr lang="en-US" sz="2400" dirty="0">
                <a:solidFill>
                  <a:srgbClr val="000000"/>
                </a:solidFill>
              </a:rPr>
              <a:t>) = S(k</a:t>
            </a:r>
            <a:r>
              <a:rPr lang="en-US" sz="2400" dirty="0" smtClean="0">
                <a:solidFill>
                  <a:srgbClr val="000000"/>
                </a:solidFill>
              </a:rPr>
              <a:t>, H</a:t>
            </a:r>
            <a:r>
              <a:rPr lang="en-US" sz="2400" dirty="0">
                <a:solidFill>
                  <a:srgbClr val="000000"/>
                </a:solidFill>
              </a:rPr>
              <a:t>(m))    ;     </a:t>
            </a:r>
            <a:r>
              <a:rPr lang="en-US" sz="2400" dirty="0" err="1">
                <a:solidFill>
                  <a:srgbClr val="000000"/>
                </a:solidFill>
              </a:rPr>
              <a:t>V</a:t>
            </a:r>
            <a:r>
              <a:rPr lang="en-US" sz="2400" baseline="30000" dirty="0" err="1">
                <a:solidFill>
                  <a:srgbClr val="000000"/>
                </a:solidFill>
              </a:rPr>
              <a:t>big</a:t>
            </a:r>
            <a:r>
              <a:rPr lang="en-US" sz="2400" dirty="0">
                <a:solidFill>
                  <a:srgbClr val="000000"/>
                </a:solidFill>
              </a:rPr>
              <a:t>(k</a:t>
            </a:r>
            <a:r>
              <a:rPr lang="en-US" sz="2400" dirty="0" smtClean="0">
                <a:solidFill>
                  <a:srgbClr val="000000"/>
                </a:solidFill>
              </a:rPr>
              <a:t>, m, t</a:t>
            </a:r>
            <a:r>
              <a:rPr lang="en-US" sz="2400" dirty="0">
                <a:solidFill>
                  <a:srgbClr val="000000"/>
                </a:solidFill>
              </a:rPr>
              <a:t>) = V(k</a:t>
            </a:r>
            <a:r>
              <a:rPr lang="en-US" sz="2400" dirty="0" smtClean="0">
                <a:solidFill>
                  <a:srgbClr val="000000"/>
                </a:solidFill>
              </a:rPr>
              <a:t>, H</a:t>
            </a:r>
            <a:r>
              <a:rPr lang="en-US" sz="2400" dirty="0">
                <a:solidFill>
                  <a:srgbClr val="000000"/>
                </a:solidFill>
              </a:rPr>
              <a:t>(m)</a:t>
            </a:r>
            <a:r>
              <a:rPr lang="en-US" sz="2400" dirty="0" smtClean="0">
                <a:solidFill>
                  <a:srgbClr val="000000"/>
                </a:solidFill>
              </a:rPr>
              <a:t>, t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11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228600" y="1771650"/>
            <a:ext cx="8763000" cy="417195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92100" indent="-2921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1pPr>
            <a:lvl2pPr marL="635000" indent="-2921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2pPr>
            <a:lvl3pPr marL="914400" indent="-2286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3pPr>
            <a:lvl4pPr marL="1143000" indent="-2286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–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4pPr>
            <a:lvl5pPr marL="1320800" indent="-1778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rial"/>
              <a:buNone/>
              <a:tabLst>
                <a:tab pos="742950" algn="l"/>
                <a:tab pos="2628900" algn="l"/>
                <a:tab pos="2857500" algn="l"/>
                <a:tab pos="4349750" algn="l"/>
              </a:tabLst>
            </a:pPr>
            <a:r>
              <a:rPr lang="en-US" sz="2000" dirty="0" smtClean="0"/>
              <a:t>AMD Opteron,   2.2 GHz     </a:t>
            </a:r>
            <a:r>
              <a:rPr lang="en-US" sz="1600" dirty="0" smtClean="0"/>
              <a:t>( Linux)</a:t>
            </a:r>
          </a:p>
          <a:p>
            <a:pPr marL="0" indent="0">
              <a:lnSpc>
                <a:spcPct val="90000"/>
              </a:lnSpc>
              <a:spcBef>
                <a:spcPts val="1680"/>
              </a:spcBef>
              <a:buFont typeface="Arial"/>
              <a:buNone/>
              <a:tabLst>
                <a:tab pos="742950" algn="l"/>
                <a:tab pos="2628900" algn="l"/>
                <a:tab pos="2857500" algn="l"/>
                <a:tab pos="4349750" algn="l"/>
              </a:tabLst>
            </a:pPr>
            <a:r>
              <a:rPr lang="en-US" sz="1600" dirty="0" smtClean="0"/>
              <a:t>			   </a:t>
            </a:r>
            <a:r>
              <a:rPr lang="en-US" dirty="0" smtClean="0"/>
              <a:t>digest</a:t>
            </a:r>
            <a:r>
              <a:rPr lang="en-US" sz="1600" dirty="0" smtClean="0"/>
              <a:t>					   </a:t>
            </a:r>
            <a:r>
              <a:rPr lang="en-US" sz="2000" dirty="0" smtClean="0"/>
              <a:t>generic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Font typeface="Arial"/>
              <a:buNone/>
              <a:tabLst>
                <a:tab pos="1143000" algn="l"/>
                <a:tab pos="2857500" algn="l"/>
                <a:tab pos="3149600" algn="l"/>
                <a:tab pos="4864100" algn="l"/>
                <a:tab pos="5715000" algn="l"/>
              </a:tabLst>
            </a:pPr>
            <a:r>
              <a:rPr lang="en-US" sz="2000" dirty="0" smtClean="0"/>
              <a:t>	</a:t>
            </a:r>
            <a:r>
              <a:rPr lang="en-US" u="sng" dirty="0" smtClean="0"/>
              <a:t>function</a:t>
            </a:r>
            <a:r>
              <a:rPr lang="en-US" dirty="0" smtClean="0"/>
              <a:t>	</a:t>
            </a:r>
            <a:r>
              <a:rPr lang="en-US" u="sng" dirty="0" smtClean="0"/>
              <a:t>size (bits)</a:t>
            </a:r>
            <a:r>
              <a:rPr lang="en-US" dirty="0" smtClean="0"/>
              <a:t>	</a:t>
            </a:r>
            <a:r>
              <a:rPr lang="en-US" u="sng" dirty="0" smtClean="0"/>
              <a:t>Speed  </a:t>
            </a:r>
            <a:r>
              <a:rPr lang="en-US" sz="2000" u="sng" dirty="0" smtClean="0"/>
              <a:t>(MB/sec)</a:t>
            </a:r>
            <a:r>
              <a:rPr lang="en-US" sz="2000" dirty="0" smtClean="0"/>
              <a:t>	</a:t>
            </a:r>
            <a:r>
              <a:rPr lang="en-US" sz="2000" u="sng" dirty="0" smtClean="0"/>
              <a:t>attack time</a:t>
            </a:r>
          </a:p>
          <a:p>
            <a:pPr marL="0" indent="0">
              <a:lnSpc>
                <a:spcPct val="90000"/>
              </a:lnSpc>
              <a:spcBef>
                <a:spcPts val="1776"/>
              </a:spcBef>
              <a:buFont typeface="Arial"/>
              <a:buNone/>
              <a:tabLst>
                <a:tab pos="1143000" algn="l"/>
                <a:tab pos="2857500" algn="l"/>
                <a:tab pos="3149600" algn="l"/>
                <a:tab pos="5257800" algn="l"/>
                <a:tab pos="5321300" algn="l"/>
                <a:tab pos="7658100" algn="l"/>
              </a:tabLst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SHA-1		160		153	2</a:t>
            </a:r>
            <a:r>
              <a:rPr lang="en-US" baseline="30000" dirty="0" smtClean="0">
                <a:solidFill>
                  <a:schemeClr val="bg1">
                    <a:lumMod val="75000"/>
                  </a:schemeClr>
                </a:solidFill>
              </a:rPr>
              <a:t>80</a:t>
            </a:r>
          </a:p>
          <a:p>
            <a:pPr marL="0" indent="0">
              <a:lnSpc>
                <a:spcPct val="90000"/>
              </a:lnSpc>
              <a:buFont typeface="Arial"/>
              <a:buNone/>
              <a:tabLst>
                <a:tab pos="1143000" algn="l"/>
                <a:tab pos="2857500" algn="l"/>
                <a:tab pos="3149600" algn="l"/>
                <a:tab pos="5257800" algn="l"/>
                <a:tab pos="5321300" algn="l"/>
                <a:tab pos="7658100" algn="l"/>
              </a:tabLst>
            </a:pPr>
            <a:r>
              <a:rPr lang="en-US" dirty="0" smtClean="0"/>
              <a:t>	SHA-256		256		111	2</a:t>
            </a:r>
            <a:r>
              <a:rPr lang="en-US" baseline="30000" dirty="0" smtClean="0"/>
              <a:t>128</a:t>
            </a:r>
          </a:p>
          <a:p>
            <a:pPr marL="0" indent="0">
              <a:lnSpc>
                <a:spcPct val="90000"/>
              </a:lnSpc>
              <a:buFont typeface="Arial"/>
              <a:buNone/>
              <a:tabLst>
                <a:tab pos="1143000" algn="l"/>
                <a:tab pos="2857500" algn="l"/>
                <a:tab pos="3149600" algn="l"/>
                <a:tab pos="5257800" algn="l"/>
                <a:tab pos="5321300" algn="l"/>
                <a:tab pos="7658100" algn="l"/>
              </a:tabLst>
            </a:pPr>
            <a:r>
              <a:rPr lang="en-US" dirty="0" smtClean="0"/>
              <a:t>	SHA-512		512		99	2</a:t>
            </a:r>
            <a:r>
              <a:rPr lang="en-US" baseline="30000" dirty="0" smtClean="0"/>
              <a:t>256</a:t>
            </a:r>
            <a:endParaRPr lang="en-US" dirty="0" smtClean="0"/>
          </a:p>
          <a:p>
            <a:pPr marL="0" indent="0">
              <a:lnSpc>
                <a:spcPct val="90000"/>
              </a:lnSpc>
              <a:spcBef>
                <a:spcPts val="2376"/>
              </a:spcBef>
              <a:buFont typeface="Arial"/>
              <a:buNone/>
              <a:tabLst>
                <a:tab pos="1143000" algn="l"/>
                <a:tab pos="2857500" algn="l"/>
                <a:tab pos="3149600" algn="l"/>
                <a:tab pos="5257800" algn="l"/>
                <a:tab pos="5321300" algn="l"/>
                <a:tab pos="7658100" algn="l"/>
              </a:tabLst>
            </a:pPr>
            <a:r>
              <a:rPr lang="en-US" dirty="0" smtClean="0"/>
              <a:t>	Whirlpool	512		57	2</a:t>
            </a:r>
            <a:r>
              <a:rPr lang="en-US" baseline="30000" dirty="0" smtClean="0"/>
              <a:t>256</a:t>
            </a: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Sample Speeds </a:t>
            </a:r>
            <a:r>
              <a:rPr lang="en-US" sz="1600" dirty="0" smtClean="0"/>
              <a:t>Crypto++  5.6.0  [ Wei Dai ]</a:t>
            </a:r>
          </a:p>
        </p:txBody>
      </p:sp>
      <p:sp>
        <p:nvSpPr>
          <p:cNvPr id="8" name="Left Brace 7"/>
          <p:cNvSpPr/>
          <p:nvPr/>
        </p:nvSpPr>
        <p:spPr>
          <a:xfrm>
            <a:off x="838200" y="3429000"/>
            <a:ext cx="457200" cy="15240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5400000">
            <a:off x="-537610" y="3920445"/>
            <a:ext cx="2206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NIST standards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1" y="6172200"/>
            <a:ext cx="7712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* best known collision finder for SHA-1 requires 2</a:t>
            </a:r>
            <a:r>
              <a:rPr lang="en-US" sz="2000" baseline="30000" dirty="0" smtClean="0"/>
              <a:t>51</a:t>
            </a:r>
            <a:r>
              <a:rPr lang="en-US" sz="2000" dirty="0" smtClean="0"/>
              <a:t> hash evaluations  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4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Collision Resistance and Passwords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0509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Passwords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How do we save passwords on a system?</a:t>
            </a:r>
          </a:p>
          <a:p>
            <a:pPr lvl="1"/>
            <a:r>
              <a:rPr lang="en-US" sz="2400" dirty="0" smtClean="0"/>
              <a:t>Idea 1: Store in </a:t>
            </a:r>
            <a:r>
              <a:rPr lang="en-US" sz="2400" dirty="0" err="1" smtClean="0"/>
              <a:t>cleartext</a:t>
            </a:r>
            <a:endParaRPr lang="en-US" sz="2400" dirty="0" smtClean="0"/>
          </a:p>
          <a:p>
            <a:pPr lvl="1"/>
            <a:r>
              <a:rPr lang="en-US" sz="2400" dirty="0" smtClean="0"/>
              <a:t>Idea 2: Hash</a:t>
            </a:r>
          </a:p>
          <a:p>
            <a:pPr marL="342900" lvl="1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800" i="1" u="sng" dirty="0" smtClean="0"/>
              <a:t>Enrollment:</a:t>
            </a:r>
            <a:r>
              <a:rPr lang="en-US" sz="2800" dirty="0" smtClean="0"/>
              <a:t> store </a:t>
            </a:r>
            <a:r>
              <a:rPr lang="en-US" sz="2800" i="1" dirty="0" smtClean="0"/>
              <a:t>h</a:t>
            </a:r>
            <a:r>
              <a:rPr lang="en-US" sz="2800" dirty="0" smtClean="0"/>
              <a:t>(password), where </a:t>
            </a:r>
            <a:r>
              <a:rPr lang="en-US" sz="2800" i="1" dirty="0" smtClean="0"/>
              <a:t>h</a:t>
            </a:r>
            <a:r>
              <a:rPr lang="en-US" sz="2800" dirty="0" smtClean="0"/>
              <a:t> is collision resistant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i="1" u="sng" dirty="0" smtClean="0"/>
              <a:t>Verification:</a:t>
            </a:r>
            <a:r>
              <a:rPr lang="en-US" sz="2800" dirty="0" smtClean="0"/>
              <a:t> Check </a:t>
            </a:r>
            <a:r>
              <a:rPr lang="en-US" sz="2800" i="1" dirty="0" smtClean="0"/>
              <a:t>h</a:t>
            </a:r>
            <a:r>
              <a:rPr lang="en-US" sz="2800" dirty="0" smtClean="0"/>
              <a:t>(input) = stored </a:t>
            </a:r>
            <a:r>
              <a:rPr lang="en-US" sz="2800" dirty="0" err="1" smtClean="0"/>
              <a:t>passwd</a:t>
            </a:r>
            <a:endParaRPr lang="en-US" sz="2800" dirty="0"/>
          </a:p>
          <a:p>
            <a:pPr marL="342900" lvl="1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46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600200" y="5715000"/>
            <a:ext cx="5943600" cy="777875"/>
          </a:xfrm>
          <a:prstGeom prst="roundRect">
            <a:avLst/>
          </a:prstGeom>
          <a:solidFill>
            <a:schemeClr val="accent5"/>
          </a:solidFill>
          <a:ln w="28575" cap="rnd" cmpd="sng">
            <a:noFill/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Is this enough to be secure</a:t>
            </a:r>
          </a:p>
        </p:txBody>
      </p:sp>
    </p:spTree>
    <p:extLst>
      <p:ext uri="{BB962C8B-B14F-4D97-AF65-F5344CB8AC3E}">
        <p14:creationId xmlns:p14="http://schemas.microsoft.com/office/powerpoint/2010/main" val="222939499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Brute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Online Brute Force Attack:</a:t>
            </a:r>
          </a:p>
          <a:p>
            <a:pPr marL="342900" lvl="1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input:</a:t>
            </a:r>
            <a:r>
              <a:rPr lang="en-US" dirty="0" smtClean="0"/>
              <a:t> </a:t>
            </a:r>
            <a:r>
              <a:rPr lang="en-US" i="1" dirty="0" err="1" smtClean="0"/>
              <a:t>hp</a:t>
            </a:r>
            <a:r>
              <a:rPr lang="en-US" dirty="0" smtClean="0"/>
              <a:t> = hash(password) to crack</a:t>
            </a:r>
          </a:p>
          <a:p>
            <a:pPr marL="342900" lvl="1" indent="0">
              <a:buNone/>
            </a:pPr>
            <a:r>
              <a:rPr lang="en-US" dirty="0" smtClean="0"/>
              <a:t>for each </a:t>
            </a:r>
            <a:r>
              <a:rPr lang="en-US" dirty="0" err="1" smtClean="0"/>
              <a:t>i</a:t>
            </a:r>
            <a:r>
              <a:rPr lang="en-US" dirty="0" smtClean="0"/>
              <a:t> in dictionary file</a:t>
            </a:r>
          </a:p>
          <a:p>
            <a:pPr marL="342900" lvl="1" indent="0">
              <a:buNone/>
            </a:pPr>
            <a:r>
              <a:rPr lang="en-US" dirty="0"/>
              <a:t>	</a:t>
            </a:r>
            <a:r>
              <a:rPr lang="en-US" dirty="0" smtClean="0"/>
              <a:t>	if(h(</a:t>
            </a:r>
            <a:r>
              <a:rPr lang="en-US" dirty="0" err="1" smtClean="0"/>
              <a:t>i</a:t>
            </a:r>
            <a:r>
              <a:rPr lang="en-US" dirty="0" smtClean="0"/>
              <a:t>) == </a:t>
            </a:r>
            <a:r>
              <a:rPr lang="en-US" dirty="0" err="1" smtClean="0"/>
              <a:t>hp</a:t>
            </a:r>
            <a:r>
              <a:rPr lang="en-US" dirty="0" smtClean="0"/>
              <a:t>)</a:t>
            </a:r>
          </a:p>
          <a:p>
            <a:pPr marL="342900" lvl="1" indent="0">
              <a:buNone/>
            </a:pPr>
            <a:r>
              <a:rPr lang="en-US" dirty="0"/>
              <a:t>	</a:t>
            </a:r>
            <a:r>
              <a:rPr lang="en-US" dirty="0" smtClean="0"/>
              <a:t>		output success;</a:t>
            </a:r>
          </a:p>
          <a:p>
            <a:pPr marL="3429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Time Space Tradeoff Attack:</a:t>
            </a:r>
          </a:p>
          <a:p>
            <a:pPr marL="342900" lvl="1" indent="0">
              <a:buNone/>
            </a:pPr>
            <a:r>
              <a:rPr lang="en-US" dirty="0"/>
              <a:t>	</a:t>
            </a:r>
            <a:r>
              <a:rPr lang="en-US" dirty="0" err="1" smtClean="0"/>
              <a:t>precompute</a:t>
            </a:r>
            <a:r>
              <a:rPr lang="en-US" dirty="0" smtClean="0"/>
              <a:t>: h(</a:t>
            </a:r>
            <a:r>
              <a:rPr lang="en-US" dirty="0" err="1" smtClean="0"/>
              <a:t>i</a:t>
            </a:r>
            <a:r>
              <a:rPr lang="en-US" dirty="0" smtClean="0"/>
              <a:t>) for each </a:t>
            </a:r>
            <a:r>
              <a:rPr lang="en-US" dirty="0" err="1" smtClean="0"/>
              <a:t>i</a:t>
            </a:r>
            <a:r>
              <a:rPr lang="en-US" dirty="0" smtClean="0"/>
              <a:t> in </a:t>
            </a:r>
            <a:r>
              <a:rPr lang="en-US" dirty="0" err="1" smtClean="0"/>
              <a:t>dict</a:t>
            </a:r>
            <a:r>
              <a:rPr lang="en-US" dirty="0" smtClean="0"/>
              <a:t> file in hash </a:t>
            </a:r>
            <a:r>
              <a:rPr lang="en-US" dirty="0" err="1" smtClean="0"/>
              <a:t>tbl</a:t>
            </a:r>
            <a:endParaRPr lang="en-US" dirty="0" smtClean="0"/>
          </a:p>
          <a:p>
            <a:pPr marL="342900" lvl="1" indent="0">
              <a:buNone/>
            </a:pPr>
            <a:r>
              <a:rPr lang="en-US" dirty="0"/>
              <a:t> </a:t>
            </a:r>
            <a:r>
              <a:rPr lang="en-US" dirty="0" smtClean="0"/>
              <a:t>input: </a:t>
            </a:r>
            <a:r>
              <a:rPr lang="en-US" i="1" dirty="0" err="1" smtClean="0"/>
              <a:t>hp</a:t>
            </a:r>
            <a:r>
              <a:rPr lang="en-US" dirty="0" smtClean="0"/>
              <a:t> = hash(password)</a:t>
            </a:r>
          </a:p>
          <a:p>
            <a:pPr marL="342900" lvl="1" indent="0">
              <a:buNone/>
            </a:pPr>
            <a:r>
              <a:rPr lang="en-US" dirty="0"/>
              <a:t> </a:t>
            </a:r>
            <a:r>
              <a:rPr lang="en-US" dirty="0" smtClean="0"/>
              <a:t>check if </a:t>
            </a:r>
            <a:r>
              <a:rPr lang="en-US" i="1" dirty="0" err="1" smtClean="0"/>
              <a:t>hp</a:t>
            </a:r>
            <a:r>
              <a:rPr lang="en-US" dirty="0" smtClean="0"/>
              <a:t> is in hash </a:t>
            </a:r>
            <a:r>
              <a:rPr lang="en-US" dirty="0" err="1" smtClean="0"/>
              <a:t>tbl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47</a:t>
            </a:fld>
            <a:endParaRPr lang="en-US"/>
          </a:p>
        </p:txBody>
      </p:sp>
      <p:sp>
        <p:nvSpPr>
          <p:cNvPr id="5" name="Rounded Rectangular Callout 4"/>
          <p:cNvSpPr/>
          <p:nvPr/>
        </p:nvSpPr>
        <p:spPr>
          <a:xfrm>
            <a:off x="6172200" y="5410200"/>
            <a:ext cx="2514600" cy="715963"/>
          </a:xfrm>
          <a:prstGeom prst="wedgeRoundRectCallout">
            <a:avLst>
              <a:gd name="adj1" fmla="val -111181"/>
              <a:gd name="adj2" fmla="val -24221"/>
              <a:gd name="adj3" fmla="val 16667"/>
            </a:avLst>
          </a:prstGeom>
          <a:solidFill>
            <a:schemeClr val="accent5"/>
          </a:solidFill>
          <a:ln w="28575" cap="rnd" cmpd="sng">
            <a:noFill/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“rainbow tables”</a:t>
            </a:r>
          </a:p>
        </p:txBody>
      </p:sp>
    </p:spTree>
    <p:extLst>
      <p:ext uri="{BB962C8B-B14F-4D97-AF65-F5344CB8AC3E}">
        <p14:creationId xmlns:p14="http://schemas.microsoft.com/office/powerpoint/2010/main" val="330449880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Enrollment: </a:t>
            </a:r>
          </a:p>
          <a:p>
            <a:pPr marL="857250" lvl="1" indent="-514350">
              <a:buFont typeface="+mj-lt"/>
              <a:buAutoNum type="arabicPeriod"/>
            </a:pPr>
            <a:r>
              <a:rPr lang="en-US" sz="2000" dirty="0" smtClean="0"/>
              <a:t>compute </a:t>
            </a:r>
            <a:r>
              <a:rPr lang="en-US" sz="2000" dirty="0" err="1" smtClean="0"/>
              <a:t>hp</a:t>
            </a:r>
            <a:r>
              <a:rPr lang="en-US" sz="2000" dirty="0" smtClean="0"/>
              <a:t>=h(password + salt)</a:t>
            </a:r>
          </a:p>
          <a:p>
            <a:pPr marL="857250" lvl="1" indent="-514350">
              <a:buFont typeface="+mj-lt"/>
              <a:buAutoNum type="arabicPeriod"/>
            </a:pPr>
            <a:r>
              <a:rPr lang="en-US" sz="2000" dirty="0" smtClean="0"/>
              <a:t>store salt || </a:t>
            </a:r>
            <a:r>
              <a:rPr lang="en-US" sz="2000" dirty="0" err="1" smtClean="0"/>
              <a:t>hp</a:t>
            </a:r>
            <a:endParaRPr lang="en-US" sz="20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Verification:</a:t>
            </a:r>
          </a:p>
          <a:p>
            <a:pPr marL="857250" lvl="1" indent="-514350">
              <a:buFont typeface="+mj-lt"/>
              <a:buAutoNum type="arabicPeriod"/>
            </a:pPr>
            <a:r>
              <a:rPr lang="en-US" sz="2000" dirty="0" smtClean="0"/>
              <a:t>Look up salt in password file</a:t>
            </a:r>
          </a:p>
          <a:p>
            <a:pPr marL="857250" lvl="1" indent="-514350">
              <a:buFont typeface="+mj-lt"/>
              <a:buAutoNum type="arabicPeriod"/>
            </a:pPr>
            <a:r>
              <a:rPr lang="en-US" sz="2000" dirty="0" smtClean="0"/>
              <a:t>Check h(input||salt) == </a:t>
            </a:r>
            <a:r>
              <a:rPr lang="en-US" sz="2000" dirty="0" err="1" smtClean="0"/>
              <a:t>hp</a:t>
            </a:r>
            <a:endParaRPr lang="en-US" sz="20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What is this good for security, given that the salt is public?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48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219200" y="5562600"/>
            <a:ext cx="6705600" cy="838200"/>
          </a:xfrm>
          <a:prstGeom prst="roundRect">
            <a:avLst/>
          </a:prstGeom>
          <a:solidFill>
            <a:schemeClr val="accent5"/>
          </a:solidFill>
          <a:ln w="28575" cap="rnd" cmpd="sng">
            <a:noFill/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0" rIns="9144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Salt doesn’t increase security against online attack, but does make tables much bigger.</a:t>
            </a:r>
          </a:p>
        </p:txBody>
      </p:sp>
    </p:spTree>
    <p:extLst>
      <p:ext uri="{BB962C8B-B14F-4D97-AF65-F5344CB8AC3E}">
        <p14:creationId xmlns:p14="http://schemas.microsoft.com/office/powerpoint/2010/main" val="309433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Merkle-Damgard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to construct collision resistant hash functions</a:t>
            </a:r>
          </a:p>
          <a:p>
            <a:pPr marL="0" indent="0">
              <a:buNone/>
            </a:pPr>
            <a:r>
              <a:rPr lang="en-US" dirty="0"/>
              <a:t>http://</a:t>
            </a:r>
            <a:r>
              <a:rPr lang="en-US" dirty="0" err="1"/>
              <a:t>www.merkle.com</a:t>
            </a:r>
            <a:r>
              <a:rPr lang="en-US" dirty="0"/>
              <a:t>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3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Message Authentication Codes (MAC)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4241800"/>
            <a:ext cx="7696200" cy="2235200"/>
          </a:xfrm>
        </p:spPr>
        <p:txBody>
          <a:bodyPr>
            <a:normAutofit fontScale="77500" lnSpcReduction="20000"/>
          </a:bodyPr>
          <a:lstStyle/>
          <a:p>
            <a:pPr marL="57150" indent="0">
              <a:spcBef>
                <a:spcPts val="1200"/>
              </a:spcBef>
              <a:buNone/>
              <a:tabLst>
                <a:tab pos="3200400" algn="l"/>
              </a:tabLst>
            </a:pPr>
            <a:r>
              <a:rPr lang="en-US" dirty="0" err="1" smtClean="0">
                <a:sym typeface="Symbol" charset="0"/>
              </a:rPr>
              <a:t>Defn</a:t>
            </a:r>
            <a:r>
              <a:rPr lang="en-US" dirty="0" smtClean="0">
                <a:sym typeface="Symbol" charset="0"/>
              </a:rPr>
              <a:t>: A </a:t>
            </a:r>
            <a:r>
              <a:rPr lang="en-US" i="1" u="sng" dirty="0" smtClean="0">
                <a:sym typeface="Symbol" charset="0"/>
              </a:rPr>
              <a:t>Message Authentication Code (MAC</a:t>
            </a:r>
            <a:r>
              <a:rPr lang="en-US" i="1" dirty="0" smtClean="0">
                <a:sym typeface="Symbol" charset="0"/>
              </a:rPr>
              <a:t>)</a:t>
            </a:r>
            <a:r>
              <a:rPr lang="en-US" i="1" dirty="0">
                <a:sym typeface="Symbol" charset="0"/>
              </a:rPr>
              <a:t> </a:t>
            </a:r>
            <a:r>
              <a:rPr lang="en-US" dirty="0" smtClean="0">
                <a:sym typeface="Symbol" charset="0"/>
              </a:rPr>
              <a:t>MAC </a:t>
            </a:r>
            <a:r>
              <a:rPr lang="en-US" dirty="0">
                <a:sym typeface="Symbol" charset="0"/>
              </a:rPr>
              <a:t>= (S,V)  defined over  (K,M,T) is a pair </a:t>
            </a:r>
            <a:r>
              <a:rPr lang="en-US" dirty="0" smtClean="0">
                <a:sym typeface="Symbol" charset="0"/>
              </a:rPr>
              <a:t>of algorithms</a:t>
            </a:r>
            <a:r>
              <a:rPr lang="en-US" dirty="0">
                <a:sym typeface="Symbol" charset="0"/>
              </a:rPr>
              <a:t>:	</a:t>
            </a:r>
            <a:endParaRPr lang="en-US" dirty="0" smtClean="0">
              <a:sym typeface="Symbol" charset="0"/>
            </a:endParaRPr>
          </a:p>
          <a:p>
            <a:pPr marL="800100" lvl="1">
              <a:spcBef>
                <a:spcPts val="1200"/>
              </a:spcBef>
              <a:tabLst>
                <a:tab pos="3200400" algn="l"/>
              </a:tabLst>
            </a:pPr>
            <a:r>
              <a:rPr lang="en-US" dirty="0" smtClean="0">
                <a:sym typeface="Symbol" charset="0"/>
              </a:rPr>
              <a:t>S</a:t>
            </a:r>
            <a:r>
              <a:rPr lang="en-US" dirty="0">
                <a:sym typeface="Symbol" charset="0"/>
              </a:rPr>
              <a:t>(</a:t>
            </a:r>
            <a:r>
              <a:rPr lang="en-US" dirty="0" err="1">
                <a:sym typeface="Symbol" charset="0"/>
              </a:rPr>
              <a:t>k,m</a:t>
            </a:r>
            <a:r>
              <a:rPr lang="en-US" dirty="0">
                <a:sym typeface="Symbol" charset="0"/>
              </a:rPr>
              <a:t>) outputs </a:t>
            </a:r>
            <a:r>
              <a:rPr lang="en-US" dirty="0" smtClean="0">
                <a:sym typeface="Symbol" charset="0"/>
              </a:rPr>
              <a:t>t in T</a:t>
            </a:r>
          </a:p>
          <a:p>
            <a:pPr marL="800100" lvl="1">
              <a:spcBef>
                <a:spcPts val="1200"/>
              </a:spcBef>
              <a:tabLst>
                <a:tab pos="3200400" algn="l"/>
              </a:tabLst>
            </a:pPr>
            <a:r>
              <a:rPr lang="en-US" dirty="0" smtClean="0">
                <a:latin typeface="Cambria"/>
                <a:cs typeface="Cambria"/>
                <a:sym typeface="Symbol" charset="0"/>
              </a:rPr>
              <a:t>V</a:t>
            </a:r>
            <a:r>
              <a:rPr lang="en-US" dirty="0">
                <a:latin typeface="Cambria"/>
                <a:cs typeface="Cambria"/>
                <a:sym typeface="Symbol" charset="0"/>
              </a:rPr>
              <a:t>(</a:t>
            </a:r>
            <a:r>
              <a:rPr lang="en-US" dirty="0" err="1">
                <a:latin typeface="Cambria"/>
                <a:cs typeface="Cambria"/>
                <a:sym typeface="Symbol" charset="0"/>
              </a:rPr>
              <a:t>k,m,t</a:t>
            </a:r>
            <a:r>
              <a:rPr lang="en-US" dirty="0">
                <a:latin typeface="Cambria"/>
                <a:cs typeface="Cambria"/>
                <a:sym typeface="Symbol" charset="0"/>
              </a:rPr>
              <a:t>) outputs `yes</a:t>
            </a:r>
            <a:r>
              <a:rPr lang="ja-JP" altLang="en-US" dirty="0">
                <a:latin typeface="Cambria"/>
                <a:cs typeface="Cambria"/>
                <a:sym typeface="Symbol" charset="0"/>
              </a:rPr>
              <a:t>’</a:t>
            </a:r>
            <a:r>
              <a:rPr lang="en-US" dirty="0">
                <a:latin typeface="Cambria"/>
                <a:cs typeface="Cambria"/>
                <a:sym typeface="Symbol" charset="0"/>
              </a:rPr>
              <a:t> or `no</a:t>
            </a:r>
            <a:r>
              <a:rPr lang="ja-JP" altLang="en-US" dirty="0" smtClean="0">
                <a:latin typeface="Cambria"/>
                <a:cs typeface="Cambria"/>
                <a:sym typeface="Symbol" charset="0"/>
              </a:rPr>
              <a:t>’</a:t>
            </a:r>
            <a:endParaRPr lang="en-US" altLang="ja-JP" dirty="0" smtClean="0">
              <a:latin typeface="Cambria"/>
              <a:cs typeface="Cambria"/>
              <a:sym typeface="Symbol" charset="0"/>
            </a:endParaRPr>
          </a:p>
          <a:p>
            <a:pPr marL="800100" lvl="1">
              <a:spcBef>
                <a:spcPts val="1200"/>
              </a:spcBef>
              <a:tabLst>
                <a:tab pos="3200400" algn="l"/>
              </a:tabLst>
            </a:pPr>
            <a:r>
              <a:rPr lang="en-US" dirty="0" smtClean="0">
                <a:latin typeface="Cambria"/>
                <a:cs typeface="Cambria"/>
                <a:sym typeface="Symbol" charset="0"/>
              </a:rPr>
              <a:t>V(k, S(</a:t>
            </a:r>
            <a:r>
              <a:rPr lang="en-US" dirty="0" err="1" smtClean="0">
                <a:latin typeface="Cambria"/>
                <a:cs typeface="Cambria"/>
                <a:sym typeface="Symbol" charset="0"/>
              </a:rPr>
              <a:t>k,m</a:t>
            </a:r>
            <a:r>
              <a:rPr lang="en-US" smtClean="0">
                <a:latin typeface="Cambria"/>
                <a:cs typeface="Cambria"/>
                <a:sym typeface="Symbol" charset="0"/>
              </a:rPr>
              <a:t>), </a:t>
            </a:r>
            <a:r>
              <a:rPr lang="en-US" smtClean="0">
                <a:latin typeface="Cambria"/>
                <a:cs typeface="Cambria"/>
                <a:sym typeface="Symbol" charset="0"/>
              </a:rPr>
              <a:t>t)  </a:t>
            </a:r>
            <a:r>
              <a:rPr lang="en-US" dirty="0" smtClean="0">
                <a:latin typeface="Cambria"/>
                <a:cs typeface="Cambria"/>
                <a:sym typeface="Symbol" charset="0"/>
              </a:rPr>
              <a:t>= ‘yes’ (consistency req.)</a:t>
            </a:r>
            <a:endParaRPr lang="en-US" dirty="0">
              <a:latin typeface="Cambria"/>
              <a:cs typeface="Cambria"/>
              <a:sym typeface="Symbo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5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104900" y="1969532"/>
            <a:ext cx="6934200" cy="613901"/>
            <a:chOff x="990600" y="1969532"/>
            <a:chExt cx="6934200" cy="613901"/>
          </a:xfrm>
        </p:grpSpPr>
        <p:sp>
          <p:nvSpPr>
            <p:cNvPr id="15" name="Rounded Rectangle 14"/>
            <p:cNvSpPr/>
            <p:nvPr/>
          </p:nvSpPr>
          <p:spPr>
            <a:xfrm>
              <a:off x="990600" y="1973833"/>
              <a:ext cx="1524000" cy="609600"/>
            </a:xfrm>
            <a:prstGeom prst="round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Alice</a:t>
              </a: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6400800" y="1969532"/>
              <a:ext cx="1524000" cy="609600"/>
            </a:xfrm>
            <a:prstGeom prst="round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Bob</a:t>
              </a:r>
            </a:p>
          </p:txBody>
        </p:sp>
        <p:cxnSp>
          <p:nvCxnSpPr>
            <p:cNvPr id="17" name="Straight Arrow Connector 16"/>
            <p:cNvCxnSpPr>
              <a:endCxn id="21" idx="1"/>
            </p:cNvCxnSpPr>
            <p:nvPr/>
          </p:nvCxnSpPr>
          <p:spPr>
            <a:xfrm flipV="1">
              <a:off x="2982295" y="2274332"/>
              <a:ext cx="2950810" cy="2017"/>
            </a:xfrm>
            <a:prstGeom prst="straightConnector1">
              <a:avLst/>
            </a:prstGeom>
            <a:ln w="28575" cap="rnd" cmpd="sng">
              <a:solidFill>
                <a:schemeClr val="tx1"/>
              </a:solidFill>
              <a:miter lim="800000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 18"/>
            <p:cNvGrpSpPr/>
            <p:nvPr/>
          </p:nvGrpSpPr>
          <p:grpSpPr>
            <a:xfrm>
              <a:off x="2438400" y="1969532"/>
              <a:ext cx="4028105" cy="613901"/>
              <a:chOff x="2438400" y="3045983"/>
              <a:chExt cx="4028105" cy="613901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2438400" y="3050284"/>
                <a:ext cx="533400" cy="609600"/>
              </a:xfrm>
              <a:prstGeom prst="rect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400" b="1" i="1" dirty="0">
                    <a:solidFill>
                      <a:schemeClr val="tx1"/>
                    </a:solidFill>
                  </a:rPr>
                  <a:t>S</a:t>
                </a:r>
                <a:endParaRPr lang="en-US" sz="2400" b="1" i="1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5933105" y="3045983"/>
                <a:ext cx="533400" cy="609600"/>
              </a:xfrm>
              <a:prstGeom prst="rect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400" b="1" i="1" dirty="0" smtClean="0">
                    <a:solidFill>
                      <a:schemeClr val="tx1"/>
                    </a:solidFill>
                  </a:rPr>
                  <a:t>V</a:t>
                </a:r>
              </a:p>
            </p:txBody>
          </p:sp>
        </p:grpSp>
      </p:grp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521236"/>
              </p:ext>
            </p:extLst>
          </p:nvPr>
        </p:nvGraphicFramePr>
        <p:xfrm>
          <a:off x="3771900" y="1752600"/>
          <a:ext cx="16002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6208"/>
                <a:gridCol w="5739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message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43257" y="2787134"/>
            <a:ext cx="152286" cy="36933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2400" i="1" dirty="0" smtClean="0"/>
              <a:t>k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237962" y="2787134"/>
            <a:ext cx="152286" cy="36933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2400" i="1" dirty="0" smtClean="0"/>
              <a:t>k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819400" y="2583433"/>
            <a:ext cx="0" cy="203701"/>
          </a:xfrm>
          <a:prstGeom prst="straightConnector1">
            <a:avLst/>
          </a:prstGeom>
          <a:ln w="28575" cap="rnd" cmpd="sng">
            <a:solidFill>
              <a:schemeClr val="tx1"/>
            </a:solidFill>
            <a:miter lim="800000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324600" y="2583433"/>
            <a:ext cx="0" cy="203701"/>
          </a:xfrm>
          <a:prstGeom prst="straightConnector1">
            <a:avLst/>
          </a:prstGeom>
          <a:ln w="28575" cap="rnd" cmpd="sng">
            <a:solidFill>
              <a:schemeClr val="tx1"/>
            </a:solidFill>
            <a:miter lim="800000"/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ounded Rectangular Callout 6"/>
          <p:cNvSpPr/>
          <p:nvPr/>
        </p:nvSpPr>
        <p:spPr>
          <a:xfrm>
            <a:off x="190500" y="3129112"/>
            <a:ext cx="1828800" cy="833288"/>
          </a:xfrm>
          <a:prstGeom prst="wedgeRoundRectCallout">
            <a:avLst>
              <a:gd name="adj1" fmla="val 83868"/>
              <a:gd name="adj2" fmla="val -99893"/>
              <a:gd name="adj3" fmla="val 16667"/>
            </a:avLst>
          </a:prstGeom>
          <a:solidFill>
            <a:schemeClr val="accent5"/>
          </a:solidFill>
          <a:ln w="28575" cap="rnd" cmpd="sng">
            <a:noFill/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secret key required</a:t>
            </a:r>
          </a:p>
        </p:txBody>
      </p:sp>
    </p:spTree>
    <p:extLst>
      <p:ext uri="{BB962C8B-B14F-4D97-AF65-F5344CB8AC3E}">
        <p14:creationId xmlns:p14="http://schemas.microsoft.com/office/powerpoint/2010/main" val="991196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228600"/>
            <a:ext cx="88392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The </a:t>
            </a:r>
            <a:r>
              <a:rPr lang="en-US" sz="3600" dirty="0" err="1"/>
              <a:t>Merkle-Damgard</a:t>
            </a:r>
            <a:r>
              <a:rPr lang="en-US" sz="3600" dirty="0"/>
              <a:t> iterated construction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038600"/>
            <a:ext cx="8153400" cy="281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Given   </a:t>
            </a:r>
            <a:r>
              <a:rPr lang="en-US" sz="2800" b="1" dirty="0" smtClean="0">
                <a:solidFill>
                  <a:schemeClr val="tx2"/>
                </a:solidFill>
              </a:rPr>
              <a:t>h: T × X ⟶ T        </a:t>
            </a:r>
            <a:r>
              <a:rPr lang="en-US" dirty="0"/>
              <a:t>(</a:t>
            </a:r>
            <a:r>
              <a:rPr lang="en-US" dirty="0" smtClean="0"/>
              <a:t>compression function)</a:t>
            </a:r>
          </a:p>
          <a:p>
            <a:pPr marL="0" indent="0">
              <a:spcBef>
                <a:spcPts val="1824"/>
              </a:spcBef>
              <a:buNone/>
            </a:pPr>
            <a:r>
              <a:rPr lang="en-US" dirty="0"/>
              <a:t>w</a:t>
            </a:r>
            <a:r>
              <a:rPr lang="en-US" dirty="0" smtClean="0"/>
              <a:t>e obtain </a:t>
            </a:r>
            <a:r>
              <a:rPr lang="en-US" sz="2800" b="1" dirty="0" smtClean="0">
                <a:solidFill>
                  <a:srgbClr val="990000"/>
                </a:solidFill>
              </a:rPr>
              <a:t>H</a:t>
            </a:r>
            <a:r>
              <a:rPr lang="en-US" sz="2800" b="1" dirty="0">
                <a:solidFill>
                  <a:srgbClr val="990000"/>
                </a:solidFill>
              </a:rPr>
              <a:t>: </a:t>
            </a:r>
            <a:r>
              <a:rPr lang="en-US" sz="2800" b="1" dirty="0" smtClean="0">
                <a:solidFill>
                  <a:srgbClr val="990000"/>
                </a:solidFill>
              </a:rPr>
              <a:t>X</a:t>
            </a:r>
            <a:r>
              <a:rPr lang="en-US" sz="2800" b="1" baseline="30000" dirty="0" smtClean="0">
                <a:solidFill>
                  <a:srgbClr val="990000"/>
                </a:solidFill>
              </a:rPr>
              <a:t>≤L</a:t>
            </a:r>
            <a:r>
              <a:rPr lang="en-US" sz="2800" b="1" dirty="0" smtClean="0">
                <a:solidFill>
                  <a:srgbClr val="990000"/>
                </a:solidFill>
              </a:rPr>
              <a:t> </a:t>
            </a:r>
            <a:r>
              <a:rPr lang="en-US" sz="2800" b="1" dirty="0">
                <a:solidFill>
                  <a:srgbClr val="990000"/>
                </a:solidFill>
              </a:rPr>
              <a:t>⟶ T </a:t>
            </a:r>
            <a:r>
              <a:rPr lang="en-US" dirty="0" smtClean="0"/>
              <a:t>.   H</a:t>
            </a:r>
            <a:r>
              <a:rPr lang="en-US" baseline="-25000" dirty="0" smtClean="0"/>
              <a:t>i</a:t>
            </a:r>
            <a:r>
              <a:rPr lang="en-US" dirty="0" smtClean="0"/>
              <a:t>  -  chaining variables</a:t>
            </a:r>
          </a:p>
          <a:p>
            <a:pPr marL="0" indent="0">
              <a:spcBef>
                <a:spcPts val="1824"/>
              </a:spcBef>
              <a:buNone/>
            </a:pPr>
            <a:r>
              <a:rPr lang="en-US" dirty="0" smtClean="0"/>
              <a:t>PB:    padding block</a:t>
            </a:r>
            <a:r>
              <a:rPr lang="en-US" baseline="-25000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831810" y="990600"/>
            <a:ext cx="7239000" cy="27432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>
              <a:solidFill>
                <a:srgbClr val="FFFFCC"/>
              </a:solidFill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136610" y="1295400"/>
            <a:ext cx="15240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Arial" charset="0"/>
              </a:rPr>
              <a:t>m[0]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2660610" y="1295400"/>
            <a:ext cx="16764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Arial" charset="0"/>
              </a:rPr>
              <a:t>m[1]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337010" y="1295400"/>
            <a:ext cx="16002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m[2]</a:t>
            </a:r>
            <a:endParaRPr lang="en-US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5937210" y="1295400"/>
            <a:ext cx="15240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m[3]  </a:t>
            </a:r>
            <a:r>
              <a:rPr lang="en-US" sz="1800" dirty="0" err="1" smtClean="0">
                <a:solidFill>
                  <a:schemeClr val="tx1"/>
                </a:solidFill>
                <a:latin typeface="Arial" charset="0"/>
              </a:rPr>
              <a:t>ll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   </a:t>
            </a:r>
            <a:r>
              <a:rPr lang="en-US" sz="1800" b="1" dirty="0" smtClean="0">
                <a:solidFill>
                  <a:schemeClr val="tx1"/>
                </a:solidFill>
                <a:latin typeface="Arial" charset="0"/>
              </a:rPr>
              <a:t>PB</a:t>
            </a:r>
            <a:endParaRPr lang="en-US" sz="1800" b="1" dirty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76200" y="2073413"/>
            <a:ext cx="1593810" cy="712534"/>
            <a:chOff x="-146010" y="2653521"/>
            <a:chExt cx="1593810" cy="712535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304800" y="3364468"/>
              <a:ext cx="1143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-146010" y="2653521"/>
              <a:ext cx="847182" cy="646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>
                  <a:latin typeface="+mn-lt"/>
                </a:rPr>
                <a:t>IV</a:t>
              </a:r>
            </a:p>
            <a:p>
              <a:pPr algn="ctr"/>
              <a:r>
                <a:rPr lang="en-US" dirty="0" smtClean="0"/>
                <a:t>(fixed)</a:t>
              </a:r>
              <a:endParaRPr lang="en-US" sz="1800" dirty="0" smtClean="0">
                <a:latin typeface="+mn-lt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364416" y="1677193"/>
            <a:ext cx="305594" cy="838995"/>
            <a:chOff x="1218406" y="2134394"/>
            <a:chExt cx="305594" cy="838994"/>
          </a:xfrm>
        </p:grpSpPr>
        <p:cxnSp>
          <p:nvCxnSpPr>
            <p:cNvPr id="43" name="Straight Connector 42"/>
            <p:cNvCxnSpPr/>
            <p:nvPr/>
          </p:nvCxnSpPr>
          <p:spPr bwMode="auto">
            <a:xfrm rot="5400000">
              <a:off x="800100" y="2552700"/>
              <a:ext cx="838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>
              <a:off x="1219200" y="2971800"/>
              <a:ext cx="304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9" name="Group 48"/>
          <p:cNvGrpSpPr/>
          <p:nvPr/>
        </p:nvGrpSpPr>
        <p:grpSpPr>
          <a:xfrm>
            <a:off x="3041610" y="1676400"/>
            <a:ext cx="305594" cy="838995"/>
            <a:chOff x="1218406" y="2134394"/>
            <a:chExt cx="305594" cy="838994"/>
          </a:xfrm>
        </p:grpSpPr>
        <p:cxnSp>
          <p:nvCxnSpPr>
            <p:cNvPr id="50" name="Straight Connector 49"/>
            <p:cNvCxnSpPr/>
            <p:nvPr/>
          </p:nvCxnSpPr>
          <p:spPr bwMode="auto">
            <a:xfrm rot="5400000">
              <a:off x="800100" y="2552700"/>
              <a:ext cx="838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 bwMode="auto">
            <a:xfrm>
              <a:off x="1219200" y="2971800"/>
              <a:ext cx="304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2" name="Group 51"/>
          <p:cNvGrpSpPr/>
          <p:nvPr/>
        </p:nvGrpSpPr>
        <p:grpSpPr>
          <a:xfrm>
            <a:off x="4718010" y="1676400"/>
            <a:ext cx="305594" cy="838995"/>
            <a:chOff x="1218406" y="2134394"/>
            <a:chExt cx="305594" cy="838994"/>
          </a:xfrm>
        </p:grpSpPr>
        <p:cxnSp>
          <p:nvCxnSpPr>
            <p:cNvPr id="53" name="Straight Connector 52"/>
            <p:cNvCxnSpPr/>
            <p:nvPr/>
          </p:nvCxnSpPr>
          <p:spPr bwMode="auto">
            <a:xfrm rot="5400000">
              <a:off x="800100" y="2552700"/>
              <a:ext cx="838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Arrow Connector 53"/>
            <p:cNvCxnSpPr/>
            <p:nvPr/>
          </p:nvCxnSpPr>
          <p:spPr bwMode="auto">
            <a:xfrm>
              <a:off x="1219200" y="2971800"/>
              <a:ext cx="304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5" name="Group 54"/>
          <p:cNvGrpSpPr/>
          <p:nvPr/>
        </p:nvGrpSpPr>
        <p:grpSpPr>
          <a:xfrm>
            <a:off x="6318210" y="1676400"/>
            <a:ext cx="305594" cy="838995"/>
            <a:chOff x="1218406" y="2134394"/>
            <a:chExt cx="305594" cy="838994"/>
          </a:xfrm>
        </p:grpSpPr>
        <p:cxnSp>
          <p:nvCxnSpPr>
            <p:cNvPr id="56" name="Straight Connector 55"/>
            <p:cNvCxnSpPr/>
            <p:nvPr/>
          </p:nvCxnSpPr>
          <p:spPr bwMode="auto">
            <a:xfrm rot="5400000">
              <a:off x="800100" y="2552700"/>
              <a:ext cx="838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>
              <a:off x="1219200" y="2971800"/>
              <a:ext cx="304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59" name="Straight Arrow Connector 58"/>
          <p:cNvCxnSpPr/>
          <p:nvPr/>
        </p:nvCxnSpPr>
        <p:spPr bwMode="auto">
          <a:xfrm>
            <a:off x="2584410" y="2787445"/>
            <a:ext cx="762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>
            <a:off x="4260810" y="2787445"/>
            <a:ext cx="762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>
            <a:off x="5937210" y="2817813"/>
            <a:ext cx="685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>
            <a:off x="7537410" y="2817813"/>
            <a:ext cx="990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8134310" y="2226733"/>
            <a:ext cx="770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H(m)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1060410" y="2778921"/>
            <a:ext cx="7062775" cy="461665"/>
            <a:chOff x="1060410" y="2084190"/>
            <a:chExt cx="7062775" cy="346249"/>
          </a:xfrm>
        </p:grpSpPr>
        <p:sp>
          <p:nvSpPr>
            <p:cNvPr id="4" name="TextBox 3"/>
            <p:cNvSpPr txBox="1"/>
            <p:nvPr/>
          </p:nvSpPr>
          <p:spPr>
            <a:xfrm>
              <a:off x="1060410" y="2084190"/>
              <a:ext cx="509575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H</a:t>
              </a:r>
              <a:r>
                <a:rPr lang="en-US" sz="2400" baseline="-25000" dirty="0" smtClean="0"/>
                <a:t>0</a:t>
              </a:r>
              <a:endParaRPr lang="en-US" sz="2400" baseline="-250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743646" y="2084190"/>
              <a:ext cx="509575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H</a:t>
              </a:r>
              <a:r>
                <a:rPr lang="en-US" sz="2400" baseline="-25000" dirty="0" smtClean="0"/>
                <a:t>1</a:t>
              </a:r>
              <a:endParaRPr lang="en-US" sz="2400" baseline="-250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420046" y="2084190"/>
              <a:ext cx="509575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H</a:t>
              </a:r>
              <a:r>
                <a:rPr lang="en-US" sz="2400" baseline="-25000" dirty="0" smtClean="0"/>
                <a:t>2</a:t>
              </a:r>
              <a:endParaRPr lang="en-US" sz="2400" baseline="-2500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096446" y="2084190"/>
              <a:ext cx="509575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H</a:t>
              </a:r>
              <a:r>
                <a:rPr lang="en-US" sz="2400" baseline="-25000" dirty="0" smtClean="0"/>
                <a:t>3</a:t>
              </a:r>
              <a:endParaRPr lang="en-US" sz="2400" baseline="-25000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7613610" y="2084190"/>
              <a:ext cx="509575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H</a:t>
              </a:r>
              <a:r>
                <a:rPr lang="en-US" sz="2400" baseline="-25000" dirty="0" smtClean="0"/>
                <a:t>4</a:t>
              </a:r>
              <a:endParaRPr lang="en-US" sz="2400" baseline="-250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038600" y="5575644"/>
            <a:ext cx="2362200" cy="977556"/>
            <a:chOff x="3276600" y="4324350"/>
            <a:chExt cx="2362200" cy="733167"/>
          </a:xfrm>
        </p:grpSpPr>
        <p:sp>
          <p:nvSpPr>
            <p:cNvPr id="5" name="Rectangle 4"/>
            <p:cNvSpPr/>
            <p:nvPr/>
          </p:nvSpPr>
          <p:spPr>
            <a:xfrm>
              <a:off x="3276600" y="4324350"/>
              <a:ext cx="2362200" cy="3810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1000…0  </a:t>
              </a:r>
              <a:r>
                <a:rPr lang="en-US" sz="2000" dirty="0" err="1" smtClean="0">
                  <a:solidFill>
                    <a:srgbClr val="000000"/>
                  </a:solidFill>
                </a:rPr>
                <a:t>ll</a:t>
              </a:r>
              <a:r>
                <a:rPr lang="en-US" sz="2000" dirty="0" smtClean="0">
                  <a:solidFill>
                    <a:srgbClr val="000000"/>
                  </a:solidFill>
                </a:rPr>
                <a:t>  </a:t>
              </a:r>
              <a:r>
                <a:rPr lang="en-US" sz="2000" dirty="0" err="1" smtClean="0">
                  <a:solidFill>
                    <a:srgbClr val="000000"/>
                  </a:solidFill>
                </a:rPr>
                <a:t>msg</a:t>
              </a:r>
              <a:r>
                <a:rPr lang="en-US" sz="2000" dirty="0" smtClean="0">
                  <a:solidFill>
                    <a:srgbClr val="000000"/>
                  </a:solidFill>
                </a:rPr>
                <a:t> </a:t>
              </a:r>
              <a:r>
                <a:rPr lang="en-US" sz="2000" dirty="0" err="1" smtClean="0">
                  <a:solidFill>
                    <a:srgbClr val="000000"/>
                  </a:solidFill>
                </a:rPr>
                <a:t>len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14" name="Right Brace 13"/>
            <p:cNvSpPr/>
            <p:nvPr/>
          </p:nvSpPr>
          <p:spPr>
            <a:xfrm rot="5400000">
              <a:off x="4991100" y="4324350"/>
              <a:ext cx="152400" cy="914400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673600" y="4780518"/>
              <a:ext cx="86433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64 bits</a:t>
              </a:r>
              <a:endParaRPr lang="en-US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743010" y="5664200"/>
            <a:ext cx="21723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If no space for PB </a:t>
            </a:r>
            <a:br>
              <a:rPr lang="en-US" sz="2000" dirty="0" smtClean="0"/>
            </a:br>
            <a:r>
              <a:rPr lang="en-US" sz="2000" dirty="0" smtClean="0"/>
              <a:t>add</a:t>
            </a:r>
            <a:r>
              <a:rPr lang="en-US" sz="2000" dirty="0"/>
              <a:t> </a:t>
            </a:r>
            <a:r>
              <a:rPr lang="en-US" sz="2000" dirty="0" smtClean="0"/>
              <a:t>another block</a:t>
            </a:r>
            <a:endParaRPr lang="en-US" sz="2000" dirty="0"/>
          </a:p>
        </p:txBody>
      </p:sp>
      <p:sp>
        <p:nvSpPr>
          <p:cNvPr id="19" name="Trapezoid 18"/>
          <p:cNvSpPr/>
          <p:nvPr/>
        </p:nvSpPr>
        <p:spPr>
          <a:xfrm rot="5400000">
            <a:off x="1780563" y="2199434"/>
            <a:ext cx="859366" cy="1066800"/>
          </a:xfrm>
          <a:prstGeom prst="trapezoid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92" name="Trapezoid 91"/>
          <p:cNvSpPr/>
          <p:nvPr/>
        </p:nvSpPr>
        <p:spPr>
          <a:xfrm rot="5400000">
            <a:off x="3456517" y="2237317"/>
            <a:ext cx="859366" cy="1066800"/>
          </a:xfrm>
          <a:prstGeom prst="trapezoid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93" name="Trapezoid 92"/>
          <p:cNvSpPr/>
          <p:nvPr/>
        </p:nvSpPr>
        <p:spPr>
          <a:xfrm rot="5400000">
            <a:off x="5132917" y="2199434"/>
            <a:ext cx="859366" cy="1066800"/>
          </a:xfrm>
          <a:prstGeom prst="trapezoid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94" name="Trapezoid 93"/>
          <p:cNvSpPr/>
          <p:nvPr/>
        </p:nvSpPr>
        <p:spPr>
          <a:xfrm rot="5400000">
            <a:off x="6709738" y="2162617"/>
            <a:ext cx="859366" cy="1066800"/>
          </a:xfrm>
          <a:prstGeom prst="trapezoid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2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</a:t>
            </a:r>
            <a:r>
              <a:rPr lang="en-US" dirty="0" err="1" smtClean="0"/>
              <a:t>Merkle-Damgard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51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25152"/>
            <a:ext cx="8229600" cy="2484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i="1" u="sng" dirty="0" err="1" smtClean="0"/>
              <a:t>Thm</a:t>
            </a:r>
            <a:r>
              <a:rPr lang="en-US" sz="2800" i="1" dirty="0" smtClean="0"/>
              <a:t>:</a:t>
            </a:r>
            <a:r>
              <a:rPr lang="en-US" sz="2800" dirty="0" smtClean="0"/>
              <a:t> if </a:t>
            </a:r>
            <a:r>
              <a:rPr lang="en-US" sz="2800" i="1" dirty="0" smtClean="0"/>
              <a:t>h</a:t>
            </a:r>
            <a:r>
              <a:rPr lang="en-US" sz="2800" dirty="0" smtClean="0"/>
              <a:t>  is collision resistant then so is </a:t>
            </a:r>
            <a:r>
              <a:rPr lang="en-US" sz="2800" i="1" dirty="0" smtClean="0"/>
              <a:t>H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b="1" i="1" dirty="0" smtClean="0"/>
              <a:t>Proof Idea</a:t>
            </a:r>
            <a:r>
              <a:rPr lang="en-US" sz="2800" i="1" dirty="0" smtClean="0"/>
              <a:t>: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>via contrapositive. Collisions on </a:t>
            </a:r>
            <a:r>
              <a:rPr lang="en-US" sz="2800" i="1" dirty="0"/>
              <a:t>H</a:t>
            </a:r>
            <a:r>
              <a:rPr lang="en-US" sz="2800" dirty="0" smtClean="0"/>
              <a:t> ⇒   collision on </a:t>
            </a:r>
            <a:r>
              <a:rPr lang="en-US" sz="2800" i="1" dirty="0" smtClean="0"/>
              <a:t>h</a:t>
            </a:r>
            <a:endParaRPr lang="en-US" sz="2800" i="1" dirty="0"/>
          </a:p>
          <a:p>
            <a:pPr marL="0" indent="0">
              <a:spcBef>
                <a:spcPts val="1776"/>
              </a:spcBef>
              <a:buNone/>
            </a:pPr>
            <a:r>
              <a:rPr lang="en-US" sz="2800" dirty="0"/>
              <a:t> </a:t>
            </a:r>
            <a:r>
              <a:rPr lang="en-US" sz="2800" dirty="0" smtClean="0"/>
              <a:t>Suppose  H(M) = H(M’).    We build collision for  h.</a:t>
            </a:r>
          </a:p>
        </p:txBody>
      </p:sp>
    </p:spTree>
    <p:extLst>
      <p:ext uri="{BB962C8B-B14F-4D97-AF65-F5344CB8AC3E}">
        <p14:creationId xmlns:p14="http://schemas.microsoft.com/office/powerpoint/2010/main" val="360855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Compr</a:t>
            </a:r>
            <a:r>
              <a:rPr lang="en-US" dirty="0" smtClean="0"/>
              <a:t>. </a:t>
            </a:r>
            <a:r>
              <a:rPr lang="en-US" dirty="0" err="1"/>
              <a:t>f</a:t>
            </a:r>
            <a:r>
              <a:rPr lang="en-US" dirty="0" err="1" smtClean="0"/>
              <a:t>unc</a:t>
            </a:r>
            <a:r>
              <a:rPr lang="en-US" dirty="0" smtClean="0"/>
              <a:t>. from a block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E: K× {0,1}</a:t>
            </a:r>
            <a:r>
              <a:rPr lang="en-US" sz="2400" b="1" baseline="30000" dirty="0" smtClean="0"/>
              <a:t>n</a:t>
            </a:r>
            <a:r>
              <a:rPr lang="en-US" sz="2400" b="1" dirty="0" smtClean="0"/>
              <a:t> </a:t>
            </a:r>
            <a:r>
              <a:rPr lang="en-US" sz="2400" b="1" dirty="0"/>
              <a:t>⟶ </a:t>
            </a:r>
            <a:r>
              <a:rPr lang="en-US" sz="2400" b="1" dirty="0" smtClean="0"/>
              <a:t>{0,1}</a:t>
            </a:r>
            <a:r>
              <a:rPr lang="en-US" sz="2400" b="1" baseline="30000" dirty="0" smtClean="0"/>
              <a:t>n</a:t>
            </a:r>
            <a:r>
              <a:rPr lang="en-US" sz="2400" b="1" dirty="0" smtClean="0"/>
              <a:t>     </a:t>
            </a:r>
            <a:r>
              <a:rPr lang="en-US" sz="2400" dirty="0" smtClean="0"/>
              <a:t>a block cipher.</a:t>
            </a:r>
            <a:endParaRPr lang="en-US" sz="2400" dirty="0"/>
          </a:p>
          <a:p>
            <a:pPr marL="0" indent="0">
              <a:spcBef>
                <a:spcPts val="2376"/>
              </a:spcBef>
              <a:buNone/>
            </a:pPr>
            <a:r>
              <a:rPr lang="en-US" sz="2400" dirty="0" smtClean="0"/>
              <a:t>The </a:t>
            </a:r>
            <a:r>
              <a:rPr lang="en-US" sz="2400" b="1" dirty="0" smtClean="0"/>
              <a:t>Davies-Meyer </a:t>
            </a:r>
            <a:r>
              <a:rPr lang="en-US" sz="2400" dirty="0" smtClean="0"/>
              <a:t>compression function</a:t>
            </a:r>
            <a:r>
              <a:rPr lang="en-US" sz="2400" b="1" dirty="0" smtClean="0">
                <a:solidFill>
                  <a:srgbClr val="FF0000"/>
                </a:solidFill>
              </a:rPr>
              <a:t>      </a:t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990000"/>
                </a:solidFill>
              </a:rPr>
              <a:t>h(H, </a:t>
            </a:r>
            <a:r>
              <a:rPr lang="en-US" sz="2400" b="1" dirty="0">
                <a:solidFill>
                  <a:srgbClr val="990000"/>
                </a:solidFill>
              </a:rPr>
              <a:t>m</a:t>
            </a:r>
            <a:r>
              <a:rPr lang="en-US" sz="2400" b="1" dirty="0" smtClean="0">
                <a:solidFill>
                  <a:srgbClr val="990000"/>
                </a:solidFill>
              </a:rPr>
              <a:t>) = E(m, H)⨁H</a:t>
            </a:r>
          </a:p>
          <a:p>
            <a:pPr marL="0" indent="0">
              <a:spcBef>
                <a:spcPts val="2376"/>
              </a:spcBef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>
              <a:spcBef>
                <a:spcPts val="2376"/>
              </a:spcBef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/>
            </a:r>
            <a:br>
              <a:rPr lang="en-US" sz="2400" b="1" dirty="0" smtClean="0">
                <a:solidFill>
                  <a:srgbClr val="FF0000"/>
                </a:solidFill>
              </a:rPr>
            </a:br>
            <a:endParaRPr lang="en-US" sz="2400" b="1" dirty="0">
              <a:solidFill>
                <a:srgbClr val="FF0000"/>
              </a:solidFill>
            </a:endParaRPr>
          </a:p>
          <a:p>
            <a:pPr marL="0" indent="0">
              <a:spcBef>
                <a:spcPts val="2376"/>
              </a:spcBef>
              <a:buNone/>
            </a:pPr>
            <a:r>
              <a:rPr lang="en-US" sz="2400" b="1" u="sng" dirty="0" err="1" smtClean="0"/>
              <a:t>Thm</a:t>
            </a:r>
            <a:r>
              <a:rPr lang="en-US" sz="2400" dirty="0" smtClean="0"/>
              <a:t>:   Suppose E is an ideal cipher </a:t>
            </a:r>
            <a:br>
              <a:rPr lang="en-US" sz="2400" dirty="0" smtClean="0"/>
            </a:br>
            <a:r>
              <a:rPr lang="en-US" sz="2400" dirty="0" smtClean="0"/>
              <a:t>(collection of |K| random perms.).</a:t>
            </a:r>
          </a:p>
          <a:p>
            <a:pPr marL="0" indent="0">
              <a:spcBef>
                <a:spcPts val="576"/>
              </a:spcBef>
              <a:buNone/>
            </a:pPr>
            <a:r>
              <a:rPr lang="en-US" sz="2400" dirty="0"/>
              <a:t>F</a:t>
            </a:r>
            <a:r>
              <a:rPr lang="en-US" sz="2400" dirty="0" smtClean="0"/>
              <a:t>inding a collision </a:t>
            </a:r>
            <a:r>
              <a:rPr lang="en-US" sz="2400" i="1" dirty="0" smtClean="0"/>
              <a:t>h(</a:t>
            </a:r>
            <a:r>
              <a:rPr lang="en-US" sz="2400" i="1" dirty="0" err="1" smtClean="0"/>
              <a:t>H,m</a:t>
            </a:r>
            <a:r>
              <a:rPr lang="en-US" sz="2400" i="1" dirty="0" smtClean="0"/>
              <a:t>)=h(</a:t>
            </a:r>
            <a:r>
              <a:rPr lang="en-US" sz="2400" i="1" dirty="0" err="1" smtClean="0"/>
              <a:t>H’,m</a:t>
            </a:r>
            <a:r>
              <a:rPr lang="en-US" sz="2400" i="1" dirty="0" smtClean="0"/>
              <a:t>’)</a:t>
            </a:r>
            <a:r>
              <a:rPr lang="en-US" sz="2400" b="1" dirty="0" smtClean="0"/>
              <a:t>  </a:t>
            </a:r>
            <a:r>
              <a:rPr lang="en-US" sz="2400" dirty="0" smtClean="0"/>
              <a:t>takes </a:t>
            </a:r>
            <a:r>
              <a:rPr lang="en-US" sz="2400" dirty="0" smtClean="0">
                <a:solidFill>
                  <a:srgbClr val="000000"/>
                </a:solidFill>
              </a:rPr>
              <a:t>O(2</a:t>
            </a:r>
            <a:r>
              <a:rPr lang="en-US" sz="2400" baseline="30000" dirty="0" smtClean="0">
                <a:solidFill>
                  <a:srgbClr val="000000"/>
                </a:solidFill>
              </a:rPr>
              <a:t>n/2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  <a:r>
              <a:rPr lang="en-US" sz="2400" dirty="0" smtClean="0">
                <a:solidFill>
                  <a:srgbClr val="990000"/>
                </a:solidFill>
              </a:rPr>
              <a:t> </a:t>
            </a:r>
            <a:r>
              <a:rPr lang="en-US" sz="2400" dirty="0" smtClean="0"/>
              <a:t>evaluations of (E,D).</a:t>
            </a:r>
            <a:endParaRPr lang="en-US" sz="2400" dirty="0"/>
          </a:p>
        </p:txBody>
      </p:sp>
      <p:grpSp>
        <p:nvGrpSpPr>
          <p:cNvPr id="45" name="Group 44"/>
          <p:cNvGrpSpPr/>
          <p:nvPr/>
        </p:nvGrpSpPr>
        <p:grpSpPr>
          <a:xfrm>
            <a:off x="2475575" y="3020366"/>
            <a:ext cx="4192851" cy="1551634"/>
            <a:chOff x="150549" y="2779625"/>
            <a:chExt cx="4192851" cy="1163725"/>
          </a:xfrm>
        </p:grpSpPr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2514600" y="2990850"/>
              <a:ext cx="679490" cy="62865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dirty="0" smtClean="0">
                  <a:latin typeface="Arial" charset="0"/>
                  <a:sym typeface="Symbol" pitchFamily="18" charset="2"/>
                </a:rPr>
                <a:t>E</a:t>
              </a:r>
              <a:endParaRPr lang="en-US" dirty="0">
                <a:latin typeface="Arial" charset="0"/>
                <a:sym typeface="Symbol" pitchFamily="18" charset="2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037704" y="2779625"/>
              <a:ext cx="497752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m</a:t>
              </a:r>
              <a:r>
                <a:rPr lang="en-US" sz="2400" baseline="-25000" dirty="0" smtClean="0"/>
                <a:t>i</a:t>
              </a:r>
              <a:endParaRPr lang="en-US" sz="2400" baseline="-25000" dirty="0"/>
            </a:p>
          </p:txBody>
        </p:sp>
        <p:cxnSp>
          <p:nvCxnSpPr>
            <p:cNvPr id="23" name="Elbow Connector 22"/>
            <p:cNvCxnSpPr/>
            <p:nvPr/>
          </p:nvCxnSpPr>
          <p:spPr>
            <a:xfrm rot="16200000" flipH="1">
              <a:off x="1892346" y="2584405"/>
              <a:ext cx="231001" cy="967692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609600" y="3448050"/>
              <a:ext cx="1905000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150549" y="3298009"/>
              <a:ext cx="408251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H</a:t>
              </a:r>
              <a:r>
                <a:rPr lang="en-US" sz="2000" baseline="-25000" dirty="0" smtClean="0"/>
                <a:t>i</a:t>
              </a:r>
              <a:endParaRPr lang="en-US" sz="2000" baseline="-25000" dirty="0"/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3200400" y="3333750"/>
              <a:ext cx="1143000" cy="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3479800" y="3098242"/>
              <a:ext cx="497101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⨁</a:t>
              </a:r>
              <a:endParaRPr lang="en-US" sz="2800" dirty="0"/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1905000" y="3486150"/>
              <a:ext cx="1828801" cy="457200"/>
              <a:chOff x="1905000" y="3486150"/>
              <a:chExt cx="1828801" cy="457200"/>
            </a:xfrm>
          </p:grpSpPr>
          <p:cxnSp>
            <p:nvCxnSpPr>
              <p:cNvPr id="34" name="Elbow Connector 33"/>
              <p:cNvCxnSpPr/>
              <p:nvPr/>
            </p:nvCxnSpPr>
            <p:spPr>
              <a:xfrm>
                <a:off x="1905000" y="3486150"/>
                <a:ext cx="1828800" cy="457200"/>
              </a:xfrm>
              <a:prstGeom prst="bentConnector3">
                <a:avLst>
                  <a:gd name="adj1" fmla="val 694"/>
                </a:avLst>
              </a:prstGeom>
              <a:ln>
                <a:solidFill>
                  <a:srgbClr val="000000"/>
                </a:solidFill>
                <a:headEnd type="none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>
                <a:endCxn id="32" idx="2"/>
              </p:cNvCxnSpPr>
              <p:nvPr/>
            </p:nvCxnSpPr>
            <p:spPr>
              <a:xfrm flipH="1" flipV="1">
                <a:off x="3728351" y="3490657"/>
                <a:ext cx="5450" cy="452693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6" name="TextBox 45"/>
          <p:cNvSpPr txBox="1"/>
          <p:nvPr/>
        </p:nvSpPr>
        <p:spPr>
          <a:xfrm>
            <a:off x="6039266" y="4831318"/>
            <a:ext cx="2534292" cy="578882"/>
          </a:xfrm>
          <a:prstGeom prst="wedgeRoundRectCallout">
            <a:avLst>
              <a:gd name="adj1" fmla="val -27776"/>
              <a:gd name="adj2" fmla="val 95428"/>
              <a:gd name="adj3" fmla="val 166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Best possible !!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27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MAC (HMAC)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Most widely used approach on the internet, e.g., SSL, SSH, TLS, etc.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80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Recall Merkel-</a:t>
            </a:r>
            <a:r>
              <a:rPr lang="en-US" sz="3600" dirty="0" err="1" smtClean="0"/>
              <a:t>Damgard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95300" y="4419600"/>
            <a:ext cx="8153400" cy="243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 dirty="0" err="1" smtClean="0"/>
              <a:t>Thm</a:t>
            </a:r>
            <a:r>
              <a:rPr lang="en-US" sz="2800" dirty="0" smtClean="0"/>
              <a:t>: </a:t>
            </a:r>
            <a:br>
              <a:rPr lang="en-US" sz="2800" dirty="0" smtClean="0"/>
            </a:br>
            <a:r>
              <a:rPr lang="en-US" sz="2800" dirty="0" smtClean="0"/>
              <a:t>h collision resistant implies H collision resistant</a:t>
            </a:r>
            <a:endParaRPr lang="en-US" dirty="0"/>
          </a:p>
          <a:p>
            <a:pPr marL="0" indent="0">
              <a:buNone/>
            </a:pPr>
            <a:endParaRPr lang="en-US" sz="2800" baseline="-25000" dirty="0" smtClean="0"/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831810" y="1295400"/>
            <a:ext cx="7239000" cy="27432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>
              <a:solidFill>
                <a:srgbClr val="FFFFCC"/>
              </a:solidFill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136610" y="1600200"/>
            <a:ext cx="15240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Arial" charset="0"/>
              </a:rPr>
              <a:t>m[0]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2660610" y="1600200"/>
            <a:ext cx="16764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Arial" charset="0"/>
              </a:rPr>
              <a:t>m[1]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337010" y="1600200"/>
            <a:ext cx="16002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m[2]</a:t>
            </a:r>
            <a:endParaRPr lang="en-US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5937210" y="1600200"/>
            <a:ext cx="15240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m[3]  </a:t>
            </a:r>
            <a:r>
              <a:rPr lang="en-US" sz="1800" dirty="0" err="1" smtClean="0">
                <a:solidFill>
                  <a:schemeClr val="tx1"/>
                </a:solidFill>
                <a:latin typeface="Arial" charset="0"/>
              </a:rPr>
              <a:t>ll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   </a:t>
            </a:r>
            <a:r>
              <a:rPr lang="en-US" sz="1800" b="1" dirty="0" smtClean="0">
                <a:solidFill>
                  <a:schemeClr val="tx1"/>
                </a:solidFill>
                <a:latin typeface="Arial" charset="0"/>
              </a:rPr>
              <a:t>PB</a:t>
            </a:r>
            <a:endParaRPr lang="en-US" sz="1800" b="1" dirty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76200" y="2378213"/>
            <a:ext cx="1593810" cy="712534"/>
            <a:chOff x="-146010" y="2653521"/>
            <a:chExt cx="1593810" cy="712535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304800" y="3364468"/>
              <a:ext cx="1143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-146010" y="2653521"/>
              <a:ext cx="847182" cy="646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>
                  <a:latin typeface="+mn-lt"/>
                </a:rPr>
                <a:t>IV</a:t>
              </a:r>
            </a:p>
            <a:p>
              <a:pPr algn="ctr"/>
              <a:r>
                <a:rPr lang="en-US" dirty="0" smtClean="0"/>
                <a:t>(fixed)</a:t>
              </a:r>
              <a:endParaRPr lang="en-US" sz="1800" dirty="0" smtClean="0">
                <a:latin typeface="+mn-lt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364416" y="1981993"/>
            <a:ext cx="305594" cy="838995"/>
            <a:chOff x="1218406" y="2134394"/>
            <a:chExt cx="305594" cy="838994"/>
          </a:xfrm>
        </p:grpSpPr>
        <p:cxnSp>
          <p:nvCxnSpPr>
            <p:cNvPr id="43" name="Straight Connector 42"/>
            <p:cNvCxnSpPr/>
            <p:nvPr/>
          </p:nvCxnSpPr>
          <p:spPr bwMode="auto">
            <a:xfrm rot="5400000">
              <a:off x="800100" y="2552700"/>
              <a:ext cx="838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>
              <a:off x="1219200" y="2971800"/>
              <a:ext cx="304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9" name="Group 48"/>
          <p:cNvGrpSpPr/>
          <p:nvPr/>
        </p:nvGrpSpPr>
        <p:grpSpPr>
          <a:xfrm>
            <a:off x="3041610" y="1981200"/>
            <a:ext cx="305594" cy="838995"/>
            <a:chOff x="1218406" y="2134394"/>
            <a:chExt cx="305594" cy="838994"/>
          </a:xfrm>
        </p:grpSpPr>
        <p:cxnSp>
          <p:nvCxnSpPr>
            <p:cNvPr id="50" name="Straight Connector 49"/>
            <p:cNvCxnSpPr/>
            <p:nvPr/>
          </p:nvCxnSpPr>
          <p:spPr bwMode="auto">
            <a:xfrm rot="5400000">
              <a:off x="800100" y="2552700"/>
              <a:ext cx="838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 bwMode="auto">
            <a:xfrm>
              <a:off x="1219200" y="2971800"/>
              <a:ext cx="304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2" name="Group 51"/>
          <p:cNvGrpSpPr/>
          <p:nvPr/>
        </p:nvGrpSpPr>
        <p:grpSpPr>
          <a:xfrm>
            <a:off x="4718010" y="1981200"/>
            <a:ext cx="305594" cy="838995"/>
            <a:chOff x="1218406" y="2134394"/>
            <a:chExt cx="305594" cy="838994"/>
          </a:xfrm>
        </p:grpSpPr>
        <p:cxnSp>
          <p:nvCxnSpPr>
            <p:cNvPr id="53" name="Straight Connector 52"/>
            <p:cNvCxnSpPr/>
            <p:nvPr/>
          </p:nvCxnSpPr>
          <p:spPr bwMode="auto">
            <a:xfrm rot="5400000">
              <a:off x="800100" y="2552700"/>
              <a:ext cx="838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Arrow Connector 53"/>
            <p:cNvCxnSpPr/>
            <p:nvPr/>
          </p:nvCxnSpPr>
          <p:spPr bwMode="auto">
            <a:xfrm>
              <a:off x="1219200" y="2971800"/>
              <a:ext cx="304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5" name="Group 54"/>
          <p:cNvGrpSpPr/>
          <p:nvPr/>
        </p:nvGrpSpPr>
        <p:grpSpPr>
          <a:xfrm>
            <a:off x="6318210" y="1981200"/>
            <a:ext cx="305594" cy="838995"/>
            <a:chOff x="1218406" y="2134394"/>
            <a:chExt cx="305594" cy="838994"/>
          </a:xfrm>
        </p:grpSpPr>
        <p:cxnSp>
          <p:nvCxnSpPr>
            <p:cNvPr id="56" name="Straight Connector 55"/>
            <p:cNvCxnSpPr/>
            <p:nvPr/>
          </p:nvCxnSpPr>
          <p:spPr bwMode="auto">
            <a:xfrm rot="5400000">
              <a:off x="800100" y="2552700"/>
              <a:ext cx="838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>
              <a:off x="1219200" y="2971800"/>
              <a:ext cx="304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59" name="Straight Arrow Connector 58"/>
          <p:cNvCxnSpPr/>
          <p:nvPr/>
        </p:nvCxnSpPr>
        <p:spPr bwMode="auto">
          <a:xfrm>
            <a:off x="2584410" y="3092245"/>
            <a:ext cx="762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>
            <a:off x="4260810" y="3092245"/>
            <a:ext cx="762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>
            <a:off x="5937210" y="3122613"/>
            <a:ext cx="685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>
            <a:off x="7537410" y="3122613"/>
            <a:ext cx="990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8134310" y="2531533"/>
            <a:ext cx="770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H(m)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1060410" y="3083721"/>
            <a:ext cx="7062775" cy="461665"/>
            <a:chOff x="1060410" y="2084190"/>
            <a:chExt cx="7062775" cy="346249"/>
          </a:xfrm>
        </p:grpSpPr>
        <p:sp>
          <p:nvSpPr>
            <p:cNvPr id="4" name="TextBox 3"/>
            <p:cNvSpPr txBox="1"/>
            <p:nvPr/>
          </p:nvSpPr>
          <p:spPr>
            <a:xfrm>
              <a:off x="1060410" y="2084190"/>
              <a:ext cx="509575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H</a:t>
              </a:r>
              <a:r>
                <a:rPr lang="en-US" sz="2400" baseline="-25000" dirty="0" smtClean="0"/>
                <a:t>0</a:t>
              </a:r>
              <a:endParaRPr lang="en-US" sz="2400" baseline="-250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743646" y="2084190"/>
              <a:ext cx="509575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H</a:t>
              </a:r>
              <a:r>
                <a:rPr lang="en-US" sz="2400" baseline="-25000" dirty="0" smtClean="0"/>
                <a:t>1</a:t>
              </a:r>
              <a:endParaRPr lang="en-US" sz="2400" baseline="-250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420046" y="2084190"/>
              <a:ext cx="509575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H</a:t>
              </a:r>
              <a:r>
                <a:rPr lang="en-US" sz="2400" baseline="-25000" dirty="0" smtClean="0"/>
                <a:t>2</a:t>
              </a:r>
              <a:endParaRPr lang="en-US" sz="2400" baseline="-2500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096446" y="2084190"/>
              <a:ext cx="509575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H</a:t>
              </a:r>
              <a:r>
                <a:rPr lang="en-US" sz="2400" baseline="-25000" dirty="0" smtClean="0"/>
                <a:t>3</a:t>
              </a:r>
              <a:endParaRPr lang="en-US" sz="2400" baseline="-25000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7613610" y="2084190"/>
              <a:ext cx="509575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H</a:t>
              </a:r>
              <a:r>
                <a:rPr lang="en-US" sz="2400" baseline="-25000" dirty="0" smtClean="0"/>
                <a:t>4</a:t>
              </a:r>
              <a:endParaRPr lang="en-US" sz="2400" baseline="-25000" dirty="0"/>
            </a:p>
          </p:txBody>
        </p:sp>
      </p:grpSp>
      <p:sp>
        <p:nvSpPr>
          <p:cNvPr id="19" name="Trapezoid 18"/>
          <p:cNvSpPr/>
          <p:nvPr/>
        </p:nvSpPr>
        <p:spPr>
          <a:xfrm rot="5400000">
            <a:off x="1780563" y="2504234"/>
            <a:ext cx="859366" cy="1066800"/>
          </a:xfrm>
          <a:prstGeom prst="trapezoid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92" name="Trapezoid 91"/>
          <p:cNvSpPr/>
          <p:nvPr/>
        </p:nvSpPr>
        <p:spPr>
          <a:xfrm rot="5400000">
            <a:off x="3456517" y="2542117"/>
            <a:ext cx="859366" cy="1066800"/>
          </a:xfrm>
          <a:prstGeom prst="trapezoid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93" name="Trapezoid 92"/>
          <p:cNvSpPr/>
          <p:nvPr/>
        </p:nvSpPr>
        <p:spPr>
          <a:xfrm rot="5400000">
            <a:off x="5132917" y="2504234"/>
            <a:ext cx="859366" cy="1066800"/>
          </a:xfrm>
          <a:prstGeom prst="trapezoid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94" name="Trapezoid 93"/>
          <p:cNvSpPr/>
          <p:nvPr/>
        </p:nvSpPr>
        <p:spPr>
          <a:xfrm rot="5400000">
            <a:off x="6709738" y="2467417"/>
            <a:ext cx="859366" cy="1066800"/>
          </a:xfrm>
          <a:prstGeom prst="trapezoid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597005" y="5638800"/>
            <a:ext cx="5949990" cy="838200"/>
          </a:xfrm>
          <a:prstGeom prst="roundRect">
            <a:avLst/>
          </a:prstGeom>
          <a:solidFill>
            <a:schemeClr val="accent5"/>
          </a:solidFill>
          <a:ln w="28575" cap="rnd" cmpd="sng">
            <a:noFill/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Can we build a MAC out of H?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5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Attempt 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55</a:t>
            </a:fld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326627"/>
            <a:ext cx="8153400" cy="172137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92100" indent="-2921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1pPr>
            <a:lvl2pPr marL="635000" indent="-2921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2pPr>
            <a:lvl3pPr marL="914400" indent="-2286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3pPr>
            <a:lvl4pPr marL="1143000" indent="-2286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–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4pPr>
            <a:lvl5pPr marL="1320800" indent="-1778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Let </a:t>
            </a:r>
            <a:r>
              <a:rPr lang="en-US" sz="2800" dirty="0">
                <a:solidFill>
                  <a:srgbClr val="000000"/>
                </a:solidFill>
              </a:rPr>
              <a:t>H: X</a:t>
            </a:r>
            <a:r>
              <a:rPr lang="en-US" sz="2800" baseline="30000" dirty="0">
                <a:solidFill>
                  <a:srgbClr val="000000"/>
                </a:solidFill>
              </a:rPr>
              <a:t>≤L</a:t>
            </a:r>
            <a:r>
              <a:rPr lang="en-US" sz="2800" dirty="0">
                <a:solidFill>
                  <a:srgbClr val="000000"/>
                </a:solidFill>
              </a:rPr>
              <a:t> ⟶ T </a:t>
            </a:r>
            <a:r>
              <a:rPr lang="en-US" sz="2800" dirty="0" smtClean="0"/>
              <a:t>be a </a:t>
            </a:r>
            <a:r>
              <a:rPr lang="en-US" sz="2800" dirty="0" err="1"/>
              <a:t>M</a:t>
            </a:r>
            <a:r>
              <a:rPr lang="en-US" sz="2800" dirty="0" err="1" smtClean="0"/>
              <a:t>erkle-Damgard</a:t>
            </a:r>
            <a:r>
              <a:rPr lang="en-US" sz="2800" dirty="0" smtClean="0"/>
              <a:t> hash, and:</a:t>
            </a:r>
            <a:br>
              <a:rPr lang="en-US" sz="2800" dirty="0" smtClean="0"/>
            </a:b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chemeClr val="tx2"/>
                </a:solidFill>
              </a:rPr>
              <a:t>S(</a:t>
            </a:r>
            <a:r>
              <a:rPr lang="en-US" sz="2800" b="1" dirty="0" err="1" smtClean="0">
                <a:solidFill>
                  <a:schemeClr val="tx2"/>
                </a:solidFill>
              </a:rPr>
              <a:t>k,m</a:t>
            </a:r>
            <a:r>
              <a:rPr lang="en-US" sz="2800" b="1" dirty="0" smtClean="0">
                <a:solidFill>
                  <a:schemeClr val="tx2"/>
                </a:solidFill>
              </a:rPr>
              <a:t>) = H(k||m)</a:t>
            </a:r>
          </a:p>
          <a:p>
            <a:pPr marL="0" indent="0">
              <a:buNone/>
            </a:pPr>
            <a:r>
              <a:rPr lang="en-US" sz="2800" dirty="0" smtClean="0"/>
              <a:t>is this secure? no!  why?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831810" y="2819400"/>
            <a:ext cx="7239000" cy="27432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1136610" y="3124200"/>
            <a:ext cx="15240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Arial" charset="0"/>
              </a:rPr>
              <a:t>m[0]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2660610" y="3124200"/>
            <a:ext cx="16764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Arial" charset="0"/>
              </a:rPr>
              <a:t>m[1]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4337010" y="3124200"/>
            <a:ext cx="16002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m[2]</a:t>
            </a:r>
            <a:endParaRPr lang="en-US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5937210" y="3124200"/>
            <a:ext cx="15240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m[3]  </a:t>
            </a:r>
            <a:r>
              <a:rPr lang="en-US" sz="1800" dirty="0" err="1" smtClean="0">
                <a:solidFill>
                  <a:schemeClr val="tx1"/>
                </a:solidFill>
                <a:latin typeface="Arial" charset="0"/>
              </a:rPr>
              <a:t>ll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   </a:t>
            </a:r>
            <a:r>
              <a:rPr lang="en-US" sz="1800" b="1" dirty="0" smtClean="0">
                <a:solidFill>
                  <a:schemeClr val="tx1"/>
                </a:solidFill>
                <a:latin typeface="Arial" charset="0"/>
              </a:rPr>
              <a:t>PB</a:t>
            </a:r>
            <a:endParaRPr lang="en-US" sz="1800" b="1" dirty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6200" y="3902213"/>
            <a:ext cx="1593810" cy="712534"/>
            <a:chOff x="-146010" y="2653521"/>
            <a:chExt cx="1593810" cy="712535"/>
          </a:xfrm>
        </p:grpSpPr>
        <p:cxnSp>
          <p:nvCxnSpPr>
            <p:cNvPr id="11" name="Straight Arrow Connector 10"/>
            <p:cNvCxnSpPr/>
            <p:nvPr/>
          </p:nvCxnSpPr>
          <p:spPr bwMode="auto">
            <a:xfrm>
              <a:off x="304800" y="3364468"/>
              <a:ext cx="1143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-146010" y="2653521"/>
              <a:ext cx="847182" cy="646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>
                  <a:latin typeface="+mn-lt"/>
                </a:rPr>
                <a:t>IV</a:t>
              </a:r>
            </a:p>
            <a:p>
              <a:pPr algn="ctr"/>
              <a:r>
                <a:rPr lang="en-US" dirty="0" smtClean="0"/>
                <a:t>(fixed)</a:t>
              </a:r>
              <a:endParaRPr lang="en-US" sz="1800" dirty="0" smtClean="0">
                <a:latin typeface="+mn-lt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364416" y="3505993"/>
            <a:ext cx="305594" cy="838995"/>
            <a:chOff x="1218406" y="2134394"/>
            <a:chExt cx="305594" cy="838994"/>
          </a:xfrm>
        </p:grpSpPr>
        <p:cxnSp>
          <p:nvCxnSpPr>
            <p:cNvPr id="14" name="Straight Connector 13"/>
            <p:cNvCxnSpPr/>
            <p:nvPr/>
          </p:nvCxnSpPr>
          <p:spPr bwMode="auto">
            <a:xfrm rot="5400000">
              <a:off x="800100" y="2552700"/>
              <a:ext cx="838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1219200" y="2971800"/>
              <a:ext cx="304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6" name="Group 15"/>
          <p:cNvGrpSpPr/>
          <p:nvPr/>
        </p:nvGrpSpPr>
        <p:grpSpPr>
          <a:xfrm>
            <a:off x="3041610" y="3505200"/>
            <a:ext cx="305594" cy="838995"/>
            <a:chOff x="1218406" y="2134394"/>
            <a:chExt cx="305594" cy="838994"/>
          </a:xfrm>
        </p:grpSpPr>
        <p:cxnSp>
          <p:nvCxnSpPr>
            <p:cNvPr id="17" name="Straight Connector 16"/>
            <p:cNvCxnSpPr/>
            <p:nvPr/>
          </p:nvCxnSpPr>
          <p:spPr bwMode="auto">
            <a:xfrm rot="5400000">
              <a:off x="800100" y="2552700"/>
              <a:ext cx="838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>
              <a:off x="1219200" y="2971800"/>
              <a:ext cx="304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9" name="Group 18"/>
          <p:cNvGrpSpPr/>
          <p:nvPr/>
        </p:nvGrpSpPr>
        <p:grpSpPr>
          <a:xfrm>
            <a:off x="4718010" y="3505200"/>
            <a:ext cx="305594" cy="838995"/>
            <a:chOff x="1218406" y="2134394"/>
            <a:chExt cx="305594" cy="838994"/>
          </a:xfrm>
        </p:grpSpPr>
        <p:cxnSp>
          <p:nvCxnSpPr>
            <p:cNvPr id="20" name="Straight Connector 19"/>
            <p:cNvCxnSpPr/>
            <p:nvPr/>
          </p:nvCxnSpPr>
          <p:spPr bwMode="auto">
            <a:xfrm rot="5400000">
              <a:off x="800100" y="2552700"/>
              <a:ext cx="838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>
              <a:off x="1219200" y="2971800"/>
              <a:ext cx="304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2" name="Group 21"/>
          <p:cNvGrpSpPr/>
          <p:nvPr/>
        </p:nvGrpSpPr>
        <p:grpSpPr>
          <a:xfrm>
            <a:off x="6318210" y="3505200"/>
            <a:ext cx="305594" cy="838995"/>
            <a:chOff x="1218406" y="2134394"/>
            <a:chExt cx="305594" cy="838994"/>
          </a:xfrm>
        </p:grpSpPr>
        <p:cxnSp>
          <p:nvCxnSpPr>
            <p:cNvPr id="23" name="Straight Connector 22"/>
            <p:cNvCxnSpPr/>
            <p:nvPr/>
          </p:nvCxnSpPr>
          <p:spPr bwMode="auto">
            <a:xfrm rot="5400000">
              <a:off x="800100" y="2552700"/>
              <a:ext cx="838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>
              <a:off x="1219200" y="2971800"/>
              <a:ext cx="304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25" name="Straight Arrow Connector 24"/>
          <p:cNvCxnSpPr/>
          <p:nvPr/>
        </p:nvCxnSpPr>
        <p:spPr bwMode="auto">
          <a:xfrm>
            <a:off x="2584410" y="4616245"/>
            <a:ext cx="762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4260810" y="4616245"/>
            <a:ext cx="762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5937210" y="4646613"/>
            <a:ext cx="685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7537410" y="4646613"/>
            <a:ext cx="990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8134310" y="4055533"/>
            <a:ext cx="770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H(m)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1060410" y="4607721"/>
            <a:ext cx="7062775" cy="461665"/>
            <a:chOff x="1060410" y="2084190"/>
            <a:chExt cx="7062775" cy="346249"/>
          </a:xfrm>
        </p:grpSpPr>
        <p:sp>
          <p:nvSpPr>
            <p:cNvPr id="31" name="TextBox 30"/>
            <p:cNvSpPr txBox="1"/>
            <p:nvPr/>
          </p:nvSpPr>
          <p:spPr>
            <a:xfrm>
              <a:off x="1060410" y="2084190"/>
              <a:ext cx="509575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H</a:t>
              </a:r>
              <a:r>
                <a:rPr lang="en-US" sz="2400" baseline="-25000" dirty="0" smtClean="0"/>
                <a:t>0</a:t>
              </a:r>
              <a:endParaRPr lang="en-US" sz="2400" baseline="-250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743646" y="2084190"/>
              <a:ext cx="509575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H</a:t>
              </a:r>
              <a:r>
                <a:rPr lang="en-US" sz="2400" baseline="-25000" dirty="0" smtClean="0"/>
                <a:t>1</a:t>
              </a:r>
              <a:endParaRPr lang="en-US" sz="2400" baseline="-25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420046" y="2084190"/>
              <a:ext cx="509575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H</a:t>
              </a:r>
              <a:r>
                <a:rPr lang="en-US" sz="2400" baseline="-25000" dirty="0" smtClean="0"/>
                <a:t>2</a:t>
              </a:r>
              <a:endParaRPr lang="en-US" sz="2400" baseline="-25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446" y="2084190"/>
              <a:ext cx="509575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H</a:t>
              </a:r>
              <a:r>
                <a:rPr lang="en-US" sz="2400" baseline="-25000" dirty="0" smtClean="0"/>
                <a:t>3</a:t>
              </a:r>
              <a:endParaRPr lang="en-US" sz="2400" baseline="-250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613610" y="2084190"/>
              <a:ext cx="509575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H</a:t>
              </a:r>
              <a:r>
                <a:rPr lang="en-US" sz="2400" baseline="-25000" dirty="0" smtClean="0"/>
                <a:t>4</a:t>
              </a:r>
              <a:endParaRPr lang="en-US" sz="2400" baseline="-25000" dirty="0"/>
            </a:p>
          </p:txBody>
        </p:sp>
      </p:grpSp>
      <p:sp>
        <p:nvSpPr>
          <p:cNvPr id="36" name="Trapezoid 35"/>
          <p:cNvSpPr/>
          <p:nvPr/>
        </p:nvSpPr>
        <p:spPr>
          <a:xfrm rot="5400000">
            <a:off x="1780563" y="4028234"/>
            <a:ext cx="859366" cy="1066800"/>
          </a:xfrm>
          <a:prstGeom prst="trapezoid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37" name="Trapezoid 36"/>
          <p:cNvSpPr/>
          <p:nvPr/>
        </p:nvSpPr>
        <p:spPr>
          <a:xfrm rot="5400000">
            <a:off x="3456517" y="4066117"/>
            <a:ext cx="859366" cy="1066800"/>
          </a:xfrm>
          <a:prstGeom prst="trapezoid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38" name="Trapezoid 37"/>
          <p:cNvSpPr/>
          <p:nvPr/>
        </p:nvSpPr>
        <p:spPr>
          <a:xfrm rot="5400000">
            <a:off x="5132917" y="4028234"/>
            <a:ext cx="859366" cy="1066800"/>
          </a:xfrm>
          <a:prstGeom prst="trapezoid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39" name="Trapezoid 38"/>
          <p:cNvSpPr/>
          <p:nvPr/>
        </p:nvSpPr>
        <p:spPr>
          <a:xfrm rot="5400000">
            <a:off x="6709738" y="3991417"/>
            <a:ext cx="859366" cy="1066800"/>
          </a:xfrm>
          <a:prstGeom prst="trapezoid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1597005" y="5638800"/>
            <a:ext cx="5949990" cy="1143000"/>
          </a:xfrm>
          <a:prstGeom prst="roundRect">
            <a:avLst/>
          </a:prstGeom>
          <a:solidFill>
            <a:schemeClr val="accent5"/>
          </a:solidFill>
          <a:ln w="28575" cap="rnd" cmpd="sng">
            <a:noFill/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Existential forgery: 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H(k||m) = H(k||m||PB||w) 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(just one more h)</a:t>
            </a:r>
          </a:p>
        </p:txBody>
      </p:sp>
    </p:spTree>
    <p:extLst>
      <p:ext uri="{BB962C8B-B14F-4D97-AF65-F5344CB8AC3E}">
        <p14:creationId xmlns:p14="http://schemas.microsoft.com/office/powerpoint/2010/main" val="275321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Build MAC out of a hash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Example</a:t>
            </a:r>
            <a:r>
              <a:rPr lang="en-US" smtClean="0"/>
              <a:t>: H = SHA</a:t>
            </a:r>
            <a:r>
              <a:rPr lang="en-US" dirty="0" smtClean="0"/>
              <a:t>-256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609599" y="2362200"/>
            <a:ext cx="7848601" cy="1219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lvl="1" algn="ctr"/>
            <a:r>
              <a:rPr lang="en-US" sz="2600" dirty="0">
                <a:sym typeface="Symbol" pitchFamily="18" charset="2"/>
              </a:rPr>
              <a:t>HMAC:   S( k, m ) =  H(  </a:t>
            </a:r>
            <a:r>
              <a:rPr lang="en-US" sz="2600" dirty="0" err="1">
                <a:sym typeface="Symbol" pitchFamily="18" charset="2"/>
              </a:rPr>
              <a:t>kopad</a:t>
            </a:r>
            <a:r>
              <a:rPr lang="en-US" sz="2600" dirty="0">
                <a:sym typeface="Symbol" pitchFamily="18" charset="2"/>
              </a:rPr>
              <a:t>  ,  H( </a:t>
            </a:r>
            <a:r>
              <a:rPr lang="en-US" sz="2600" dirty="0" err="1">
                <a:sym typeface="Symbol" pitchFamily="18" charset="2"/>
              </a:rPr>
              <a:t>kipad</a:t>
            </a:r>
            <a:r>
              <a:rPr lang="en-US" sz="2600" dirty="0">
                <a:sym typeface="Symbol" pitchFamily="18" charset="2"/>
              </a:rPr>
              <a:t> </a:t>
            </a:r>
            <a:r>
              <a:rPr lang="en-US" sz="2600" dirty="0" smtClean="0">
                <a:sym typeface="Symbol" pitchFamily="18" charset="2"/>
              </a:rPr>
              <a:t>|| </a:t>
            </a:r>
            <a:r>
              <a:rPr lang="en-US" sz="2600" dirty="0">
                <a:sym typeface="Symbol" pitchFamily="18" charset="2"/>
              </a:rPr>
              <a:t>m )  )</a:t>
            </a: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ym typeface="Symbol" pitchFamily="18" charset="2"/>
              </a:rPr>
              <a:t>Hash Mac (HMAC)</a:t>
            </a:r>
            <a:endParaRPr lang="en-US" sz="4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16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228600"/>
            <a:ext cx="88392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HMAC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488" y="5850467"/>
            <a:ext cx="4333522" cy="76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PB: Padding Block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831810" y="1143000"/>
            <a:ext cx="7239000" cy="44958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dirty="0">
              <a:solidFill>
                <a:srgbClr val="FFFFCC"/>
              </a:solidFill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2660610" y="1295400"/>
            <a:ext cx="16764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Arial" charset="0"/>
              </a:rPr>
              <a:t>m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[0]</a:t>
            </a:r>
            <a:endParaRPr lang="en-US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337010" y="1295400"/>
            <a:ext cx="16002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m[1]</a:t>
            </a:r>
            <a:endParaRPr lang="en-US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5937210" y="1295400"/>
            <a:ext cx="15240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m[2] || PB</a:t>
            </a:r>
            <a:endParaRPr lang="en-US" sz="1800" b="1" dirty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3041610" y="1676400"/>
            <a:ext cx="305594" cy="838995"/>
            <a:chOff x="1218406" y="2134394"/>
            <a:chExt cx="305594" cy="838994"/>
          </a:xfrm>
        </p:grpSpPr>
        <p:cxnSp>
          <p:nvCxnSpPr>
            <p:cNvPr id="50" name="Straight Connector 49"/>
            <p:cNvCxnSpPr/>
            <p:nvPr/>
          </p:nvCxnSpPr>
          <p:spPr bwMode="auto">
            <a:xfrm rot="5400000">
              <a:off x="800100" y="2552700"/>
              <a:ext cx="838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 bwMode="auto">
            <a:xfrm>
              <a:off x="1219200" y="2971800"/>
              <a:ext cx="304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2" name="Group 51"/>
          <p:cNvGrpSpPr/>
          <p:nvPr/>
        </p:nvGrpSpPr>
        <p:grpSpPr>
          <a:xfrm>
            <a:off x="4718010" y="1676400"/>
            <a:ext cx="305594" cy="838995"/>
            <a:chOff x="1218406" y="2134394"/>
            <a:chExt cx="305594" cy="838994"/>
          </a:xfrm>
        </p:grpSpPr>
        <p:cxnSp>
          <p:nvCxnSpPr>
            <p:cNvPr id="53" name="Straight Connector 52"/>
            <p:cNvCxnSpPr/>
            <p:nvPr/>
          </p:nvCxnSpPr>
          <p:spPr bwMode="auto">
            <a:xfrm rot="5400000">
              <a:off x="800100" y="2552700"/>
              <a:ext cx="838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Arrow Connector 53"/>
            <p:cNvCxnSpPr/>
            <p:nvPr/>
          </p:nvCxnSpPr>
          <p:spPr bwMode="auto">
            <a:xfrm>
              <a:off x="1219200" y="2971800"/>
              <a:ext cx="304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5" name="Group 54"/>
          <p:cNvGrpSpPr/>
          <p:nvPr/>
        </p:nvGrpSpPr>
        <p:grpSpPr>
          <a:xfrm>
            <a:off x="6318210" y="1676400"/>
            <a:ext cx="305594" cy="838995"/>
            <a:chOff x="1218406" y="2134394"/>
            <a:chExt cx="305594" cy="838994"/>
          </a:xfrm>
        </p:grpSpPr>
        <p:cxnSp>
          <p:nvCxnSpPr>
            <p:cNvPr id="56" name="Straight Connector 55"/>
            <p:cNvCxnSpPr/>
            <p:nvPr/>
          </p:nvCxnSpPr>
          <p:spPr bwMode="auto">
            <a:xfrm rot="5400000">
              <a:off x="800100" y="2552700"/>
              <a:ext cx="838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>
              <a:off x="1219200" y="2971800"/>
              <a:ext cx="304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59" name="Straight Arrow Connector 58"/>
          <p:cNvCxnSpPr/>
          <p:nvPr/>
        </p:nvCxnSpPr>
        <p:spPr bwMode="auto">
          <a:xfrm>
            <a:off x="2584410" y="2787445"/>
            <a:ext cx="762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>
            <a:off x="4260810" y="2787445"/>
            <a:ext cx="762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>
            <a:off x="5937210" y="2817813"/>
            <a:ext cx="685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1060410" y="2778921"/>
            <a:ext cx="468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0</a:t>
            </a:r>
            <a:endParaRPr lang="en-US" sz="2400" baseline="-25000" dirty="0"/>
          </a:p>
        </p:txBody>
      </p:sp>
      <p:sp>
        <p:nvSpPr>
          <p:cNvPr id="70" name="TextBox 69"/>
          <p:cNvSpPr txBox="1"/>
          <p:nvPr/>
        </p:nvSpPr>
        <p:spPr>
          <a:xfrm>
            <a:off x="2743646" y="2778921"/>
            <a:ext cx="468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</p:txBody>
      </p:sp>
      <p:sp>
        <p:nvSpPr>
          <p:cNvPr id="72" name="TextBox 71"/>
          <p:cNvSpPr txBox="1"/>
          <p:nvPr/>
        </p:nvSpPr>
        <p:spPr>
          <a:xfrm>
            <a:off x="4420046" y="2778921"/>
            <a:ext cx="468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sp>
        <p:nvSpPr>
          <p:cNvPr id="73" name="TextBox 72"/>
          <p:cNvSpPr txBox="1"/>
          <p:nvPr/>
        </p:nvSpPr>
        <p:spPr>
          <a:xfrm>
            <a:off x="6096446" y="2778921"/>
            <a:ext cx="468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3</a:t>
            </a:r>
            <a:endParaRPr lang="en-US" sz="2400" baseline="-25000" dirty="0"/>
          </a:p>
        </p:txBody>
      </p:sp>
      <p:sp>
        <p:nvSpPr>
          <p:cNvPr id="91" name="TextBox 90"/>
          <p:cNvSpPr txBox="1"/>
          <p:nvPr/>
        </p:nvSpPr>
        <p:spPr>
          <a:xfrm>
            <a:off x="7613610" y="2778921"/>
            <a:ext cx="468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4</a:t>
            </a:r>
            <a:endParaRPr lang="en-US" sz="2400" baseline="-25000" dirty="0"/>
          </a:p>
        </p:txBody>
      </p:sp>
      <p:sp>
        <p:nvSpPr>
          <p:cNvPr id="92" name="Trapezoid 91"/>
          <p:cNvSpPr/>
          <p:nvPr/>
        </p:nvSpPr>
        <p:spPr>
          <a:xfrm rot="5400000">
            <a:off x="3456517" y="2237317"/>
            <a:ext cx="859366" cy="1066800"/>
          </a:xfrm>
          <a:prstGeom prst="trapezoid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93" name="Trapezoid 92"/>
          <p:cNvSpPr/>
          <p:nvPr/>
        </p:nvSpPr>
        <p:spPr>
          <a:xfrm rot="5400000">
            <a:off x="5132917" y="2199434"/>
            <a:ext cx="859366" cy="1066800"/>
          </a:xfrm>
          <a:prstGeom prst="trapezoid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45" name="Trapezoid 44"/>
          <p:cNvSpPr/>
          <p:nvPr/>
        </p:nvSpPr>
        <p:spPr>
          <a:xfrm rot="5400000">
            <a:off x="6709738" y="3634052"/>
            <a:ext cx="859366" cy="1066800"/>
          </a:xfrm>
          <a:prstGeom prst="trapezoid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h</a:t>
            </a:r>
          </a:p>
        </p:txBody>
      </p:sp>
      <p:cxnSp>
        <p:nvCxnSpPr>
          <p:cNvPr id="46" name="Straight Arrow Connector 45"/>
          <p:cNvCxnSpPr/>
          <p:nvPr/>
        </p:nvCxnSpPr>
        <p:spPr bwMode="auto">
          <a:xfrm>
            <a:off x="6110721" y="4341812"/>
            <a:ext cx="513083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Trapezoid 57"/>
          <p:cNvSpPr/>
          <p:nvPr/>
        </p:nvSpPr>
        <p:spPr>
          <a:xfrm rot="5400000">
            <a:off x="6733117" y="2263031"/>
            <a:ext cx="859366" cy="1066800"/>
          </a:xfrm>
          <a:prstGeom prst="trapezoid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05200" y="4343400"/>
            <a:ext cx="285535" cy="36933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2400" dirty="0" smtClean="0"/>
              <a:t>IV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16404" y="1295400"/>
            <a:ext cx="5979596" cy="3477830"/>
            <a:chOff x="116404" y="1295400"/>
            <a:chExt cx="5979596" cy="3477830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1176814" y="1295400"/>
              <a:ext cx="1524000" cy="3810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b="1" dirty="0" err="1">
                  <a:solidFill>
                    <a:srgbClr val="000000"/>
                  </a:solidFill>
                  <a:latin typeface="Arial" charset="0"/>
                </a:rPr>
                <a:t>k⨁ipad</a:t>
              </a:r>
              <a:endParaRPr lang="en-US" b="1" dirty="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68" name="Group 67"/>
            <p:cNvGrpSpPr/>
            <p:nvPr/>
          </p:nvGrpSpPr>
          <p:grpSpPr>
            <a:xfrm>
              <a:off x="116404" y="2073413"/>
              <a:ext cx="1593810" cy="712534"/>
              <a:chOff x="-146010" y="2653521"/>
              <a:chExt cx="1593810" cy="712535"/>
            </a:xfrm>
          </p:grpSpPr>
          <p:cxnSp>
            <p:nvCxnSpPr>
              <p:cNvPr id="32" name="Straight Arrow Connector 31"/>
              <p:cNvCxnSpPr/>
              <p:nvPr/>
            </p:nvCxnSpPr>
            <p:spPr bwMode="auto">
              <a:xfrm>
                <a:off x="304800" y="3364468"/>
                <a:ext cx="1143000" cy="158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35" name="TextBox 34"/>
              <p:cNvSpPr txBox="1"/>
              <p:nvPr/>
            </p:nvSpPr>
            <p:spPr>
              <a:xfrm>
                <a:off x="-146010" y="2653521"/>
                <a:ext cx="847182" cy="646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800" dirty="0" smtClean="0">
                    <a:latin typeface="+mn-lt"/>
                  </a:rPr>
                  <a:t>IV</a:t>
                </a:r>
              </a:p>
              <a:p>
                <a:pPr algn="ctr"/>
                <a:r>
                  <a:rPr lang="en-US" dirty="0" smtClean="0"/>
                  <a:t>(fixed)</a:t>
                </a:r>
                <a:endParaRPr lang="en-US" sz="1800" dirty="0" smtClean="0">
                  <a:latin typeface="+mn-lt"/>
                </a:endParaRPr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1364416" y="1677193"/>
              <a:ext cx="305594" cy="838995"/>
              <a:chOff x="1218406" y="2134394"/>
              <a:chExt cx="305594" cy="838994"/>
            </a:xfrm>
          </p:grpSpPr>
          <p:cxnSp>
            <p:nvCxnSpPr>
              <p:cNvPr id="43" name="Straight Connector 42"/>
              <p:cNvCxnSpPr/>
              <p:nvPr/>
            </p:nvCxnSpPr>
            <p:spPr bwMode="auto">
              <a:xfrm rot="5400000">
                <a:off x="800100" y="2552700"/>
                <a:ext cx="838200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7" name="Straight Arrow Connector 46"/>
              <p:cNvCxnSpPr/>
              <p:nvPr/>
            </p:nvCxnSpPr>
            <p:spPr bwMode="auto">
              <a:xfrm>
                <a:off x="1219200" y="2971800"/>
                <a:ext cx="304800" cy="158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19" name="Trapezoid 18"/>
            <p:cNvSpPr/>
            <p:nvPr/>
          </p:nvSpPr>
          <p:spPr>
            <a:xfrm rot="5400000">
              <a:off x="1780563" y="2199434"/>
              <a:ext cx="859366" cy="1066800"/>
            </a:xfrm>
            <a:prstGeom prst="trapezoid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vert270" wrap="square" lIns="0" tIns="0" rIns="0" bIns="0" rtlCol="0" anchor="ctr" anchorCtr="1"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h</a:t>
              </a:r>
            </a:p>
          </p:txBody>
        </p:sp>
        <p:sp>
          <p:nvSpPr>
            <p:cNvPr id="44" name="Trapezoid 43"/>
            <p:cNvSpPr/>
            <p:nvPr/>
          </p:nvSpPr>
          <p:spPr>
            <a:xfrm rot="5400000">
              <a:off x="5132917" y="3810147"/>
              <a:ext cx="859366" cy="1066800"/>
            </a:xfrm>
            <a:prstGeom prst="trapezoid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vert270" wrap="square" lIns="0" tIns="0" rIns="0" bIns="0" rtlCol="0" anchor="ctr" anchorCtr="1"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h</a:t>
              </a:r>
            </a:p>
          </p:txBody>
        </p:sp>
        <p:sp>
          <p:nvSpPr>
            <p:cNvPr id="61" name="Rectangle 10"/>
            <p:cNvSpPr>
              <a:spLocks noChangeArrowheads="1"/>
            </p:cNvSpPr>
            <p:nvPr/>
          </p:nvSpPr>
          <p:spPr bwMode="auto">
            <a:xfrm>
              <a:off x="2819400" y="3886199"/>
              <a:ext cx="1524000" cy="3810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dirty="0" err="1">
                  <a:solidFill>
                    <a:srgbClr val="000000"/>
                  </a:solidFill>
                  <a:latin typeface="Cambria"/>
                  <a:cs typeface="Cambria"/>
                </a:rPr>
                <a:t>k</a:t>
              </a:r>
              <a:r>
                <a:rPr lang="en-US" sz="1800" dirty="0" err="1" smtClean="0">
                  <a:solidFill>
                    <a:srgbClr val="000000"/>
                  </a:solidFill>
                  <a:latin typeface="Cambria"/>
                  <a:cs typeface="Cambria"/>
                </a:rPr>
                <a:t>⨁opad</a:t>
              </a:r>
              <a:endParaRPr lang="en-US" sz="1800" dirty="0">
                <a:solidFill>
                  <a:srgbClr val="000000"/>
                </a:solidFill>
                <a:latin typeface="Cambria"/>
                <a:cs typeface="Cambria"/>
              </a:endParaRPr>
            </a:p>
          </p:txBody>
        </p:sp>
        <p:cxnSp>
          <p:nvCxnSpPr>
            <p:cNvPr id="64" name="Straight Arrow Connector 63"/>
            <p:cNvCxnSpPr>
              <a:stCxn id="61" idx="3"/>
            </p:cNvCxnSpPr>
            <p:nvPr/>
          </p:nvCxnSpPr>
          <p:spPr bwMode="auto">
            <a:xfrm>
              <a:off x="4343400" y="4076699"/>
              <a:ext cx="6858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5" name="Straight Arrow Connector 64"/>
            <p:cNvCxnSpPr/>
            <p:nvPr/>
          </p:nvCxnSpPr>
          <p:spPr bwMode="auto">
            <a:xfrm>
              <a:off x="3886200" y="4572000"/>
              <a:ext cx="11430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23" name="Elbow Connector 22"/>
          <p:cNvCxnSpPr>
            <a:stCxn id="58" idx="0"/>
            <a:endCxn id="45" idx="2"/>
          </p:cNvCxnSpPr>
          <p:nvPr/>
        </p:nvCxnSpPr>
        <p:spPr>
          <a:xfrm flipH="1">
            <a:off x="6606021" y="2796431"/>
            <a:ext cx="1090179" cy="1371021"/>
          </a:xfrm>
          <a:prstGeom prst="bentConnector5">
            <a:avLst>
              <a:gd name="adj1" fmla="val -20969"/>
              <a:gd name="adj2" fmla="val 50000"/>
              <a:gd name="adj3" fmla="val 120969"/>
            </a:avLst>
          </a:prstGeom>
          <a:ln w="12700" cap="rnd" cmpd="sng">
            <a:solidFill>
              <a:schemeClr val="tx1"/>
            </a:solidFill>
            <a:miter lim="800000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 bwMode="auto">
          <a:xfrm>
            <a:off x="7663310" y="4167452"/>
            <a:ext cx="94729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8142503" y="3657600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tag</a:t>
            </a:r>
            <a:endParaRPr lang="en-US" sz="2400" baseline="-25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MAC’s from PRF</a:t>
            </a:r>
          </a:p>
          <a:p>
            <a:pPr lvl="1"/>
            <a:r>
              <a:rPr lang="en-US" dirty="0" smtClean="0"/>
              <a:t>NMAC</a:t>
            </a:r>
          </a:p>
          <a:p>
            <a:pPr lvl="1"/>
            <a:r>
              <a:rPr lang="en-US" dirty="0" smtClean="0"/>
              <a:t>CBC-MAC</a:t>
            </a:r>
          </a:p>
          <a:p>
            <a:pPr lvl="1"/>
            <a:r>
              <a:rPr lang="en-US" dirty="0" smtClean="0"/>
              <a:t>PMAC</a:t>
            </a:r>
          </a:p>
          <a:p>
            <a:r>
              <a:rPr lang="en-US" dirty="0" smtClean="0"/>
              <a:t>MAC’s from collision resistant hash functions</a:t>
            </a:r>
          </a:p>
          <a:p>
            <a:pPr lvl="1"/>
            <a:r>
              <a:rPr lang="en-US" dirty="0" smtClean="0"/>
              <a:t>Make CRF with </a:t>
            </a:r>
            <a:r>
              <a:rPr lang="en-US" dirty="0" err="1" smtClean="0"/>
              <a:t>merkle-damgard</a:t>
            </a:r>
            <a:r>
              <a:rPr lang="en-US" dirty="0"/>
              <a:t> </a:t>
            </a:r>
            <a:r>
              <a:rPr lang="en-US" dirty="0" smtClean="0"/>
              <a:t>from PRF</a:t>
            </a:r>
          </a:p>
          <a:p>
            <a:r>
              <a:rPr lang="en-US" dirty="0" smtClean="0"/>
              <a:t>Attackers goal: existential forgery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J. </a:t>
            </a:r>
            <a:r>
              <a:rPr lang="en-US" sz="2000" dirty="0"/>
              <a:t>Black, </a:t>
            </a:r>
            <a:r>
              <a:rPr lang="en-US" sz="2000" dirty="0" smtClean="0"/>
              <a:t>P. </a:t>
            </a:r>
            <a:r>
              <a:rPr lang="en-US" sz="2000" dirty="0" err="1"/>
              <a:t>Rogaway</a:t>
            </a:r>
            <a:r>
              <a:rPr lang="en-US" sz="2000" dirty="0"/>
              <a:t>: CBC MACs for Arbitrary-Length Messages: The Three-Key Constructions. J. Cryptology 18(2): 111-131 (2005</a:t>
            </a:r>
            <a:r>
              <a:rPr lang="en-US" sz="2000" dirty="0" smtClean="0"/>
              <a:t>)</a:t>
            </a:r>
          </a:p>
          <a:p>
            <a:pPr>
              <a:spcBef>
                <a:spcPts val="1680"/>
              </a:spcBef>
            </a:pPr>
            <a:r>
              <a:rPr lang="en-US" sz="2000" dirty="0" smtClean="0"/>
              <a:t>K. </a:t>
            </a:r>
            <a:r>
              <a:rPr lang="en-US" sz="2000" dirty="0" err="1"/>
              <a:t>Pietrzak</a:t>
            </a:r>
            <a:r>
              <a:rPr lang="en-US" sz="2000" dirty="0"/>
              <a:t>: A Tight Bound for EMAC. ICALP (2) 2006: 168-</a:t>
            </a:r>
            <a:r>
              <a:rPr lang="en-US" sz="2000" dirty="0" smtClean="0"/>
              <a:t>179</a:t>
            </a:r>
          </a:p>
          <a:p>
            <a:pPr>
              <a:spcBef>
                <a:spcPts val="1680"/>
              </a:spcBef>
            </a:pPr>
            <a:r>
              <a:rPr lang="en-US" sz="2000" dirty="0" smtClean="0"/>
              <a:t>J. </a:t>
            </a:r>
            <a:r>
              <a:rPr lang="en-US" sz="2000" dirty="0"/>
              <a:t>Black, </a:t>
            </a:r>
            <a:r>
              <a:rPr lang="en-US" sz="2000" dirty="0" smtClean="0"/>
              <a:t>P. </a:t>
            </a:r>
            <a:r>
              <a:rPr lang="en-US" sz="2000" dirty="0" err="1"/>
              <a:t>Rogaway</a:t>
            </a:r>
            <a:r>
              <a:rPr lang="en-US" sz="2000" dirty="0"/>
              <a:t>: A Block-Cipher Mode of Operation for Parallelizable Message Authentication. EUROCRYPT 2002: 384-</a:t>
            </a:r>
            <a:r>
              <a:rPr lang="en-US" sz="2000" dirty="0" smtClean="0"/>
              <a:t>397</a:t>
            </a:r>
          </a:p>
          <a:p>
            <a:pPr>
              <a:spcBef>
                <a:spcPts val="1680"/>
              </a:spcBef>
            </a:pPr>
            <a:r>
              <a:rPr lang="en-US" sz="2000" dirty="0" smtClean="0"/>
              <a:t>M. </a:t>
            </a:r>
            <a:r>
              <a:rPr lang="en-US" sz="2000" dirty="0" err="1"/>
              <a:t>Bellare</a:t>
            </a:r>
            <a:r>
              <a:rPr lang="en-US" sz="2000" dirty="0"/>
              <a:t>: New Proofs for NMAC and HMAC: Security Without Collision-Resistance. </a:t>
            </a:r>
            <a:r>
              <a:rPr lang="pt-BR" sz="2000" dirty="0"/>
              <a:t>CRYPTO 2006: 602-619</a:t>
            </a:r>
            <a:endParaRPr lang="en-US" sz="2000" dirty="0" smtClean="0"/>
          </a:p>
          <a:p>
            <a:pPr>
              <a:spcBef>
                <a:spcPts val="1680"/>
              </a:spcBef>
            </a:pPr>
            <a:r>
              <a:rPr lang="en-US" sz="2000" dirty="0" smtClean="0"/>
              <a:t>Y. </a:t>
            </a:r>
            <a:r>
              <a:rPr lang="en-US" sz="2000" dirty="0" err="1"/>
              <a:t>Dodis</a:t>
            </a:r>
            <a:r>
              <a:rPr lang="en-US" sz="2000" dirty="0"/>
              <a:t>, </a:t>
            </a:r>
            <a:r>
              <a:rPr lang="en-US" sz="2000" dirty="0" smtClean="0"/>
              <a:t>K. </a:t>
            </a:r>
            <a:r>
              <a:rPr lang="en-US" sz="2000" dirty="0" err="1"/>
              <a:t>Pietrzak</a:t>
            </a:r>
            <a:r>
              <a:rPr lang="en-US" sz="2000" dirty="0"/>
              <a:t>, </a:t>
            </a:r>
            <a:r>
              <a:rPr lang="en-US" sz="2000" dirty="0" smtClean="0"/>
              <a:t>P. </a:t>
            </a:r>
            <a:r>
              <a:rPr lang="en-US" sz="2000" dirty="0" err="1"/>
              <a:t>Puniya</a:t>
            </a:r>
            <a:r>
              <a:rPr lang="en-US" sz="2000" dirty="0"/>
              <a:t>: A New Mode of Operation for Block Ciphers and Length-Preserving MACs. EUROCRYPT 2008: 198-219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4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57200" y="1600200"/>
            <a:ext cx="3276600" cy="2057400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Authorized Stock Ticker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>Publisher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1. k = </a:t>
            </a:r>
            <a:r>
              <a:rPr lang="en-US" sz="2000" dirty="0" err="1" smtClean="0">
                <a:solidFill>
                  <a:schemeClr val="tx1"/>
                </a:solidFill>
              </a:rPr>
              <a:t>KeyGen</a:t>
            </a:r>
            <a:r>
              <a:rPr lang="en-US" sz="2000" dirty="0" smtClean="0">
                <a:solidFill>
                  <a:schemeClr val="tx1"/>
                </a:solidFill>
              </a:rPr>
              <a:t>(l)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2. For each price update: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    t = S(stock||</a:t>
            </a:r>
            <a:r>
              <a:rPr lang="en-US" sz="2000" dirty="0" err="1" smtClean="0">
                <a:solidFill>
                  <a:schemeClr val="tx1"/>
                </a:solidFill>
              </a:rPr>
              <a:t>price,k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747911" y="2667000"/>
            <a:ext cx="3110089" cy="0"/>
          </a:xfrm>
          <a:prstGeom prst="straightConnector1">
            <a:avLst/>
          </a:prstGeom>
          <a:ln w="28575" cap="rnd" cmpd="sng">
            <a:solidFill>
              <a:schemeClr val="tx1"/>
            </a:solidFill>
            <a:miter lim="800000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62400" y="2121932"/>
            <a:ext cx="2662538" cy="36933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2400" dirty="0" smtClean="0"/>
              <a:t>Publish to the world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57200" y="3962400"/>
            <a:ext cx="8229600" cy="2209800"/>
            <a:chOff x="457200" y="3962400"/>
            <a:chExt cx="8229600" cy="2209800"/>
          </a:xfrm>
        </p:grpSpPr>
        <p:sp>
          <p:nvSpPr>
            <p:cNvPr id="11" name="Rounded Rectangle 10"/>
            <p:cNvSpPr/>
            <p:nvPr/>
          </p:nvSpPr>
          <p:spPr>
            <a:xfrm>
              <a:off x="457200" y="3962400"/>
              <a:ext cx="3276600" cy="1524000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tIns="0" rIns="0" bIns="0" rtlCol="0" anchor="t" anchorCtr="0">
              <a:noAutofit/>
            </a:bodyPr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Adversary</a:t>
              </a:r>
              <a:br>
                <a:rPr lang="en-US" sz="2000" b="1" dirty="0" smtClean="0">
                  <a:solidFill>
                    <a:schemeClr val="tx1"/>
                  </a:solidFill>
                </a:rPr>
              </a:br>
              <a:endParaRPr lang="en-US" sz="20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 t = A(stock||price up)</a:t>
              </a:r>
            </a:p>
          </p:txBody>
        </p:sp>
        <p:sp>
          <p:nvSpPr>
            <p:cNvPr id="12" name="Rounded Rectangular Callout 11"/>
            <p:cNvSpPr/>
            <p:nvPr/>
          </p:nvSpPr>
          <p:spPr>
            <a:xfrm>
              <a:off x="4343400" y="5257800"/>
              <a:ext cx="2743200" cy="914400"/>
            </a:xfrm>
            <a:prstGeom prst="wedgeRoundRectCallout">
              <a:avLst>
                <a:gd name="adj1" fmla="val -77270"/>
                <a:gd name="adj2" fmla="val -40895"/>
                <a:gd name="adj3" fmla="val 16667"/>
              </a:avLst>
            </a:prstGeom>
            <a:solidFill>
              <a:schemeClr val="accent5"/>
            </a:solidFill>
            <a:ln w="28575" cap="rnd" cmpd="sng">
              <a:noFill/>
              <a:prstDash val="solid"/>
              <a:miter lim="800000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e.g., to cause a buying frenzy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410200" y="3962400"/>
              <a:ext cx="3276600" cy="1143000"/>
            </a:xfrm>
            <a:prstGeom prst="roundRect">
              <a:avLst/>
            </a:prstGeom>
            <a:solidFill>
              <a:schemeClr val="accent5"/>
            </a:solidFill>
            <a:ln w="28575" cap="rnd" cmpd="sng">
              <a:noFill/>
              <a:prstDash val="solid"/>
              <a:miter lim="800000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1">
              <a:no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A secure MAC should prevent this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0544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0" y="3768804"/>
            <a:ext cx="44550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Questions?</a:t>
            </a:r>
            <a:endParaRPr lang="en-US" sz="6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579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32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</a:t>
            </a:r>
            <a:r>
              <a:rPr lang="en-US" dirty="0" smtClean="0"/>
              <a:t>rotecting file integrity using C.R. hash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937000"/>
            <a:ext cx="8458200" cy="2921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When user downloads package, can verify that contents are valid</a:t>
            </a:r>
            <a:endParaRPr lang="en-US" dirty="0"/>
          </a:p>
          <a:p>
            <a:pPr marL="0" indent="0">
              <a:spcBef>
                <a:spcPts val="1776"/>
              </a:spcBef>
              <a:buNone/>
            </a:pPr>
            <a:r>
              <a:rPr lang="en-US" dirty="0" smtClean="0"/>
              <a:t>H collision resistant   ⇒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attacker cannot modify package without detection</a:t>
            </a:r>
          </a:p>
          <a:p>
            <a:pPr marL="0" indent="0">
              <a:spcBef>
                <a:spcPts val="1776"/>
              </a:spcBef>
              <a:buNone/>
            </a:pPr>
            <a:r>
              <a:rPr lang="en-US" dirty="0" smtClean="0"/>
              <a:t>no key needed (public verifiability),   but requires read-only space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2006600"/>
            <a:ext cx="1447800" cy="132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</p:txBody>
      </p:sp>
      <p:sp>
        <p:nvSpPr>
          <p:cNvPr id="7" name="Rectangle 6"/>
          <p:cNvSpPr/>
          <p:nvPr/>
        </p:nvSpPr>
        <p:spPr>
          <a:xfrm>
            <a:off x="2438400" y="2006600"/>
            <a:ext cx="1447800" cy="132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</a:t>
            </a:r>
            <a:r>
              <a:rPr lang="en-US" sz="2400" baseline="-25000" dirty="0"/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4648200" y="2006600"/>
            <a:ext cx="1447800" cy="132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F</a:t>
            </a:r>
            <a:r>
              <a:rPr lang="en-US" sz="2400" baseline="-25000" dirty="0" err="1"/>
              <a:t>n</a:t>
            </a:r>
            <a:endParaRPr lang="en-US" sz="24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4114800" y="2209800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⋯</a:t>
            </a:r>
            <a:endParaRPr lang="en-US" sz="4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84201" y="1905000"/>
            <a:ext cx="1584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</a:t>
            </a:r>
            <a:r>
              <a:rPr lang="en-US" dirty="0" smtClean="0">
                <a:solidFill>
                  <a:srgbClr val="FFFFFF"/>
                </a:solidFill>
              </a:rPr>
              <a:t>ackage name</a:t>
            </a:r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6934200" y="1092200"/>
            <a:ext cx="2057400" cy="2743200"/>
            <a:chOff x="6934200" y="1047750"/>
            <a:chExt cx="2057400" cy="2057400"/>
          </a:xfrm>
        </p:grpSpPr>
        <p:sp>
          <p:nvSpPr>
            <p:cNvPr id="16" name="Rounded Rectangle 15"/>
            <p:cNvSpPr/>
            <p:nvPr/>
          </p:nvSpPr>
          <p:spPr>
            <a:xfrm>
              <a:off x="6934200" y="1047750"/>
              <a:ext cx="2057400" cy="2057400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r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ead-only</a:t>
              </a:r>
              <a:r>
                <a:rPr lang="en-US" sz="2400" b="1" dirty="0">
                  <a:solidFill>
                    <a:schemeClr val="bg1"/>
                  </a:solidFill>
                </a:rPr>
                <a:t/>
              </a:r>
              <a:br>
                <a:rPr lang="en-US" sz="2400" b="1" dirty="0">
                  <a:solidFill>
                    <a:schemeClr val="bg1"/>
                  </a:solidFill>
                </a:rPr>
              </a:br>
              <a:r>
                <a:rPr lang="en-US" sz="2400" b="1" dirty="0" smtClean="0">
                  <a:solidFill>
                    <a:schemeClr val="bg1"/>
                  </a:solidFill>
                </a:rPr>
                <a:t>public space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027592" y="2190750"/>
              <a:ext cx="788923" cy="300083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sz="2000" dirty="0" smtClean="0"/>
                <a:t>H(F</a:t>
              </a:r>
              <a:r>
                <a:rPr lang="en-US" sz="2000" baseline="-25000" dirty="0" smtClean="0"/>
                <a:t>1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999477" y="2038350"/>
              <a:ext cx="788923" cy="300083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sz="2000" dirty="0" smtClean="0"/>
                <a:t>H(F</a:t>
              </a:r>
              <a:r>
                <a:rPr lang="en-US" sz="2000" baseline="-25000" dirty="0"/>
                <a:t>2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713392" y="2571750"/>
              <a:ext cx="789674" cy="300083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sz="2000" dirty="0" smtClean="0"/>
                <a:t>H(</a:t>
              </a:r>
              <a:r>
                <a:rPr lang="en-US" sz="2000" dirty="0" err="1" smtClean="0"/>
                <a:t>F</a:t>
              </a:r>
              <a:r>
                <a:rPr lang="en-US" sz="2000" baseline="-25000" dirty="0" err="1" smtClean="0"/>
                <a:t>n</a:t>
              </a:r>
              <a:r>
                <a:rPr lang="en-US" sz="2000" dirty="0" smtClean="0"/>
                <a:t>)</a:t>
              </a:r>
              <a:endParaRPr lang="en-US" sz="2000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304800" y="1092201"/>
            <a:ext cx="2716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Software packages: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2425989" y="1905000"/>
            <a:ext cx="1584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</a:t>
            </a:r>
            <a:r>
              <a:rPr lang="en-US" dirty="0" smtClean="0">
                <a:solidFill>
                  <a:srgbClr val="FFFFFF"/>
                </a:solidFill>
              </a:rPr>
              <a:t>ackage name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35789" y="1905000"/>
            <a:ext cx="1584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</a:t>
            </a:r>
            <a:r>
              <a:rPr lang="en-US" dirty="0" smtClean="0">
                <a:solidFill>
                  <a:srgbClr val="FFFFFF"/>
                </a:solidFill>
              </a:rPr>
              <a:t>ackage name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873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44" name="Group 60"/>
          <p:cNvGrpSpPr>
            <a:grpSpLocks/>
          </p:cNvGrpSpPr>
          <p:nvPr/>
        </p:nvGrpSpPr>
        <p:grpSpPr bwMode="auto">
          <a:xfrm>
            <a:off x="381000" y="984252"/>
            <a:ext cx="6858003" cy="3663954"/>
            <a:chOff x="192" y="620"/>
            <a:chExt cx="4416" cy="2308"/>
          </a:xfrm>
        </p:grpSpPr>
        <p:sp>
          <p:nvSpPr>
            <p:cNvPr id="16439" name="AutoShape 55"/>
            <p:cNvSpPr>
              <a:spLocks noChangeArrowheads="1"/>
            </p:cNvSpPr>
            <p:nvPr/>
          </p:nvSpPr>
          <p:spPr bwMode="auto">
            <a:xfrm>
              <a:off x="288" y="960"/>
              <a:ext cx="4320" cy="1968"/>
            </a:xfrm>
            <a:prstGeom prst="roundRect">
              <a:avLst>
                <a:gd name="adj" fmla="val 16667"/>
              </a:avLst>
            </a:prstGeom>
            <a:ln/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0" name="Text Box 56"/>
            <p:cNvSpPr txBox="1">
              <a:spLocks noChangeArrowheads="1"/>
            </p:cNvSpPr>
            <p:nvPr/>
          </p:nvSpPr>
          <p:spPr bwMode="auto">
            <a:xfrm>
              <a:off x="192" y="620"/>
              <a:ext cx="81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i="1" u="sng" dirty="0" smtClean="0"/>
                <a:t>cascade</a:t>
              </a:r>
              <a:endParaRPr lang="en-US" sz="2400" i="1" u="sng" dirty="0"/>
            </a:p>
          </p:txBody>
        </p:sp>
      </p:grp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9674"/>
            <a:ext cx="8229600" cy="838200"/>
          </a:xfrm>
        </p:spPr>
        <p:txBody>
          <a:bodyPr>
            <a:noAutofit/>
          </a:bodyPr>
          <a:lstStyle/>
          <a:p>
            <a:r>
              <a:rPr lang="en-US" dirty="0"/>
              <a:t>Construction </a:t>
            </a:r>
            <a:r>
              <a:rPr lang="en-US" dirty="0" smtClean="0"/>
              <a:t>2: Nested MAC (NMAC)</a:t>
            </a:r>
            <a:endParaRPr lang="en-US" dirty="0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066800" y="3276600"/>
            <a:ext cx="914400" cy="8382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400" dirty="0" smtClean="0"/>
              <a:t>F</a:t>
            </a:r>
            <a:endParaRPr lang="en-US" sz="2400" dirty="0">
              <a:sym typeface="Symbol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2743200" y="3276600"/>
            <a:ext cx="914400" cy="8382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400" dirty="0" smtClean="0"/>
              <a:t>F</a:t>
            </a:r>
            <a:endParaRPr lang="en-US" sz="2400" dirty="0">
              <a:sym typeface="Symbol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5943600" y="3276600"/>
            <a:ext cx="914400" cy="8382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400" dirty="0" smtClean="0"/>
              <a:t>F</a:t>
            </a:r>
            <a:endParaRPr lang="en-US" sz="2400" dirty="0">
              <a:sym typeface="Symbol" charset="0"/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762000" y="1828800"/>
            <a:ext cx="1524000" cy="381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m[0]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2286000" y="1828800"/>
            <a:ext cx="1676400" cy="381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m[1]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3962400" y="1828800"/>
            <a:ext cx="1600200" cy="381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m[3]</a:t>
            </a: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5562600" y="1828800"/>
            <a:ext cx="1524000" cy="381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m[4]</a:t>
            </a:r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1524000" y="2243667"/>
            <a:ext cx="0" cy="96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4419600" y="3276600"/>
            <a:ext cx="914400" cy="8382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400" dirty="0" smtClean="0"/>
              <a:t>F</a:t>
            </a:r>
            <a:endParaRPr lang="en-US" sz="2400" dirty="0">
              <a:sym typeface="Symbol" charset="0"/>
            </a:endParaRPr>
          </a:p>
        </p:txBody>
      </p:sp>
      <p:sp>
        <p:nvSpPr>
          <p:cNvPr id="16427" name="Line 43"/>
          <p:cNvSpPr>
            <a:spLocks noChangeShapeType="1"/>
          </p:cNvSpPr>
          <p:nvPr/>
        </p:nvSpPr>
        <p:spPr bwMode="auto">
          <a:xfrm flipH="1">
            <a:off x="8077201" y="4038600"/>
            <a:ext cx="1" cy="81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5" name="Rectangle 51"/>
          <p:cNvSpPr>
            <a:spLocks noChangeArrowheads="1"/>
          </p:cNvSpPr>
          <p:nvPr/>
        </p:nvSpPr>
        <p:spPr bwMode="auto">
          <a:xfrm>
            <a:off x="7620000" y="4893733"/>
            <a:ext cx="914400" cy="8382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400" dirty="0" smtClean="0"/>
              <a:t>F</a:t>
            </a:r>
            <a:endParaRPr lang="en-US" sz="2400" dirty="0">
              <a:sym typeface="Symbol" charset="0"/>
            </a:endParaRPr>
          </a:p>
        </p:txBody>
      </p:sp>
      <p:sp>
        <p:nvSpPr>
          <p:cNvPr id="16436" name="Line 52"/>
          <p:cNvSpPr>
            <a:spLocks noChangeShapeType="1"/>
          </p:cNvSpPr>
          <p:nvPr/>
        </p:nvSpPr>
        <p:spPr bwMode="auto">
          <a:xfrm flipH="1">
            <a:off x="8077200" y="573193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7" name="Text Box 53"/>
          <p:cNvSpPr txBox="1">
            <a:spLocks noChangeArrowheads="1"/>
          </p:cNvSpPr>
          <p:nvPr/>
        </p:nvSpPr>
        <p:spPr bwMode="auto">
          <a:xfrm>
            <a:off x="7382544" y="6320135"/>
            <a:ext cx="13804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 smtClean="0"/>
              <a:t>tag (in k)</a:t>
            </a:r>
            <a:endParaRPr lang="en-US" sz="2400" dirty="0"/>
          </a:p>
        </p:txBody>
      </p:sp>
      <p:sp>
        <p:nvSpPr>
          <p:cNvPr id="36" name="Text Box 59"/>
          <p:cNvSpPr txBox="1">
            <a:spLocks noChangeArrowheads="1"/>
          </p:cNvSpPr>
          <p:nvPr/>
        </p:nvSpPr>
        <p:spPr bwMode="auto">
          <a:xfrm>
            <a:off x="262867" y="5273629"/>
            <a:ext cx="5534812" cy="1063919"/>
          </a:xfrm>
          <a:prstGeom prst="snip1Rect">
            <a:avLst/>
          </a:prstGeom>
          <a:ln>
            <a:headEnd/>
            <a:tailEnd/>
          </a:ln>
          <a:ex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solidFill>
                  <a:schemeClr val="bg1"/>
                </a:solidFill>
              </a:rPr>
              <a:t>Let  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F: </a:t>
            </a:r>
            <a:r>
              <a:rPr lang="en-US" sz="2400" b="1" u="sng" dirty="0" smtClean="0">
                <a:solidFill>
                  <a:schemeClr val="bg1"/>
                </a:solidFill>
              </a:rPr>
              <a:t>K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chemeClr val="bg1"/>
                </a:solidFill>
              </a:rPr>
              <a:t>× X ⟶ </a:t>
            </a:r>
            <a:r>
              <a:rPr lang="en-US" sz="2400" b="1" u="sng" dirty="0" smtClean="0">
                <a:solidFill>
                  <a:schemeClr val="bg1"/>
                </a:solidFill>
              </a:rPr>
              <a:t>K</a:t>
            </a:r>
            <a:r>
              <a:rPr lang="en-US" sz="2400" b="1" dirty="0" smtClean="0">
                <a:solidFill>
                  <a:schemeClr val="bg1"/>
                </a:solidFill>
              </a:rPr>
              <a:t>   </a:t>
            </a:r>
            <a:r>
              <a:rPr lang="en-US" sz="2400" dirty="0">
                <a:solidFill>
                  <a:schemeClr val="bg1"/>
                </a:solidFill>
              </a:rPr>
              <a:t>be </a:t>
            </a:r>
            <a:r>
              <a:rPr lang="en-US" sz="2400" dirty="0" smtClean="0">
                <a:solidFill>
                  <a:schemeClr val="bg1"/>
                </a:solidFill>
              </a:rPr>
              <a:t>a PRF </a:t>
            </a:r>
          </a:p>
          <a:p>
            <a:pPr>
              <a:spcBef>
                <a:spcPct val="2000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Define </a:t>
            </a:r>
            <a:r>
              <a:rPr lang="en-US" sz="2400" dirty="0">
                <a:solidFill>
                  <a:schemeClr val="bg1"/>
                </a:solidFill>
              </a:rPr>
              <a:t>new </a:t>
            </a:r>
            <a:r>
              <a:rPr lang="en-US" sz="2400" dirty="0" smtClean="0">
                <a:solidFill>
                  <a:schemeClr val="bg1"/>
                </a:solidFill>
              </a:rPr>
              <a:t>PRF   </a:t>
            </a:r>
            <a:r>
              <a:rPr lang="en-US" sz="2400" b="1" dirty="0" smtClean="0">
                <a:solidFill>
                  <a:schemeClr val="bg1"/>
                </a:solidFill>
              </a:rPr>
              <a:t>F</a:t>
            </a:r>
            <a:r>
              <a:rPr lang="en-US" sz="2400" b="1" baseline="-25000" dirty="0" smtClean="0">
                <a:solidFill>
                  <a:schemeClr val="bg1"/>
                </a:solidFill>
              </a:rPr>
              <a:t>NMAC </a:t>
            </a:r>
            <a:r>
              <a:rPr lang="en-US" sz="2400" b="1" dirty="0" smtClean="0">
                <a:solidFill>
                  <a:schemeClr val="bg1"/>
                </a:solidFill>
              </a:rPr>
              <a:t>: </a:t>
            </a:r>
            <a:r>
              <a:rPr lang="en-US" sz="2800" b="1" dirty="0" smtClean="0">
                <a:solidFill>
                  <a:schemeClr val="bg1"/>
                </a:solidFill>
              </a:rPr>
              <a:t>K</a:t>
            </a:r>
            <a:r>
              <a:rPr lang="en-US" sz="2800" b="1" baseline="30000" dirty="0" smtClean="0">
                <a:solidFill>
                  <a:schemeClr val="bg1"/>
                </a:solidFill>
              </a:rPr>
              <a:t>2</a:t>
            </a:r>
            <a:r>
              <a:rPr lang="en-US" sz="2800" b="1" dirty="0">
                <a:solidFill>
                  <a:schemeClr val="bg1"/>
                </a:solidFill>
              </a:rPr>
              <a:t> × </a:t>
            </a:r>
            <a:r>
              <a:rPr lang="en-US" sz="2800" b="1" dirty="0" smtClean="0">
                <a:solidFill>
                  <a:schemeClr val="bg1"/>
                </a:solidFill>
              </a:rPr>
              <a:t>X</a:t>
            </a:r>
            <a:r>
              <a:rPr lang="en-US" sz="2800" b="1" baseline="30000" dirty="0" smtClean="0">
                <a:solidFill>
                  <a:schemeClr val="bg1"/>
                </a:solidFill>
              </a:rPr>
              <a:t>≤L</a:t>
            </a:r>
            <a:r>
              <a:rPr lang="en-US" sz="2800" b="1" dirty="0">
                <a:solidFill>
                  <a:schemeClr val="bg1"/>
                </a:solidFill>
              </a:rPr>
              <a:t> ⟶ </a:t>
            </a:r>
            <a:r>
              <a:rPr lang="en-US" sz="2800" b="1" dirty="0" smtClean="0">
                <a:solidFill>
                  <a:schemeClr val="bg1"/>
                </a:solidFill>
              </a:rPr>
              <a:t>K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7" name="Line 24"/>
          <p:cNvSpPr>
            <a:spLocks noChangeShapeType="1"/>
          </p:cNvSpPr>
          <p:nvPr/>
        </p:nvSpPr>
        <p:spPr bwMode="auto">
          <a:xfrm>
            <a:off x="3124200" y="2243667"/>
            <a:ext cx="0" cy="96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24"/>
          <p:cNvSpPr>
            <a:spLocks noChangeShapeType="1"/>
          </p:cNvSpPr>
          <p:nvPr/>
        </p:nvSpPr>
        <p:spPr bwMode="auto">
          <a:xfrm>
            <a:off x="4876800" y="2209800"/>
            <a:ext cx="0" cy="96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24"/>
          <p:cNvSpPr>
            <a:spLocks noChangeShapeType="1"/>
          </p:cNvSpPr>
          <p:nvPr/>
        </p:nvSpPr>
        <p:spPr bwMode="auto">
          <a:xfrm>
            <a:off x="6400800" y="2209800"/>
            <a:ext cx="0" cy="96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Arrow Connector 2"/>
          <p:cNvCxnSpPr>
            <a:stCxn id="16389" idx="3"/>
            <a:endCxn id="16390" idx="1"/>
          </p:cNvCxnSpPr>
          <p:nvPr/>
        </p:nvCxnSpPr>
        <p:spPr>
          <a:xfrm>
            <a:off x="1981200" y="3695700"/>
            <a:ext cx="762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3657600" y="3683000"/>
            <a:ext cx="762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5334000" y="3661833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228600" y="3699933"/>
            <a:ext cx="762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3501" y="3169047"/>
            <a:ext cx="45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r>
              <a:rPr lang="en-US" sz="2400" baseline="-25000" dirty="0" smtClean="0"/>
              <a:t>0</a:t>
            </a:r>
            <a:endParaRPr lang="en-US" sz="2400" baseline="-25000" dirty="0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6858000" y="3632200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467600" y="3378200"/>
            <a:ext cx="1295400" cy="660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bIns="137160" rtlCol="0" anchor="ctr"/>
          <a:lstStyle/>
          <a:p>
            <a:pPr algn="ctr"/>
            <a:r>
              <a:rPr lang="en-US" sz="2400" dirty="0" smtClean="0"/>
              <a:t>t </a:t>
            </a:r>
            <a:r>
              <a:rPr lang="en-US" sz="3200" dirty="0" smtClean="0"/>
              <a:t>||</a:t>
            </a:r>
            <a:r>
              <a:rPr lang="en-US" sz="2400" dirty="0" smtClean="0"/>
              <a:t> </a:t>
            </a:r>
            <a:r>
              <a:rPr lang="en-US" sz="2400" dirty="0" err="1" smtClean="0"/>
              <a:t>fpad</a:t>
            </a:r>
            <a:endParaRPr lang="en-US" sz="2400" dirty="0"/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807200" y="5325533"/>
            <a:ext cx="762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400800" y="5042796"/>
            <a:ext cx="45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7649967" y="2857525"/>
            <a:ext cx="92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 in K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8191623" y="4267200"/>
            <a:ext cx="685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 X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13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Cascade is insecure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29200"/>
            <a:ext cx="8229600" cy="1630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1-query attack: given cascade(m,k</a:t>
            </a:r>
            <a:r>
              <a:rPr lang="en-US" baseline="-25000" dirty="0" smtClean="0"/>
              <a:t>0</a:t>
            </a:r>
            <a:r>
              <a:rPr lang="en-US" dirty="0" smtClean="0"/>
              <a:t>) = t, </a:t>
            </a:r>
            <a:br>
              <a:rPr lang="en-US" dirty="0" smtClean="0"/>
            </a:br>
            <a:r>
              <a:rPr lang="en-US" dirty="0" smtClean="0"/>
              <a:t>can derive cascade(m||w, t)= t’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64</a:t>
            </a:fld>
            <a:endParaRPr lang="en-US"/>
          </a:p>
        </p:txBody>
      </p:sp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381000" y="984252"/>
            <a:ext cx="6858003" cy="3663954"/>
            <a:chOff x="192" y="620"/>
            <a:chExt cx="4416" cy="2308"/>
          </a:xfrm>
        </p:grpSpPr>
        <p:sp>
          <p:nvSpPr>
            <p:cNvPr id="6" name="AutoShape 55"/>
            <p:cNvSpPr>
              <a:spLocks noChangeArrowheads="1"/>
            </p:cNvSpPr>
            <p:nvPr/>
          </p:nvSpPr>
          <p:spPr bwMode="auto">
            <a:xfrm>
              <a:off x="288" y="960"/>
              <a:ext cx="4320" cy="1968"/>
            </a:xfrm>
            <a:prstGeom prst="roundRect">
              <a:avLst>
                <a:gd name="adj" fmla="val 16667"/>
              </a:avLst>
            </a:prstGeom>
            <a:ln/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56"/>
            <p:cNvSpPr txBox="1">
              <a:spLocks noChangeArrowheads="1"/>
            </p:cNvSpPr>
            <p:nvPr/>
          </p:nvSpPr>
          <p:spPr bwMode="auto">
            <a:xfrm>
              <a:off x="192" y="620"/>
              <a:ext cx="81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i="1" u="sng" dirty="0" smtClean="0"/>
                <a:t>cascade</a:t>
              </a:r>
              <a:endParaRPr lang="en-US" sz="2400" i="1" u="sng" dirty="0"/>
            </a:p>
          </p:txBody>
        </p:sp>
      </p:grp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066800" y="3276600"/>
            <a:ext cx="914400" cy="8382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400" dirty="0" smtClean="0"/>
              <a:t>F</a:t>
            </a:r>
            <a:endParaRPr lang="en-US" sz="2400" dirty="0">
              <a:sym typeface="Symbol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743200" y="3276600"/>
            <a:ext cx="914400" cy="8382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400" dirty="0" smtClean="0"/>
              <a:t>F</a:t>
            </a:r>
            <a:endParaRPr lang="en-US" sz="2400" dirty="0">
              <a:sym typeface="Symbol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943600" y="3276600"/>
            <a:ext cx="914400" cy="8382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400" dirty="0" smtClean="0"/>
              <a:t>F</a:t>
            </a:r>
            <a:endParaRPr lang="en-US" sz="2400" dirty="0">
              <a:sym typeface="Symbo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62000" y="1828800"/>
            <a:ext cx="1524000" cy="381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m[0]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286000" y="1828800"/>
            <a:ext cx="1676400" cy="381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m[1]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962400" y="1828800"/>
            <a:ext cx="1600200" cy="381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m[3]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562600" y="1828800"/>
            <a:ext cx="1524000" cy="381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m[4]</a:t>
            </a:r>
          </a:p>
        </p:txBody>
      </p:sp>
      <p:sp>
        <p:nvSpPr>
          <p:cNvPr id="15" name="Line 24"/>
          <p:cNvSpPr>
            <a:spLocks noChangeShapeType="1"/>
          </p:cNvSpPr>
          <p:nvPr/>
        </p:nvSpPr>
        <p:spPr bwMode="auto">
          <a:xfrm>
            <a:off x="1524000" y="2243667"/>
            <a:ext cx="0" cy="96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36"/>
          <p:cNvSpPr>
            <a:spLocks noChangeArrowheads="1"/>
          </p:cNvSpPr>
          <p:nvPr/>
        </p:nvSpPr>
        <p:spPr bwMode="auto">
          <a:xfrm>
            <a:off x="4419600" y="3276600"/>
            <a:ext cx="914400" cy="8382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400" dirty="0" smtClean="0"/>
              <a:t>F</a:t>
            </a:r>
            <a:endParaRPr lang="en-US" sz="2400" dirty="0">
              <a:sym typeface="Symbol" charset="0"/>
            </a:endParaRPr>
          </a:p>
        </p:txBody>
      </p:sp>
      <p:sp>
        <p:nvSpPr>
          <p:cNvPr id="17" name="Line 24"/>
          <p:cNvSpPr>
            <a:spLocks noChangeShapeType="1"/>
          </p:cNvSpPr>
          <p:nvPr/>
        </p:nvSpPr>
        <p:spPr bwMode="auto">
          <a:xfrm>
            <a:off x="3124200" y="2243667"/>
            <a:ext cx="0" cy="96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4"/>
          <p:cNvSpPr>
            <a:spLocks noChangeShapeType="1"/>
          </p:cNvSpPr>
          <p:nvPr/>
        </p:nvSpPr>
        <p:spPr bwMode="auto">
          <a:xfrm>
            <a:off x="4876800" y="2209800"/>
            <a:ext cx="0" cy="96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4"/>
          <p:cNvSpPr>
            <a:spLocks noChangeShapeType="1"/>
          </p:cNvSpPr>
          <p:nvPr/>
        </p:nvSpPr>
        <p:spPr bwMode="auto">
          <a:xfrm>
            <a:off x="6400800" y="2209800"/>
            <a:ext cx="0" cy="96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0" name="Straight Arrow Connector 19"/>
          <p:cNvCxnSpPr>
            <a:stCxn id="8" idx="3"/>
            <a:endCxn id="9" idx="1"/>
          </p:cNvCxnSpPr>
          <p:nvPr/>
        </p:nvCxnSpPr>
        <p:spPr>
          <a:xfrm>
            <a:off x="1981200" y="3695700"/>
            <a:ext cx="762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657600" y="3683000"/>
            <a:ext cx="762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334000" y="3661833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28600" y="3699933"/>
            <a:ext cx="762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3501" y="3169047"/>
            <a:ext cx="45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r>
              <a:rPr lang="en-US" sz="2400" baseline="-25000" dirty="0" smtClean="0"/>
              <a:t>0</a:t>
            </a:r>
            <a:endParaRPr lang="en-US" sz="2400" baseline="-250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858000" y="3632200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016068" y="3030378"/>
            <a:ext cx="141064" cy="49244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3200" dirty="0" smtClean="0"/>
              <a:t>t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7298767" y="1828800"/>
            <a:ext cx="1828800" cy="2286000"/>
            <a:chOff x="7298767" y="1828800"/>
            <a:chExt cx="1828800" cy="2286000"/>
          </a:xfrm>
        </p:grpSpPr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7298767" y="1828800"/>
              <a:ext cx="1524000" cy="3810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dirty="0" smtClean="0"/>
                <a:t>w</a:t>
              </a:r>
              <a:endParaRPr lang="en-US" dirty="0"/>
            </a:p>
          </p:txBody>
        </p:sp>
        <p:sp>
          <p:nvSpPr>
            <p:cNvPr id="27" name="Rectangle 8"/>
            <p:cNvSpPr>
              <a:spLocks noChangeArrowheads="1"/>
            </p:cNvSpPr>
            <p:nvPr/>
          </p:nvSpPr>
          <p:spPr bwMode="auto">
            <a:xfrm>
              <a:off x="7620000" y="3276600"/>
              <a:ext cx="914400" cy="83820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2400" dirty="0" smtClean="0"/>
                <a:t>F</a:t>
              </a:r>
              <a:endParaRPr lang="en-US" sz="2400" dirty="0">
                <a:sym typeface="Symbol" charset="0"/>
              </a:endParaRPr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8077200" y="2243667"/>
              <a:ext cx="0" cy="965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797367" y="3030378"/>
              <a:ext cx="236042" cy="492443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spAutoFit/>
            </a:bodyPr>
            <a:lstStyle/>
            <a:p>
              <a:r>
                <a:rPr lang="en-US" sz="3200" dirty="0" smtClean="0"/>
                <a:t>t’</a:t>
              </a: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8517967" y="3651374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9237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ECBC and NMAC are sequential.</a:t>
            </a:r>
          </a:p>
          <a:p>
            <a:endParaRPr lang="en-US" dirty="0"/>
          </a:p>
          <a:p>
            <a:r>
              <a:rPr lang="en-US" dirty="0" smtClean="0"/>
              <a:t>Can we build a parallel MAC from a small PRF 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Construction </a:t>
            </a:r>
            <a:r>
              <a:rPr lang="en-US" dirty="0" smtClean="0"/>
              <a:t>3:  PMAC – Parallel MAC</a:t>
            </a: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117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P(k, </a:t>
            </a:r>
            <a:r>
              <a:rPr lang="en-US" dirty="0" err="1" smtClean="0"/>
              <a:t>i</a:t>
            </a:r>
            <a:r>
              <a:rPr lang="en-US" dirty="0" smtClean="0"/>
              <a:t>): an easy to compute function</a:t>
            </a:r>
            <a:endParaRPr lang="en-US" sz="2000" dirty="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743200" y="2209800"/>
            <a:ext cx="1524000" cy="381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m[0]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4267200" y="2209800"/>
            <a:ext cx="1676400" cy="381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m[1]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5943600" y="2209800"/>
            <a:ext cx="1600200" cy="381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m[2]</a:t>
            </a:r>
            <a:endParaRPr lang="en-US" dirty="0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7543800" y="2209800"/>
            <a:ext cx="1524000" cy="381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mtClean="0"/>
              <a:t>m[3]</a:t>
            </a:r>
            <a:endParaRPr lang="en-US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236914" y="2717800"/>
            <a:ext cx="49985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ym typeface="Symbol" charset="0"/>
              </a:rPr>
              <a:t>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8153400" y="2750899"/>
            <a:ext cx="49985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ym typeface="Symbol" charset="0"/>
              </a:rPr>
              <a:t>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4953000" y="2750899"/>
            <a:ext cx="49985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ym typeface="Symbol" charset="0"/>
              </a:rPr>
              <a:t></a:t>
            </a: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3473450" y="2590800"/>
            <a:ext cx="0" cy="2936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5181600" y="2622551"/>
            <a:ext cx="0" cy="2619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8382000" y="2590800"/>
            <a:ext cx="0" cy="2809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6665914" y="2750899"/>
            <a:ext cx="49985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ym typeface="Symbol" charset="0"/>
              </a:rPr>
              <a:t></a:t>
            </a:r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6894513" y="2622551"/>
            <a:ext cx="0" cy="2619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3076575" y="3657600"/>
            <a:ext cx="914400" cy="8382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400" dirty="0"/>
              <a:t>F(</a:t>
            </a:r>
            <a:r>
              <a:rPr lang="en-US" sz="2400" dirty="0" smtClean="0"/>
              <a:t>k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</a:t>
            </a:r>
            <a:r>
              <a:rPr lang="en-US" sz="2400" dirty="0">
                <a:sym typeface="Symbol" charset="0"/>
              </a:rPr>
              <a:t>)</a:t>
            </a:r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4752975" y="3657600"/>
            <a:ext cx="914400" cy="8382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400" dirty="0"/>
              <a:t>F(</a:t>
            </a:r>
            <a:r>
              <a:rPr lang="en-US" sz="2400" dirty="0" smtClean="0"/>
              <a:t>k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</a:t>
            </a:r>
            <a:r>
              <a:rPr lang="en-US" sz="2400" dirty="0">
                <a:sym typeface="Symbol" charset="0"/>
              </a:rPr>
              <a:t>)</a:t>
            </a:r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5210175" y="327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 flipH="1">
            <a:off x="8382000" y="3378200"/>
            <a:ext cx="28575" cy="116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Line 21"/>
          <p:cNvSpPr>
            <a:spLocks noChangeShapeType="1"/>
          </p:cNvSpPr>
          <p:nvPr/>
        </p:nvSpPr>
        <p:spPr bwMode="auto">
          <a:xfrm>
            <a:off x="3457575" y="327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>
            <a:off x="3457575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>
            <a:off x="5210175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6429375" y="3657600"/>
            <a:ext cx="914400" cy="8382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400" dirty="0"/>
              <a:t>F(</a:t>
            </a:r>
            <a:r>
              <a:rPr lang="en-US" sz="2400" dirty="0" smtClean="0"/>
              <a:t>k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</a:t>
            </a:r>
            <a:r>
              <a:rPr lang="en-US" sz="2400" dirty="0">
                <a:sym typeface="Symbol" charset="0"/>
              </a:rPr>
              <a:t>)</a:t>
            </a:r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>
            <a:off x="6923088" y="327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6" name="Line 26"/>
          <p:cNvSpPr>
            <a:spLocks noChangeShapeType="1"/>
          </p:cNvSpPr>
          <p:nvPr/>
        </p:nvSpPr>
        <p:spPr bwMode="auto">
          <a:xfrm>
            <a:off x="6886575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5643563" y="5943600"/>
            <a:ext cx="914400" cy="8382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400"/>
              <a:t>F(</a:t>
            </a:r>
            <a:r>
              <a:rPr lang="en-US" sz="2400" b="1"/>
              <a:t>k</a:t>
            </a:r>
            <a:r>
              <a:rPr lang="en-US" sz="2400" b="1" baseline="-25000"/>
              <a:t>1</a:t>
            </a:r>
            <a:r>
              <a:rPr lang="en-US" sz="2400"/>
              <a:t>,</a:t>
            </a:r>
            <a:r>
              <a:rPr lang="en-US" sz="2400">
                <a:sym typeface="Symbol" charset="0"/>
              </a:rPr>
              <a:t>)</a:t>
            </a:r>
          </a:p>
        </p:txBody>
      </p:sp>
      <p:sp>
        <p:nvSpPr>
          <p:cNvPr id="30749" name="Line 29"/>
          <p:cNvSpPr>
            <a:spLocks noChangeShapeType="1"/>
          </p:cNvSpPr>
          <p:nvPr/>
        </p:nvSpPr>
        <p:spPr bwMode="auto">
          <a:xfrm>
            <a:off x="6557963" y="6400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7275514" y="6062663"/>
            <a:ext cx="4924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tag</a:t>
            </a:r>
          </a:p>
        </p:txBody>
      </p:sp>
      <p:sp>
        <p:nvSpPr>
          <p:cNvPr id="30751" name="Line 31"/>
          <p:cNvSpPr>
            <a:spLocks noChangeShapeType="1"/>
          </p:cNvSpPr>
          <p:nvPr/>
        </p:nvSpPr>
        <p:spPr bwMode="auto">
          <a:xfrm>
            <a:off x="8382000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5827714" y="4983164"/>
            <a:ext cx="49985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ym typeface="Symbol" charset="0"/>
              </a:rPr>
              <a:t></a:t>
            </a:r>
          </a:p>
        </p:txBody>
      </p:sp>
      <p:sp>
        <p:nvSpPr>
          <p:cNvPr id="30753" name="Line 33"/>
          <p:cNvSpPr>
            <a:spLocks noChangeShapeType="1"/>
          </p:cNvSpPr>
          <p:nvPr/>
        </p:nvSpPr>
        <p:spPr bwMode="auto">
          <a:xfrm>
            <a:off x="3429000" y="4800600"/>
            <a:ext cx="2514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4" name="Line 34"/>
          <p:cNvSpPr>
            <a:spLocks noChangeShapeType="1"/>
          </p:cNvSpPr>
          <p:nvPr/>
        </p:nvSpPr>
        <p:spPr bwMode="auto">
          <a:xfrm>
            <a:off x="5181600" y="48006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5" name="Line 35"/>
          <p:cNvSpPr>
            <a:spLocks noChangeShapeType="1"/>
          </p:cNvSpPr>
          <p:nvPr/>
        </p:nvSpPr>
        <p:spPr bwMode="auto">
          <a:xfrm flipH="1">
            <a:off x="6096000" y="48006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6" name="Line 36"/>
          <p:cNvSpPr>
            <a:spLocks noChangeShapeType="1"/>
          </p:cNvSpPr>
          <p:nvPr/>
        </p:nvSpPr>
        <p:spPr bwMode="auto">
          <a:xfrm flipH="1">
            <a:off x="6172200" y="4800600"/>
            <a:ext cx="2209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7" name="Line 37"/>
          <p:cNvSpPr>
            <a:spLocks noChangeShapeType="1"/>
          </p:cNvSpPr>
          <p:nvPr/>
        </p:nvSpPr>
        <p:spPr bwMode="auto">
          <a:xfrm>
            <a:off x="6067425" y="5476829"/>
            <a:ext cx="0" cy="4329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760" name="Group 40"/>
          <p:cNvGrpSpPr>
            <a:grpSpLocks/>
          </p:cNvGrpSpPr>
          <p:nvPr/>
        </p:nvGrpSpPr>
        <p:grpSpPr bwMode="auto">
          <a:xfrm>
            <a:off x="2405065" y="2871791"/>
            <a:ext cx="947737" cy="369889"/>
            <a:chOff x="603" y="1791"/>
            <a:chExt cx="597" cy="233"/>
          </a:xfrm>
        </p:grpSpPr>
        <p:sp>
          <p:nvSpPr>
            <p:cNvPr id="30758" name="Line 38"/>
            <p:cNvSpPr>
              <a:spLocks noChangeShapeType="1"/>
            </p:cNvSpPr>
            <p:nvPr/>
          </p:nvSpPr>
          <p:spPr bwMode="auto">
            <a:xfrm>
              <a:off x="1008" y="196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9" name="Text Box 39"/>
            <p:cNvSpPr txBox="1">
              <a:spLocks noChangeArrowheads="1"/>
            </p:cNvSpPr>
            <p:nvPr/>
          </p:nvSpPr>
          <p:spPr bwMode="auto">
            <a:xfrm>
              <a:off x="603" y="1791"/>
              <a:ext cx="49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P(k,0)</a:t>
              </a:r>
            </a:p>
          </p:txBody>
        </p:sp>
      </p:grpSp>
      <p:grpSp>
        <p:nvGrpSpPr>
          <p:cNvPr id="30761" name="Group 41"/>
          <p:cNvGrpSpPr>
            <a:grpSpLocks/>
          </p:cNvGrpSpPr>
          <p:nvPr/>
        </p:nvGrpSpPr>
        <p:grpSpPr bwMode="auto">
          <a:xfrm>
            <a:off x="4057650" y="2884491"/>
            <a:ext cx="985838" cy="369889"/>
            <a:chOff x="579" y="1799"/>
            <a:chExt cx="621" cy="233"/>
          </a:xfrm>
        </p:grpSpPr>
        <p:sp>
          <p:nvSpPr>
            <p:cNvPr id="30762" name="Line 42"/>
            <p:cNvSpPr>
              <a:spLocks noChangeShapeType="1"/>
            </p:cNvSpPr>
            <p:nvPr/>
          </p:nvSpPr>
          <p:spPr bwMode="auto">
            <a:xfrm>
              <a:off x="1008" y="196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3" name="Text Box 43"/>
            <p:cNvSpPr txBox="1">
              <a:spLocks noChangeArrowheads="1"/>
            </p:cNvSpPr>
            <p:nvPr/>
          </p:nvSpPr>
          <p:spPr bwMode="auto">
            <a:xfrm>
              <a:off x="579" y="1799"/>
              <a:ext cx="49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P(k,1)</a:t>
              </a:r>
            </a:p>
          </p:txBody>
        </p:sp>
      </p:grpSp>
      <p:grpSp>
        <p:nvGrpSpPr>
          <p:cNvPr id="30764" name="Group 44"/>
          <p:cNvGrpSpPr>
            <a:grpSpLocks/>
          </p:cNvGrpSpPr>
          <p:nvPr/>
        </p:nvGrpSpPr>
        <p:grpSpPr bwMode="auto">
          <a:xfrm>
            <a:off x="5829300" y="2868615"/>
            <a:ext cx="966788" cy="369889"/>
            <a:chOff x="591" y="1795"/>
            <a:chExt cx="609" cy="233"/>
          </a:xfrm>
        </p:grpSpPr>
        <p:sp>
          <p:nvSpPr>
            <p:cNvPr id="30765" name="Line 45"/>
            <p:cNvSpPr>
              <a:spLocks noChangeShapeType="1"/>
            </p:cNvSpPr>
            <p:nvPr/>
          </p:nvSpPr>
          <p:spPr bwMode="auto">
            <a:xfrm>
              <a:off x="1008" y="196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6" name="Text Box 46"/>
            <p:cNvSpPr txBox="1">
              <a:spLocks noChangeArrowheads="1"/>
            </p:cNvSpPr>
            <p:nvPr/>
          </p:nvSpPr>
          <p:spPr bwMode="auto">
            <a:xfrm>
              <a:off x="591" y="1795"/>
              <a:ext cx="49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P(k,2)</a:t>
              </a:r>
            </a:p>
          </p:txBody>
        </p:sp>
      </p:grpSp>
      <p:grpSp>
        <p:nvGrpSpPr>
          <p:cNvPr id="30767" name="Group 47"/>
          <p:cNvGrpSpPr>
            <a:grpSpLocks/>
          </p:cNvGrpSpPr>
          <p:nvPr/>
        </p:nvGrpSpPr>
        <p:grpSpPr bwMode="auto">
          <a:xfrm>
            <a:off x="7353301" y="2884489"/>
            <a:ext cx="938213" cy="369887"/>
            <a:chOff x="609" y="1790"/>
            <a:chExt cx="591" cy="233"/>
          </a:xfrm>
        </p:grpSpPr>
        <p:sp>
          <p:nvSpPr>
            <p:cNvPr id="30768" name="Line 48"/>
            <p:cNvSpPr>
              <a:spLocks noChangeShapeType="1"/>
            </p:cNvSpPr>
            <p:nvPr/>
          </p:nvSpPr>
          <p:spPr bwMode="auto">
            <a:xfrm>
              <a:off x="1008" y="196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9" name="Text Box 49"/>
            <p:cNvSpPr txBox="1">
              <a:spLocks noChangeArrowheads="1"/>
            </p:cNvSpPr>
            <p:nvPr/>
          </p:nvSpPr>
          <p:spPr bwMode="auto">
            <a:xfrm>
              <a:off x="609" y="1790"/>
              <a:ext cx="49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P(k,3)</a:t>
              </a:r>
            </a:p>
          </p:txBody>
        </p:sp>
      </p:grpSp>
      <p:sp>
        <p:nvSpPr>
          <p:cNvPr id="50" name="Text Box 59"/>
          <p:cNvSpPr txBox="1">
            <a:spLocks noChangeArrowheads="1"/>
          </p:cNvSpPr>
          <p:nvPr/>
        </p:nvSpPr>
        <p:spPr bwMode="auto">
          <a:xfrm>
            <a:off x="64179" y="5476829"/>
            <a:ext cx="5498421" cy="1063919"/>
          </a:xfrm>
          <a:prstGeom prst="snip1Rect">
            <a:avLst/>
          </a:prstGeom>
          <a:ln>
            <a:headEnd/>
            <a:tailEnd/>
          </a:ln>
          <a:ex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solidFill>
                  <a:schemeClr val="bg1"/>
                </a:solidFill>
              </a:rPr>
              <a:t>Let  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F: K </a:t>
            </a:r>
            <a:r>
              <a:rPr lang="en-US" sz="2400" b="1" dirty="0">
                <a:solidFill>
                  <a:schemeClr val="bg1"/>
                </a:solidFill>
              </a:rPr>
              <a:t>× X </a:t>
            </a:r>
            <a:r>
              <a:rPr lang="en-US" sz="2400" b="1" dirty="0" smtClean="0">
                <a:solidFill>
                  <a:schemeClr val="bg1"/>
                </a:solidFill>
              </a:rPr>
              <a:t>⟶ X   </a:t>
            </a:r>
            <a:r>
              <a:rPr lang="en-US" sz="2400" dirty="0">
                <a:solidFill>
                  <a:schemeClr val="bg1"/>
                </a:solidFill>
              </a:rPr>
              <a:t>be </a:t>
            </a:r>
            <a:r>
              <a:rPr lang="en-US" sz="2400" dirty="0" smtClean="0">
                <a:solidFill>
                  <a:schemeClr val="bg1"/>
                </a:solidFill>
              </a:rPr>
              <a:t>a PRF </a:t>
            </a:r>
          </a:p>
          <a:p>
            <a:pPr>
              <a:spcBef>
                <a:spcPct val="2000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Define </a:t>
            </a:r>
            <a:r>
              <a:rPr lang="en-US" sz="2400" dirty="0">
                <a:solidFill>
                  <a:schemeClr val="bg1"/>
                </a:solidFill>
              </a:rPr>
              <a:t>new PRF 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en-US" sz="2400" b="1" dirty="0" smtClean="0">
                <a:solidFill>
                  <a:schemeClr val="bg1"/>
                </a:solidFill>
              </a:rPr>
              <a:t>F</a:t>
            </a:r>
            <a:r>
              <a:rPr lang="en-US" sz="2400" b="1" baseline="-25000" dirty="0" smtClean="0">
                <a:solidFill>
                  <a:schemeClr val="bg1"/>
                </a:solidFill>
              </a:rPr>
              <a:t>PMAC </a:t>
            </a:r>
            <a:r>
              <a:rPr lang="en-US" sz="2400" b="1" dirty="0" smtClean="0">
                <a:solidFill>
                  <a:schemeClr val="bg1"/>
                </a:solidFill>
              </a:rPr>
              <a:t>: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K</a:t>
            </a:r>
            <a:r>
              <a:rPr lang="en-US" sz="2800" b="1" baseline="30000" dirty="0" smtClean="0">
                <a:solidFill>
                  <a:schemeClr val="bg1"/>
                </a:solidFill>
              </a:rPr>
              <a:t>2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× </a:t>
            </a:r>
            <a:r>
              <a:rPr lang="en-US" sz="2800" b="1" dirty="0" smtClean="0">
                <a:solidFill>
                  <a:schemeClr val="bg1"/>
                </a:solidFill>
              </a:rPr>
              <a:t>X</a:t>
            </a:r>
            <a:r>
              <a:rPr lang="en-US" sz="2800" b="1" baseline="30000" dirty="0" smtClean="0">
                <a:solidFill>
                  <a:schemeClr val="bg1"/>
                </a:solidFill>
              </a:rPr>
              <a:t>≤L</a:t>
            </a:r>
            <a:r>
              <a:rPr lang="en-US" sz="2800" b="1" dirty="0">
                <a:solidFill>
                  <a:schemeClr val="bg1"/>
                </a:solidFill>
              </a:rPr>
              <a:t> ⟶ </a:t>
            </a:r>
            <a:r>
              <a:rPr lang="en-US" sz="2800" b="1" dirty="0" smtClean="0">
                <a:solidFill>
                  <a:schemeClr val="bg1"/>
                </a:solidFill>
              </a:rPr>
              <a:t>X 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1" y="2407048"/>
            <a:ext cx="1759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k</a:t>
            </a:r>
            <a:r>
              <a:rPr lang="en-US" sz="2400" dirty="0" smtClean="0"/>
              <a:t>ey = (k, k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" name="Rounded Rectangular Callout 2"/>
          <p:cNvSpPr/>
          <p:nvPr/>
        </p:nvSpPr>
        <p:spPr>
          <a:xfrm>
            <a:off x="0" y="3302576"/>
            <a:ext cx="2405065" cy="1345624"/>
          </a:xfrm>
          <a:prstGeom prst="wedgeRoundRectCallout">
            <a:avLst>
              <a:gd name="adj1" fmla="val 57095"/>
              <a:gd name="adj2" fmla="val -58810"/>
              <a:gd name="adj3" fmla="val 16667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P(k,#) prevents block swapping attack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59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Cool Feature: Incremental Updates</a:t>
            </a: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2097" y="5181600"/>
            <a:ext cx="3876675" cy="1401949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Suppose F is a PRP,</a:t>
            </a:r>
            <a:r>
              <a:rPr lang="en-US" sz="2800" dirty="0"/>
              <a:t> </a:t>
            </a:r>
            <a:r>
              <a:rPr lang="en-US" sz="2800" dirty="0" smtClean="0"/>
              <a:t>and suppose we change a m[</a:t>
            </a:r>
            <a:r>
              <a:rPr lang="en-US" sz="2800" dirty="0" err="1" smtClean="0"/>
              <a:t>i</a:t>
            </a:r>
            <a:r>
              <a:rPr lang="en-US" sz="2800" dirty="0" smtClean="0"/>
              <a:t>] to m’[</a:t>
            </a:r>
            <a:r>
              <a:rPr lang="en-US" sz="2800" dirty="0" err="1" smtClean="0"/>
              <a:t>i</a:t>
            </a:r>
            <a:r>
              <a:rPr lang="en-US" sz="2800" dirty="0" smtClean="0"/>
              <a:t>]. Then </a:t>
            </a:r>
            <a:r>
              <a:rPr lang="en-US" sz="2800" dirty="0" err="1" smtClean="0"/>
              <a:t>recomputing</a:t>
            </a:r>
            <a:r>
              <a:rPr lang="en-US" sz="2800" dirty="0" smtClean="0"/>
              <a:t> the tag is easy.</a:t>
            </a:r>
            <a:endParaRPr lang="en-US" sz="1800" dirty="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743200" y="2209800"/>
            <a:ext cx="1524000" cy="381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m[0]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4267200" y="2209800"/>
            <a:ext cx="1676400" cy="381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m[1]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5943600" y="2209800"/>
            <a:ext cx="1600200" cy="381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m[2]</a:t>
            </a:r>
            <a:endParaRPr lang="en-US" dirty="0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7543800" y="2209800"/>
            <a:ext cx="1524000" cy="381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mtClean="0"/>
              <a:t>m[3]</a:t>
            </a:r>
            <a:endParaRPr lang="en-US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236914" y="2717800"/>
            <a:ext cx="49985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ym typeface="Symbol" charset="0"/>
              </a:rPr>
              <a:t>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8153400" y="2750899"/>
            <a:ext cx="49985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ym typeface="Symbol" charset="0"/>
              </a:rPr>
              <a:t>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4953000" y="2750899"/>
            <a:ext cx="49985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ym typeface="Symbol" charset="0"/>
              </a:rPr>
              <a:t></a:t>
            </a: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3473450" y="2590800"/>
            <a:ext cx="0" cy="2936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5181600" y="2622551"/>
            <a:ext cx="0" cy="2619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8382000" y="2590800"/>
            <a:ext cx="0" cy="2809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6665914" y="2750899"/>
            <a:ext cx="49985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ym typeface="Symbol" charset="0"/>
              </a:rPr>
              <a:t></a:t>
            </a:r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6894513" y="2622551"/>
            <a:ext cx="0" cy="2619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3076575" y="3657600"/>
            <a:ext cx="914400" cy="8382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400" dirty="0"/>
              <a:t>F(</a:t>
            </a:r>
            <a:r>
              <a:rPr lang="en-US" sz="2400" dirty="0" smtClean="0"/>
              <a:t>k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</a:t>
            </a:r>
            <a:r>
              <a:rPr lang="en-US" sz="2400" dirty="0">
                <a:sym typeface="Symbol" charset="0"/>
              </a:rPr>
              <a:t>)</a:t>
            </a:r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4752975" y="3657600"/>
            <a:ext cx="914400" cy="8382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400" dirty="0"/>
              <a:t>F(</a:t>
            </a:r>
            <a:r>
              <a:rPr lang="en-US" sz="2400" dirty="0" smtClean="0"/>
              <a:t>k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</a:t>
            </a:r>
            <a:r>
              <a:rPr lang="en-US" sz="2400" dirty="0">
                <a:sym typeface="Symbol" charset="0"/>
              </a:rPr>
              <a:t>)</a:t>
            </a:r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5210175" y="327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 flipH="1">
            <a:off x="8382000" y="3378200"/>
            <a:ext cx="28575" cy="116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Line 21"/>
          <p:cNvSpPr>
            <a:spLocks noChangeShapeType="1"/>
          </p:cNvSpPr>
          <p:nvPr/>
        </p:nvSpPr>
        <p:spPr bwMode="auto">
          <a:xfrm>
            <a:off x="3457575" y="327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>
            <a:off x="3457575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>
            <a:off x="5210175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6429375" y="3657600"/>
            <a:ext cx="914400" cy="8382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400" dirty="0"/>
              <a:t>F(</a:t>
            </a:r>
            <a:r>
              <a:rPr lang="en-US" sz="2400" dirty="0" smtClean="0"/>
              <a:t>k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</a:t>
            </a:r>
            <a:r>
              <a:rPr lang="en-US" sz="2400" dirty="0">
                <a:sym typeface="Symbol" charset="0"/>
              </a:rPr>
              <a:t>)</a:t>
            </a:r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>
            <a:off x="6923088" y="327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6" name="Line 26"/>
          <p:cNvSpPr>
            <a:spLocks noChangeShapeType="1"/>
          </p:cNvSpPr>
          <p:nvPr/>
        </p:nvSpPr>
        <p:spPr bwMode="auto">
          <a:xfrm>
            <a:off x="6886575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5643563" y="5943600"/>
            <a:ext cx="914400" cy="8382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400"/>
              <a:t>F(</a:t>
            </a:r>
            <a:r>
              <a:rPr lang="en-US" sz="2400" b="1"/>
              <a:t>k</a:t>
            </a:r>
            <a:r>
              <a:rPr lang="en-US" sz="2400" b="1" baseline="-25000"/>
              <a:t>1</a:t>
            </a:r>
            <a:r>
              <a:rPr lang="en-US" sz="2400"/>
              <a:t>,</a:t>
            </a:r>
            <a:r>
              <a:rPr lang="en-US" sz="2400">
                <a:sym typeface="Symbol" charset="0"/>
              </a:rPr>
              <a:t>)</a:t>
            </a:r>
          </a:p>
        </p:txBody>
      </p:sp>
      <p:sp>
        <p:nvSpPr>
          <p:cNvPr id="30749" name="Line 29"/>
          <p:cNvSpPr>
            <a:spLocks noChangeShapeType="1"/>
          </p:cNvSpPr>
          <p:nvPr/>
        </p:nvSpPr>
        <p:spPr bwMode="auto">
          <a:xfrm>
            <a:off x="6557963" y="6400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7275514" y="6062663"/>
            <a:ext cx="4924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tag</a:t>
            </a:r>
          </a:p>
        </p:txBody>
      </p:sp>
      <p:sp>
        <p:nvSpPr>
          <p:cNvPr id="30751" name="Line 31"/>
          <p:cNvSpPr>
            <a:spLocks noChangeShapeType="1"/>
          </p:cNvSpPr>
          <p:nvPr/>
        </p:nvSpPr>
        <p:spPr bwMode="auto">
          <a:xfrm>
            <a:off x="8382000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5827714" y="4983164"/>
            <a:ext cx="49985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ym typeface="Symbol" charset="0"/>
              </a:rPr>
              <a:t></a:t>
            </a:r>
          </a:p>
        </p:txBody>
      </p:sp>
      <p:sp>
        <p:nvSpPr>
          <p:cNvPr id="30753" name="Line 33"/>
          <p:cNvSpPr>
            <a:spLocks noChangeShapeType="1"/>
          </p:cNvSpPr>
          <p:nvPr/>
        </p:nvSpPr>
        <p:spPr bwMode="auto">
          <a:xfrm>
            <a:off x="3429000" y="4800600"/>
            <a:ext cx="2514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4" name="Line 34"/>
          <p:cNvSpPr>
            <a:spLocks noChangeShapeType="1"/>
          </p:cNvSpPr>
          <p:nvPr/>
        </p:nvSpPr>
        <p:spPr bwMode="auto">
          <a:xfrm>
            <a:off x="5181600" y="48006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5" name="Line 35"/>
          <p:cNvSpPr>
            <a:spLocks noChangeShapeType="1"/>
          </p:cNvSpPr>
          <p:nvPr/>
        </p:nvSpPr>
        <p:spPr bwMode="auto">
          <a:xfrm flipH="1">
            <a:off x="6096000" y="48006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6" name="Line 36"/>
          <p:cNvSpPr>
            <a:spLocks noChangeShapeType="1"/>
          </p:cNvSpPr>
          <p:nvPr/>
        </p:nvSpPr>
        <p:spPr bwMode="auto">
          <a:xfrm flipH="1">
            <a:off x="6172200" y="4800600"/>
            <a:ext cx="2209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7" name="Line 37"/>
          <p:cNvSpPr>
            <a:spLocks noChangeShapeType="1"/>
          </p:cNvSpPr>
          <p:nvPr/>
        </p:nvSpPr>
        <p:spPr bwMode="auto">
          <a:xfrm>
            <a:off x="6067425" y="5567940"/>
            <a:ext cx="0" cy="3417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760" name="Group 40"/>
          <p:cNvGrpSpPr>
            <a:grpSpLocks/>
          </p:cNvGrpSpPr>
          <p:nvPr/>
        </p:nvGrpSpPr>
        <p:grpSpPr bwMode="auto">
          <a:xfrm>
            <a:off x="2405065" y="2871791"/>
            <a:ext cx="947737" cy="369889"/>
            <a:chOff x="603" y="1791"/>
            <a:chExt cx="597" cy="233"/>
          </a:xfrm>
        </p:grpSpPr>
        <p:sp>
          <p:nvSpPr>
            <p:cNvPr id="30758" name="Line 38"/>
            <p:cNvSpPr>
              <a:spLocks noChangeShapeType="1"/>
            </p:cNvSpPr>
            <p:nvPr/>
          </p:nvSpPr>
          <p:spPr bwMode="auto">
            <a:xfrm>
              <a:off x="1008" y="196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9" name="Text Box 39"/>
            <p:cNvSpPr txBox="1">
              <a:spLocks noChangeArrowheads="1"/>
            </p:cNvSpPr>
            <p:nvPr/>
          </p:nvSpPr>
          <p:spPr bwMode="auto">
            <a:xfrm>
              <a:off x="603" y="1791"/>
              <a:ext cx="49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P(k,0)</a:t>
              </a:r>
            </a:p>
          </p:txBody>
        </p:sp>
      </p:grpSp>
      <p:grpSp>
        <p:nvGrpSpPr>
          <p:cNvPr id="30761" name="Group 41"/>
          <p:cNvGrpSpPr>
            <a:grpSpLocks/>
          </p:cNvGrpSpPr>
          <p:nvPr/>
        </p:nvGrpSpPr>
        <p:grpSpPr bwMode="auto">
          <a:xfrm>
            <a:off x="4057650" y="2884491"/>
            <a:ext cx="985838" cy="369889"/>
            <a:chOff x="579" y="1799"/>
            <a:chExt cx="621" cy="233"/>
          </a:xfrm>
        </p:grpSpPr>
        <p:sp>
          <p:nvSpPr>
            <p:cNvPr id="30762" name="Line 42"/>
            <p:cNvSpPr>
              <a:spLocks noChangeShapeType="1"/>
            </p:cNvSpPr>
            <p:nvPr/>
          </p:nvSpPr>
          <p:spPr bwMode="auto">
            <a:xfrm>
              <a:off x="1008" y="196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3" name="Text Box 43"/>
            <p:cNvSpPr txBox="1">
              <a:spLocks noChangeArrowheads="1"/>
            </p:cNvSpPr>
            <p:nvPr/>
          </p:nvSpPr>
          <p:spPr bwMode="auto">
            <a:xfrm>
              <a:off x="579" y="1799"/>
              <a:ext cx="49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P(k,1)</a:t>
              </a:r>
            </a:p>
          </p:txBody>
        </p:sp>
      </p:grpSp>
      <p:grpSp>
        <p:nvGrpSpPr>
          <p:cNvPr id="30764" name="Group 44"/>
          <p:cNvGrpSpPr>
            <a:grpSpLocks/>
          </p:cNvGrpSpPr>
          <p:nvPr/>
        </p:nvGrpSpPr>
        <p:grpSpPr bwMode="auto">
          <a:xfrm>
            <a:off x="5829300" y="2868615"/>
            <a:ext cx="966788" cy="369889"/>
            <a:chOff x="591" y="1795"/>
            <a:chExt cx="609" cy="233"/>
          </a:xfrm>
        </p:grpSpPr>
        <p:sp>
          <p:nvSpPr>
            <p:cNvPr id="30765" name="Line 45"/>
            <p:cNvSpPr>
              <a:spLocks noChangeShapeType="1"/>
            </p:cNvSpPr>
            <p:nvPr/>
          </p:nvSpPr>
          <p:spPr bwMode="auto">
            <a:xfrm>
              <a:off x="1008" y="196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6" name="Text Box 46"/>
            <p:cNvSpPr txBox="1">
              <a:spLocks noChangeArrowheads="1"/>
            </p:cNvSpPr>
            <p:nvPr/>
          </p:nvSpPr>
          <p:spPr bwMode="auto">
            <a:xfrm>
              <a:off x="591" y="1795"/>
              <a:ext cx="49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P(k,2)</a:t>
              </a:r>
            </a:p>
          </p:txBody>
        </p:sp>
      </p:grpSp>
      <p:grpSp>
        <p:nvGrpSpPr>
          <p:cNvPr id="30767" name="Group 47"/>
          <p:cNvGrpSpPr>
            <a:grpSpLocks/>
          </p:cNvGrpSpPr>
          <p:nvPr/>
        </p:nvGrpSpPr>
        <p:grpSpPr bwMode="auto">
          <a:xfrm>
            <a:off x="7353301" y="2884489"/>
            <a:ext cx="938213" cy="369887"/>
            <a:chOff x="609" y="1790"/>
            <a:chExt cx="591" cy="233"/>
          </a:xfrm>
        </p:grpSpPr>
        <p:sp>
          <p:nvSpPr>
            <p:cNvPr id="30768" name="Line 48"/>
            <p:cNvSpPr>
              <a:spLocks noChangeShapeType="1"/>
            </p:cNvSpPr>
            <p:nvPr/>
          </p:nvSpPr>
          <p:spPr bwMode="auto">
            <a:xfrm>
              <a:off x="1008" y="196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9" name="Text Box 49"/>
            <p:cNvSpPr txBox="1">
              <a:spLocks noChangeArrowheads="1"/>
            </p:cNvSpPr>
            <p:nvPr/>
          </p:nvSpPr>
          <p:spPr bwMode="auto">
            <a:xfrm>
              <a:off x="609" y="1790"/>
              <a:ext cx="49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P(k,3)</a:t>
              </a:r>
            </a:p>
          </p:txBody>
        </p:sp>
      </p:grpSp>
      <p:sp>
        <p:nvSpPr>
          <p:cNvPr id="4" name="Rounded Rectangular Callout 3"/>
          <p:cNvSpPr/>
          <p:nvPr/>
        </p:nvSpPr>
        <p:spPr>
          <a:xfrm>
            <a:off x="4846638" y="1295400"/>
            <a:ext cx="1480932" cy="609600"/>
          </a:xfrm>
          <a:prstGeom prst="wedgeRoundRectCallout">
            <a:avLst>
              <a:gd name="adj1" fmla="val -41011"/>
              <a:gd name="adj2" fmla="val 84559"/>
              <a:gd name="adj3" fmla="val 16667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m’[1]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Cool Feature: Incremental Updates</a:t>
            </a: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257800"/>
            <a:ext cx="5300455" cy="1524000"/>
          </a:xfrm>
          <a:prstGeom prst="snip1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tag’ = </a:t>
            </a:r>
            <a:br>
              <a:rPr lang="en-US" sz="2800" dirty="0" smtClean="0"/>
            </a:br>
            <a:r>
              <a:rPr lang="en-US" sz="2800" dirty="0" smtClean="0"/>
              <a:t>F</a:t>
            </a:r>
            <a:r>
              <a:rPr lang="en-US" sz="2800" baseline="30000" dirty="0" smtClean="0"/>
              <a:t>-1</a:t>
            </a:r>
            <a:r>
              <a:rPr lang="en-US" sz="2800" dirty="0" smtClean="0"/>
              <a:t>(k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tag) ; reverse tag</a:t>
            </a:r>
            <a:r>
              <a:rPr lang="en-US" sz="2800" dirty="0" smtClean="0">
                <a:sym typeface="Symbol" charset="0"/>
              </a:rPr>
              <a:t> </a:t>
            </a:r>
            <a:br>
              <a:rPr lang="en-US" sz="2800" dirty="0" smtClean="0">
                <a:sym typeface="Symbol" charset="0"/>
              </a:rPr>
            </a:br>
            <a:r>
              <a:rPr lang="en-US" sz="2800" dirty="0" smtClean="0">
                <a:sym typeface="Symbol" charset="0"/>
              </a:rPr>
              <a:t> F(k</a:t>
            </a:r>
            <a:r>
              <a:rPr lang="en-US" sz="2800" baseline="-25000" dirty="0" smtClean="0">
                <a:sym typeface="Symbol" charset="0"/>
              </a:rPr>
              <a:t>1</a:t>
            </a:r>
            <a:r>
              <a:rPr lang="en-US" sz="2800" dirty="0" smtClean="0">
                <a:sym typeface="Symbol" charset="0"/>
              </a:rPr>
              <a:t>, m[1]  P(k,1))  ; </a:t>
            </a:r>
            <a:r>
              <a:rPr lang="en-US" sz="2800" dirty="0" err="1" smtClean="0">
                <a:sym typeface="Symbol" charset="0"/>
              </a:rPr>
              <a:t>xor</a:t>
            </a:r>
            <a:r>
              <a:rPr lang="en-US" sz="2800" dirty="0" smtClean="0">
                <a:sym typeface="Symbol" charset="0"/>
              </a:rPr>
              <a:t> out m[1]</a:t>
            </a:r>
            <a:r>
              <a:rPr lang="en-US" sz="2800" baseline="-25000" dirty="0" smtClean="0">
                <a:sym typeface="Symbol" charset="0"/>
              </a:rPr>
              <a:t/>
            </a:r>
            <a:br>
              <a:rPr lang="en-US" sz="2800" baseline="-25000" dirty="0" smtClean="0">
                <a:sym typeface="Symbol" charset="0"/>
              </a:rPr>
            </a:br>
            <a:r>
              <a:rPr lang="en-US" sz="2800" dirty="0" smtClean="0">
                <a:sym typeface="Symbol" charset="0"/>
              </a:rPr>
              <a:t> F(k</a:t>
            </a:r>
            <a:r>
              <a:rPr lang="en-US" sz="2800" baseline="-25000" dirty="0" smtClean="0">
                <a:sym typeface="Symbol" charset="0"/>
              </a:rPr>
              <a:t>1</a:t>
            </a:r>
            <a:r>
              <a:rPr lang="en-US" sz="2800" dirty="0" smtClean="0">
                <a:sym typeface="Symbol" charset="0"/>
              </a:rPr>
              <a:t>, m[1]’ </a:t>
            </a:r>
            <a:r>
              <a:rPr lang="en-US" sz="2800" dirty="0">
                <a:sym typeface="Symbol" charset="0"/>
              </a:rPr>
              <a:t> P(k,1</a:t>
            </a:r>
            <a:r>
              <a:rPr lang="en-US" sz="2800" dirty="0" smtClean="0">
                <a:sym typeface="Symbol" charset="0"/>
              </a:rPr>
              <a:t>)) ; </a:t>
            </a:r>
            <a:r>
              <a:rPr lang="en-US" sz="2800" dirty="0" err="1" smtClean="0">
                <a:sym typeface="Symbol" charset="0"/>
              </a:rPr>
              <a:t>recompute</a:t>
            </a:r>
            <a:r>
              <a:rPr lang="en-US" sz="2800" dirty="0" smtClean="0">
                <a:sym typeface="Symbol" charset="0"/>
              </a:rPr>
              <a:t> </a:t>
            </a:r>
            <a:r>
              <a:rPr lang="en-US" sz="2800" dirty="0" err="1" smtClean="0">
                <a:sym typeface="Symbol" charset="0"/>
              </a:rPr>
              <a:t>pmac</a:t>
            </a:r>
            <a:endParaRPr lang="en-US" sz="1800" dirty="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743200" y="2209800"/>
            <a:ext cx="1524000" cy="381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m[0]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4267200" y="2209800"/>
            <a:ext cx="1676400" cy="381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/>
              <a:t>m[1]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5943600" y="2209800"/>
            <a:ext cx="1600200" cy="381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m[2]</a:t>
            </a:r>
            <a:endParaRPr lang="en-US" dirty="0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7543800" y="2209800"/>
            <a:ext cx="1524000" cy="381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mtClean="0"/>
              <a:t>m[3]</a:t>
            </a:r>
            <a:endParaRPr lang="en-US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236914" y="2717800"/>
            <a:ext cx="49985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ym typeface="Symbol" charset="0"/>
              </a:rPr>
              <a:t>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8153400" y="2750899"/>
            <a:ext cx="49985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ym typeface="Symbol" charset="0"/>
              </a:rPr>
              <a:t>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4953000" y="2750899"/>
            <a:ext cx="49985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ym typeface="Symbol" charset="0"/>
              </a:rPr>
              <a:t></a:t>
            </a: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3473450" y="2590800"/>
            <a:ext cx="0" cy="2936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5181600" y="2622551"/>
            <a:ext cx="0" cy="2619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8382000" y="2590800"/>
            <a:ext cx="0" cy="2809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6665914" y="2750899"/>
            <a:ext cx="49985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ym typeface="Symbol" charset="0"/>
              </a:rPr>
              <a:t></a:t>
            </a:r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6894513" y="2622551"/>
            <a:ext cx="0" cy="2619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3076575" y="3657600"/>
            <a:ext cx="914400" cy="8382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400" dirty="0"/>
              <a:t>F(</a:t>
            </a:r>
            <a:r>
              <a:rPr lang="en-US" sz="2400" dirty="0" smtClean="0"/>
              <a:t>k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</a:t>
            </a:r>
            <a:r>
              <a:rPr lang="en-US" sz="2400" dirty="0">
                <a:sym typeface="Symbol" charset="0"/>
              </a:rPr>
              <a:t>)</a:t>
            </a:r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4752975" y="3657600"/>
            <a:ext cx="914400" cy="8382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400" dirty="0"/>
              <a:t>F(</a:t>
            </a:r>
            <a:r>
              <a:rPr lang="en-US" sz="2400" dirty="0" smtClean="0"/>
              <a:t>k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</a:t>
            </a:r>
            <a:r>
              <a:rPr lang="en-US" sz="2400" dirty="0">
                <a:sym typeface="Symbol" charset="0"/>
              </a:rPr>
              <a:t>)</a:t>
            </a:r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5210175" y="327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 flipH="1">
            <a:off x="8382000" y="3378200"/>
            <a:ext cx="28575" cy="116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Line 21"/>
          <p:cNvSpPr>
            <a:spLocks noChangeShapeType="1"/>
          </p:cNvSpPr>
          <p:nvPr/>
        </p:nvSpPr>
        <p:spPr bwMode="auto">
          <a:xfrm>
            <a:off x="3457575" y="327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>
            <a:off x="3457575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>
            <a:off x="5210175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6429375" y="3657600"/>
            <a:ext cx="914400" cy="8382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400" dirty="0"/>
              <a:t>F(</a:t>
            </a:r>
            <a:r>
              <a:rPr lang="en-US" sz="2400" dirty="0" smtClean="0"/>
              <a:t>k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</a:t>
            </a:r>
            <a:r>
              <a:rPr lang="en-US" sz="2400" dirty="0">
                <a:sym typeface="Symbol" charset="0"/>
              </a:rPr>
              <a:t>)</a:t>
            </a:r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>
            <a:off x="6923088" y="327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6" name="Line 26"/>
          <p:cNvSpPr>
            <a:spLocks noChangeShapeType="1"/>
          </p:cNvSpPr>
          <p:nvPr/>
        </p:nvSpPr>
        <p:spPr bwMode="auto">
          <a:xfrm>
            <a:off x="6886575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5643563" y="5943600"/>
            <a:ext cx="914400" cy="8382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400"/>
              <a:t>F(</a:t>
            </a:r>
            <a:r>
              <a:rPr lang="en-US" sz="2400" b="1"/>
              <a:t>k</a:t>
            </a:r>
            <a:r>
              <a:rPr lang="en-US" sz="2400" b="1" baseline="-25000"/>
              <a:t>1</a:t>
            </a:r>
            <a:r>
              <a:rPr lang="en-US" sz="2400"/>
              <a:t>,</a:t>
            </a:r>
            <a:r>
              <a:rPr lang="en-US" sz="2400">
                <a:sym typeface="Symbol" charset="0"/>
              </a:rPr>
              <a:t>)</a:t>
            </a:r>
          </a:p>
        </p:txBody>
      </p:sp>
      <p:sp>
        <p:nvSpPr>
          <p:cNvPr id="30749" name="Line 29"/>
          <p:cNvSpPr>
            <a:spLocks noChangeShapeType="1"/>
          </p:cNvSpPr>
          <p:nvPr/>
        </p:nvSpPr>
        <p:spPr bwMode="auto">
          <a:xfrm>
            <a:off x="6557963" y="6400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7275514" y="6062663"/>
            <a:ext cx="4924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tag</a:t>
            </a:r>
          </a:p>
        </p:txBody>
      </p:sp>
      <p:sp>
        <p:nvSpPr>
          <p:cNvPr id="30751" name="Line 31"/>
          <p:cNvSpPr>
            <a:spLocks noChangeShapeType="1"/>
          </p:cNvSpPr>
          <p:nvPr/>
        </p:nvSpPr>
        <p:spPr bwMode="auto">
          <a:xfrm>
            <a:off x="8382000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5827714" y="4983164"/>
            <a:ext cx="49985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ym typeface="Symbol" charset="0"/>
              </a:rPr>
              <a:t></a:t>
            </a:r>
          </a:p>
        </p:txBody>
      </p:sp>
      <p:sp>
        <p:nvSpPr>
          <p:cNvPr id="30753" name="Line 33"/>
          <p:cNvSpPr>
            <a:spLocks noChangeShapeType="1"/>
          </p:cNvSpPr>
          <p:nvPr/>
        </p:nvSpPr>
        <p:spPr bwMode="auto">
          <a:xfrm>
            <a:off x="3429000" y="4800600"/>
            <a:ext cx="2514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4" name="Line 34"/>
          <p:cNvSpPr>
            <a:spLocks noChangeShapeType="1"/>
          </p:cNvSpPr>
          <p:nvPr/>
        </p:nvSpPr>
        <p:spPr bwMode="auto">
          <a:xfrm>
            <a:off x="5181600" y="48006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5" name="Line 35"/>
          <p:cNvSpPr>
            <a:spLocks noChangeShapeType="1"/>
          </p:cNvSpPr>
          <p:nvPr/>
        </p:nvSpPr>
        <p:spPr bwMode="auto">
          <a:xfrm flipH="1">
            <a:off x="6096000" y="48006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6" name="Line 36"/>
          <p:cNvSpPr>
            <a:spLocks noChangeShapeType="1"/>
          </p:cNvSpPr>
          <p:nvPr/>
        </p:nvSpPr>
        <p:spPr bwMode="auto">
          <a:xfrm flipH="1">
            <a:off x="6172200" y="4800600"/>
            <a:ext cx="2209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7" name="Line 37"/>
          <p:cNvSpPr>
            <a:spLocks noChangeShapeType="1"/>
          </p:cNvSpPr>
          <p:nvPr/>
        </p:nvSpPr>
        <p:spPr bwMode="auto">
          <a:xfrm>
            <a:off x="6067425" y="5567940"/>
            <a:ext cx="0" cy="3417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760" name="Group 40"/>
          <p:cNvGrpSpPr>
            <a:grpSpLocks/>
          </p:cNvGrpSpPr>
          <p:nvPr/>
        </p:nvGrpSpPr>
        <p:grpSpPr bwMode="auto">
          <a:xfrm>
            <a:off x="2405065" y="2871791"/>
            <a:ext cx="947737" cy="369889"/>
            <a:chOff x="603" y="1791"/>
            <a:chExt cx="597" cy="233"/>
          </a:xfrm>
        </p:grpSpPr>
        <p:sp>
          <p:nvSpPr>
            <p:cNvPr id="30758" name="Line 38"/>
            <p:cNvSpPr>
              <a:spLocks noChangeShapeType="1"/>
            </p:cNvSpPr>
            <p:nvPr/>
          </p:nvSpPr>
          <p:spPr bwMode="auto">
            <a:xfrm>
              <a:off x="1008" y="196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9" name="Text Box 39"/>
            <p:cNvSpPr txBox="1">
              <a:spLocks noChangeArrowheads="1"/>
            </p:cNvSpPr>
            <p:nvPr/>
          </p:nvSpPr>
          <p:spPr bwMode="auto">
            <a:xfrm>
              <a:off x="603" y="1791"/>
              <a:ext cx="49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P(k,0)</a:t>
              </a:r>
            </a:p>
          </p:txBody>
        </p:sp>
      </p:grpSp>
      <p:grpSp>
        <p:nvGrpSpPr>
          <p:cNvPr id="30761" name="Group 41"/>
          <p:cNvGrpSpPr>
            <a:grpSpLocks/>
          </p:cNvGrpSpPr>
          <p:nvPr/>
        </p:nvGrpSpPr>
        <p:grpSpPr bwMode="auto">
          <a:xfrm>
            <a:off x="4057650" y="2884491"/>
            <a:ext cx="985838" cy="369889"/>
            <a:chOff x="579" y="1799"/>
            <a:chExt cx="621" cy="233"/>
          </a:xfrm>
        </p:grpSpPr>
        <p:sp>
          <p:nvSpPr>
            <p:cNvPr id="30762" name="Line 42"/>
            <p:cNvSpPr>
              <a:spLocks noChangeShapeType="1"/>
            </p:cNvSpPr>
            <p:nvPr/>
          </p:nvSpPr>
          <p:spPr bwMode="auto">
            <a:xfrm>
              <a:off x="1008" y="196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3" name="Text Box 43"/>
            <p:cNvSpPr txBox="1">
              <a:spLocks noChangeArrowheads="1"/>
            </p:cNvSpPr>
            <p:nvPr/>
          </p:nvSpPr>
          <p:spPr bwMode="auto">
            <a:xfrm>
              <a:off x="579" y="1799"/>
              <a:ext cx="49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P(k,1)</a:t>
              </a:r>
            </a:p>
          </p:txBody>
        </p:sp>
      </p:grpSp>
      <p:grpSp>
        <p:nvGrpSpPr>
          <p:cNvPr id="30764" name="Group 44"/>
          <p:cNvGrpSpPr>
            <a:grpSpLocks/>
          </p:cNvGrpSpPr>
          <p:nvPr/>
        </p:nvGrpSpPr>
        <p:grpSpPr bwMode="auto">
          <a:xfrm>
            <a:off x="5829300" y="2868615"/>
            <a:ext cx="966788" cy="369889"/>
            <a:chOff x="591" y="1795"/>
            <a:chExt cx="609" cy="233"/>
          </a:xfrm>
        </p:grpSpPr>
        <p:sp>
          <p:nvSpPr>
            <p:cNvPr id="30765" name="Line 45"/>
            <p:cNvSpPr>
              <a:spLocks noChangeShapeType="1"/>
            </p:cNvSpPr>
            <p:nvPr/>
          </p:nvSpPr>
          <p:spPr bwMode="auto">
            <a:xfrm>
              <a:off x="1008" y="196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6" name="Text Box 46"/>
            <p:cNvSpPr txBox="1">
              <a:spLocks noChangeArrowheads="1"/>
            </p:cNvSpPr>
            <p:nvPr/>
          </p:nvSpPr>
          <p:spPr bwMode="auto">
            <a:xfrm>
              <a:off x="591" y="1795"/>
              <a:ext cx="49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P(k,2)</a:t>
              </a:r>
            </a:p>
          </p:txBody>
        </p:sp>
      </p:grpSp>
      <p:grpSp>
        <p:nvGrpSpPr>
          <p:cNvPr id="30767" name="Group 47"/>
          <p:cNvGrpSpPr>
            <a:grpSpLocks/>
          </p:cNvGrpSpPr>
          <p:nvPr/>
        </p:nvGrpSpPr>
        <p:grpSpPr bwMode="auto">
          <a:xfrm>
            <a:off x="7353301" y="2884489"/>
            <a:ext cx="938213" cy="369887"/>
            <a:chOff x="609" y="1790"/>
            <a:chExt cx="591" cy="233"/>
          </a:xfrm>
        </p:grpSpPr>
        <p:sp>
          <p:nvSpPr>
            <p:cNvPr id="30768" name="Line 48"/>
            <p:cNvSpPr>
              <a:spLocks noChangeShapeType="1"/>
            </p:cNvSpPr>
            <p:nvPr/>
          </p:nvSpPr>
          <p:spPr bwMode="auto">
            <a:xfrm>
              <a:off x="1008" y="196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9" name="Text Box 49"/>
            <p:cNvSpPr txBox="1">
              <a:spLocks noChangeArrowheads="1"/>
            </p:cNvSpPr>
            <p:nvPr/>
          </p:nvSpPr>
          <p:spPr bwMode="auto">
            <a:xfrm>
              <a:off x="609" y="1790"/>
              <a:ext cx="49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P(k,3)</a:t>
              </a:r>
            </a:p>
          </p:txBody>
        </p:sp>
      </p:grpSp>
      <p:sp>
        <p:nvSpPr>
          <p:cNvPr id="4" name="Rounded Rectangular Callout 3"/>
          <p:cNvSpPr/>
          <p:nvPr/>
        </p:nvSpPr>
        <p:spPr>
          <a:xfrm>
            <a:off x="4846638" y="1295400"/>
            <a:ext cx="1480932" cy="609600"/>
          </a:xfrm>
          <a:prstGeom prst="wedgeRoundRectCallout">
            <a:avLst>
              <a:gd name="adj1" fmla="val -41011"/>
              <a:gd name="adj2" fmla="val 84559"/>
              <a:gd name="adj3" fmla="val 16667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m[1]’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64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HMAC   </a:t>
            </a:r>
            <a:r>
              <a:rPr lang="en-US" sz="3600" dirty="0"/>
              <a:t>(Hash-MAC)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Most widely used MAC on the Internet.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…  </a:t>
            </a:r>
            <a:r>
              <a:rPr lang="en-US" dirty="0"/>
              <a:t>but,  we first we </a:t>
            </a:r>
            <a:r>
              <a:rPr lang="en-US" dirty="0" smtClean="0"/>
              <a:t>need to discuss </a:t>
            </a:r>
            <a:r>
              <a:rPr lang="en-US" dirty="0"/>
              <a:t>hash function.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40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Tripwire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At install time, generate a MAC on all files: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1485900" y="2207357"/>
            <a:ext cx="6172200" cy="1907443"/>
            <a:chOff x="609600" y="1967468"/>
            <a:chExt cx="6172200" cy="1907443"/>
          </a:xfrm>
        </p:grpSpPr>
        <p:sp>
          <p:nvSpPr>
            <p:cNvPr id="4" name="Rectangle 3"/>
            <p:cNvSpPr/>
            <p:nvPr/>
          </p:nvSpPr>
          <p:spPr>
            <a:xfrm>
              <a:off x="609600" y="2006600"/>
              <a:ext cx="1447800" cy="13208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F</a:t>
              </a:r>
              <a:r>
                <a:rPr lang="en-US" sz="2400" baseline="-25000" dirty="0" smtClean="0"/>
                <a:t>1</a:t>
              </a:r>
              <a:endParaRPr lang="en-US" sz="2400" baseline="-25000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09600" y="3366911"/>
              <a:ext cx="1447800" cy="5080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</a:rPr>
                <a:t>t</a:t>
              </a:r>
              <a:r>
                <a:rPr lang="en-US" sz="2000" baseline="-25000" dirty="0" smtClean="0">
                  <a:solidFill>
                    <a:srgbClr val="000000"/>
                  </a:solidFill>
                </a:rPr>
                <a:t>1</a:t>
              </a:r>
              <a:r>
                <a:rPr lang="en-US" sz="2000" dirty="0" smtClean="0">
                  <a:solidFill>
                    <a:srgbClr val="000000"/>
                  </a:solidFill>
                </a:rPr>
                <a:t> = S(k,F</a:t>
              </a:r>
              <a:r>
                <a:rPr lang="en-US" sz="2000" baseline="-25000" dirty="0" smtClean="0">
                  <a:solidFill>
                    <a:srgbClr val="000000"/>
                  </a:solidFill>
                </a:rPr>
                <a:t>1</a:t>
              </a:r>
              <a:r>
                <a:rPr lang="en-US" sz="2000" dirty="0" smtClean="0">
                  <a:solidFill>
                    <a:srgbClr val="000000"/>
                  </a:solidFill>
                </a:rPr>
                <a:t>)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667000" y="2006600"/>
              <a:ext cx="1447800" cy="13208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F</a:t>
              </a:r>
              <a:r>
                <a:rPr lang="en-US" sz="2400" baseline="-25000" dirty="0"/>
                <a:t>2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2667000" y="3366911"/>
              <a:ext cx="1447800" cy="5080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t</a:t>
              </a:r>
              <a:r>
                <a:rPr lang="en-US" sz="2000" baseline="-25000" dirty="0">
                  <a:solidFill>
                    <a:srgbClr val="000000"/>
                  </a:solidFill>
                </a:rPr>
                <a:t>2</a:t>
              </a:r>
              <a:r>
                <a:rPr lang="en-US" sz="2000" dirty="0" smtClean="0">
                  <a:solidFill>
                    <a:srgbClr val="000000"/>
                  </a:solidFill>
                </a:rPr>
                <a:t> = S(k,F</a:t>
              </a:r>
              <a:r>
                <a:rPr lang="en-US" sz="2000" baseline="-25000" dirty="0">
                  <a:solidFill>
                    <a:srgbClr val="000000"/>
                  </a:solidFill>
                </a:rPr>
                <a:t>2</a:t>
              </a:r>
              <a:r>
                <a:rPr lang="en-US" sz="2000" dirty="0" smtClean="0">
                  <a:solidFill>
                    <a:srgbClr val="000000"/>
                  </a:solidFill>
                </a:rPr>
                <a:t>)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334000" y="2006600"/>
              <a:ext cx="1447800" cy="13208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/>
                <a:t>F</a:t>
              </a:r>
              <a:r>
                <a:rPr lang="en-US" sz="2400" baseline="-25000" dirty="0" err="1"/>
                <a:t>n</a:t>
              </a:r>
              <a:endParaRPr lang="en-US" sz="2400" baseline="-250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334000" y="3366911"/>
              <a:ext cx="1447800" cy="5080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>
                  <a:solidFill>
                    <a:srgbClr val="000000"/>
                  </a:solidFill>
                </a:rPr>
                <a:t>t</a:t>
              </a:r>
              <a:r>
                <a:rPr lang="en-US" sz="2000" baseline="-25000" dirty="0" err="1">
                  <a:solidFill>
                    <a:srgbClr val="000000"/>
                  </a:solidFill>
                </a:rPr>
                <a:t>n</a:t>
              </a:r>
              <a:r>
                <a:rPr lang="en-US" sz="2000" dirty="0" smtClean="0">
                  <a:solidFill>
                    <a:srgbClr val="000000"/>
                  </a:solidFill>
                </a:rPr>
                <a:t> = S(</a:t>
              </a:r>
              <a:r>
                <a:rPr lang="en-US" sz="2000" dirty="0" err="1" smtClean="0">
                  <a:solidFill>
                    <a:srgbClr val="000000"/>
                  </a:solidFill>
                </a:rPr>
                <a:t>k,F</a:t>
              </a:r>
              <a:r>
                <a:rPr lang="en-US" sz="2000" baseline="-25000" dirty="0" err="1">
                  <a:solidFill>
                    <a:srgbClr val="000000"/>
                  </a:solidFill>
                </a:rPr>
                <a:t>n</a:t>
              </a:r>
              <a:r>
                <a:rPr lang="en-US" sz="2000" dirty="0" smtClean="0">
                  <a:solidFill>
                    <a:srgbClr val="000000"/>
                  </a:solidFill>
                </a:rPr>
                <a:t>)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95800" y="2209800"/>
              <a:ext cx="44114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/>
                <a:t>⋯</a:t>
              </a:r>
              <a:endParaRPr lang="en-US" sz="4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9601" y="1967468"/>
              <a:ext cx="1043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filename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651834" y="1967468"/>
              <a:ext cx="1043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filename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334000" y="1967468"/>
              <a:ext cx="1043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filename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16" name="Content Placeholder 2"/>
          <p:cNvSpPr txBox="1">
            <a:spLocks/>
          </p:cNvSpPr>
          <p:nvPr/>
        </p:nvSpPr>
        <p:spPr>
          <a:xfrm>
            <a:off x="304800" y="4648200"/>
            <a:ext cx="8458200" cy="2209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85000" lnSpcReduction="10000"/>
          </a:bodyPr>
          <a:lstStyle>
            <a:lvl1pPr marL="292100" indent="-2921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1pPr>
            <a:lvl2pPr marL="635000" indent="-2921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2pPr>
            <a:lvl3pPr marL="914400" indent="-2286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3pPr>
            <a:lvl4pPr marL="1143000" indent="-2286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–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4pPr>
            <a:lvl5pPr marL="1320800" indent="-1778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mtClean="0"/>
              <a:t>Later a virus infects system and modifies system files</a:t>
            </a:r>
          </a:p>
          <a:p>
            <a:pPr marL="0" indent="0">
              <a:spcBef>
                <a:spcPts val="1776"/>
              </a:spcBef>
              <a:buFont typeface="Arial"/>
              <a:buNone/>
            </a:pPr>
            <a:r>
              <a:rPr lang="en-US" smtClean="0"/>
              <a:t>User reboots into clean OS and supplies his password</a:t>
            </a:r>
          </a:p>
          <a:p>
            <a:pPr lvl="1"/>
            <a:r>
              <a:rPr lang="en-US" smtClean="0"/>
              <a:t>Then:   secure MAC   ⇒   all modified files will be detected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88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Proof: collision on H </a:t>
            </a:r>
            <a:r>
              <a:rPr lang="en-US" dirty="0" smtClean="0">
                <a:sym typeface="Wingdings"/>
              </a:rPr>
              <a:t> collision on 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9208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Let |M| = |M’|, M≠M’, and H(M) = h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(m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, H</a:t>
            </a:r>
            <a:r>
              <a:rPr lang="en-US" sz="2400" baseline="-25000" dirty="0" smtClean="0"/>
              <a:t>i-1</a:t>
            </a:r>
            <a:r>
              <a:rPr lang="en-US" sz="2400" dirty="0" smtClean="0"/>
              <a:t>) with m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= IV</a:t>
            </a:r>
          </a:p>
          <a:p>
            <a:pPr marL="0" indent="0">
              <a:buNone/>
            </a:pPr>
            <a:r>
              <a:rPr lang="en-US" sz="2400" dirty="0" smtClean="0"/>
              <a:t>Suppose H(M) = H(M’) . We build a collision on h.</a:t>
            </a:r>
            <a:br>
              <a:rPr lang="en-US" sz="2400" dirty="0" smtClean="0"/>
            </a:br>
            <a:endParaRPr lang="en-US" sz="2400" dirty="0" smtClean="0"/>
          </a:p>
          <a:p>
            <a:pPr marL="0" indent="0">
              <a:buNone/>
            </a:pPr>
            <a:r>
              <a:rPr lang="en-US" sz="2400" b="1" i="1" u="sng" dirty="0" smtClean="0"/>
              <a:t>Case 1</a:t>
            </a:r>
            <a:r>
              <a:rPr lang="en-US" sz="2400" dirty="0" smtClean="0"/>
              <a:t>: m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≠ </a:t>
            </a:r>
            <a:r>
              <a:rPr lang="en-US" sz="2400" dirty="0" err="1" smtClean="0"/>
              <a:t>m’</a:t>
            </a:r>
            <a:r>
              <a:rPr lang="en-US" sz="2400" baseline="-25000" dirty="0" err="1" smtClean="0"/>
              <a:t>i</a:t>
            </a:r>
            <a:r>
              <a:rPr lang="en-US" sz="2400" i="1" dirty="0"/>
              <a:t> </a:t>
            </a:r>
            <a:r>
              <a:rPr lang="en-US" sz="2400" i="1" dirty="0" smtClean="0"/>
              <a:t>or 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i-1</a:t>
            </a:r>
            <a:r>
              <a:rPr lang="en-US" sz="2400" dirty="0" smtClean="0"/>
              <a:t> ≠ H’</a:t>
            </a:r>
            <a:r>
              <a:rPr lang="en-US" sz="2400" baseline="-25000" dirty="0" smtClean="0"/>
              <a:t>i-1</a:t>
            </a:r>
            <a:r>
              <a:rPr lang="en-US" sz="2400" dirty="0" smtClean="0"/>
              <a:t>.  But since f(m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, H</a:t>
            </a:r>
            <a:r>
              <a:rPr lang="en-US" sz="2400" baseline="-25000" dirty="0" smtClean="0"/>
              <a:t>i-1</a:t>
            </a:r>
            <a:r>
              <a:rPr lang="en-US" sz="2400" dirty="0" smtClean="0"/>
              <a:t>) = f(</a:t>
            </a:r>
            <a:r>
              <a:rPr lang="en-US" sz="2400" dirty="0" err="1" smtClean="0"/>
              <a:t>m’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, H’</a:t>
            </a:r>
            <a:r>
              <a:rPr lang="en-US" sz="2400" baseline="-25000" dirty="0" smtClean="0"/>
              <a:t>i-1</a:t>
            </a:r>
            <a:r>
              <a:rPr lang="en-US" sz="2400" dirty="0" smtClean="0"/>
              <a:t>) there is a collision in h and we are done.  Else </a:t>
            </a:r>
            <a:r>
              <a:rPr lang="en-US" sz="2400" dirty="0" err="1" smtClean="0"/>
              <a:t>recurse</a:t>
            </a:r>
            <a:endParaRPr lang="en-US" sz="2400" baseline="-250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70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76200" y="1649666"/>
            <a:ext cx="1593810" cy="712534"/>
            <a:chOff x="-146010" y="2653521"/>
            <a:chExt cx="1593810" cy="712535"/>
          </a:xfrm>
        </p:grpSpPr>
        <p:cxnSp>
          <p:nvCxnSpPr>
            <p:cNvPr id="11" name="Straight Arrow Connector 10"/>
            <p:cNvCxnSpPr/>
            <p:nvPr/>
          </p:nvCxnSpPr>
          <p:spPr bwMode="auto">
            <a:xfrm>
              <a:off x="304800" y="3364468"/>
              <a:ext cx="1143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-146010" y="2653521"/>
              <a:ext cx="847182" cy="646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>
                  <a:latin typeface="+mn-lt"/>
                </a:rPr>
                <a:t>IV</a:t>
              </a:r>
            </a:p>
            <a:p>
              <a:pPr algn="ctr"/>
              <a:r>
                <a:rPr lang="en-US" dirty="0" smtClean="0"/>
                <a:t>(fixed)</a:t>
              </a:r>
              <a:endParaRPr lang="en-US" sz="1800" dirty="0" smtClean="0">
                <a:latin typeface="+mn-lt"/>
              </a:endParaRPr>
            </a:p>
          </p:txBody>
        </p:sp>
      </p:grpSp>
      <p:cxnSp>
        <p:nvCxnSpPr>
          <p:cNvPr id="25" name="Straight Arrow Connector 24"/>
          <p:cNvCxnSpPr/>
          <p:nvPr/>
        </p:nvCxnSpPr>
        <p:spPr bwMode="auto">
          <a:xfrm>
            <a:off x="2584410" y="2360612"/>
            <a:ext cx="762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4260810" y="2360612"/>
            <a:ext cx="762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5937210" y="2360612"/>
            <a:ext cx="685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7537410" y="2276824"/>
            <a:ext cx="990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8134310" y="1685744"/>
            <a:ext cx="765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H(</a:t>
            </a:r>
            <a:r>
              <a:rPr lang="en-US" sz="2000" dirty="0"/>
              <a:t>M</a:t>
            </a:r>
            <a:r>
              <a:rPr lang="en-US" sz="2000" dirty="0" smtClean="0">
                <a:latin typeface="+mn-lt"/>
              </a:rPr>
              <a:t>)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1060410" y="2357735"/>
            <a:ext cx="7062775" cy="461665"/>
            <a:chOff x="1060410" y="2084190"/>
            <a:chExt cx="7062775" cy="346249"/>
          </a:xfrm>
        </p:grpSpPr>
        <p:sp>
          <p:nvSpPr>
            <p:cNvPr id="31" name="TextBox 30"/>
            <p:cNvSpPr txBox="1"/>
            <p:nvPr/>
          </p:nvSpPr>
          <p:spPr>
            <a:xfrm>
              <a:off x="1060410" y="2084190"/>
              <a:ext cx="509575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H</a:t>
              </a:r>
              <a:r>
                <a:rPr lang="en-US" sz="2400" baseline="-25000" dirty="0" smtClean="0"/>
                <a:t>0</a:t>
              </a:r>
              <a:endParaRPr lang="en-US" sz="2400" baseline="-250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743646" y="2084190"/>
              <a:ext cx="509575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H</a:t>
              </a:r>
              <a:r>
                <a:rPr lang="en-US" sz="2400" baseline="-25000" dirty="0" smtClean="0"/>
                <a:t>1</a:t>
              </a:r>
              <a:endParaRPr lang="en-US" sz="2400" baseline="-25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420046" y="2084190"/>
              <a:ext cx="509575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H</a:t>
              </a:r>
              <a:r>
                <a:rPr lang="en-US" sz="2400" baseline="-25000" dirty="0" smtClean="0"/>
                <a:t>2</a:t>
              </a:r>
              <a:endParaRPr lang="en-US" sz="2400" baseline="-25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446" y="2084190"/>
              <a:ext cx="509575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H</a:t>
              </a:r>
              <a:r>
                <a:rPr lang="en-US" sz="2400" baseline="-25000" dirty="0" smtClean="0"/>
                <a:t>3</a:t>
              </a:r>
              <a:endParaRPr lang="en-US" sz="2400" baseline="-250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613610" y="2084190"/>
              <a:ext cx="509575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H</a:t>
              </a:r>
              <a:r>
                <a:rPr lang="en-US" sz="2400" baseline="-25000" dirty="0" smtClean="0"/>
                <a:t>4</a:t>
              </a:r>
              <a:endParaRPr lang="en-US" sz="2400" baseline="-25000" dirty="0"/>
            </a:p>
          </p:txBody>
        </p:sp>
      </p:grpSp>
      <p:sp>
        <p:nvSpPr>
          <p:cNvPr id="36" name="Trapezoid 35"/>
          <p:cNvSpPr/>
          <p:nvPr/>
        </p:nvSpPr>
        <p:spPr>
          <a:xfrm rot="5400000">
            <a:off x="1780563" y="1658445"/>
            <a:ext cx="859366" cy="1066800"/>
          </a:xfrm>
          <a:prstGeom prst="trapezoid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37" name="Trapezoid 36"/>
          <p:cNvSpPr/>
          <p:nvPr/>
        </p:nvSpPr>
        <p:spPr>
          <a:xfrm rot="5400000">
            <a:off x="3456517" y="1696328"/>
            <a:ext cx="859366" cy="1066800"/>
          </a:xfrm>
          <a:prstGeom prst="trapezoid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38" name="Trapezoid 37"/>
          <p:cNvSpPr/>
          <p:nvPr/>
        </p:nvSpPr>
        <p:spPr>
          <a:xfrm rot="5400000">
            <a:off x="5132917" y="1658445"/>
            <a:ext cx="859366" cy="1066800"/>
          </a:xfrm>
          <a:prstGeom prst="trapezoid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39" name="Trapezoid 38"/>
          <p:cNvSpPr/>
          <p:nvPr/>
        </p:nvSpPr>
        <p:spPr>
          <a:xfrm rot="5400000">
            <a:off x="6709738" y="1621628"/>
            <a:ext cx="859366" cy="1066800"/>
          </a:xfrm>
          <a:prstGeom prst="trapezoid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143000" y="1219200"/>
            <a:ext cx="369693" cy="36933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2400" dirty="0" smtClean="0"/>
              <a:t>m</a:t>
            </a:r>
            <a:r>
              <a:rPr lang="en-US" sz="2400" baseline="-25000" dirty="0" smtClean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756961" y="1219200"/>
            <a:ext cx="369693" cy="36933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2400" dirty="0" smtClean="0"/>
              <a:t>m</a:t>
            </a:r>
            <a:r>
              <a:rPr lang="en-US" sz="2400" baseline="-25000" dirty="0"/>
              <a:t>2</a:t>
            </a:r>
            <a:endParaRPr lang="en-US" sz="2400" baseline="-25000" dirty="0" smtClean="0"/>
          </a:p>
        </p:txBody>
      </p:sp>
      <p:sp>
        <p:nvSpPr>
          <p:cNvPr id="42" name="TextBox 41"/>
          <p:cNvSpPr txBox="1"/>
          <p:nvPr/>
        </p:nvSpPr>
        <p:spPr>
          <a:xfrm>
            <a:off x="4430907" y="1219200"/>
            <a:ext cx="369693" cy="36933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2400" dirty="0" smtClean="0"/>
              <a:t>m</a:t>
            </a:r>
            <a:r>
              <a:rPr lang="en-US" sz="2400" baseline="-25000" dirty="0" smtClean="0"/>
              <a:t>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186790" y="1219200"/>
            <a:ext cx="369693" cy="36933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2400" dirty="0" smtClean="0"/>
              <a:t>m</a:t>
            </a:r>
            <a:r>
              <a:rPr lang="en-US" sz="2400" baseline="-25000" dirty="0" smtClean="0"/>
              <a:t>4</a:t>
            </a:r>
          </a:p>
        </p:txBody>
      </p:sp>
      <p:cxnSp>
        <p:nvCxnSpPr>
          <p:cNvPr id="45" name="Elbow Connector 44"/>
          <p:cNvCxnSpPr>
            <a:stCxn id="40" idx="2"/>
            <a:endCxn id="36" idx="2"/>
          </p:cNvCxnSpPr>
          <p:nvPr/>
        </p:nvCxnSpPr>
        <p:spPr>
          <a:xfrm rot="16200000" flipH="1">
            <a:off x="1200690" y="1715688"/>
            <a:ext cx="603313" cy="348999"/>
          </a:xfrm>
          <a:prstGeom prst="bentConnector2">
            <a:avLst/>
          </a:prstGeom>
          <a:ln w="12700" cap="rnd" cmpd="sng">
            <a:solidFill>
              <a:schemeClr val="tx1"/>
            </a:solidFill>
            <a:miter lim="800000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/>
          <p:nvPr/>
        </p:nvCxnSpPr>
        <p:spPr>
          <a:xfrm rot="16200000" flipH="1">
            <a:off x="2800444" y="1727358"/>
            <a:ext cx="603313" cy="348999"/>
          </a:xfrm>
          <a:prstGeom prst="bentConnector2">
            <a:avLst/>
          </a:prstGeom>
          <a:ln w="12700" cap="rnd" cmpd="sng">
            <a:solidFill>
              <a:schemeClr val="tx1"/>
            </a:solidFill>
            <a:miter lim="800000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/>
          <p:nvPr/>
        </p:nvCxnSpPr>
        <p:spPr>
          <a:xfrm rot="16200000" flipH="1">
            <a:off x="4476844" y="1727357"/>
            <a:ext cx="603313" cy="348999"/>
          </a:xfrm>
          <a:prstGeom prst="bentConnector2">
            <a:avLst/>
          </a:prstGeom>
          <a:ln w="12700" cap="rnd" cmpd="sng">
            <a:solidFill>
              <a:schemeClr val="tx1"/>
            </a:solidFill>
            <a:miter lim="800000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/>
          <p:nvPr/>
        </p:nvCxnSpPr>
        <p:spPr>
          <a:xfrm rot="16200000" flipH="1">
            <a:off x="6153244" y="1727357"/>
            <a:ext cx="603313" cy="348999"/>
          </a:xfrm>
          <a:prstGeom prst="bentConnector2">
            <a:avLst/>
          </a:prstGeom>
          <a:ln w="12700" cap="rnd" cmpd="sng">
            <a:solidFill>
              <a:schemeClr val="tx1"/>
            </a:solidFill>
            <a:miter lim="800000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0" y="3249866"/>
            <a:ext cx="1593810" cy="712534"/>
            <a:chOff x="-146010" y="2653521"/>
            <a:chExt cx="1593810" cy="712535"/>
          </a:xfrm>
        </p:grpSpPr>
        <p:cxnSp>
          <p:nvCxnSpPr>
            <p:cNvPr id="51" name="Straight Arrow Connector 50"/>
            <p:cNvCxnSpPr/>
            <p:nvPr/>
          </p:nvCxnSpPr>
          <p:spPr bwMode="auto">
            <a:xfrm>
              <a:off x="304800" y="3364468"/>
              <a:ext cx="1143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2" name="TextBox 51"/>
            <p:cNvSpPr txBox="1"/>
            <p:nvPr/>
          </p:nvSpPr>
          <p:spPr>
            <a:xfrm>
              <a:off x="-146010" y="2653521"/>
              <a:ext cx="847182" cy="646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>
                  <a:latin typeface="+mn-lt"/>
                </a:rPr>
                <a:t>IV</a:t>
              </a:r>
            </a:p>
            <a:p>
              <a:pPr algn="ctr"/>
              <a:r>
                <a:rPr lang="en-US" dirty="0" smtClean="0"/>
                <a:t>(fixed)</a:t>
              </a:r>
              <a:endParaRPr lang="en-US" sz="1800" dirty="0" smtClean="0">
                <a:latin typeface="+mn-lt"/>
              </a:endParaRPr>
            </a:p>
          </p:txBody>
        </p:sp>
      </p:grpSp>
      <p:cxnSp>
        <p:nvCxnSpPr>
          <p:cNvPr id="53" name="Straight Arrow Connector 52"/>
          <p:cNvCxnSpPr/>
          <p:nvPr/>
        </p:nvCxnSpPr>
        <p:spPr bwMode="auto">
          <a:xfrm>
            <a:off x="2508210" y="3960812"/>
            <a:ext cx="762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>
            <a:off x="4184610" y="3960812"/>
            <a:ext cx="762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>
            <a:off x="5861010" y="3960812"/>
            <a:ext cx="685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>
            <a:off x="7461210" y="3877024"/>
            <a:ext cx="990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8058110" y="3285944"/>
            <a:ext cx="8224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H(</a:t>
            </a:r>
            <a:r>
              <a:rPr lang="en-US" sz="2000" dirty="0"/>
              <a:t>M</a:t>
            </a:r>
            <a:r>
              <a:rPr lang="en-US" sz="2000" dirty="0" smtClean="0">
                <a:latin typeface="+mn-lt"/>
              </a:rPr>
              <a:t>’)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984210" y="3957935"/>
            <a:ext cx="7062775" cy="461665"/>
            <a:chOff x="1060410" y="2084190"/>
            <a:chExt cx="7062775" cy="346249"/>
          </a:xfrm>
        </p:grpSpPr>
        <p:sp>
          <p:nvSpPr>
            <p:cNvPr id="59" name="TextBox 58"/>
            <p:cNvSpPr txBox="1"/>
            <p:nvPr/>
          </p:nvSpPr>
          <p:spPr>
            <a:xfrm>
              <a:off x="1060410" y="2084190"/>
              <a:ext cx="509575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H</a:t>
              </a:r>
              <a:r>
                <a:rPr lang="en-US" sz="2400" baseline="-25000" dirty="0" smtClean="0"/>
                <a:t>0</a:t>
              </a:r>
              <a:endParaRPr lang="en-US" sz="2400" baseline="-250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743646" y="2084190"/>
              <a:ext cx="509575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H</a:t>
              </a:r>
              <a:r>
                <a:rPr lang="en-US" sz="2400" baseline="-25000" dirty="0" smtClean="0"/>
                <a:t>1</a:t>
              </a:r>
              <a:endParaRPr lang="en-US" sz="2400" baseline="-250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420046" y="2084190"/>
              <a:ext cx="509575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H</a:t>
              </a:r>
              <a:r>
                <a:rPr lang="en-US" sz="2400" baseline="-25000" dirty="0" smtClean="0"/>
                <a:t>2</a:t>
              </a:r>
              <a:endParaRPr lang="en-US" sz="2400" baseline="-25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096446" y="2084190"/>
              <a:ext cx="509575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H</a:t>
              </a:r>
              <a:r>
                <a:rPr lang="en-US" sz="2400" baseline="-25000" dirty="0" smtClean="0"/>
                <a:t>3</a:t>
              </a:r>
              <a:endParaRPr lang="en-US" sz="2400" baseline="-250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613610" y="2084190"/>
              <a:ext cx="509575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H</a:t>
              </a:r>
              <a:r>
                <a:rPr lang="en-US" sz="2400" baseline="-25000" dirty="0" smtClean="0"/>
                <a:t>4</a:t>
              </a:r>
              <a:endParaRPr lang="en-US" sz="2400" baseline="-25000" dirty="0"/>
            </a:p>
          </p:txBody>
        </p:sp>
      </p:grpSp>
      <p:sp>
        <p:nvSpPr>
          <p:cNvPr id="64" name="Trapezoid 63"/>
          <p:cNvSpPr/>
          <p:nvPr/>
        </p:nvSpPr>
        <p:spPr>
          <a:xfrm rot="5400000">
            <a:off x="1704363" y="3258645"/>
            <a:ext cx="859366" cy="1066800"/>
          </a:xfrm>
          <a:prstGeom prst="trapezoid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65" name="Trapezoid 64"/>
          <p:cNvSpPr/>
          <p:nvPr/>
        </p:nvSpPr>
        <p:spPr>
          <a:xfrm rot="5400000">
            <a:off x="3380317" y="3296528"/>
            <a:ext cx="859366" cy="1066800"/>
          </a:xfrm>
          <a:prstGeom prst="trapezoid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66" name="Trapezoid 65"/>
          <p:cNvSpPr/>
          <p:nvPr/>
        </p:nvSpPr>
        <p:spPr>
          <a:xfrm rot="5400000">
            <a:off x="5056717" y="3258645"/>
            <a:ext cx="859366" cy="1066800"/>
          </a:xfrm>
          <a:prstGeom prst="trapezoid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67" name="Trapezoid 66"/>
          <p:cNvSpPr/>
          <p:nvPr/>
        </p:nvSpPr>
        <p:spPr>
          <a:xfrm rot="5400000">
            <a:off x="6633538" y="3221828"/>
            <a:ext cx="859366" cy="1066800"/>
          </a:xfrm>
          <a:prstGeom prst="trapezoid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066800" y="2819400"/>
            <a:ext cx="442579" cy="36933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2400" dirty="0" smtClean="0"/>
              <a:t>m’</a:t>
            </a:r>
            <a:r>
              <a:rPr lang="en-US" sz="2400" baseline="-25000" dirty="0" smtClean="0"/>
              <a:t>1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680761" y="2819400"/>
            <a:ext cx="442579" cy="36933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2400" dirty="0" smtClean="0"/>
              <a:t>m’</a:t>
            </a:r>
            <a:r>
              <a:rPr lang="en-US" sz="2400" baseline="-25000" dirty="0" smtClean="0"/>
              <a:t>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354707" y="2819400"/>
            <a:ext cx="442579" cy="36933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2400" dirty="0" smtClean="0"/>
              <a:t>m’</a:t>
            </a:r>
            <a:r>
              <a:rPr lang="en-US" sz="2400" baseline="-25000" dirty="0" smtClean="0"/>
              <a:t>3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110590" y="2819400"/>
            <a:ext cx="442579" cy="36933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2400" dirty="0" smtClean="0"/>
              <a:t>m’</a:t>
            </a:r>
            <a:r>
              <a:rPr lang="en-US" sz="2400" baseline="-25000" dirty="0" smtClean="0"/>
              <a:t>4</a:t>
            </a:r>
          </a:p>
        </p:txBody>
      </p:sp>
      <p:cxnSp>
        <p:nvCxnSpPr>
          <p:cNvPr id="72" name="Elbow Connector 71"/>
          <p:cNvCxnSpPr>
            <a:stCxn id="68" idx="2"/>
            <a:endCxn id="64" idx="2"/>
          </p:cNvCxnSpPr>
          <p:nvPr/>
        </p:nvCxnSpPr>
        <p:spPr>
          <a:xfrm rot="16200000" flipH="1">
            <a:off x="1142712" y="3334110"/>
            <a:ext cx="603313" cy="312556"/>
          </a:xfrm>
          <a:prstGeom prst="bentConnector2">
            <a:avLst/>
          </a:prstGeom>
          <a:ln w="12700" cap="rnd" cmpd="sng">
            <a:solidFill>
              <a:schemeClr val="tx1"/>
            </a:solidFill>
            <a:miter lim="800000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/>
          <p:cNvCxnSpPr/>
          <p:nvPr/>
        </p:nvCxnSpPr>
        <p:spPr>
          <a:xfrm rot="16200000" flipH="1">
            <a:off x="2724244" y="3327558"/>
            <a:ext cx="603313" cy="348999"/>
          </a:xfrm>
          <a:prstGeom prst="bentConnector2">
            <a:avLst/>
          </a:prstGeom>
          <a:ln w="12700" cap="rnd" cmpd="sng">
            <a:solidFill>
              <a:schemeClr val="tx1"/>
            </a:solidFill>
            <a:miter lim="800000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/>
          <p:cNvCxnSpPr/>
          <p:nvPr/>
        </p:nvCxnSpPr>
        <p:spPr>
          <a:xfrm rot="16200000" flipH="1">
            <a:off x="4400644" y="3327557"/>
            <a:ext cx="603313" cy="348999"/>
          </a:xfrm>
          <a:prstGeom prst="bentConnector2">
            <a:avLst/>
          </a:prstGeom>
          <a:ln w="12700" cap="rnd" cmpd="sng">
            <a:solidFill>
              <a:schemeClr val="tx1"/>
            </a:solidFill>
            <a:miter lim="800000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74"/>
          <p:cNvCxnSpPr/>
          <p:nvPr/>
        </p:nvCxnSpPr>
        <p:spPr>
          <a:xfrm rot="16200000" flipH="1">
            <a:off x="6077044" y="3327557"/>
            <a:ext cx="603313" cy="348999"/>
          </a:xfrm>
          <a:prstGeom prst="bentConnector2">
            <a:avLst/>
          </a:prstGeom>
          <a:ln w="12700" cap="rnd" cmpd="sng">
            <a:solidFill>
              <a:schemeClr val="tx1"/>
            </a:solidFill>
            <a:miter lim="800000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618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Proof: collision on H </a:t>
            </a:r>
            <a:r>
              <a:rPr lang="en-US" dirty="0" smtClean="0">
                <a:sym typeface="Wingdings"/>
              </a:rPr>
              <a:t> collision on 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9208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Let |M| = |M’|, M≠M’, and H(M) = h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(m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, H</a:t>
            </a:r>
            <a:r>
              <a:rPr lang="en-US" sz="2400" baseline="-25000" dirty="0" smtClean="0"/>
              <a:t>i-1</a:t>
            </a:r>
            <a:r>
              <a:rPr lang="en-US" sz="2400" dirty="0" smtClean="0"/>
              <a:t>) with m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= IV</a:t>
            </a:r>
          </a:p>
          <a:p>
            <a:pPr marL="0" indent="0">
              <a:buNone/>
            </a:pPr>
            <a:r>
              <a:rPr lang="en-US" sz="2400" dirty="0" smtClean="0"/>
              <a:t>Suppose H(M) = H(M’) . We build a collision on h.</a:t>
            </a:r>
            <a:br>
              <a:rPr lang="en-US" sz="2400" dirty="0" smtClean="0"/>
            </a:br>
            <a:endParaRPr lang="en-US" sz="2400" dirty="0" smtClean="0"/>
          </a:p>
          <a:p>
            <a:pPr marL="0" indent="0">
              <a:buNone/>
            </a:pPr>
            <a:r>
              <a:rPr lang="en-US" sz="2400" b="1" i="1" u="sng" dirty="0" smtClean="0"/>
              <a:t>Case 2</a:t>
            </a:r>
            <a:r>
              <a:rPr lang="en-US" sz="2400" dirty="0" smtClean="0"/>
              <a:t>: m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= </a:t>
            </a:r>
            <a:r>
              <a:rPr lang="en-US" sz="2400" dirty="0" err="1" smtClean="0"/>
              <a:t>m’</a:t>
            </a:r>
            <a:r>
              <a:rPr lang="en-US" sz="2400" baseline="-25000" dirty="0" err="1" smtClean="0"/>
              <a:t>i</a:t>
            </a:r>
            <a:r>
              <a:rPr lang="en-US" sz="2400" i="1" dirty="0"/>
              <a:t> </a:t>
            </a:r>
            <a:r>
              <a:rPr lang="en-US" sz="2400" i="1" dirty="0" smtClean="0"/>
              <a:t>and 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i-1</a:t>
            </a:r>
            <a:r>
              <a:rPr lang="en-US" sz="2400" dirty="0" smtClean="0"/>
              <a:t> ≠ H’</a:t>
            </a:r>
            <a:r>
              <a:rPr lang="en-US" sz="2400" baseline="-25000" dirty="0" smtClean="0"/>
              <a:t>i-1</a:t>
            </a:r>
            <a:r>
              <a:rPr lang="en-US" sz="2400" dirty="0" smtClean="0"/>
              <a:t> for all </a:t>
            </a:r>
            <a:r>
              <a:rPr lang="en-US" sz="2400" dirty="0" err="1" smtClean="0"/>
              <a:t>i</a:t>
            </a:r>
            <a:r>
              <a:rPr lang="en-US" sz="2400" dirty="0" smtClean="0"/>
              <a:t>.  But then M = M’, violating our assumption.</a:t>
            </a:r>
            <a:endParaRPr lang="en-US" sz="2400" baseline="-250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71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76200" y="1649666"/>
            <a:ext cx="1593810" cy="712534"/>
            <a:chOff x="-146010" y="2653521"/>
            <a:chExt cx="1593810" cy="712535"/>
          </a:xfrm>
        </p:grpSpPr>
        <p:cxnSp>
          <p:nvCxnSpPr>
            <p:cNvPr id="11" name="Straight Arrow Connector 10"/>
            <p:cNvCxnSpPr/>
            <p:nvPr/>
          </p:nvCxnSpPr>
          <p:spPr bwMode="auto">
            <a:xfrm>
              <a:off x="304800" y="3364468"/>
              <a:ext cx="1143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-146010" y="2653521"/>
              <a:ext cx="847182" cy="646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>
                  <a:latin typeface="+mn-lt"/>
                </a:rPr>
                <a:t>IV</a:t>
              </a:r>
            </a:p>
            <a:p>
              <a:pPr algn="ctr"/>
              <a:r>
                <a:rPr lang="en-US" dirty="0" smtClean="0"/>
                <a:t>(fixed)</a:t>
              </a:r>
              <a:endParaRPr lang="en-US" sz="1800" dirty="0" smtClean="0">
                <a:latin typeface="+mn-lt"/>
              </a:endParaRPr>
            </a:p>
          </p:txBody>
        </p:sp>
      </p:grpSp>
      <p:cxnSp>
        <p:nvCxnSpPr>
          <p:cNvPr id="25" name="Straight Arrow Connector 24"/>
          <p:cNvCxnSpPr/>
          <p:nvPr/>
        </p:nvCxnSpPr>
        <p:spPr bwMode="auto">
          <a:xfrm>
            <a:off x="2584410" y="2360612"/>
            <a:ext cx="762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4260810" y="2360612"/>
            <a:ext cx="762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5937210" y="2360612"/>
            <a:ext cx="685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7537410" y="2276824"/>
            <a:ext cx="990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8134310" y="1685744"/>
            <a:ext cx="770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H(m)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1060410" y="2357735"/>
            <a:ext cx="7062775" cy="461665"/>
            <a:chOff x="1060410" y="2084190"/>
            <a:chExt cx="7062775" cy="346249"/>
          </a:xfrm>
        </p:grpSpPr>
        <p:sp>
          <p:nvSpPr>
            <p:cNvPr id="31" name="TextBox 30"/>
            <p:cNvSpPr txBox="1"/>
            <p:nvPr/>
          </p:nvSpPr>
          <p:spPr>
            <a:xfrm>
              <a:off x="1060410" y="2084190"/>
              <a:ext cx="509575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H</a:t>
              </a:r>
              <a:r>
                <a:rPr lang="en-US" sz="2400" baseline="-25000" dirty="0" smtClean="0"/>
                <a:t>0</a:t>
              </a:r>
              <a:endParaRPr lang="en-US" sz="2400" baseline="-250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743646" y="2084190"/>
              <a:ext cx="509575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H</a:t>
              </a:r>
              <a:r>
                <a:rPr lang="en-US" sz="2400" baseline="-25000" dirty="0" smtClean="0"/>
                <a:t>1</a:t>
              </a:r>
              <a:endParaRPr lang="en-US" sz="2400" baseline="-25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420046" y="2084190"/>
              <a:ext cx="509575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H</a:t>
              </a:r>
              <a:r>
                <a:rPr lang="en-US" sz="2400" baseline="-25000" dirty="0" smtClean="0"/>
                <a:t>2</a:t>
              </a:r>
              <a:endParaRPr lang="en-US" sz="2400" baseline="-25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096446" y="2084190"/>
              <a:ext cx="509575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H</a:t>
              </a:r>
              <a:r>
                <a:rPr lang="en-US" sz="2400" baseline="-25000" dirty="0" smtClean="0"/>
                <a:t>3</a:t>
              </a:r>
              <a:endParaRPr lang="en-US" sz="2400" baseline="-250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613610" y="2084190"/>
              <a:ext cx="509575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H</a:t>
              </a:r>
              <a:r>
                <a:rPr lang="en-US" sz="2400" baseline="-25000" dirty="0" smtClean="0"/>
                <a:t>4</a:t>
              </a:r>
              <a:endParaRPr lang="en-US" sz="2400" baseline="-25000" dirty="0"/>
            </a:p>
          </p:txBody>
        </p:sp>
      </p:grpSp>
      <p:sp>
        <p:nvSpPr>
          <p:cNvPr id="36" name="Trapezoid 35"/>
          <p:cNvSpPr/>
          <p:nvPr/>
        </p:nvSpPr>
        <p:spPr>
          <a:xfrm rot="5400000">
            <a:off x="1780563" y="1658445"/>
            <a:ext cx="859366" cy="1066800"/>
          </a:xfrm>
          <a:prstGeom prst="trapezoid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37" name="Trapezoid 36"/>
          <p:cNvSpPr/>
          <p:nvPr/>
        </p:nvSpPr>
        <p:spPr>
          <a:xfrm rot="5400000">
            <a:off x="3456517" y="1696328"/>
            <a:ext cx="859366" cy="1066800"/>
          </a:xfrm>
          <a:prstGeom prst="trapezoid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38" name="Trapezoid 37"/>
          <p:cNvSpPr/>
          <p:nvPr/>
        </p:nvSpPr>
        <p:spPr>
          <a:xfrm rot="5400000">
            <a:off x="5132917" y="1658445"/>
            <a:ext cx="859366" cy="1066800"/>
          </a:xfrm>
          <a:prstGeom prst="trapezoid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39" name="Trapezoid 38"/>
          <p:cNvSpPr/>
          <p:nvPr/>
        </p:nvSpPr>
        <p:spPr>
          <a:xfrm rot="5400000">
            <a:off x="6709738" y="1621628"/>
            <a:ext cx="859366" cy="1066800"/>
          </a:xfrm>
          <a:prstGeom prst="trapezoid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143000" y="1219200"/>
            <a:ext cx="369693" cy="36933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2400" dirty="0" smtClean="0"/>
              <a:t>m</a:t>
            </a:r>
            <a:r>
              <a:rPr lang="en-US" sz="2400" baseline="-25000" dirty="0" smtClean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756961" y="1219200"/>
            <a:ext cx="369693" cy="36933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2400" dirty="0" smtClean="0"/>
              <a:t>m</a:t>
            </a:r>
            <a:r>
              <a:rPr lang="en-US" sz="2400" baseline="-25000" dirty="0"/>
              <a:t>2</a:t>
            </a:r>
            <a:endParaRPr lang="en-US" sz="2400" baseline="-25000" dirty="0" smtClean="0"/>
          </a:p>
        </p:txBody>
      </p:sp>
      <p:sp>
        <p:nvSpPr>
          <p:cNvPr id="42" name="TextBox 41"/>
          <p:cNvSpPr txBox="1"/>
          <p:nvPr/>
        </p:nvSpPr>
        <p:spPr>
          <a:xfrm>
            <a:off x="4430907" y="1219200"/>
            <a:ext cx="369693" cy="36933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2400" dirty="0" smtClean="0"/>
              <a:t>m</a:t>
            </a:r>
            <a:r>
              <a:rPr lang="en-US" sz="2400" baseline="-25000" dirty="0" smtClean="0"/>
              <a:t>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186790" y="1219200"/>
            <a:ext cx="369693" cy="36933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2400" dirty="0" smtClean="0"/>
              <a:t>m</a:t>
            </a:r>
            <a:r>
              <a:rPr lang="en-US" sz="2400" baseline="-25000" dirty="0" smtClean="0"/>
              <a:t>4</a:t>
            </a:r>
          </a:p>
        </p:txBody>
      </p:sp>
      <p:cxnSp>
        <p:nvCxnSpPr>
          <p:cNvPr id="45" name="Elbow Connector 44"/>
          <p:cNvCxnSpPr>
            <a:stCxn id="40" idx="2"/>
            <a:endCxn id="36" idx="2"/>
          </p:cNvCxnSpPr>
          <p:nvPr/>
        </p:nvCxnSpPr>
        <p:spPr>
          <a:xfrm rot="16200000" flipH="1">
            <a:off x="1200690" y="1715688"/>
            <a:ext cx="603313" cy="348999"/>
          </a:xfrm>
          <a:prstGeom prst="bentConnector2">
            <a:avLst/>
          </a:prstGeom>
          <a:ln w="12700" cap="rnd" cmpd="sng">
            <a:solidFill>
              <a:schemeClr val="tx1"/>
            </a:solidFill>
            <a:miter lim="800000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/>
          <p:nvPr/>
        </p:nvCxnSpPr>
        <p:spPr>
          <a:xfrm rot="16200000" flipH="1">
            <a:off x="2800444" y="1727358"/>
            <a:ext cx="603313" cy="348999"/>
          </a:xfrm>
          <a:prstGeom prst="bentConnector2">
            <a:avLst/>
          </a:prstGeom>
          <a:ln w="12700" cap="rnd" cmpd="sng">
            <a:solidFill>
              <a:schemeClr val="tx1"/>
            </a:solidFill>
            <a:miter lim="800000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/>
          <p:nvPr/>
        </p:nvCxnSpPr>
        <p:spPr>
          <a:xfrm rot="16200000" flipH="1">
            <a:off x="4476844" y="1727357"/>
            <a:ext cx="603313" cy="348999"/>
          </a:xfrm>
          <a:prstGeom prst="bentConnector2">
            <a:avLst/>
          </a:prstGeom>
          <a:ln w="12700" cap="rnd" cmpd="sng">
            <a:solidFill>
              <a:schemeClr val="tx1"/>
            </a:solidFill>
            <a:miter lim="800000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/>
          <p:nvPr/>
        </p:nvCxnSpPr>
        <p:spPr>
          <a:xfrm rot="16200000" flipH="1">
            <a:off x="6153244" y="1727357"/>
            <a:ext cx="603313" cy="348999"/>
          </a:xfrm>
          <a:prstGeom prst="bentConnector2">
            <a:avLst/>
          </a:prstGeom>
          <a:ln w="12700" cap="rnd" cmpd="sng">
            <a:solidFill>
              <a:schemeClr val="tx1"/>
            </a:solidFill>
            <a:miter lim="800000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0" y="3249866"/>
            <a:ext cx="1593810" cy="712534"/>
            <a:chOff x="-146010" y="2653521"/>
            <a:chExt cx="1593810" cy="712535"/>
          </a:xfrm>
        </p:grpSpPr>
        <p:cxnSp>
          <p:nvCxnSpPr>
            <p:cNvPr id="51" name="Straight Arrow Connector 50"/>
            <p:cNvCxnSpPr/>
            <p:nvPr/>
          </p:nvCxnSpPr>
          <p:spPr bwMode="auto">
            <a:xfrm>
              <a:off x="304800" y="3364468"/>
              <a:ext cx="1143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2" name="TextBox 51"/>
            <p:cNvSpPr txBox="1"/>
            <p:nvPr/>
          </p:nvSpPr>
          <p:spPr>
            <a:xfrm>
              <a:off x="-146010" y="2653521"/>
              <a:ext cx="847182" cy="646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>
                  <a:latin typeface="+mn-lt"/>
                </a:rPr>
                <a:t>IV</a:t>
              </a:r>
            </a:p>
            <a:p>
              <a:pPr algn="ctr"/>
              <a:r>
                <a:rPr lang="en-US" dirty="0" smtClean="0"/>
                <a:t>(fixed)</a:t>
              </a:r>
              <a:endParaRPr lang="en-US" sz="1800" dirty="0" smtClean="0">
                <a:latin typeface="+mn-lt"/>
              </a:endParaRPr>
            </a:p>
          </p:txBody>
        </p:sp>
      </p:grpSp>
      <p:cxnSp>
        <p:nvCxnSpPr>
          <p:cNvPr id="53" name="Straight Arrow Connector 52"/>
          <p:cNvCxnSpPr/>
          <p:nvPr/>
        </p:nvCxnSpPr>
        <p:spPr bwMode="auto">
          <a:xfrm>
            <a:off x="2508210" y="3960812"/>
            <a:ext cx="762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>
            <a:off x="4184610" y="3960812"/>
            <a:ext cx="762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>
            <a:off x="5861010" y="3960812"/>
            <a:ext cx="685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>
            <a:off x="7461210" y="3877024"/>
            <a:ext cx="990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8058110" y="3285944"/>
            <a:ext cx="770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H(m)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984210" y="3957935"/>
            <a:ext cx="7062775" cy="461665"/>
            <a:chOff x="1060410" y="2084190"/>
            <a:chExt cx="7062775" cy="346249"/>
          </a:xfrm>
        </p:grpSpPr>
        <p:sp>
          <p:nvSpPr>
            <p:cNvPr id="59" name="TextBox 58"/>
            <p:cNvSpPr txBox="1"/>
            <p:nvPr/>
          </p:nvSpPr>
          <p:spPr>
            <a:xfrm>
              <a:off x="1060410" y="2084190"/>
              <a:ext cx="509575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H</a:t>
              </a:r>
              <a:r>
                <a:rPr lang="en-US" sz="2400" baseline="-25000" dirty="0" smtClean="0"/>
                <a:t>0</a:t>
              </a:r>
              <a:endParaRPr lang="en-US" sz="2400" baseline="-250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743646" y="2084190"/>
              <a:ext cx="509575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H</a:t>
              </a:r>
              <a:r>
                <a:rPr lang="en-US" sz="2400" baseline="-25000" dirty="0" smtClean="0"/>
                <a:t>1</a:t>
              </a:r>
              <a:endParaRPr lang="en-US" sz="2400" baseline="-250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420046" y="2084190"/>
              <a:ext cx="509575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H</a:t>
              </a:r>
              <a:r>
                <a:rPr lang="en-US" sz="2400" baseline="-25000" dirty="0" smtClean="0"/>
                <a:t>2</a:t>
              </a:r>
              <a:endParaRPr lang="en-US" sz="2400" baseline="-25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096446" y="2084190"/>
              <a:ext cx="509575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H</a:t>
              </a:r>
              <a:r>
                <a:rPr lang="en-US" sz="2400" baseline="-25000" dirty="0" smtClean="0"/>
                <a:t>3</a:t>
              </a:r>
              <a:endParaRPr lang="en-US" sz="2400" baseline="-250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613610" y="2084190"/>
              <a:ext cx="509575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H</a:t>
              </a:r>
              <a:r>
                <a:rPr lang="en-US" sz="2400" baseline="-25000" dirty="0" smtClean="0"/>
                <a:t>4</a:t>
              </a:r>
              <a:endParaRPr lang="en-US" sz="2400" baseline="-25000" dirty="0"/>
            </a:p>
          </p:txBody>
        </p:sp>
      </p:grpSp>
      <p:sp>
        <p:nvSpPr>
          <p:cNvPr id="64" name="Trapezoid 63"/>
          <p:cNvSpPr/>
          <p:nvPr/>
        </p:nvSpPr>
        <p:spPr>
          <a:xfrm rot="5400000">
            <a:off x="1704363" y="3258645"/>
            <a:ext cx="859366" cy="1066800"/>
          </a:xfrm>
          <a:prstGeom prst="trapezoid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65" name="Trapezoid 64"/>
          <p:cNvSpPr/>
          <p:nvPr/>
        </p:nvSpPr>
        <p:spPr>
          <a:xfrm rot="5400000">
            <a:off x="3380317" y="3296528"/>
            <a:ext cx="859366" cy="1066800"/>
          </a:xfrm>
          <a:prstGeom prst="trapezoid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66" name="Trapezoid 65"/>
          <p:cNvSpPr/>
          <p:nvPr/>
        </p:nvSpPr>
        <p:spPr>
          <a:xfrm rot="5400000">
            <a:off x="5056717" y="3258645"/>
            <a:ext cx="859366" cy="1066800"/>
          </a:xfrm>
          <a:prstGeom prst="trapezoid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67" name="Trapezoid 66"/>
          <p:cNvSpPr/>
          <p:nvPr/>
        </p:nvSpPr>
        <p:spPr>
          <a:xfrm rot="5400000">
            <a:off x="6633538" y="3221828"/>
            <a:ext cx="859366" cy="1066800"/>
          </a:xfrm>
          <a:prstGeom prst="trapezoid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066800" y="2819400"/>
            <a:ext cx="442579" cy="36933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2400" dirty="0" smtClean="0"/>
              <a:t>m’</a:t>
            </a:r>
            <a:r>
              <a:rPr lang="en-US" sz="2400" baseline="-25000" dirty="0" smtClean="0"/>
              <a:t>1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680761" y="2819400"/>
            <a:ext cx="442579" cy="36933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2400" dirty="0" smtClean="0"/>
              <a:t>m’</a:t>
            </a:r>
            <a:r>
              <a:rPr lang="en-US" sz="2400" baseline="-25000" dirty="0" smtClean="0"/>
              <a:t>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354707" y="2819400"/>
            <a:ext cx="442579" cy="36933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2400" dirty="0" smtClean="0"/>
              <a:t>m’</a:t>
            </a:r>
            <a:r>
              <a:rPr lang="en-US" sz="2400" baseline="-25000" dirty="0" smtClean="0"/>
              <a:t>3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110590" y="2819400"/>
            <a:ext cx="442579" cy="36933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2400" dirty="0" smtClean="0"/>
              <a:t>m’</a:t>
            </a:r>
            <a:r>
              <a:rPr lang="en-US" sz="2400" baseline="-25000" dirty="0" smtClean="0"/>
              <a:t>4</a:t>
            </a:r>
          </a:p>
        </p:txBody>
      </p:sp>
      <p:cxnSp>
        <p:nvCxnSpPr>
          <p:cNvPr id="72" name="Elbow Connector 71"/>
          <p:cNvCxnSpPr>
            <a:stCxn id="68" idx="2"/>
            <a:endCxn id="64" idx="2"/>
          </p:cNvCxnSpPr>
          <p:nvPr/>
        </p:nvCxnSpPr>
        <p:spPr>
          <a:xfrm rot="16200000" flipH="1">
            <a:off x="1142712" y="3334110"/>
            <a:ext cx="603313" cy="312556"/>
          </a:xfrm>
          <a:prstGeom prst="bentConnector2">
            <a:avLst/>
          </a:prstGeom>
          <a:ln w="12700" cap="rnd" cmpd="sng">
            <a:solidFill>
              <a:schemeClr val="tx1"/>
            </a:solidFill>
            <a:miter lim="800000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/>
          <p:cNvCxnSpPr/>
          <p:nvPr/>
        </p:nvCxnSpPr>
        <p:spPr>
          <a:xfrm rot="16200000" flipH="1">
            <a:off x="2724244" y="3327558"/>
            <a:ext cx="603313" cy="348999"/>
          </a:xfrm>
          <a:prstGeom prst="bentConnector2">
            <a:avLst/>
          </a:prstGeom>
          <a:ln w="12700" cap="rnd" cmpd="sng">
            <a:solidFill>
              <a:schemeClr val="tx1"/>
            </a:solidFill>
            <a:miter lim="800000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/>
          <p:cNvCxnSpPr/>
          <p:nvPr/>
        </p:nvCxnSpPr>
        <p:spPr>
          <a:xfrm rot="16200000" flipH="1">
            <a:off x="4400644" y="3327557"/>
            <a:ext cx="603313" cy="348999"/>
          </a:xfrm>
          <a:prstGeom prst="bentConnector2">
            <a:avLst/>
          </a:prstGeom>
          <a:ln w="12700" cap="rnd" cmpd="sng">
            <a:solidFill>
              <a:schemeClr val="tx1"/>
            </a:solidFill>
            <a:miter lim="800000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74"/>
          <p:cNvCxnSpPr/>
          <p:nvPr/>
        </p:nvCxnSpPr>
        <p:spPr>
          <a:xfrm rot="16200000" flipH="1">
            <a:off x="6077044" y="3327557"/>
            <a:ext cx="603313" cy="348999"/>
          </a:xfrm>
          <a:prstGeom prst="bentConnector2">
            <a:avLst/>
          </a:prstGeom>
          <a:ln w="12700" cap="rnd" cmpd="sng">
            <a:solidFill>
              <a:schemeClr val="tx1"/>
            </a:solidFill>
            <a:miter lim="800000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912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2141" y="1295400"/>
            <a:ext cx="78512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Suppose we define     </a:t>
            </a:r>
            <a:r>
              <a:rPr lang="en-US" sz="2400" b="1" dirty="0">
                <a:solidFill>
                  <a:srgbClr val="990000"/>
                </a:solidFill>
              </a:rPr>
              <a:t>h(H, m) = E(m, </a:t>
            </a:r>
            <a:r>
              <a:rPr lang="en-US" sz="2400" b="1" dirty="0" smtClean="0">
                <a:solidFill>
                  <a:srgbClr val="990000"/>
                </a:solidFill>
              </a:rPr>
              <a:t>H)</a:t>
            </a:r>
            <a:endParaRPr lang="en-US" sz="2400" dirty="0" smtClean="0">
              <a:solidFill>
                <a:srgbClr val="99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Then the resulting h(.,.) is not collision resistant.</a:t>
            </a:r>
          </a:p>
          <a:p>
            <a:endParaRPr lang="en-US" sz="2400" dirty="0" smtClean="0">
              <a:solidFill>
                <a:srgbClr val="0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To build a collision </a:t>
            </a:r>
            <a:r>
              <a:rPr lang="en-US" sz="2400" dirty="0"/>
              <a:t>(</a:t>
            </a:r>
            <a:r>
              <a:rPr lang="en-US" sz="2400" dirty="0" err="1"/>
              <a:t>H,m</a:t>
            </a:r>
            <a:r>
              <a:rPr lang="en-US" sz="2400" dirty="0"/>
              <a:t>) and (</a:t>
            </a:r>
            <a:r>
              <a:rPr lang="en-US" sz="2400" dirty="0" err="1"/>
              <a:t>H’,m</a:t>
            </a:r>
            <a:r>
              <a:rPr lang="en-US" sz="2400" dirty="0"/>
              <a:t>’</a:t>
            </a:r>
            <a:r>
              <a:rPr lang="en-US" sz="2400" dirty="0" smtClean="0"/>
              <a:t>), i.e.,</a:t>
            </a:r>
            <a:br>
              <a:rPr lang="en-US" sz="2400" dirty="0" smtClean="0"/>
            </a:br>
            <a:r>
              <a:rPr lang="en-US" sz="2400" dirty="0" smtClean="0"/>
              <a:t>                E(</a:t>
            </a:r>
            <a:r>
              <a:rPr lang="en-US" sz="2400" dirty="0" err="1" smtClean="0"/>
              <a:t>m,H</a:t>
            </a:r>
            <a:r>
              <a:rPr lang="en-US" sz="2400" dirty="0" smtClean="0"/>
              <a:t>) = E(m’, H’)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000000"/>
                </a:solidFill>
              </a:rPr>
              <a:t>choose random </a:t>
            </a:r>
            <a:r>
              <a:rPr lang="en-US" sz="2400" dirty="0" smtClean="0"/>
              <a:t>(</a:t>
            </a:r>
            <a:r>
              <a:rPr lang="en-US" sz="2400" dirty="0" err="1"/>
              <a:t>H,m,m</a:t>
            </a:r>
            <a:r>
              <a:rPr lang="en-US" sz="2400" dirty="0"/>
              <a:t>’) </a:t>
            </a:r>
            <a:r>
              <a:rPr lang="en-US" sz="2400" dirty="0" smtClean="0"/>
              <a:t>and construct H’ as follows: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4220475"/>
            <a:ext cx="2772063" cy="4799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400" dirty="0" smtClean="0"/>
              <a:t>1. H’=D(m’, E(</a:t>
            </a:r>
            <a:r>
              <a:rPr lang="en-US" sz="2400" dirty="0" err="1" smtClean="0"/>
              <a:t>m,H</a:t>
            </a:r>
            <a:r>
              <a:rPr lang="en-US" sz="2400" dirty="0" smtClean="0"/>
              <a:t>))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71600" y="4830075"/>
            <a:ext cx="2772063" cy="4799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400" dirty="0" smtClean="0"/>
              <a:t>2. H’=E(m’, D(</a:t>
            </a:r>
            <a:r>
              <a:rPr lang="en-US" sz="2400" dirty="0" err="1" smtClean="0"/>
              <a:t>m,H</a:t>
            </a:r>
            <a:r>
              <a:rPr lang="en-US" sz="2400" dirty="0" smtClean="0"/>
              <a:t>))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71601" y="5439675"/>
            <a:ext cx="2745463" cy="4799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400" dirty="0" smtClean="0"/>
              <a:t>3. H’=E(m’, E(</a:t>
            </a:r>
            <a:r>
              <a:rPr lang="en-US" sz="2400" dirty="0" err="1" smtClean="0"/>
              <a:t>m,H</a:t>
            </a:r>
            <a:r>
              <a:rPr lang="en-US" sz="2400" dirty="0" smtClean="0"/>
              <a:t>))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71601" y="6025278"/>
            <a:ext cx="2798663" cy="5279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2400" dirty="0" smtClean="0"/>
              <a:t>4. H’=D(m’, D(</a:t>
            </a:r>
            <a:r>
              <a:rPr lang="en-US" sz="2400" dirty="0" err="1" smtClean="0"/>
              <a:t>m,H</a:t>
            </a:r>
            <a:r>
              <a:rPr lang="en-US" sz="2400" dirty="0" smtClean="0"/>
              <a:t>))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270823" y="4103436"/>
            <a:ext cx="3581400" cy="1453278"/>
          </a:xfrm>
          <a:prstGeom prst="wedgeRoundRectCallout">
            <a:avLst>
              <a:gd name="adj1" fmla="val -82872"/>
              <a:gd name="adj2" fmla="val -19284"/>
              <a:gd name="adj3" fmla="val 16667"/>
            </a:avLst>
          </a:prstGeom>
          <a:solidFill>
            <a:schemeClr val="accent5"/>
          </a:solidFill>
          <a:ln w="28575" cap="rnd" cmpd="sng">
            <a:noFill/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   E(m’, H’) 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= E(</a:t>
            </a:r>
            <a:r>
              <a:rPr lang="en-US" sz="2400" u="sng" dirty="0" smtClean="0">
                <a:solidFill>
                  <a:schemeClr val="bg1"/>
                </a:solidFill>
              </a:rPr>
              <a:t>m</a:t>
            </a:r>
            <a:r>
              <a:rPr lang="en-US" sz="2400" dirty="0" smtClean="0">
                <a:solidFill>
                  <a:schemeClr val="bg1"/>
                </a:solidFill>
              </a:rPr>
              <a:t>’, D(</a:t>
            </a:r>
            <a:r>
              <a:rPr lang="en-US" sz="2400" u="sng" dirty="0" smtClean="0">
                <a:solidFill>
                  <a:schemeClr val="bg1"/>
                </a:solidFill>
              </a:rPr>
              <a:t>m</a:t>
            </a:r>
            <a:r>
              <a:rPr lang="en-US" sz="2400" dirty="0" smtClean="0">
                <a:solidFill>
                  <a:schemeClr val="bg1"/>
                </a:solidFill>
              </a:rPr>
              <a:t>’, E(</a:t>
            </a:r>
            <a:r>
              <a:rPr lang="en-US" sz="2400" dirty="0" err="1" smtClean="0">
                <a:solidFill>
                  <a:schemeClr val="bg1"/>
                </a:solidFill>
              </a:rPr>
              <a:t>m,H</a:t>
            </a:r>
            <a:r>
              <a:rPr lang="en-US" sz="2400" dirty="0" smtClean="0">
                <a:solidFill>
                  <a:schemeClr val="bg1"/>
                </a:solidFill>
              </a:rPr>
              <a:t>))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= E(</a:t>
            </a:r>
            <a:r>
              <a:rPr lang="en-US" sz="2400" dirty="0" err="1" smtClean="0">
                <a:solidFill>
                  <a:schemeClr val="bg1"/>
                </a:solidFill>
              </a:rPr>
              <a:t>m,H</a:t>
            </a:r>
            <a:r>
              <a:rPr lang="en-US" sz="24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14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228600"/>
            <a:ext cx="88392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HMAC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488" y="5850467"/>
            <a:ext cx="4333522" cy="76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PB: Padding Block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831810" y="1143000"/>
            <a:ext cx="7239000" cy="44958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dirty="0">
              <a:solidFill>
                <a:srgbClr val="FFFFCC"/>
              </a:solidFill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2660610" y="1295400"/>
            <a:ext cx="16764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Arial" charset="0"/>
              </a:rPr>
              <a:t>m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[0]</a:t>
            </a:r>
            <a:endParaRPr lang="en-US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337010" y="1295400"/>
            <a:ext cx="16002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m[1]</a:t>
            </a:r>
            <a:endParaRPr lang="en-US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5937210" y="1295400"/>
            <a:ext cx="15240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m[2] || PB</a:t>
            </a:r>
            <a:endParaRPr lang="en-US" sz="1800" b="1" dirty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3041610" y="1676400"/>
            <a:ext cx="305594" cy="838995"/>
            <a:chOff x="1218406" y="2134394"/>
            <a:chExt cx="305594" cy="838994"/>
          </a:xfrm>
        </p:grpSpPr>
        <p:cxnSp>
          <p:nvCxnSpPr>
            <p:cNvPr id="50" name="Straight Connector 49"/>
            <p:cNvCxnSpPr/>
            <p:nvPr/>
          </p:nvCxnSpPr>
          <p:spPr bwMode="auto">
            <a:xfrm rot="5400000">
              <a:off x="800100" y="2552700"/>
              <a:ext cx="838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 bwMode="auto">
            <a:xfrm>
              <a:off x="1219200" y="2971800"/>
              <a:ext cx="304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2" name="Group 51"/>
          <p:cNvGrpSpPr/>
          <p:nvPr/>
        </p:nvGrpSpPr>
        <p:grpSpPr>
          <a:xfrm>
            <a:off x="4718010" y="1676400"/>
            <a:ext cx="305594" cy="838995"/>
            <a:chOff x="1218406" y="2134394"/>
            <a:chExt cx="305594" cy="838994"/>
          </a:xfrm>
        </p:grpSpPr>
        <p:cxnSp>
          <p:nvCxnSpPr>
            <p:cNvPr id="53" name="Straight Connector 52"/>
            <p:cNvCxnSpPr/>
            <p:nvPr/>
          </p:nvCxnSpPr>
          <p:spPr bwMode="auto">
            <a:xfrm rot="5400000">
              <a:off x="800100" y="2552700"/>
              <a:ext cx="838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Arrow Connector 53"/>
            <p:cNvCxnSpPr/>
            <p:nvPr/>
          </p:nvCxnSpPr>
          <p:spPr bwMode="auto">
            <a:xfrm>
              <a:off x="1219200" y="2971800"/>
              <a:ext cx="304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5" name="Group 54"/>
          <p:cNvGrpSpPr/>
          <p:nvPr/>
        </p:nvGrpSpPr>
        <p:grpSpPr>
          <a:xfrm>
            <a:off x="6318210" y="1676400"/>
            <a:ext cx="305594" cy="838995"/>
            <a:chOff x="1218406" y="2134394"/>
            <a:chExt cx="305594" cy="838994"/>
          </a:xfrm>
        </p:grpSpPr>
        <p:cxnSp>
          <p:nvCxnSpPr>
            <p:cNvPr id="56" name="Straight Connector 55"/>
            <p:cNvCxnSpPr/>
            <p:nvPr/>
          </p:nvCxnSpPr>
          <p:spPr bwMode="auto">
            <a:xfrm rot="5400000">
              <a:off x="800100" y="2552700"/>
              <a:ext cx="838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>
              <a:off x="1219200" y="2971800"/>
              <a:ext cx="304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59" name="Straight Arrow Connector 58"/>
          <p:cNvCxnSpPr/>
          <p:nvPr/>
        </p:nvCxnSpPr>
        <p:spPr bwMode="auto">
          <a:xfrm>
            <a:off x="2584410" y="2787445"/>
            <a:ext cx="762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>
            <a:off x="4260810" y="2787445"/>
            <a:ext cx="762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>
            <a:off x="5937210" y="2817813"/>
            <a:ext cx="685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1060410" y="2778921"/>
            <a:ext cx="468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0</a:t>
            </a:r>
            <a:endParaRPr lang="en-US" sz="2400" baseline="-25000" dirty="0"/>
          </a:p>
        </p:txBody>
      </p:sp>
      <p:sp>
        <p:nvSpPr>
          <p:cNvPr id="70" name="TextBox 69"/>
          <p:cNvSpPr txBox="1"/>
          <p:nvPr/>
        </p:nvSpPr>
        <p:spPr>
          <a:xfrm>
            <a:off x="2743646" y="2778921"/>
            <a:ext cx="468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</p:txBody>
      </p:sp>
      <p:sp>
        <p:nvSpPr>
          <p:cNvPr id="72" name="TextBox 71"/>
          <p:cNvSpPr txBox="1"/>
          <p:nvPr/>
        </p:nvSpPr>
        <p:spPr>
          <a:xfrm>
            <a:off x="4420046" y="2778921"/>
            <a:ext cx="468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sp>
        <p:nvSpPr>
          <p:cNvPr id="73" name="TextBox 72"/>
          <p:cNvSpPr txBox="1"/>
          <p:nvPr/>
        </p:nvSpPr>
        <p:spPr>
          <a:xfrm>
            <a:off x="6096446" y="2778921"/>
            <a:ext cx="468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3</a:t>
            </a:r>
            <a:endParaRPr lang="en-US" sz="2400" baseline="-25000" dirty="0"/>
          </a:p>
        </p:txBody>
      </p:sp>
      <p:sp>
        <p:nvSpPr>
          <p:cNvPr id="91" name="TextBox 90"/>
          <p:cNvSpPr txBox="1"/>
          <p:nvPr/>
        </p:nvSpPr>
        <p:spPr>
          <a:xfrm>
            <a:off x="7613610" y="2778921"/>
            <a:ext cx="468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4</a:t>
            </a:r>
            <a:endParaRPr lang="en-US" sz="2400" baseline="-25000" dirty="0"/>
          </a:p>
        </p:txBody>
      </p:sp>
      <p:sp>
        <p:nvSpPr>
          <p:cNvPr id="92" name="Trapezoid 91"/>
          <p:cNvSpPr/>
          <p:nvPr/>
        </p:nvSpPr>
        <p:spPr>
          <a:xfrm rot="5400000">
            <a:off x="3456517" y="2237317"/>
            <a:ext cx="859366" cy="1066800"/>
          </a:xfrm>
          <a:prstGeom prst="trapezoid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93" name="Trapezoid 92"/>
          <p:cNvSpPr/>
          <p:nvPr/>
        </p:nvSpPr>
        <p:spPr>
          <a:xfrm rot="5400000">
            <a:off x="5132917" y="2199434"/>
            <a:ext cx="859366" cy="1066800"/>
          </a:xfrm>
          <a:prstGeom prst="trapezoid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45" name="Trapezoid 44"/>
          <p:cNvSpPr/>
          <p:nvPr/>
        </p:nvSpPr>
        <p:spPr>
          <a:xfrm rot="5400000">
            <a:off x="6709738" y="3634052"/>
            <a:ext cx="859366" cy="1066800"/>
          </a:xfrm>
          <a:prstGeom prst="trapezoid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h</a:t>
            </a:r>
          </a:p>
        </p:txBody>
      </p:sp>
      <p:cxnSp>
        <p:nvCxnSpPr>
          <p:cNvPr id="46" name="Straight Arrow Connector 45"/>
          <p:cNvCxnSpPr/>
          <p:nvPr/>
        </p:nvCxnSpPr>
        <p:spPr bwMode="auto">
          <a:xfrm>
            <a:off x="6110721" y="4341812"/>
            <a:ext cx="513083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Trapezoid 57"/>
          <p:cNvSpPr/>
          <p:nvPr/>
        </p:nvSpPr>
        <p:spPr>
          <a:xfrm rot="5400000">
            <a:off x="6733117" y="2263031"/>
            <a:ext cx="859366" cy="1066800"/>
          </a:xfrm>
          <a:prstGeom prst="trapezoid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05200" y="4343400"/>
            <a:ext cx="285535" cy="36933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2400" dirty="0" smtClean="0"/>
              <a:t>IV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16404" y="1295400"/>
            <a:ext cx="5979596" cy="3477830"/>
            <a:chOff x="116404" y="1295400"/>
            <a:chExt cx="5979596" cy="3477830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1176814" y="1295400"/>
              <a:ext cx="1524000" cy="3810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b="1" dirty="0" err="1">
                  <a:solidFill>
                    <a:srgbClr val="000000"/>
                  </a:solidFill>
                  <a:latin typeface="Arial" charset="0"/>
                </a:rPr>
                <a:t>k⨁ipad</a:t>
              </a:r>
              <a:endParaRPr lang="en-US" b="1" dirty="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68" name="Group 67"/>
            <p:cNvGrpSpPr/>
            <p:nvPr/>
          </p:nvGrpSpPr>
          <p:grpSpPr>
            <a:xfrm>
              <a:off x="116404" y="2073413"/>
              <a:ext cx="1593810" cy="712534"/>
              <a:chOff x="-146010" y="2653521"/>
              <a:chExt cx="1593810" cy="712535"/>
            </a:xfrm>
          </p:grpSpPr>
          <p:cxnSp>
            <p:nvCxnSpPr>
              <p:cNvPr id="32" name="Straight Arrow Connector 31"/>
              <p:cNvCxnSpPr/>
              <p:nvPr/>
            </p:nvCxnSpPr>
            <p:spPr bwMode="auto">
              <a:xfrm>
                <a:off x="304800" y="3364468"/>
                <a:ext cx="1143000" cy="158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35" name="TextBox 34"/>
              <p:cNvSpPr txBox="1"/>
              <p:nvPr/>
            </p:nvSpPr>
            <p:spPr>
              <a:xfrm>
                <a:off x="-146010" y="2653521"/>
                <a:ext cx="847182" cy="646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800" dirty="0" smtClean="0">
                    <a:latin typeface="+mn-lt"/>
                  </a:rPr>
                  <a:t>IV</a:t>
                </a:r>
              </a:p>
              <a:p>
                <a:pPr algn="ctr"/>
                <a:r>
                  <a:rPr lang="en-US" dirty="0" smtClean="0"/>
                  <a:t>(fixed)</a:t>
                </a:r>
                <a:endParaRPr lang="en-US" sz="1800" dirty="0" smtClean="0">
                  <a:latin typeface="+mn-lt"/>
                </a:endParaRPr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1364416" y="1677193"/>
              <a:ext cx="305594" cy="838995"/>
              <a:chOff x="1218406" y="2134394"/>
              <a:chExt cx="305594" cy="838994"/>
            </a:xfrm>
          </p:grpSpPr>
          <p:cxnSp>
            <p:nvCxnSpPr>
              <p:cNvPr id="43" name="Straight Connector 42"/>
              <p:cNvCxnSpPr/>
              <p:nvPr/>
            </p:nvCxnSpPr>
            <p:spPr bwMode="auto">
              <a:xfrm rot="5400000">
                <a:off x="800100" y="2552700"/>
                <a:ext cx="838200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7" name="Straight Arrow Connector 46"/>
              <p:cNvCxnSpPr/>
              <p:nvPr/>
            </p:nvCxnSpPr>
            <p:spPr bwMode="auto">
              <a:xfrm>
                <a:off x="1219200" y="2971800"/>
                <a:ext cx="304800" cy="158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19" name="Trapezoid 18"/>
            <p:cNvSpPr/>
            <p:nvPr/>
          </p:nvSpPr>
          <p:spPr>
            <a:xfrm rot="5400000">
              <a:off x="1780563" y="2199434"/>
              <a:ext cx="859366" cy="1066800"/>
            </a:xfrm>
            <a:prstGeom prst="trapezoid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square" lIns="0" tIns="0" rIns="0" bIns="0" rtlCol="0" anchor="ctr" anchorCtr="1">
              <a:no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h</a:t>
              </a:r>
            </a:p>
          </p:txBody>
        </p:sp>
        <p:sp>
          <p:nvSpPr>
            <p:cNvPr id="44" name="Trapezoid 43"/>
            <p:cNvSpPr/>
            <p:nvPr/>
          </p:nvSpPr>
          <p:spPr>
            <a:xfrm rot="5400000">
              <a:off x="5132917" y="3810147"/>
              <a:ext cx="859366" cy="1066800"/>
            </a:xfrm>
            <a:prstGeom prst="trapezoid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square" lIns="0" tIns="0" rIns="0" bIns="0" rtlCol="0" anchor="ctr" anchorCtr="1">
              <a:no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h</a:t>
              </a:r>
            </a:p>
          </p:txBody>
        </p:sp>
        <p:sp>
          <p:nvSpPr>
            <p:cNvPr id="61" name="Rectangle 10"/>
            <p:cNvSpPr>
              <a:spLocks noChangeArrowheads="1"/>
            </p:cNvSpPr>
            <p:nvPr/>
          </p:nvSpPr>
          <p:spPr bwMode="auto">
            <a:xfrm>
              <a:off x="2819400" y="3886199"/>
              <a:ext cx="1524000" cy="3810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b="1" dirty="0" err="1">
                  <a:solidFill>
                    <a:schemeClr val="bg1"/>
                  </a:solidFill>
                  <a:latin typeface="Arial" charset="0"/>
                </a:rPr>
                <a:t>k</a:t>
              </a:r>
              <a:r>
                <a:rPr lang="en-US" sz="1800" b="1" dirty="0" err="1" smtClean="0">
                  <a:solidFill>
                    <a:schemeClr val="bg1"/>
                  </a:solidFill>
                  <a:latin typeface="Arial" charset="0"/>
                </a:rPr>
                <a:t>⨁opad</a:t>
              </a:r>
              <a:endParaRPr lang="en-US" sz="1800" b="1" dirty="0">
                <a:solidFill>
                  <a:schemeClr val="bg1"/>
                </a:solidFill>
                <a:latin typeface="Arial" charset="0"/>
              </a:endParaRPr>
            </a:p>
          </p:txBody>
        </p:sp>
        <p:cxnSp>
          <p:nvCxnSpPr>
            <p:cNvPr id="64" name="Straight Arrow Connector 63"/>
            <p:cNvCxnSpPr>
              <a:stCxn id="61" idx="3"/>
            </p:cNvCxnSpPr>
            <p:nvPr/>
          </p:nvCxnSpPr>
          <p:spPr bwMode="auto">
            <a:xfrm>
              <a:off x="4343400" y="4076699"/>
              <a:ext cx="6858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5" name="Straight Arrow Connector 64"/>
            <p:cNvCxnSpPr/>
            <p:nvPr/>
          </p:nvCxnSpPr>
          <p:spPr bwMode="auto">
            <a:xfrm>
              <a:off x="3886200" y="4572000"/>
              <a:ext cx="11430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23" name="Elbow Connector 22"/>
          <p:cNvCxnSpPr>
            <a:stCxn id="58" idx="0"/>
            <a:endCxn id="45" idx="2"/>
          </p:cNvCxnSpPr>
          <p:nvPr/>
        </p:nvCxnSpPr>
        <p:spPr>
          <a:xfrm flipH="1">
            <a:off x="6606021" y="2796431"/>
            <a:ext cx="1090179" cy="1371021"/>
          </a:xfrm>
          <a:prstGeom prst="bentConnector5">
            <a:avLst>
              <a:gd name="adj1" fmla="val -20969"/>
              <a:gd name="adj2" fmla="val 50000"/>
              <a:gd name="adj3" fmla="val 120969"/>
            </a:avLst>
          </a:prstGeom>
          <a:ln w="12700" cap="rnd" cmpd="sng">
            <a:solidFill>
              <a:schemeClr val="tx1"/>
            </a:solidFill>
            <a:miter lim="800000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 bwMode="auto">
          <a:xfrm>
            <a:off x="7663310" y="4167452"/>
            <a:ext cx="94729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8142503" y="3657600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tag</a:t>
            </a:r>
            <a:endParaRPr lang="en-US" sz="2400" baseline="-250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527010" y="3544492"/>
            <a:ext cx="1756861" cy="798908"/>
          </a:xfrm>
          <a:prstGeom prst="wedgeRoundRectCallout">
            <a:avLst>
              <a:gd name="adj1" fmla="val 88296"/>
              <a:gd name="adj2" fmla="val -100397"/>
              <a:gd name="adj3" fmla="val 16667"/>
            </a:avLst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think of h</a:t>
            </a:r>
            <a:r>
              <a:rPr lang="en-US" sz="2400" baseline="-25000" dirty="0" smtClean="0">
                <a:solidFill>
                  <a:schemeClr val="bg1"/>
                </a:solidFill>
              </a:rPr>
              <a:t>1</a:t>
            </a:r>
            <a:r>
              <a:rPr lang="en-US" sz="2400" dirty="0" smtClean="0">
                <a:solidFill>
                  <a:schemeClr val="bg1"/>
                </a:solidFill>
              </a:rPr>
              <a:t> as k</a:t>
            </a:r>
            <a:r>
              <a:rPr lang="en-US" sz="2400" baseline="-25000" dirty="0" smtClean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6" name="Rounded Rectangular Callout 65"/>
          <p:cNvSpPr/>
          <p:nvPr/>
        </p:nvSpPr>
        <p:spPr>
          <a:xfrm>
            <a:off x="7135961" y="1542126"/>
            <a:ext cx="1756861" cy="798908"/>
          </a:xfrm>
          <a:prstGeom prst="wedgeRoundRectCallout">
            <a:avLst>
              <a:gd name="adj1" fmla="val -12907"/>
              <a:gd name="adj2" fmla="val 97428"/>
              <a:gd name="adj3" fmla="val 16667"/>
            </a:avLst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think of h</a:t>
            </a:r>
            <a:r>
              <a:rPr lang="en-US" sz="2400" baseline="-25000" dirty="0">
                <a:solidFill>
                  <a:schemeClr val="bg1"/>
                </a:solidFill>
              </a:rPr>
              <a:t>4</a:t>
            </a:r>
            <a:r>
              <a:rPr lang="en-US" sz="2400" dirty="0" smtClean="0">
                <a:solidFill>
                  <a:schemeClr val="bg1"/>
                </a:solidFill>
              </a:rPr>
              <a:t> as k</a:t>
            </a:r>
            <a:r>
              <a:rPr lang="en-US" sz="2400" baseline="-25000" dirty="0">
                <a:solidFill>
                  <a:schemeClr val="bg1"/>
                </a:solidFill>
              </a:rPr>
              <a:t>2</a:t>
            </a:r>
            <a:endParaRPr lang="en-US" sz="2400" baseline="-25000" dirty="0" smtClean="0">
              <a:solidFill>
                <a:schemeClr val="bg1"/>
              </a:solidFill>
            </a:endParaRPr>
          </a:p>
        </p:txBody>
      </p:sp>
      <p:cxnSp>
        <p:nvCxnSpPr>
          <p:cNvPr id="9" name="Elbow Connector 8"/>
          <p:cNvCxnSpPr/>
          <p:nvPr/>
        </p:nvCxnSpPr>
        <p:spPr>
          <a:xfrm flipV="1">
            <a:off x="3886200" y="4343400"/>
            <a:ext cx="2678343" cy="228600"/>
          </a:xfrm>
          <a:prstGeom prst="bentConnector3">
            <a:avLst/>
          </a:prstGeom>
          <a:ln w="12700" cap="rnd" cmpd="sng">
            <a:solidFill>
              <a:schemeClr val="tx1"/>
            </a:solidFill>
            <a:miter lim="800000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343400" y="4876800"/>
            <a:ext cx="3183565" cy="973667"/>
          </a:xfrm>
          <a:prstGeom prst="snip1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/>
              <a:t>NMAC!</a:t>
            </a:r>
            <a:br>
              <a:rPr lang="en-US" sz="2400" dirty="0" smtClean="0"/>
            </a:br>
            <a:r>
              <a:rPr lang="en-US" sz="2400" dirty="0" smtClean="0"/>
              <a:t>(similar bounds for q)</a:t>
            </a:r>
          </a:p>
        </p:txBody>
      </p:sp>
      <p:sp>
        <p:nvSpPr>
          <p:cNvPr id="69" name="Rounded Rectangular Callout 68"/>
          <p:cNvSpPr/>
          <p:nvPr/>
        </p:nvSpPr>
        <p:spPr>
          <a:xfrm>
            <a:off x="831810" y="1147015"/>
            <a:ext cx="1756861" cy="798908"/>
          </a:xfrm>
          <a:prstGeom prst="wedgeRoundRectCallout">
            <a:avLst>
              <a:gd name="adj1" fmla="val 83477"/>
              <a:gd name="adj2" fmla="val 125689"/>
              <a:gd name="adj3" fmla="val 16667"/>
            </a:avLst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Assume h is a PRF</a:t>
            </a:r>
            <a:endParaRPr lang="en-US" sz="2400" baseline="-25000" dirty="0" smtClean="0"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30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MAC Game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1371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Security goal: </a:t>
            </a:r>
            <a:r>
              <a:rPr lang="en-US" sz="2800" b="1" i="1" dirty="0" smtClean="0"/>
              <a:t>A</a:t>
            </a:r>
            <a:r>
              <a:rPr lang="en-US" sz="2800" dirty="0" smtClean="0"/>
              <a:t> cannot produce a valid tag on a message</a:t>
            </a:r>
          </a:p>
          <a:p>
            <a:pPr lvl="1"/>
            <a:r>
              <a:rPr lang="en-US" sz="2400" dirty="0" smtClean="0"/>
              <a:t>Even if the message is gibberish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57200" y="1447800"/>
            <a:ext cx="3048000" cy="2836508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Challenger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1. k = </a:t>
            </a:r>
            <a:r>
              <a:rPr lang="en-US" sz="2000" dirty="0" err="1" smtClean="0">
                <a:solidFill>
                  <a:schemeClr val="tx1"/>
                </a:solidFill>
              </a:rPr>
              <a:t>KeyGen</a:t>
            </a:r>
            <a:r>
              <a:rPr lang="en-US" sz="2000" dirty="0" smtClean="0">
                <a:solidFill>
                  <a:schemeClr val="tx1"/>
                </a:solidFill>
              </a:rPr>
              <a:t>(l)</a:t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3. Compute </a:t>
            </a:r>
            <a:r>
              <a:rPr lang="en-US" sz="2000" dirty="0" err="1" smtClean="0">
                <a:solidFill>
                  <a:schemeClr val="tx1"/>
                </a:solidFill>
              </a:rPr>
              <a:t>i</a:t>
            </a:r>
            <a:r>
              <a:rPr lang="en-US" sz="2000" dirty="0" smtClean="0">
                <a:solidFill>
                  <a:schemeClr val="tx1"/>
                </a:solidFill>
              </a:rPr>
              <a:t> in 0...q: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</a:rPr>
              <a:t>t</a:t>
            </a:r>
            <a:r>
              <a:rPr lang="en-US" sz="2000" baseline="-25000" dirty="0" err="1" smtClean="0">
                <a:solidFill>
                  <a:schemeClr val="tx1"/>
                </a:solidFill>
              </a:rPr>
              <a:t>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= S(m</a:t>
            </a:r>
            <a:r>
              <a:rPr lang="en-US" sz="2000" baseline="-25000" dirty="0" smtClean="0">
                <a:solidFill>
                  <a:schemeClr val="tx1"/>
                </a:solidFill>
              </a:rPr>
              <a:t>i</a:t>
            </a:r>
            <a:r>
              <a:rPr lang="en-US" sz="2000" dirty="0" smtClean="0">
                <a:solidFill>
                  <a:schemeClr val="tx1"/>
                </a:solidFill>
              </a:rPr>
              <a:t>, k)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5. b = V(</a:t>
            </a:r>
            <a:r>
              <a:rPr lang="en-US" sz="2000" dirty="0" err="1" smtClean="0">
                <a:solidFill>
                  <a:schemeClr val="tx1"/>
                </a:solidFill>
              </a:rPr>
              <a:t>m,t,k</a:t>
            </a:r>
            <a:r>
              <a:rPr lang="en-US" sz="2000" dirty="0" smtClean="0">
                <a:solidFill>
                  <a:schemeClr val="tx1"/>
                </a:solidFill>
              </a:rPr>
              <a:t>)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638800" y="1447800"/>
            <a:ext cx="3048000" cy="283650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Adversary A</a:t>
            </a:r>
            <a:br>
              <a:rPr lang="en-US" sz="2000" b="1" i="1" dirty="0" smtClean="0">
                <a:solidFill>
                  <a:schemeClr val="tx1"/>
                </a:solidFill>
              </a:rPr>
            </a:br>
            <a:endParaRPr lang="en-US" sz="2000" b="1" i="1" dirty="0" smtClean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2</a:t>
            </a:r>
            <a:r>
              <a:rPr lang="en-US" sz="2000" dirty="0" smtClean="0">
                <a:solidFill>
                  <a:schemeClr val="tx1"/>
                </a:solidFill>
              </a:rPr>
              <a:t>. Picks 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m</a:t>
            </a:r>
            <a:r>
              <a:rPr lang="en-US" sz="2000" baseline="-25000" dirty="0" smtClean="0">
                <a:solidFill>
                  <a:schemeClr val="tx1"/>
                </a:solidFill>
              </a:rPr>
              <a:t>1</a:t>
            </a:r>
            <a:r>
              <a:rPr lang="en-US" sz="2000" dirty="0" smtClean="0">
                <a:solidFill>
                  <a:schemeClr val="tx1"/>
                </a:solidFill>
              </a:rPr>
              <a:t>, ..., </a:t>
            </a:r>
            <a:r>
              <a:rPr lang="en-US" sz="2000" dirty="0" err="1" smtClean="0">
                <a:solidFill>
                  <a:schemeClr val="tx1"/>
                </a:solidFill>
              </a:rPr>
              <a:t>m</a:t>
            </a:r>
            <a:r>
              <a:rPr lang="en-US" sz="2000" baseline="-25000" dirty="0" err="1" smtClean="0">
                <a:solidFill>
                  <a:schemeClr val="tx1"/>
                </a:solidFill>
              </a:rPr>
              <a:t>q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4</a:t>
            </a:r>
            <a:r>
              <a:rPr lang="en-US" sz="2000" dirty="0" smtClean="0">
                <a:solidFill>
                  <a:schemeClr val="tx1"/>
                </a:solidFill>
              </a:rPr>
              <a:t>. picks m </a:t>
            </a:r>
            <a:r>
              <a:rPr lang="en-US" sz="2000" b="1" i="1" dirty="0" smtClean="0">
                <a:solidFill>
                  <a:schemeClr val="tx1"/>
                </a:solidFill>
              </a:rPr>
              <a:t>not</a:t>
            </a:r>
            <a:r>
              <a:rPr lang="en-US" sz="2000" dirty="0" smtClean="0">
                <a:solidFill>
                  <a:schemeClr val="tx1"/>
                </a:solidFill>
              </a:rPr>
              <a:t> in m</a:t>
            </a:r>
            <a:r>
              <a:rPr lang="en-US" sz="2000" baseline="-25000" dirty="0" smtClean="0">
                <a:solidFill>
                  <a:schemeClr val="tx1"/>
                </a:solidFill>
              </a:rPr>
              <a:t>1</a:t>
            </a:r>
            <a:r>
              <a:rPr lang="en-US" sz="2000" dirty="0" smtClean="0">
                <a:solidFill>
                  <a:schemeClr val="tx1"/>
                </a:solidFill>
              </a:rPr>
              <a:t>,...,</a:t>
            </a:r>
            <a:r>
              <a:rPr lang="en-US" sz="2000" dirty="0" err="1" smtClean="0">
                <a:solidFill>
                  <a:schemeClr val="tx1"/>
                </a:solidFill>
              </a:rPr>
              <a:t>m</a:t>
            </a:r>
            <a:r>
              <a:rPr lang="en-US" sz="2000" baseline="-25000" dirty="0" err="1" smtClean="0">
                <a:solidFill>
                  <a:schemeClr val="tx1"/>
                </a:solidFill>
              </a:rPr>
              <a:t>q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     Generates t</a:t>
            </a:r>
            <a:endParaRPr lang="en-US" baseline="-25000" dirty="0" smtClean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657600" y="2514600"/>
            <a:ext cx="1828800" cy="0"/>
          </a:xfrm>
          <a:prstGeom prst="straightConnector1">
            <a:avLst/>
          </a:prstGeom>
          <a:ln w="28575" cap="rnd" cmpd="sng">
            <a:solidFill>
              <a:schemeClr val="tx1"/>
            </a:solidFill>
            <a:miter lim="800000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114800" y="2057400"/>
            <a:ext cx="914400" cy="533400"/>
          </a:xfrm>
          <a:prstGeom prst="rect">
            <a:avLst/>
          </a:prstGeom>
        </p:spPr>
        <p:txBody>
          <a:bodyPr vert="horz" wrap="none" lIns="91440" tIns="45720" rIns="91440" bIns="45720" rtlCol="0" anchor="t" anchorCtr="0">
            <a:normAutofit/>
          </a:bodyPr>
          <a:lstStyle/>
          <a:p>
            <a:pPr marL="0" algn="ctr">
              <a:buFont typeface="Arial"/>
              <a:buNone/>
            </a:pPr>
            <a:r>
              <a:rPr lang="en-US" sz="2000" dirty="0" smtClean="0"/>
              <a:t>m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,...,</a:t>
            </a:r>
            <a:r>
              <a:rPr lang="en-US" sz="2000" dirty="0" err="1" smtClean="0"/>
              <a:t>m</a:t>
            </a:r>
            <a:r>
              <a:rPr lang="en-US" sz="2000" baseline="-25000" dirty="0" err="1" smtClean="0"/>
              <a:t>q</a:t>
            </a:r>
            <a:endParaRPr lang="en-US" sz="2000" baseline="-25000" dirty="0" smtClean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657600" y="3065108"/>
            <a:ext cx="1828800" cy="0"/>
          </a:xfrm>
          <a:prstGeom prst="straightConnector1">
            <a:avLst/>
          </a:prstGeom>
          <a:ln w="28575" cap="rnd" cmpd="sng">
            <a:solidFill>
              <a:schemeClr val="tx1"/>
            </a:solidFill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14800" y="2684108"/>
            <a:ext cx="914400" cy="381000"/>
          </a:xfrm>
          <a:prstGeom prst="rect">
            <a:avLst/>
          </a:prstGeom>
        </p:spPr>
        <p:txBody>
          <a:bodyPr vert="horz" wrap="none" lIns="91440" tIns="45720" rIns="91440" bIns="45720" rtlCol="0" anchor="t" anchorCtr="0">
            <a:noAutofit/>
          </a:bodyPr>
          <a:lstStyle/>
          <a:p>
            <a:pPr marL="0" algn="ctr">
              <a:buFont typeface="Arial"/>
              <a:buNone/>
            </a:pPr>
            <a:r>
              <a:rPr lang="en-US" sz="2000" dirty="0" smtClean="0"/>
              <a:t>t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,...,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q</a:t>
            </a:r>
            <a:endParaRPr lang="en-US" sz="2000" baseline="-25000" dirty="0" smtClean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581400" y="3522308"/>
            <a:ext cx="1828800" cy="0"/>
          </a:xfrm>
          <a:prstGeom prst="straightConnector1">
            <a:avLst/>
          </a:prstGeom>
          <a:ln w="28575" cap="rnd" cmpd="sng">
            <a:solidFill>
              <a:schemeClr val="tx1"/>
            </a:solidFill>
            <a:miter lim="800000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114800" y="3151077"/>
            <a:ext cx="914400" cy="533400"/>
          </a:xfrm>
          <a:prstGeom prst="rect">
            <a:avLst/>
          </a:prstGeom>
        </p:spPr>
        <p:txBody>
          <a:bodyPr vert="horz" wrap="none" lIns="91440" tIns="45720" rIns="91440" bIns="45720" rtlCol="0" anchor="t" anchorCtr="0">
            <a:normAutofit/>
          </a:bodyPr>
          <a:lstStyle/>
          <a:p>
            <a:pPr marL="0" algn="ctr">
              <a:buFont typeface="Arial"/>
              <a:buNone/>
            </a:pPr>
            <a:r>
              <a:rPr lang="en-US" sz="2000" dirty="0" err="1" smtClean="0"/>
              <a:t>m,t</a:t>
            </a:r>
            <a:endParaRPr lang="en-US" sz="2000" baseline="-25000" dirty="0" smtClean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066800" y="4343400"/>
            <a:ext cx="0" cy="474308"/>
          </a:xfrm>
          <a:prstGeom prst="straightConnector1">
            <a:avLst/>
          </a:prstGeom>
          <a:ln w="28575" cap="rnd" cmpd="sng">
            <a:solidFill>
              <a:schemeClr val="tx1"/>
            </a:solidFill>
            <a:miter lim="800000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143000" y="4436708"/>
            <a:ext cx="1290417" cy="307777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2000" dirty="0" smtClean="0"/>
              <a:t>b = {</a:t>
            </a:r>
            <a:r>
              <a:rPr lang="en-US" sz="2000" dirty="0" err="1" smtClean="0"/>
              <a:t>yes,no</a:t>
            </a:r>
            <a:r>
              <a:rPr lang="en-US" sz="2000" dirty="0" smtClean="0"/>
              <a:t>}</a:t>
            </a:r>
          </a:p>
        </p:txBody>
      </p:sp>
      <p:sp>
        <p:nvSpPr>
          <p:cNvPr id="19" name="Rounded Rectangular Callout 18"/>
          <p:cNvSpPr/>
          <p:nvPr/>
        </p:nvSpPr>
        <p:spPr>
          <a:xfrm>
            <a:off x="4838700" y="4284308"/>
            <a:ext cx="2705100" cy="838200"/>
          </a:xfrm>
          <a:prstGeom prst="wedgeRoundRectCallout">
            <a:avLst>
              <a:gd name="adj1" fmla="val -58851"/>
              <a:gd name="adj2" fmla="val -142351"/>
              <a:gd name="adj3" fmla="val 16667"/>
            </a:avLst>
          </a:prstGeom>
          <a:solidFill>
            <a:schemeClr val="accent5"/>
          </a:solidFill>
          <a:ln w="28575" cap="rnd" cmpd="sng">
            <a:noFill/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existential forgery 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if b=“yes”</a:t>
            </a:r>
          </a:p>
        </p:txBody>
      </p:sp>
    </p:spTree>
    <p:extLst>
      <p:ext uri="{BB962C8B-B14F-4D97-AF65-F5344CB8AC3E}">
        <p14:creationId xmlns:p14="http://schemas.microsoft.com/office/powerpoint/2010/main" val="29030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MAC Game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1028700" y="5410200"/>
            <a:ext cx="7086600" cy="137160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2800" dirty="0" err="1"/>
              <a:t>Def</a:t>
            </a:r>
            <a:r>
              <a:rPr lang="en-US" sz="2800" dirty="0"/>
              <a:t>: I=(S,V) is a </a:t>
            </a:r>
            <a:r>
              <a:rPr lang="en-US" sz="2800" i="1" u="sng" dirty="0">
                <a:solidFill>
                  <a:schemeClr val="tx2"/>
                </a:solidFill>
              </a:rPr>
              <a:t>secure MAC</a:t>
            </a:r>
            <a:r>
              <a:rPr lang="en-US" sz="2800" b="1" dirty="0"/>
              <a:t> </a:t>
            </a:r>
            <a:r>
              <a:rPr lang="en-US" sz="2800" dirty="0"/>
              <a:t>if for all </a:t>
            </a:r>
            <a:r>
              <a:rPr lang="ja-JP" altLang="en-US" sz="2800" dirty="0">
                <a:latin typeface="Arial"/>
              </a:rPr>
              <a:t>“</a:t>
            </a:r>
            <a:r>
              <a:rPr lang="en-US" sz="2800" dirty="0"/>
              <a:t>efficient</a:t>
            </a:r>
            <a:r>
              <a:rPr lang="en-US" sz="2800" dirty="0">
                <a:latin typeface="Arial"/>
              </a:rPr>
              <a:t>” </a:t>
            </a:r>
            <a:r>
              <a:rPr lang="en-US" sz="2800" dirty="0"/>
              <a:t>A:</a:t>
            </a:r>
            <a:br>
              <a:rPr lang="en-US" sz="2800" dirty="0"/>
            </a:br>
            <a:r>
              <a:rPr lang="en-US" sz="2800" dirty="0"/>
              <a:t>    </a:t>
            </a:r>
            <a:r>
              <a:rPr lang="en-US" sz="2800" dirty="0" err="1"/>
              <a:t>Adv</a:t>
            </a:r>
            <a:r>
              <a:rPr lang="en-US" sz="2800" baseline="-25000" dirty="0" err="1"/>
              <a:t>MAC</a:t>
            </a:r>
            <a:r>
              <a:rPr lang="en-US" sz="2800" dirty="0"/>
              <a:t>[A,I]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/>
              <a:t>= </a:t>
            </a:r>
            <a:r>
              <a:rPr lang="en-US" sz="2800" dirty="0" err="1"/>
              <a:t>Pr</a:t>
            </a:r>
            <a:r>
              <a:rPr lang="en-US" sz="2800" dirty="0"/>
              <a:t>[</a:t>
            </a:r>
            <a:r>
              <a:rPr lang="en-US" sz="2800" dirty="0" err="1"/>
              <a:t>Chal</a:t>
            </a:r>
            <a:r>
              <a:rPr lang="en-US" sz="2800" dirty="0"/>
              <a:t>. outputs 1]  &lt; </a:t>
            </a:r>
            <a:r>
              <a:rPr lang="en-US" sz="2800" dirty="0" err="1"/>
              <a:t>ε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9</a:t>
            </a:fld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457200" y="1447800"/>
            <a:ext cx="3048000" cy="2836508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Challenger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1. k = </a:t>
            </a:r>
            <a:r>
              <a:rPr lang="en-US" sz="2000" dirty="0" err="1" smtClean="0">
                <a:solidFill>
                  <a:schemeClr val="tx1"/>
                </a:solidFill>
              </a:rPr>
              <a:t>KeyGen</a:t>
            </a:r>
            <a:r>
              <a:rPr lang="en-US" sz="2000" dirty="0" smtClean="0">
                <a:solidFill>
                  <a:schemeClr val="tx1"/>
                </a:solidFill>
              </a:rPr>
              <a:t>(l)</a:t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3. Compute </a:t>
            </a:r>
            <a:r>
              <a:rPr lang="en-US" sz="2000" dirty="0" err="1" smtClean="0">
                <a:solidFill>
                  <a:schemeClr val="tx1"/>
                </a:solidFill>
              </a:rPr>
              <a:t>i</a:t>
            </a:r>
            <a:r>
              <a:rPr lang="en-US" sz="2000" dirty="0" smtClean="0">
                <a:solidFill>
                  <a:schemeClr val="tx1"/>
                </a:solidFill>
              </a:rPr>
              <a:t> in 0...q: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</a:rPr>
              <a:t>t</a:t>
            </a:r>
            <a:r>
              <a:rPr lang="en-US" sz="2000" baseline="-25000" dirty="0" err="1" smtClean="0">
                <a:solidFill>
                  <a:schemeClr val="tx1"/>
                </a:solidFill>
              </a:rPr>
              <a:t>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= S(m</a:t>
            </a:r>
            <a:r>
              <a:rPr lang="en-US" sz="2000" baseline="-25000" dirty="0" smtClean="0">
                <a:solidFill>
                  <a:schemeClr val="tx1"/>
                </a:solidFill>
              </a:rPr>
              <a:t>i</a:t>
            </a:r>
            <a:r>
              <a:rPr lang="en-US" sz="2000" dirty="0" smtClean="0">
                <a:solidFill>
                  <a:schemeClr val="tx1"/>
                </a:solidFill>
              </a:rPr>
              <a:t>, k)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5. b = V(</a:t>
            </a:r>
            <a:r>
              <a:rPr lang="en-US" sz="2000" dirty="0" err="1" smtClean="0">
                <a:solidFill>
                  <a:schemeClr val="tx1"/>
                </a:solidFill>
              </a:rPr>
              <a:t>m,t,k</a:t>
            </a:r>
            <a:r>
              <a:rPr lang="en-US" sz="2000" dirty="0" smtClean="0">
                <a:solidFill>
                  <a:schemeClr val="tx1"/>
                </a:solidFill>
              </a:rPr>
              <a:t>) 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5638800" y="1447800"/>
            <a:ext cx="3048000" cy="283650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t" anchorCtr="0">
            <a:noAutofit/>
          </a:bodyPr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Adversary A</a:t>
            </a:r>
            <a:br>
              <a:rPr lang="en-US" sz="2000" b="1" i="1" dirty="0" smtClean="0">
                <a:solidFill>
                  <a:schemeClr val="tx1"/>
                </a:solidFill>
              </a:rPr>
            </a:br>
            <a:endParaRPr lang="en-US" sz="2000" b="1" i="1" dirty="0" smtClean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2</a:t>
            </a:r>
            <a:r>
              <a:rPr lang="en-US" sz="2000" dirty="0" smtClean="0">
                <a:solidFill>
                  <a:schemeClr val="tx1"/>
                </a:solidFill>
              </a:rPr>
              <a:t>. Picks 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m</a:t>
            </a:r>
            <a:r>
              <a:rPr lang="en-US" sz="2000" baseline="-25000" dirty="0" smtClean="0">
                <a:solidFill>
                  <a:schemeClr val="tx1"/>
                </a:solidFill>
              </a:rPr>
              <a:t>1</a:t>
            </a:r>
            <a:r>
              <a:rPr lang="en-US" sz="2000" dirty="0" smtClean="0">
                <a:solidFill>
                  <a:schemeClr val="tx1"/>
                </a:solidFill>
              </a:rPr>
              <a:t>, ..., </a:t>
            </a:r>
            <a:r>
              <a:rPr lang="en-US" sz="2000" dirty="0" err="1" smtClean="0">
                <a:solidFill>
                  <a:schemeClr val="tx1"/>
                </a:solidFill>
              </a:rPr>
              <a:t>m</a:t>
            </a:r>
            <a:r>
              <a:rPr lang="en-US" sz="2000" baseline="-25000" dirty="0" err="1" smtClean="0">
                <a:solidFill>
                  <a:schemeClr val="tx1"/>
                </a:solidFill>
              </a:rPr>
              <a:t>q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4</a:t>
            </a:r>
            <a:r>
              <a:rPr lang="en-US" sz="2000" dirty="0" smtClean="0">
                <a:solidFill>
                  <a:schemeClr val="tx1"/>
                </a:solidFill>
              </a:rPr>
              <a:t>. picks m </a:t>
            </a:r>
            <a:r>
              <a:rPr lang="en-US" sz="2000" b="1" i="1" dirty="0" smtClean="0">
                <a:solidFill>
                  <a:schemeClr val="tx1"/>
                </a:solidFill>
              </a:rPr>
              <a:t>not</a:t>
            </a:r>
            <a:r>
              <a:rPr lang="en-US" sz="2000" dirty="0" smtClean="0">
                <a:solidFill>
                  <a:schemeClr val="tx1"/>
                </a:solidFill>
              </a:rPr>
              <a:t> in m</a:t>
            </a:r>
            <a:r>
              <a:rPr lang="en-US" sz="2000" baseline="-25000" dirty="0" smtClean="0">
                <a:solidFill>
                  <a:schemeClr val="tx1"/>
                </a:solidFill>
              </a:rPr>
              <a:t>1</a:t>
            </a:r>
            <a:r>
              <a:rPr lang="en-US" sz="2000" dirty="0" smtClean="0">
                <a:solidFill>
                  <a:schemeClr val="tx1"/>
                </a:solidFill>
              </a:rPr>
              <a:t>,...,</a:t>
            </a:r>
            <a:r>
              <a:rPr lang="en-US" sz="2000" dirty="0" err="1" smtClean="0">
                <a:solidFill>
                  <a:schemeClr val="tx1"/>
                </a:solidFill>
              </a:rPr>
              <a:t>m</a:t>
            </a:r>
            <a:r>
              <a:rPr lang="en-US" sz="2000" baseline="-25000" dirty="0" err="1" smtClean="0">
                <a:solidFill>
                  <a:schemeClr val="tx1"/>
                </a:solidFill>
              </a:rPr>
              <a:t>q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     Generates t</a:t>
            </a:r>
            <a:endParaRPr lang="en-US" baseline="-25000" dirty="0" smtClean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3657600" y="2514600"/>
            <a:ext cx="1828800" cy="0"/>
          </a:xfrm>
          <a:prstGeom prst="straightConnector1">
            <a:avLst/>
          </a:prstGeom>
          <a:ln w="28575" cap="rnd" cmpd="sng">
            <a:solidFill>
              <a:schemeClr val="tx1"/>
            </a:solidFill>
            <a:miter lim="800000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114800" y="2057400"/>
            <a:ext cx="914400" cy="533400"/>
          </a:xfrm>
          <a:prstGeom prst="rect">
            <a:avLst/>
          </a:prstGeom>
        </p:spPr>
        <p:txBody>
          <a:bodyPr vert="horz" wrap="none" lIns="91440" tIns="45720" rIns="91440" bIns="45720" rtlCol="0" anchor="t" anchorCtr="0">
            <a:normAutofit/>
          </a:bodyPr>
          <a:lstStyle/>
          <a:p>
            <a:pPr marL="0" algn="ctr">
              <a:buFont typeface="Arial"/>
              <a:buNone/>
            </a:pPr>
            <a:r>
              <a:rPr lang="en-US" sz="2000" dirty="0" smtClean="0"/>
              <a:t>m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,...,</a:t>
            </a:r>
            <a:r>
              <a:rPr lang="en-US" sz="2000" dirty="0" err="1" smtClean="0"/>
              <a:t>m</a:t>
            </a:r>
            <a:r>
              <a:rPr lang="en-US" sz="2000" baseline="-25000" dirty="0" err="1" smtClean="0"/>
              <a:t>q</a:t>
            </a:r>
            <a:endParaRPr lang="en-US" sz="2000" baseline="-25000" dirty="0" smtClean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3657600" y="3065108"/>
            <a:ext cx="1828800" cy="0"/>
          </a:xfrm>
          <a:prstGeom prst="straightConnector1">
            <a:avLst/>
          </a:prstGeom>
          <a:ln w="28575" cap="rnd" cmpd="sng">
            <a:solidFill>
              <a:schemeClr val="tx1"/>
            </a:solidFill>
            <a:miter lim="800000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114800" y="2684108"/>
            <a:ext cx="914400" cy="381000"/>
          </a:xfrm>
          <a:prstGeom prst="rect">
            <a:avLst/>
          </a:prstGeom>
        </p:spPr>
        <p:txBody>
          <a:bodyPr vert="horz" wrap="none" lIns="91440" tIns="45720" rIns="91440" bIns="45720" rtlCol="0" anchor="t" anchorCtr="0">
            <a:noAutofit/>
          </a:bodyPr>
          <a:lstStyle/>
          <a:p>
            <a:pPr marL="0" algn="ctr">
              <a:buFont typeface="Arial"/>
              <a:buNone/>
            </a:pPr>
            <a:r>
              <a:rPr lang="en-US" sz="2000" dirty="0" smtClean="0"/>
              <a:t>t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,...,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q</a:t>
            </a:r>
            <a:endParaRPr lang="en-US" sz="2000" baseline="-25000" dirty="0" smtClean="0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3581400" y="3522308"/>
            <a:ext cx="1828800" cy="0"/>
          </a:xfrm>
          <a:prstGeom prst="straightConnector1">
            <a:avLst/>
          </a:prstGeom>
          <a:ln w="28575" cap="rnd" cmpd="sng">
            <a:solidFill>
              <a:schemeClr val="tx1"/>
            </a:solidFill>
            <a:miter lim="800000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114800" y="3151077"/>
            <a:ext cx="914400" cy="533400"/>
          </a:xfrm>
          <a:prstGeom prst="rect">
            <a:avLst/>
          </a:prstGeom>
        </p:spPr>
        <p:txBody>
          <a:bodyPr vert="horz" wrap="none" lIns="91440" tIns="45720" rIns="91440" bIns="45720" rtlCol="0" anchor="t" anchorCtr="0">
            <a:normAutofit/>
          </a:bodyPr>
          <a:lstStyle/>
          <a:p>
            <a:pPr marL="0" algn="ctr">
              <a:buFont typeface="Arial"/>
              <a:buNone/>
            </a:pPr>
            <a:r>
              <a:rPr lang="en-US" sz="2000" dirty="0" err="1" smtClean="0"/>
              <a:t>m,t</a:t>
            </a:r>
            <a:endParaRPr lang="en-US" sz="2000" baseline="-25000" dirty="0" smtClean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066800" y="4343400"/>
            <a:ext cx="0" cy="474308"/>
          </a:xfrm>
          <a:prstGeom prst="straightConnector1">
            <a:avLst/>
          </a:prstGeom>
          <a:ln w="28575" cap="rnd" cmpd="sng">
            <a:solidFill>
              <a:schemeClr val="tx1"/>
            </a:solidFill>
            <a:miter lim="800000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143000" y="4436708"/>
            <a:ext cx="1290417" cy="307777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lang="en-US" sz="2000" dirty="0" smtClean="0"/>
              <a:t>b = {</a:t>
            </a:r>
            <a:r>
              <a:rPr lang="en-US" sz="2000" dirty="0" err="1" smtClean="0"/>
              <a:t>yes,no</a:t>
            </a:r>
            <a:r>
              <a:rPr lang="en-US" sz="20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6361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aEgROsvYJr9WlM1wRei0f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R6xg7Dt6H5Yz7z7DT3FGn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P2pIhzqOomffMJobGx7WB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Zh0mnJPcxXhtguRpmTGS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kSMneHn7yrNI37IUbHZbP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YisUkgadgIqnX8zZu7Ppp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FyrKHrIYTvM1UtVkn7Xkb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iF9AlbcRmpT8DUszyJvhO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BWe54aJHs4EAfMB75wL1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8LQ0RNyeOUgm4dmg727FX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t2EGYrDYvMNeOse3jW8e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o2HWuJV9V0smEon833pS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jTHnLPpJTtpjhOmaO7APo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zPoT13JbwJyJILYBGNzMS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PuaqH871DqlPjSYRNl0I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y5AbdqNgCBf0UJBmA3u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nSs6CO0dMam9JBk6XUBQ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e3R47cZpEszDac84BBM3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TRa7ggC9TgYEEpfxHOdmv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z6r8XTiZ36SNaZT0VJNvz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FvyJO4UYPuVYh4G8iJQUc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aDbSJvOQYWtWxGbyfln2P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qvo4Ium2FZAvgeaSXL2Av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dmHq0BQ1hpzXQZzFl9NZ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T3wRDPQI7iQcqObivc0XF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mzPbYz0efPNzsEU8Y1bzh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7EzKt2EAZdYPGW2rQgHT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oQmxoneZL6N5saCe5YAE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BDXY5xaURne6gJoWDgm0r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2BtRPCaIjobNfIzphGOR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RmUTP9kjiP9IBlueIyK9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VstFmeZFbADCK7WVM1n06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Ew7eV3Yf65l1rspaM6kC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tY7C9JbeBmvHCbxp1qMTk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4ZAniMMJL3JzNWx8jWGWt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gJGtwBehFtG5s8EyLctmk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hREtCENoVH5wIQHOgavto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TIuptKbut6eYrOP3ZAuhy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ZVqNQWWiRQT1YWYca2dr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hJpSYcbVZ7HUIyZGTeyaf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5pQS4Mpr36K1EGnYXJ7W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k4dpdt8ZS4JTEZ268ovx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9HUjiVgO3ixj5MFEzWj4d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hL2oWRBIriIJUwvUadJ4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M879Xa5DQyah1pW5lDQqn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llUgrtPzeZmtp9hUZodlQ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AmR89EL5l9FQpGuGq7SR3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mq6mDfekQFA6KxoijaO8D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NzJAqiX5sYaQ0q1N1vR0j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giWWh8NI3U59CxC3PVnKd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WTxXgw8ihDTNirDu1PiJV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QOtaYFWDyNEm2okRhzLD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fPebplUxstGG8G9MlaCk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0E4A5GY0a9CjBYfZzk255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YGUHa4Vo8jrTPA6Ofdzri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ZyBZkxJBNCN0cZvZL09Xw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3O5axlBhiUfGFoGnvT5L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SH9ETK5OwD1sC6C0wzNQ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E9VI8RHFmxuKWn0TsQcto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FdLAKvmvXail30JaCd7Qh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XR9fZD7XEx72tHWx6cjRz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sAj0ahdYmykbgTqvvJoZ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0V1Wiyq8TI2mgrCoimzhq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rIEdv18DG593JvVXcctEip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xl98tW482U5y9yxXQxUeK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t1cXzmRPhqG21gPc4NxFz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UDQWsNaB3icYR7VvmIgcD"/>
</p:tagLst>
</file>

<file path=ppt/theme/theme1.xml><?xml version="1.0" encoding="utf-8"?>
<a:theme xmlns:a="http://schemas.openxmlformats.org/drawingml/2006/main" name="template">
  <a:themeElements>
    <a:clrScheme name="DBrumley201205 1">
      <a:dk1>
        <a:srgbClr val="000000"/>
      </a:dk1>
      <a:lt1>
        <a:srgbClr val="FFFFFF"/>
      </a:lt1>
      <a:dk2>
        <a:srgbClr val="990000"/>
      </a:dk2>
      <a:lt2>
        <a:srgbClr val="E3E1E1"/>
      </a:lt2>
      <a:accent1>
        <a:srgbClr val="990000"/>
      </a:accent1>
      <a:accent2>
        <a:srgbClr val="E47932"/>
      </a:accent2>
      <a:accent3>
        <a:srgbClr val="00709E"/>
      </a:accent3>
      <a:accent4>
        <a:srgbClr val="595A5A"/>
      </a:accent4>
      <a:accent5>
        <a:srgbClr val="009446"/>
      </a:accent5>
      <a:accent6>
        <a:srgbClr val="936241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 w="28575" cap="rnd" cmpd="sng">
          <a:noFill/>
          <a:prstDash val="solid"/>
          <a:miter lim="800000"/>
        </a:ln>
        <a:effectLst/>
      </a:spPr>
      <a:bodyPr wrap="square" lIns="0" tIns="0" rIns="0" bIns="0" rtlCol="0" anchor="ctr" anchorCtr="1">
        <a:noAutofit/>
      </a:bodyPr>
      <a:lstStyle>
        <a:defPPr algn="ctr">
          <a:defRPr sz="2400"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28575" cap="rnd" cmpd="sng">
          <a:solidFill>
            <a:schemeClr val="tx1"/>
          </a:solidFill>
          <a:miter lim="800000"/>
          <a:headEnd type="none"/>
          <a:tailEnd type="non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 anchor="t" anchorCtr="0">
        <a:spAutoFit/>
      </a:bodyPr>
      <a:lstStyle>
        <a:defPPr>
          <a:defRPr sz="32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13143</TotalTime>
  <Words>3363</Words>
  <Application>Microsoft Office PowerPoint</Application>
  <PresentationFormat>On-screen Show (4:3)</PresentationFormat>
  <Paragraphs>940</Paragraphs>
  <Slides>73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80" baseType="lpstr">
      <vt:lpstr>ＭＳ Ｐ明朝</vt:lpstr>
      <vt:lpstr>Arial</vt:lpstr>
      <vt:lpstr>Calibri</vt:lpstr>
      <vt:lpstr>Cambria</vt:lpstr>
      <vt:lpstr>Symbol</vt:lpstr>
      <vt:lpstr>Wingdings</vt:lpstr>
      <vt:lpstr>template</vt:lpstr>
      <vt:lpstr>Message Authentication Codes (MACs) and Hashes</vt:lpstr>
      <vt:lpstr>Recap so far</vt:lpstr>
      <vt:lpstr>Message Integrity</vt:lpstr>
      <vt:lpstr>CRC</vt:lpstr>
      <vt:lpstr>Message Authentication Codes (MAC)</vt:lpstr>
      <vt:lpstr>Example</vt:lpstr>
      <vt:lpstr>Example: Tripwire</vt:lpstr>
      <vt:lpstr>Secure MAC Game</vt:lpstr>
      <vt:lpstr>Secure MAC Game</vt:lpstr>
      <vt:lpstr>PowerPoint Presentation</vt:lpstr>
      <vt:lpstr>MACs from PRFs</vt:lpstr>
      <vt:lpstr>Secure PRF implies secure MAC</vt:lpstr>
      <vt:lpstr>Security</vt:lpstr>
      <vt:lpstr>Proof Sketch</vt:lpstr>
      <vt:lpstr>Question</vt:lpstr>
      <vt:lpstr>Secure PRF implies secure MAC</vt:lpstr>
      <vt:lpstr>Building Secure MACs</vt:lpstr>
      <vt:lpstr>Construction 1:   Encrypted CBC-MAC (ECBC-MAC)</vt:lpstr>
      <vt:lpstr>Attack</vt:lpstr>
      <vt:lpstr>Attack</vt:lpstr>
      <vt:lpstr>ECBC-MAC analysis</vt:lpstr>
      <vt:lpstr>Implications</vt:lpstr>
      <vt:lpstr>Extension Attack</vt:lpstr>
      <vt:lpstr>Collisions and the Birthday Paradox</vt:lpstr>
      <vt:lpstr>Birthday Paradox</vt:lpstr>
      <vt:lpstr>Birthday Paradox Rule of Thumb</vt:lpstr>
      <vt:lpstr>Generic attack on hash functions</vt:lpstr>
      <vt:lpstr>The birthday paradox</vt:lpstr>
      <vt:lpstr>PowerPoint Presentation</vt:lpstr>
      <vt:lpstr>Recall</vt:lpstr>
      <vt:lpstr>Generic attack</vt:lpstr>
      <vt:lpstr>Implications</vt:lpstr>
      <vt:lpstr>Padding</vt:lpstr>
      <vt:lpstr>PowerPoint Presentation</vt:lpstr>
      <vt:lpstr>CBC MAC padding</vt:lpstr>
      <vt:lpstr>CBC MAC padding</vt:lpstr>
      <vt:lpstr>CMAC   (NIST standard)</vt:lpstr>
      <vt:lpstr>HMAC   (Hash-MAC)</vt:lpstr>
      <vt:lpstr>Hash Functions</vt:lpstr>
      <vt:lpstr>Collision Resistance</vt:lpstr>
      <vt:lpstr>General Idea</vt:lpstr>
      <vt:lpstr>MACs from Collision Resistance</vt:lpstr>
      <vt:lpstr>MACs from Collision Resistance</vt:lpstr>
      <vt:lpstr>Sample Speeds Crypto++  5.6.0  [ Wei Dai ]</vt:lpstr>
      <vt:lpstr>Collision Resistance and Passwords</vt:lpstr>
      <vt:lpstr>Passwords</vt:lpstr>
      <vt:lpstr>Brute Force</vt:lpstr>
      <vt:lpstr>Salts</vt:lpstr>
      <vt:lpstr>Merkle-Damgard</vt:lpstr>
      <vt:lpstr>The Merkle-Damgard iterated construction</vt:lpstr>
      <vt:lpstr>Security of Merkle-Damgard</vt:lpstr>
      <vt:lpstr>Compr. func. from a block cipher</vt:lpstr>
      <vt:lpstr>Hash MAC (HMAC)</vt:lpstr>
      <vt:lpstr>Recall Merkel-Damgard</vt:lpstr>
      <vt:lpstr>Attempt 1</vt:lpstr>
      <vt:lpstr>Hash Mac (HMAC)</vt:lpstr>
      <vt:lpstr>HMAC</vt:lpstr>
      <vt:lpstr>Recap</vt:lpstr>
      <vt:lpstr>Further reading</vt:lpstr>
      <vt:lpstr>PowerPoint Presentation</vt:lpstr>
      <vt:lpstr>END</vt:lpstr>
      <vt:lpstr>Protecting file integrity using C.R. hash</vt:lpstr>
      <vt:lpstr>Construction 2: Nested MAC (NMAC)</vt:lpstr>
      <vt:lpstr>Cascade is insecure</vt:lpstr>
      <vt:lpstr>PowerPoint Presentation</vt:lpstr>
      <vt:lpstr>Construction 3:  PMAC – Parallel MAC</vt:lpstr>
      <vt:lpstr>Cool Feature: Incremental Updates</vt:lpstr>
      <vt:lpstr>Cool Feature: Incremental Updates</vt:lpstr>
      <vt:lpstr>HMAC   (Hash-MAC)</vt:lpstr>
      <vt:lpstr>Proof: collision on H  collision on h</vt:lpstr>
      <vt:lpstr>Proof: collision on H  collision on h</vt:lpstr>
      <vt:lpstr>Question</vt:lpstr>
      <vt:lpstr>HMAC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Darpa Presentation</dc:title>
  <dc:creator>ed</dc:creator>
  <cp:lastModifiedBy>Jonathan Burket</cp:lastModifiedBy>
  <cp:revision>4833</cp:revision>
  <dcterms:created xsi:type="dcterms:W3CDTF">2011-11-02T18:57:24Z</dcterms:created>
  <dcterms:modified xsi:type="dcterms:W3CDTF">2013-10-10T18:03:12Z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false</vt:lpwstr>
  </property>
  <property fmtid="{D5CDD505-2E9C-101B-9397-08002B2CF9AE}" pid="3" name="Google.Documents.DocumentId">
    <vt:lpwstr>11L1CS3lWunNfTuci5gPLtht4ZjOn7gyfIKyZn-f7p20</vt:lpwstr>
  </property>
  <property fmtid="{D5CDD505-2E9C-101B-9397-08002B2CF9AE}" pid="4" name="Google.Documents.RevisionId">
    <vt:lpwstr>13701622749194124332</vt:lpwstr>
  </property>
  <property fmtid="{D5CDD505-2E9C-101B-9397-08002B2CF9AE}" pid="5" name="Google.Documents.PreviousRevisionId">
    <vt:lpwstr>17594234182614114890</vt:lpwstr>
  </property>
  <property fmtid="{D5CDD505-2E9C-101B-9397-08002B2CF9AE}" pid="6" name="Google.Documents.PluginVersion">
    <vt:lpwstr>2.0.2424.7283</vt:lpwstr>
  </property>
  <property fmtid="{D5CDD505-2E9C-101B-9397-08002B2CF9AE}" pid="7" name="Google.Documents.MergeIncapabilityFlags">
    <vt:i4>0</vt:i4>
  </property>
</Properties>
</file>