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64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836" r:id="rId2"/>
    <p:sldId id="840" r:id="rId3"/>
    <p:sldId id="854" r:id="rId4"/>
    <p:sldId id="846" r:id="rId5"/>
    <p:sldId id="852" r:id="rId6"/>
    <p:sldId id="937" r:id="rId7"/>
    <p:sldId id="853" r:id="rId8"/>
    <p:sldId id="855" r:id="rId9"/>
    <p:sldId id="935" r:id="rId10"/>
    <p:sldId id="910" r:id="rId11"/>
    <p:sldId id="842" r:id="rId12"/>
    <p:sldId id="912" r:id="rId13"/>
    <p:sldId id="913" r:id="rId14"/>
    <p:sldId id="914" r:id="rId15"/>
    <p:sldId id="845" r:id="rId16"/>
    <p:sldId id="843" r:id="rId17"/>
    <p:sldId id="915" r:id="rId18"/>
    <p:sldId id="917" r:id="rId19"/>
    <p:sldId id="916" r:id="rId20"/>
    <p:sldId id="859" r:id="rId21"/>
    <p:sldId id="860" r:id="rId22"/>
    <p:sldId id="861" r:id="rId23"/>
    <p:sldId id="940" r:id="rId24"/>
    <p:sldId id="920" r:id="rId25"/>
    <p:sldId id="921" r:id="rId26"/>
    <p:sldId id="922" r:id="rId27"/>
    <p:sldId id="923" r:id="rId28"/>
    <p:sldId id="924" r:id="rId29"/>
    <p:sldId id="939" r:id="rId30"/>
    <p:sldId id="938" r:id="rId31"/>
    <p:sldId id="925" r:id="rId32"/>
    <p:sldId id="926" r:id="rId33"/>
    <p:sldId id="927" r:id="rId34"/>
    <p:sldId id="928" r:id="rId35"/>
    <p:sldId id="941" r:id="rId36"/>
    <p:sldId id="864" r:id="rId37"/>
    <p:sldId id="856" r:id="rId38"/>
    <p:sldId id="919" r:id="rId39"/>
    <p:sldId id="857" r:id="rId40"/>
    <p:sldId id="869" r:id="rId41"/>
    <p:sldId id="858" r:id="rId42"/>
    <p:sldId id="870" r:id="rId43"/>
    <p:sldId id="885" r:id="rId44"/>
    <p:sldId id="942" r:id="rId45"/>
    <p:sldId id="943" r:id="rId46"/>
    <p:sldId id="944" r:id="rId47"/>
    <p:sldId id="945" r:id="rId48"/>
    <p:sldId id="946" r:id="rId49"/>
    <p:sldId id="947" r:id="rId50"/>
    <p:sldId id="950" r:id="rId51"/>
    <p:sldId id="951" r:id="rId52"/>
    <p:sldId id="952" r:id="rId53"/>
    <p:sldId id="953" r:id="rId54"/>
    <p:sldId id="948" r:id="rId55"/>
    <p:sldId id="949" r:id="rId56"/>
    <p:sldId id="955" r:id="rId57"/>
    <p:sldId id="956" r:id="rId58"/>
    <p:sldId id="954" r:id="rId59"/>
    <p:sldId id="936" r:id="rId60"/>
    <p:sldId id="268" r:id="rId61"/>
    <p:sldId id="387" r:id="rId62"/>
    <p:sldId id="957" r:id="rId63"/>
    <p:sldId id="958" r:id="rId64"/>
    <p:sldId id="959" r:id="rId65"/>
    <p:sldId id="960" r:id="rId66"/>
    <p:sldId id="961" r:id="rId67"/>
    <p:sldId id="96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  <p14:sldId id="840"/>
            <p14:sldId id="854"/>
            <p14:sldId id="846"/>
            <p14:sldId id="852"/>
            <p14:sldId id="937"/>
            <p14:sldId id="853"/>
            <p14:sldId id="855"/>
            <p14:sldId id="935"/>
            <p14:sldId id="910"/>
            <p14:sldId id="842"/>
            <p14:sldId id="912"/>
            <p14:sldId id="913"/>
          </p14:sldIdLst>
        </p14:section>
        <p14:section name="Data Encryption Standard (DES)" id="{72592D23-6482-4C3A-8E33-6F51E632DA13}">
          <p14:sldIdLst>
            <p14:sldId id="914"/>
            <p14:sldId id="845"/>
            <p14:sldId id="843"/>
            <p14:sldId id="915"/>
            <p14:sldId id="917"/>
            <p14:sldId id="916"/>
            <p14:sldId id="859"/>
            <p14:sldId id="860"/>
            <p14:sldId id="861"/>
          </p14:sldIdLst>
        </p14:section>
        <p14:section name="Attacks" id="{C3E9833C-70E4-8448-B1A4-71CE3C4E7BE8}">
          <p14:sldIdLst>
            <p14:sldId id="940"/>
            <p14:sldId id="920"/>
            <p14:sldId id="921"/>
            <p14:sldId id="922"/>
            <p14:sldId id="923"/>
            <p14:sldId id="924"/>
            <p14:sldId id="939"/>
            <p14:sldId id="938"/>
            <p14:sldId id="925"/>
            <p14:sldId id="926"/>
            <p14:sldId id="927"/>
            <p14:sldId id="928"/>
          </p14:sldIdLst>
        </p14:section>
        <p14:section name="Advanced Encryption Standard AES" id="{55F6FB70-82C8-42E0-9D26-81565A3601FC}">
          <p14:sldIdLst>
            <p14:sldId id="941"/>
            <p14:sldId id="864"/>
            <p14:sldId id="856"/>
            <p14:sldId id="919"/>
            <p14:sldId id="857"/>
            <p14:sldId id="869"/>
            <p14:sldId id="858"/>
            <p14:sldId id="870"/>
            <p14:sldId id="885"/>
          </p14:sldIdLst>
        </p14:section>
        <p14:section name="Modes of operation" id="{810A234F-9546-4ED9-8901-777618194D5B}">
          <p14:sldIdLst>
            <p14:sldId id="942"/>
            <p14:sldId id="943"/>
            <p14:sldId id="944"/>
            <p14:sldId id="945"/>
            <p14:sldId id="946"/>
            <p14:sldId id="947"/>
            <p14:sldId id="950"/>
            <p14:sldId id="951"/>
            <p14:sldId id="952"/>
            <p14:sldId id="953"/>
            <p14:sldId id="948"/>
            <p14:sldId id="949"/>
            <p14:sldId id="955"/>
            <p14:sldId id="956"/>
            <p14:sldId id="954"/>
          </p14:sldIdLst>
        </p14:section>
        <p14:section name="Conclusion" id="{639D2D1E-5C9D-4D84-9A16-A3DF54255D9B}">
          <p14:sldIdLst>
            <p14:sldId id="936"/>
            <p14:sldId id="268"/>
            <p14:sldId id="387"/>
          </p14:sldIdLst>
        </p14:section>
        <p14:section name="Cherries" id="{5F9BB77A-D667-AB48-B50C-E52A8D3E6187}">
          <p14:sldIdLst>
            <p14:sldId id="957"/>
            <p14:sldId id="958"/>
            <p14:sldId id="959"/>
            <p14:sldId id="960"/>
            <p14:sldId id="961"/>
            <p14:sldId id="96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2143" autoAdjust="0"/>
  </p:normalViewPr>
  <p:slideViewPr>
    <p:cSldViewPr snapToObjects="1">
      <p:cViewPr varScale="1">
        <p:scale>
          <a:sx n="79" d="100"/>
          <a:sy n="79" d="100"/>
        </p:scale>
        <p:origin x="-1088" y="-96"/>
      </p:cViewPr>
      <p:guideLst>
        <p:guide orient="horz" pos="1392"/>
        <p:guide orient="horz" pos="2928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commentAuthors" Target="commentAuthor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9/29/13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9/29/13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Adversary tries</a:t>
            </a:r>
            <a:r>
              <a:rPr lang="en-US" baseline="0" dirty="0" smtClean="0"/>
              <a:t> to distinguish a truly random function from a pseudo random function. </a:t>
            </a:r>
            <a:r>
              <a:rPr lang="en-US" dirty="0" smtClean="0"/>
              <a:t>Attacker submits points x \in X and receives</a:t>
            </a:r>
            <a:r>
              <a:rPr lang="en-US" baseline="0" dirty="0" smtClean="0"/>
              <a:t> either f(x) or F(</a:t>
            </a:r>
            <a:r>
              <a:rPr lang="en-US" baseline="0" dirty="0" err="1" smtClean="0"/>
              <a:t>k,x</a:t>
            </a:r>
            <a:r>
              <a:rPr lang="en-US" baseline="0" dirty="0" smtClean="0"/>
              <a:t>) (consistently, i.e., always either f(x) or F(</a:t>
            </a:r>
            <a:r>
              <a:rPr lang="en-US" baseline="0" dirty="0" err="1" smtClean="0"/>
              <a:t>k,x</a:t>
            </a:r>
            <a:r>
              <a:rPr lang="en-US" baseline="0" dirty="0" smtClean="0"/>
              <a:t>)) That is, the adversary is either interacting with a PRF or a truly random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we have a secure PRF</a:t>
            </a:r>
            <a:r>
              <a:rPr lang="en-US" baseline="0" dirty="0" smtClean="0"/>
              <a:t> F (it outputs 128 bits). F cannot be distinguished from a truly random function. Let’s construct a new PRF G as follows: if x == 0 output 0 otherwise output F. Is G also a secure </a:t>
            </a:r>
            <a:r>
              <a:rPr lang="en-US" baseline="0" dirty="0" err="1" smtClean="0"/>
              <a:t>prf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No it’s not. Just submit x=0 probability of random function to return 0 is 1/2^128, for G it’s always 0</a:t>
            </a:r>
          </a:p>
          <a:p>
            <a:r>
              <a:rPr lang="en-US" baseline="0" dirty="0" smtClean="0"/>
              <a:t>Thus, if only a single output of a PRF if fixed/known the PRF cannot be secure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90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of Funs for AES128 =</a:t>
            </a:r>
            <a:r>
              <a:rPr lang="en-US" baseline="0" dirty="0" smtClean="0"/>
              <a:t> 2^(128 * 2 ^ </a:t>
            </a:r>
            <a:r>
              <a:rPr lang="en-US" baseline="0" smtClean="0"/>
              <a:t>128) |S_AES| = 2^128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_{PRP}[A, E] := |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[EXP(0) = 1] -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[EXP(1) = 1]|}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7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bureau of standards (predecessor</a:t>
            </a:r>
            <a:r>
              <a:rPr lang="en-US" baseline="0" dirty="0" smtClean="0"/>
              <a:t> to National Institute of Standards)</a:t>
            </a:r>
            <a:r>
              <a:rPr lang="en-US" dirty="0" smtClean="0"/>
              <a:t>, keys reduced to 56 bits from 128, thus broken in 1997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2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behind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feistel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networks. Combine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arbitrary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PRP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 round (f1)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Mapping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2n bit input to 2n bit output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\{\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}{l}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(R_{i-1}) 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oplus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L_{i-1}\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vspace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{0.3cm} \\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L_i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R_{i-1} \end{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06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f_n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resulting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feistel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network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invertible</a:t>
            </a:r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R_i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L_i+1,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L_i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L_i+1 and R_i+1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8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invert the </a:t>
            </a:r>
            <a:r>
              <a:rPr lang="en-US" dirty="0" err="1" smtClean="0"/>
              <a:t>Feistel</a:t>
            </a:r>
            <a:r>
              <a:rPr lang="en-US" baseline="0" dirty="0" smtClean="0"/>
              <a:t> network apply the functions in reverse order, cool for hardware designers as encryption and decryption HW is the same, only functions are applied in reverse order.</a:t>
            </a:r>
          </a:p>
          <a:p>
            <a:r>
              <a:rPr lang="en-US" baseline="0" dirty="0" smtClean="0"/>
              <a:t>Other block ciphers that also use </a:t>
            </a:r>
            <a:r>
              <a:rPr lang="en-US" baseline="0" dirty="0" err="1" smtClean="0"/>
              <a:t>Feistel</a:t>
            </a:r>
            <a:r>
              <a:rPr lang="en-US" baseline="0" dirty="0" smtClean="0"/>
              <a:t> networks (e.g., Misty1) differ in </a:t>
            </a:r>
            <a:r>
              <a:rPr lang="en-US" baseline="0" dirty="0" err="1" smtClean="0"/>
              <a:t>f_is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10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start with a secure PRF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F: K^3\times\{0,1\}^{2n}\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\{0,1\}^{2n} and you do three rounds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feistel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the same secure PRF you end up with a secure PRP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awesome! (i.e.,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invertable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function that is indistinguishable from a truly random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invertable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function) That is, if you start with a secure PRF you end up with a secure PRP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You need K^3 b/c you need three INDEPENDENT keys for the three invocations of f to get a secure PRP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2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59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round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feistel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network 32 bits to 32 bits. 16 round functions are derived from F using different keys (round keys)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k_i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derived from k, 16 different round keys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16 different functions (i.e., 16 times the same function with a different key each time)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63 bits b/c 2 * 32 bits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 initial/final permutation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f_1,\dots, f_{16} : \{0,1\}^{32}\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\{0,1\}^{32}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 and  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 = {\bf F}(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43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 … expansion box (replicate some bits move some around)</a:t>
            </a:r>
          </a:p>
          <a:p>
            <a:r>
              <a:rPr lang="en-US" dirty="0" smtClean="0"/>
              <a:t>S boxes are the</a:t>
            </a:r>
            <a:r>
              <a:rPr lang="en-US" baseline="0" dirty="0" smtClean="0"/>
              <a:t> guts of DES, map 6 bits to 4 bits, function from 6 to 4 bits implemented as lookup table</a:t>
            </a:r>
          </a:p>
          <a:p>
            <a:r>
              <a:rPr lang="en-US" baseline="0" dirty="0" smtClean="0"/>
              <a:t>P another permutation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64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are S-boxes</a:t>
            </a:r>
            <a:r>
              <a:rPr lang="en-US" baseline="0" dirty="0" smtClean="0"/>
              <a:t> chosen? Random is bad (</a:t>
            </a:r>
            <a:r>
              <a:rPr lang="en-US" sz="1200" dirty="0" smtClean="0"/>
              <a:t>key recovery after ≈2</a:t>
            </a:r>
            <a:r>
              <a:rPr lang="en-US" sz="1200" baseline="30000" dirty="0" smtClean="0"/>
              <a:t>24</a:t>
            </a:r>
            <a:r>
              <a:rPr lang="en-US" sz="1200" dirty="0" smtClean="0"/>
              <a:t> outputs, BS’89), no output bit should be close to a linear function of the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27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5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we know that a key is unique?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Suppose DES consists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2^56 random invertible functions (which it is not!)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means there is only one key that maps m to c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\begin{align*}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P[\exists k'\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k: &amp; \: c = DES(K, m) = DES(k', m)] \\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_{k'\in \{0,1\}^{56}} P[DES(k, m) = DES(k', m)]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2^{56} \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{1}{2^{64}} = \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{1}{2^8}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35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two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/output pairs the probability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basically 1-1/1^71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\{ \exists k'\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k,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m\in M : E(k, m) = E(k', m) \}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824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</a:t>
            </a:r>
            <a:r>
              <a:rPr lang="en-US" baseline="0" dirty="0" smtClean="0"/>
              <a:t> challenge, secret message broken up into 64 bit blocks encrypted with DES. Plaintext of the first three blocks is known. Challenge: find the key that you found for the first 3 blocks (that’s why it is important that only one key maps m to c)</a:t>
            </a:r>
          </a:p>
          <a:p>
            <a:r>
              <a:rPr lang="en-US" baseline="0" dirty="0" smtClean="0"/>
              <a:t>(e.g., </a:t>
            </a:r>
            <a:r>
              <a:rPr lang="en-US" baseline="0" dirty="0" err="1" smtClean="0"/>
              <a:t>bruteforce</a:t>
            </a:r>
            <a:r>
              <a:rPr lang="en-US" baseline="0" dirty="0" smtClean="0"/>
              <a:t> on average search half the </a:t>
            </a:r>
            <a:r>
              <a:rPr lang="en-US" baseline="0" dirty="0" err="1" smtClean="0"/>
              <a:t>keyspace</a:t>
            </a:r>
            <a:r>
              <a:rPr lang="en-US" baseline="0" dirty="0" smtClean="0"/>
              <a:t> 2^28)</a:t>
            </a:r>
          </a:p>
          <a:p>
            <a:r>
              <a:rPr lang="en-US" baseline="0" dirty="0" smtClean="0"/>
              <a:t>Internet search “network distributed computing”</a:t>
            </a:r>
          </a:p>
          <a:p>
            <a:r>
              <a:rPr lang="en-US" baseline="0" dirty="0" smtClean="0"/>
              <a:t>Obviously, DES is broken. But what to do with all the deployments (also in hardware)?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0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Artificially</a:t>
            </a:r>
            <a:r>
              <a:rPr lang="en-US" baseline="0" dirty="0" smtClean="0"/>
              <a:t> expand the key size … by iterating the </a:t>
            </a:r>
            <a:r>
              <a:rPr lang="en-US" baseline="0" dirty="0" err="1" smtClean="0"/>
              <a:t>blockcipher</a:t>
            </a:r>
            <a:r>
              <a:rPr lang="en-US" baseline="0" dirty="0" smtClean="0"/>
              <a:t> repeatedly.</a:t>
            </a:r>
          </a:p>
          <a:p>
            <a:r>
              <a:rPr lang="en-US" baseline="0" dirty="0" smtClean="0"/>
              <a:t>Why EDE instead of EEE?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97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3DES </a:t>
            </a:r>
            <a:r>
              <a:rPr lang="en-US" dirty="0" err="1" smtClean="0"/>
              <a:t>vs</a:t>
            </a:r>
            <a:r>
              <a:rPr lang="en-US" dirty="0" smtClean="0"/>
              <a:t> 2DES?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5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0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r>
              <a:rPr lang="en-US" baseline="0" dirty="0" smtClean="0"/>
              <a:t> are commonly built by iteration. That is, the message plaintext is repeatedly processed by so called round functions </a:t>
            </a:r>
            <a:r>
              <a:rPr lang="en-US" baseline="0" dirty="0" err="1" smtClean="0"/>
              <a:t>R_i</a:t>
            </a:r>
            <a:r>
              <a:rPr lang="en-US" baseline="0" dirty="0" smtClean="0"/>
              <a:t>. First, however, the key is expanded to so-called round keys in the key expansion (or key schedule) step. Each round function has two inputs: the output from the previous round function (or the plaintext in case of the first round function) and the round key </a:t>
            </a:r>
            <a:r>
              <a:rPr lang="en-US" baseline="0" dirty="0" err="1" smtClean="0"/>
              <a:t>k_i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Different ciphers have different number of rounds. 3DES, for example, has 48 rounds, whereas AES128 has 10 rounds, and AES256 has 14 rounds.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key expansion process for DES, for example, expands the 56 bit input key into 16 48 bit long round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980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328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73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Defends against exhaustive search but w/o the runtime overhead, (but not standardized)</a:t>
            </a:r>
          </a:p>
          <a:p>
            <a:r>
              <a:rPr lang="en-US" dirty="0" smtClean="0"/>
              <a:t>Keys 1,3 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blocksize</a:t>
            </a:r>
            <a:r>
              <a:rPr lang="en-US" baseline="0" dirty="0" smtClean="0"/>
              <a:t> (64 bit) k2 is 56 (des key-size)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614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timing attacks:</a:t>
            </a:r>
            <a:r>
              <a:rPr lang="en-US" baseline="0" dirty="0" smtClean="0"/>
              <a:t>    cache timing,  multi-core attacks,    smartcard attacks (e.g., credit card)</a:t>
            </a:r>
          </a:p>
          <a:p>
            <a:r>
              <a:rPr lang="en-US" baseline="0" dirty="0" smtClean="0"/>
              <a:t>Never output </a:t>
            </a:r>
            <a:r>
              <a:rPr lang="en-US" baseline="0" dirty="0" err="1" smtClean="0"/>
              <a:t>erronous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344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836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Assumption,</a:t>
            </a:r>
            <a:r>
              <a:rPr lang="en-US" baseline="0" dirty="0" smtClean="0"/>
              <a:t> larger keys more secure … but also larger keys more rounds (10,12, and 14) and thus slower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806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414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K_n</a:t>
            </a:r>
            <a:r>
              <a:rPr lang="en-US" dirty="0" smtClean="0"/>
              <a:t> round keys 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DES S boxes are not reversible (mapping 6 bits to 4)</a:t>
            </a:r>
          </a:p>
          <a:p>
            <a:r>
              <a:rPr lang="en-US" baseline="0" dirty="0" smtClean="0"/>
              <a:t>In AES everything needs to be reversible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414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r>
              <a:rPr lang="en-US" baseline="0" dirty="0" smtClean="0"/>
              <a:t> (m) is kept and operated on in the so-called state, a 4 byte by 4 rows representation (16 byte = 128 bit block size). The state is passed on between individual rounds.</a:t>
            </a:r>
          </a:p>
          <a:p>
            <a:r>
              <a:rPr lang="en-US" baseline="0" dirty="0" smtClean="0"/>
              <a:t>Last round no </a:t>
            </a:r>
            <a:r>
              <a:rPr lang="en-US" baseline="0" dirty="0" err="1" smtClean="0"/>
              <a:t>MixColumn</a:t>
            </a:r>
            <a:r>
              <a:rPr lang="en-US" baseline="0" dirty="0" smtClean="0"/>
              <a:t>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4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looking at actual implementations</a:t>
            </a:r>
            <a:r>
              <a:rPr lang="en-US" baseline="0" dirty="0" smtClean="0"/>
              <a:t> of block ciphers let’s look at some performance numbers. Block ciphers are slower but can do things stream ciphers can’t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Applies</a:t>
            </a:r>
            <a:r>
              <a:rPr lang="en-US" baseline="0" dirty="0" smtClean="0"/>
              <a:t> S box to each element in the state (substitution) (</a:t>
            </a:r>
            <a:r>
              <a:rPr lang="en-US" baseline="0" dirty="0" err="1" smtClean="0"/>
              <a:t>sbox</a:t>
            </a:r>
            <a:r>
              <a:rPr lang="en-US" baseline="0" dirty="0" smtClean="0"/>
              <a:t> can be computed in code less than 256 bytes)</a:t>
            </a:r>
          </a:p>
          <a:p>
            <a:r>
              <a:rPr lang="en-US" baseline="0" dirty="0" smtClean="0"/>
              <a:t>Shift Row + </a:t>
            </a:r>
            <a:r>
              <a:rPr lang="en-US" baseline="0" dirty="0" err="1" smtClean="0"/>
              <a:t>MixColumns</a:t>
            </a:r>
            <a:r>
              <a:rPr lang="en-US" baseline="0" dirty="0" smtClean="0"/>
              <a:t> (Permutation)</a:t>
            </a:r>
          </a:p>
          <a:p>
            <a:r>
              <a:rPr lang="en-US" baseline="0" dirty="0" err="1" smtClean="0"/>
              <a:t>MixColumns</a:t>
            </a:r>
            <a:r>
              <a:rPr lang="en-US" baseline="0" dirty="0" smtClean="0"/>
              <a:t> is linear transformation for each of the 4 columns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536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434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075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e.g., good for hardware accelerated</a:t>
            </a:r>
            <a:r>
              <a:rPr lang="en-US" baseline="0" dirty="0" smtClean="0"/>
              <a:t> full </a:t>
            </a:r>
            <a:r>
              <a:rPr lang="en-US" baseline="0" dirty="0" err="1" smtClean="0"/>
              <a:t>hdd</a:t>
            </a:r>
            <a:r>
              <a:rPr lang="en-US" baseline="0" dirty="0" smtClean="0"/>
              <a:t> encryption (e.g., </a:t>
            </a:r>
            <a:r>
              <a:rPr lang="en-US" baseline="0" dirty="0" err="1" smtClean="0"/>
              <a:t>loopaes,dmcrypt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69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656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831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212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Chosen plaintext attack CPA,</a:t>
            </a:r>
            <a:r>
              <a:rPr lang="en-US" baseline="0" dirty="0" smtClean="0"/>
              <a:t> if the attacker can submit multiple messages (up to q). Chosen plaintext because the attacker can choose m_0 = m_1 = m and will receive E(</a:t>
            </a:r>
            <a:r>
              <a:rPr lang="en-US" baseline="0" dirty="0" err="1" smtClean="0"/>
              <a:t>k,m</a:t>
            </a:r>
            <a:r>
              <a:rPr lang="en-US" baseline="0" dirty="0" smtClean="0"/>
              <a:t>), Attacker can do that repeatedly up to q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44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PRF</a:t>
            </a:r>
            <a:r>
              <a:rPr lang="en-US" baseline="0" dirty="0" smtClean="0"/>
              <a:t> is defined over input space X, output space Y, and a key space K. It’s a function that takes a key and an input and outputs an element in the output space. The only requirement is that F is efficiently computable, (i.e., not required to be invertible)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All ciphers that return the same </a:t>
            </a:r>
            <a:r>
              <a:rPr lang="en-US" sz="1200" dirty="0" err="1" smtClean="0"/>
              <a:t>ciphertext</a:t>
            </a:r>
            <a:r>
              <a:rPr lang="en-US" sz="1200" dirty="0" smtClean="0"/>
              <a:t> for the same plaintext (i.e., deterministic encryption) are vulnerable to CPA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All ciphers that return the same </a:t>
            </a:r>
            <a:r>
              <a:rPr lang="en-US" sz="1200" dirty="0" err="1" smtClean="0"/>
              <a:t>ciphertext</a:t>
            </a:r>
            <a:r>
              <a:rPr lang="en-US" sz="1200" dirty="0" smtClean="0"/>
              <a:t> for the same plaintext (i.e., deterministic encryption) are vulnerable to CPA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All ciphers that return the same </a:t>
            </a:r>
            <a:r>
              <a:rPr lang="en-US" sz="1200" dirty="0" err="1" smtClean="0"/>
              <a:t>ciphertext</a:t>
            </a:r>
            <a:r>
              <a:rPr lang="en-US" sz="1200" dirty="0" smtClean="0"/>
              <a:t> for the same plaintext (i.e., deterministic encryption) are vulnerable to CPA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All ciphers that return the same </a:t>
            </a:r>
            <a:r>
              <a:rPr lang="en-US" sz="1200" dirty="0" err="1" smtClean="0"/>
              <a:t>ciphertext</a:t>
            </a:r>
            <a:r>
              <a:rPr lang="en-US" sz="1200" dirty="0" smtClean="0"/>
              <a:t> for the same plaintext (i.e., deterministic encryption) are vulnerable to CPA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66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IV is predictable, then</a:t>
            </a:r>
            <a:r>
              <a:rPr lang="en-US" baseline="0" dirty="0" smtClean="0"/>
              <a:t> there is no CPA security!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2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Nonrandom but unique nonce (e.g., 1,2,3,4… )</a:t>
            </a:r>
          </a:p>
          <a:p>
            <a:r>
              <a:rPr lang="en-US" dirty="0" smtClean="0"/>
              <a:t>If nonce is non-random (but</a:t>
            </a:r>
            <a:r>
              <a:rPr lang="en-US" baseline="0" dirty="0" smtClean="0"/>
              <a:t> unique) it’s crucial to encrypt nonce resulting in a random IV, without that step CBC mode would not be CPA secure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66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66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2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4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E(k,.) is one to one, what does that buy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2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488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93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91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022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894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7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PRP is</a:t>
            </a:r>
            <a:r>
              <a:rPr lang="en-US" baseline="0" dirty="0" smtClean="0"/>
              <a:t> equal to Block cipher. Thus, whenever I say PRP you can think of AES or 3des. </a:t>
            </a:r>
          </a:p>
          <a:p>
            <a:r>
              <a:rPr lang="en-US" baseline="0" dirty="0" smtClean="0"/>
              <a:t>Every </a:t>
            </a:r>
            <a:r>
              <a:rPr lang="en-US" baseline="0" dirty="0" err="1" smtClean="0"/>
              <a:t>prp</a:t>
            </a:r>
            <a:r>
              <a:rPr lang="en-US" baseline="0" dirty="0" smtClean="0"/>
              <a:t> is a </a:t>
            </a:r>
            <a:r>
              <a:rPr lang="en-US" baseline="0" dirty="0" err="1" smtClean="0"/>
              <a:t>prf</a:t>
            </a:r>
            <a:r>
              <a:rPr lang="en-US" baseline="0" dirty="0" smtClean="0"/>
              <a:t> with more structure: i.e., input and output space are the same, and it is efficiently invertible (once the secret key k is known)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is a PRF/PRP (and thus a block cipher) secure?</a:t>
            </a:r>
          </a:p>
          <a:p>
            <a:r>
              <a:rPr lang="en-US" baseline="0" dirty="0" smtClean="0"/>
              <a:t>Set Funs[X,Y] = set of all functions from X to Y (huge but we don’t have to compute/enumerate it)</a:t>
            </a:r>
          </a:p>
          <a:p>
            <a:r>
              <a:rPr lang="en-US" baseline="0" dirty="0" smtClean="0"/>
              <a:t>S_F all functions from X to Y that are specified by PRF with fixed key k // all such functions for all keys</a:t>
            </a:r>
          </a:p>
          <a:p>
            <a:r>
              <a:rPr lang="en-US" baseline="0" dirty="0" smtClean="0"/>
              <a:t>PRF is secure if a random function from X to Y (i.e., from Funs) is indistinguishable from a pseudorandom function from X to Y (i.e., S_F)</a:t>
            </a:r>
            <a:endParaRPr lang="en-US" dirty="0" smtClean="0"/>
          </a:p>
          <a:p>
            <a:r>
              <a:rPr lang="en-US" dirty="0" smtClean="0"/>
              <a:t>Size of Funs for AES128 =</a:t>
            </a:r>
            <a:r>
              <a:rPr lang="en-US" baseline="0" dirty="0" smtClean="0"/>
              <a:t> 2^(128 * 2 ^ 128) |S_AES| = 2^128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of Funs for AES128 =</a:t>
            </a:r>
            <a:r>
              <a:rPr lang="en-US" baseline="0" dirty="0" smtClean="0"/>
              <a:t> 2^(128 * 2 ^ 128) |S_AES| = 2^128, Referencing a function in Funs requires 128*2^128 bits &lt;- impractical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6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tags" Target="../tags/tag32.xml"/><Relationship Id="rId8" Type="http://schemas.openxmlformats.org/officeDocument/2006/relationships/tags" Target="../tags/tag33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tags" Target="../tags/tag44.xml"/><Relationship Id="rId5" Type="http://schemas.openxmlformats.org/officeDocument/2006/relationships/tags" Target="../tags/tag45.xml"/><Relationship Id="rId6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A5E3-3C97-4B99-9788-5FA1357C0271}" type="datetime1">
              <a:rPr lang="en-US" smtClean="0"/>
              <a:t>9/29/13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E2DF-1635-4EB7-B05B-9761AC2D9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7CE69EF-6D8F-4B78-A271-43CFEFA9C8E2}" type="datetime1">
              <a:rPr lang="en-US" smtClean="0"/>
              <a:t>9/29/13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680A744-86E0-4C90-AABB-D0856B23196A}" type="datetime1">
              <a:rPr lang="en-US" smtClean="0"/>
              <a:t>9/29/13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C924A00-AAD0-4A4F-8238-9DF28CE28DD0}" type="datetime1">
              <a:rPr lang="en-US" smtClean="0"/>
              <a:t>9/29/13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7D6BA-BFE7-4158-8762-FD4188B2B312}" type="datetime1">
              <a:rPr lang="en-US" smtClean="0"/>
              <a:t>9/29/13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1pPr marL="292100" indent="-2921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E2DD7A6-E8A5-4F31-AD2C-61DE00E22258}" type="datetime1">
              <a:rPr lang="en-US" smtClean="0"/>
              <a:t>9/29/13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1280213-CFD4-4F39-88E7-070D55001F96}" type="datetime1">
              <a:rPr lang="en-US" smtClean="0"/>
              <a:t>9/29/13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D902A02-E163-45EE-8D61-3B0ADE556485}" type="datetime1">
              <a:rPr lang="en-US" smtClean="0"/>
              <a:t>9/29/13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09DF-D460-48A3-A925-92F6F017B56F}" type="datetime1">
              <a:rPr lang="en-US" smtClean="0"/>
              <a:t>9/29/13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791D6AC-4B4E-4291-9C45-2CA51E087DD2}" type="datetime1">
              <a:rPr lang="en-US" smtClean="0"/>
              <a:t>9/29/13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69CBD9B-6D05-47CF-A73B-E0FB8F2F13B9}" type="datetime1">
              <a:rPr lang="en-US" smtClean="0"/>
              <a:t>9/29/13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A0055440-840A-4E79-973C-388A2E142E7D}" type="datetime1">
              <a:rPr lang="en-US" smtClean="0"/>
              <a:t>9/29/13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DCEB072-629C-4BB1-9C96-FAA95CD93E31}" type="datetime1">
              <a:rPr lang="en-US" smtClean="0"/>
              <a:t>9/29/13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tags" Target="../tags/tag1.xml"/><Relationship Id="rId16" Type="http://schemas.openxmlformats.org/officeDocument/2006/relationships/tags" Target="../tags/tag2.xml"/><Relationship Id="rId17" Type="http://schemas.openxmlformats.org/officeDocument/2006/relationships/tags" Target="../tags/tag3.xml"/><Relationship Id="rId18" Type="http://schemas.openxmlformats.org/officeDocument/2006/relationships/tags" Target="../tags/tag4.xml"/><Relationship Id="rId1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668A971F-2510-4CCD-A77D-C452792C1D9C}" type="datetime1">
              <a:rPr lang="en-US" smtClean="0"/>
              <a:t>9/29/13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emf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7.emf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image" Target="../media/image38.jpg"/><Relationship Id="rId1" Type="http://schemas.openxmlformats.org/officeDocument/2006/relationships/tags" Target="../tags/tag64.xml"/><Relationship Id="rId2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Cryptography: </a:t>
            </a:r>
            <a:r>
              <a:rPr lang="en-US" sz="3600" b="1" smtClean="0"/>
              <a:t>Block Ciphers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David Brumley</a:t>
            </a:r>
          </a:p>
          <a:p>
            <a:pPr algn="r"/>
            <a:r>
              <a:rPr lang="en-US" sz="2400" dirty="0" err="1" smtClean="0"/>
              <a:t>dbrumley@cmu.edu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096000"/>
            <a:ext cx="8922750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Credits: </a:t>
            </a:r>
            <a:br>
              <a:rPr lang="en-US" sz="2000" dirty="0" smtClean="0"/>
            </a:br>
            <a:r>
              <a:rPr lang="en-US" sz="2000" i="1" u="sng" dirty="0" smtClean="0"/>
              <a:t>Many</a:t>
            </a:r>
            <a:r>
              <a:rPr lang="en-US" sz="2000" dirty="0" smtClean="0"/>
              <a:t> slides from Dan </a:t>
            </a:r>
            <a:r>
              <a:rPr lang="en-US" sz="2000" dirty="0" err="1" smtClean="0"/>
              <a:t>Boneh’s</a:t>
            </a:r>
            <a:r>
              <a:rPr lang="en-US" sz="2000" dirty="0" smtClean="0"/>
              <a:t> June 2012 </a:t>
            </a:r>
            <a:r>
              <a:rPr lang="en-US" sz="2000" dirty="0" err="1" smtClean="0"/>
              <a:t>Coursera</a:t>
            </a:r>
            <a:r>
              <a:rPr lang="en-US" sz="2000" dirty="0"/>
              <a:t> </a:t>
            </a:r>
            <a:r>
              <a:rPr lang="en-US" sz="2000" dirty="0" smtClean="0"/>
              <a:t>crypto class, which is awesome!</a:t>
            </a:r>
          </a:p>
        </p:txBody>
      </p:sp>
      <p:sp>
        <p:nvSpPr>
          <p:cNvPr id="3" name="Rectangle 2"/>
          <p:cNvSpPr/>
          <p:nvPr/>
        </p:nvSpPr>
        <p:spPr>
          <a:xfrm>
            <a:off x="9296400" y="914400"/>
            <a:ext cx="3581400" cy="36576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TODO: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go through slides and make slide fonts/colors consistent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emphasize encryption must be randomized to be secure (multi-message semantic security) (slide 50)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PRF: Definition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8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For </a:t>
            </a:r>
            <a:r>
              <a:rPr lang="en-US" sz="2800" i="1" dirty="0" smtClean="0"/>
              <a:t>b = 0,1 </a:t>
            </a:r>
            <a:r>
              <a:rPr lang="en-US" sz="2800" dirty="0" smtClean="0"/>
              <a:t>define experiment </a:t>
            </a:r>
            <a:r>
              <a:rPr lang="en-US" sz="2800" i="1" dirty="0" smtClean="0"/>
              <a:t>EXP(b)</a:t>
            </a:r>
            <a:r>
              <a:rPr lang="en-US" sz="2800" dirty="0" smtClean="0"/>
              <a:t> as: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r>
              <a:rPr lang="en-US" sz="2800" dirty="0" err="1" smtClean="0"/>
              <a:t>Def</a:t>
            </a:r>
            <a:r>
              <a:rPr lang="en-US" sz="2800" dirty="0" smtClean="0"/>
              <a:t>: 		</a:t>
            </a:r>
            <a:r>
              <a:rPr lang="en-US" sz="2800" i="1" dirty="0" smtClean="0"/>
              <a:t>F</a:t>
            </a:r>
            <a:r>
              <a:rPr lang="en-US" sz="2800" dirty="0" smtClean="0"/>
              <a:t> is a secure PRF if for all “efficient” A:</a:t>
            </a:r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endParaRPr lang="en-US" sz="2800" dirty="0"/>
          </a:p>
          <a:p>
            <a:pPr marL="0" indent="0">
              <a:buNone/>
              <a:tabLst>
                <a:tab pos="1025525" algn="l"/>
              </a:tabLst>
            </a:pPr>
            <a:r>
              <a:rPr lang="en-US" sz="2800" dirty="0" smtClean="0"/>
              <a:t>		is “negligible”.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1873" y="2286000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61060" y="2590800"/>
            <a:ext cx="1676400" cy="1676400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Chal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23" y="2590800"/>
            <a:ext cx="2572327" cy="49809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745442" y="1802793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US" sz="3200" dirty="0" smtClean="0">
              <a:latin typeface="+mj-lt"/>
            </a:endParaRPr>
          </a:p>
        </p:txBody>
      </p:sp>
      <p:cxnSp>
        <p:nvCxnSpPr>
          <p:cNvPr id="70" name="Straight Arrow Connector 69"/>
          <p:cNvCxnSpPr>
            <a:endCxn id="55" idx="3"/>
          </p:cNvCxnSpPr>
          <p:nvPr/>
        </p:nvCxnSpPr>
        <p:spPr>
          <a:xfrm flipH="1">
            <a:off x="2537460" y="34290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537460" y="35814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1699260" y="1893090"/>
            <a:ext cx="1356908" cy="697710"/>
            <a:chOff x="1699260" y="1893090"/>
            <a:chExt cx="1356908" cy="697710"/>
          </a:xfrm>
        </p:grpSpPr>
        <p:cxnSp>
          <p:nvCxnSpPr>
            <p:cNvPr id="66" name="Straight Arrow Connector 65"/>
            <p:cNvCxnSpPr>
              <a:endCxn id="55" idx="0"/>
            </p:cNvCxnSpPr>
            <p:nvPr/>
          </p:nvCxnSpPr>
          <p:spPr>
            <a:xfrm>
              <a:off x="1699260" y="1981200"/>
              <a:ext cx="0" cy="6096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416" y="1893090"/>
              <a:ext cx="1241752" cy="311847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7371706" y="4267200"/>
            <a:ext cx="1674698" cy="1354523"/>
            <a:chOff x="7371706" y="4267200"/>
            <a:chExt cx="1674698" cy="1354523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7848600" y="42672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631" y="4765108"/>
              <a:ext cx="1124773" cy="264091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371706" y="5190836"/>
              <a:ext cx="1051570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i="1" dirty="0"/>
                <a:t>EXP(b)</a:t>
              </a:r>
              <a:endParaRPr lang="en-US" sz="2800" i="1" dirty="0" smtClean="0"/>
            </a:p>
          </p:txBody>
        </p:sp>
      </p:grp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4" y="5305475"/>
            <a:ext cx="6606540" cy="2809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6606540" y="2590800"/>
            <a:ext cx="1676400" cy="1676400"/>
            <a:chOff x="6477000" y="2590800"/>
            <a:chExt cx="1676400" cy="1676400"/>
          </a:xfrm>
          <a:solidFill>
            <a:schemeClr val="accent1"/>
          </a:solidFill>
        </p:grpSpPr>
        <p:sp>
          <p:nvSpPr>
            <p:cNvPr id="56" name="Rounded Rectangle 55"/>
            <p:cNvSpPr/>
            <p:nvPr/>
          </p:nvSpPr>
          <p:spPr>
            <a:xfrm>
              <a:off x="6477000" y="2590800"/>
              <a:ext cx="1676400" cy="1676400"/>
            </a:xfrm>
            <a:prstGeom prst="roundRect">
              <a:avLst/>
            </a:prstGeom>
            <a:grpFill/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Adv. A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55" y="3200400"/>
              <a:ext cx="1092489" cy="819367"/>
            </a:xfrm>
            <a:prstGeom prst="rect">
              <a:avLst/>
            </a:prstGeom>
            <a:grpFill/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25080"/>
            <a:ext cx="2590800" cy="256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8" y="3117294"/>
            <a:ext cx="2425142" cy="2825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58400" y="3733800"/>
            <a:ext cx="2133600" cy="12192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Adv</a:t>
            </a:r>
            <a:r>
              <a:rPr lang="en-US" sz="2400" dirty="0" smtClean="0">
                <a:solidFill>
                  <a:schemeClr val="bg1"/>
                </a:solidFill>
              </a:rPr>
              <a:t> definition not pretty.</a:t>
            </a:r>
          </a:p>
        </p:txBody>
      </p:sp>
    </p:spTree>
    <p:extLst>
      <p:ext uri="{BB962C8B-B14F-4D97-AF65-F5344CB8AC3E}">
        <p14:creationId xmlns:p14="http://schemas.microsoft.com/office/powerpoint/2010/main" val="242977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6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								 be a secure PRF.</a:t>
            </a:r>
          </a:p>
          <a:p>
            <a:pPr marL="0" indent="0">
              <a:buNone/>
            </a:pPr>
            <a:r>
              <a:rPr lang="en-US" dirty="0" smtClean="0"/>
              <a:t>Is the following </a:t>
            </a:r>
            <a:r>
              <a:rPr lang="en-US" dirty="0" smtClean="0">
                <a:latin typeface="+mj-lt"/>
              </a:rPr>
              <a:t>G</a:t>
            </a:r>
            <a:r>
              <a:rPr lang="en-US" dirty="0" smtClean="0"/>
              <a:t> a secure PRF?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No, it is easy to distinguish </a:t>
            </a:r>
            <a:r>
              <a:rPr lang="en-US" sz="2800" dirty="0" smtClean="0">
                <a:latin typeface="+mj-lt"/>
              </a:rPr>
              <a:t>G</a:t>
            </a:r>
            <a:r>
              <a:rPr lang="en-US" sz="2800" dirty="0" smtClean="0"/>
              <a:t> from a random function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Yes, an attack on </a:t>
            </a:r>
            <a:r>
              <a:rPr lang="en-US" sz="2800" dirty="0" smtClean="0">
                <a:latin typeface="+mj-lt"/>
              </a:rPr>
              <a:t>G</a:t>
            </a:r>
            <a:r>
              <a:rPr lang="en-US" sz="2800" dirty="0" smtClean="0"/>
              <a:t> would also break </a:t>
            </a:r>
            <a:r>
              <a:rPr lang="en-US" sz="2800" dirty="0" smtClean="0">
                <a:latin typeface="+mj-lt"/>
              </a:rPr>
              <a:t>F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It depends on </a:t>
            </a:r>
            <a:r>
              <a:rPr lang="en-US" sz="2800" dirty="0" smtClean="0">
                <a:latin typeface="+mj-lt"/>
              </a:rPr>
              <a:t>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37176"/>
            <a:ext cx="3429000" cy="377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43200"/>
            <a:ext cx="5562600" cy="125002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11727" y="4971473"/>
            <a:ext cx="228600" cy="228600"/>
          </a:xfrm>
          <a:prstGeom prst="ellipse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3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PRPs (secure block cipher)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8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Intuition:</a:t>
            </a:r>
            <a:r>
              <a:rPr lang="en-US" sz="2800" dirty="0" smtClean="0"/>
              <a:t> a PRP is </a:t>
            </a:r>
            <a:r>
              <a:rPr lang="en-US" sz="2800" b="1" dirty="0" smtClean="0"/>
              <a:t>secure</a:t>
            </a:r>
            <a:r>
              <a:rPr lang="en-US" sz="2800" dirty="0" smtClean="0"/>
              <a:t> if</a:t>
            </a:r>
          </a:p>
          <a:p>
            <a:pPr marL="342900" lvl="1" indent="0">
              <a:buNone/>
            </a:pPr>
            <a:r>
              <a:rPr lang="en-US" sz="2400" dirty="0" smtClean="0"/>
              <a:t>A random function in </a:t>
            </a:r>
            <a:r>
              <a:rPr lang="en-US" sz="2400" i="1" dirty="0" smtClean="0"/>
              <a:t>Perms[X]</a:t>
            </a:r>
            <a:r>
              <a:rPr lang="en-US" sz="2400" dirty="0" smtClean="0"/>
              <a:t> is indistinguishable from a random function in </a:t>
            </a:r>
            <a:r>
              <a:rPr lang="en-US" sz="2400" i="1" dirty="0" smtClean="0"/>
              <a:t>S</a:t>
            </a:r>
            <a:r>
              <a:rPr lang="en-US" sz="2400" i="1" baseline="-25000" dirty="0" smtClean="0"/>
              <a:t>F</a:t>
            </a:r>
            <a:endParaRPr lang="en-US" sz="2400" i="1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1216153"/>
            <a:ext cx="8339328" cy="15201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1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PRP: (secure block cipher)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8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For </a:t>
            </a:r>
            <a:r>
              <a:rPr lang="en-US" sz="2800" dirty="0" smtClean="0">
                <a:latin typeface="+mj-lt"/>
              </a:rPr>
              <a:t>b = 0,1 </a:t>
            </a:r>
            <a:r>
              <a:rPr lang="en-US" sz="2800" dirty="0" smtClean="0"/>
              <a:t>define experiment </a:t>
            </a:r>
            <a:r>
              <a:rPr lang="en-US" sz="2800" dirty="0" smtClean="0">
                <a:latin typeface="+mj-lt"/>
              </a:rPr>
              <a:t>EXP(b)</a:t>
            </a:r>
            <a:r>
              <a:rPr lang="en-US" sz="2800" dirty="0" smtClean="0"/>
              <a:t> as: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r>
              <a:rPr lang="en-US" sz="2800" dirty="0" err="1" smtClean="0"/>
              <a:t>Def</a:t>
            </a:r>
            <a:r>
              <a:rPr lang="en-US" sz="2800" dirty="0" smtClean="0"/>
              <a:t>: 		</a:t>
            </a:r>
            <a:r>
              <a:rPr lang="en-US" sz="2800" dirty="0" smtClean="0">
                <a:latin typeface="+mj-lt"/>
              </a:rPr>
              <a:t>E</a:t>
            </a:r>
            <a:r>
              <a:rPr lang="en-US" sz="2800" dirty="0" smtClean="0"/>
              <a:t> is a secure PRP if for all “efficient” A:</a:t>
            </a:r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endParaRPr lang="en-US" sz="2800" dirty="0"/>
          </a:p>
          <a:p>
            <a:pPr marL="0" indent="0">
              <a:buNone/>
              <a:tabLst>
                <a:tab pos="1025525" algn="l"/>
              </a:tabLst>
            </a:pPr>
            <a:r>
              <a:rPr lang="en-US" sz="2800" dirty="0" smtClean="0"/>
              <a:t>		is “negligible”.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1873" y="2286000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61060" y="2590800"/>
            <a:ext cx="1676400" cy="1676400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Chal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45442" y="1802793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US" sz="3200" dirty="0" smtClean="0">
              <a:latin typeface="+mj-lt"/>
            </a:endParaRPr>
          </a:p>
        </p:txBody>
      </p:sp>
      <p:cxnSp>
        <p:nvCxnSpPr>
          <p:cNvPr id="70" name="Straight Arrow Connector 69"/>
          <p:cNvCxnSpPr>
            <a:endCxn id="55" idx="3"/>
          </p:cNvCxnSpPr>
          <p:nvPr/>
        </p:nvCxnSpPr>
        <p:spPr>
          <a:xfrm flipH="1">
            <a:off x="2537460" y="34290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537460" y="35814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99260" y="1893090"/>
            <a:ext cx="1356908" cy="697710"/>
            <a:chOff x="1699260" y="1893090"/>
            <a:chExt cx="1356908" cy="697710"/>
          </a:xfrm>
        </p:grpSpPr>
        <p:cxnSp>
          <p:nvCxnSpPr>
            <p:cNvPr id="66" name="Straight Arrow Connector 65"/>
            <p:cNvCxnSpPr>
              <a:endCxn id="55" idx="0"/>
            </p:cNvCxnSpPr>
            <p:nvPr/>
          </p:nvCxnSpPr>
          <p:spPr>
            <a:xfrm>
              <a:off x="1699260" y="1981200"/>
              <a:ext cx="0" cy="6096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416" y="1893090"/>
              <a:ext cx="1241752" cy="31184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806046" y="4267200"/>
            <a:ext cx="1240358" cy="1354523"/>
            <a:chOff x="7806046" y="4267200"/>
            <a:chExt cx="1240358" cy="1354523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7848600" y="42672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631" y="4765108"/>
              <a:ext cx="1124773" cy="264091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806046" y="5190836"/>
              <a:ext cx="953787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>
                  <a:latin typeface="+mj-lt"/>
                </a:rPr>
                <a:t>EXP(b)</a:t>
              </a:r>
              <a:endParaRPr lang="en-US" sz="2800" dirty="0" smtClean="0">
                <a:latin typeface="+mj-lt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78" y="2447637"/>
            <a:ext cx="2651760" cy="51292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18340"/>
            <a:ext cx="7141798" cy="303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6606540" y="2590800"/>
            <a:ext cx="1676400" cy="1676400"/>
            <a:chOff x="6477000" y="2590800"/>
            <a:chExt cx="1676400" cy="1676400"/>
          </a:xfrm>
          <a:solidFill>
            <a:schemeClr val="accent1"/>
          </a:solidFill>
        </p:grpSpPr>
        <p:sp>
          <p:nvSpPr>
            <p:cNvPr id="56" name="Rounded Rectangle 55"/>
            <p:cNvSpPr/>
            <p:nvPr/>
          </p:nvSpPr>
          <p:spPr>
            <a:xfrm>
              <a:off x="6477000" y="2590800"/>
              <a:ext cx="1676400" cy="1676400"/>
            </a:xfrm>
            <a:prstGeom prst="roundRect">
              <a:avLst/>
            </a:prstGeom>
            <a:grpFill/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Adv. A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55" y="3200400"/>
              <a:ext cx="1092489" cy="819367"/>
            </a:xfrm>
            <a:prstGeom prst="rect">
              <a:avLst/>
            </a:prstGeom>
            <a:grpFill/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25080"/>
            <a:ext cx="2590800" cy="2564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8" y="3117294"/>
            <a:ext cx="2425142" cy="2825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48800" y="2590800"/>
            <a:ext cx="2514600" cy="1428967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same font/spacing problem here.</a:t>
            </a:r>
          </a:p>
        </p:txBody>
      </p:sp>
    </p:spTree>
    <p:extLst>
      <p:ext uri="{BB962C8B-B14F-4D97-AF65-F5344CB8AC3E}">
        <p14:creationId xmlns:p14="http://schemas.microsoft.com/office/powerpoint/2010/main" val="382046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lIns="0"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Data Encryption Standard (DES)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61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1970s</a:t>
            </a:r>
            <a:r>
              <a:rPr lang="en-US" sz="2800" dirty="0" smtClean="0"/>
              <a:t>: Horst </a:t>
            </a:r>
            <a:r>
              <a:rPr lang="en-US" sz="2800" dirty="0" err="1" smtClean="0"/>
              <a:t>Feistel</a:t>
            </a:r>
            <a:r>
              <a:rPr lang="en-US" sz="2800" dirty="0" smtClean="0"/>
              <a:t> designs Lucifer at IBM</a:t>
            </a:r>
          </a:p>
          <a:p>
            <a:pPr marL="342900" lvl="1" indent="0">
              <a:buNone/>
            </a:pPr>
            <a:r>
              <a:rPr lang="en-US" sz="2400" dirty="0" smtClean="0"/>
              <a:t>		key = 128 bits, block = 128 bits</a:t>
            </a:r>
          </a:p>
          <a:p>
            <a:pPr marL="342900" lvl="1" indent="0">
              <a:buNone/>
            </a:pPr>
            <a:endParaRPr lang="en-US" sz="2400" dirty="0" smtClean="0"/>
          </a:p>
          <a:p>
            <a:r>
              <a:rPr lang="en-US" sz="2800" b="1" dirty="0" smtClean="0"/>
              <a:t>1973:</a:t>
            </a:r>
            <a:r>
              <a:rPr lang="en-US" sz="2800" dirty="0" smtClean="0"/>
              <a:t> NBS asks for block cipher proposals.</a:t>
            </a:r>
          </a:p>
          <a:p>
            <a:pPr marL="342900" lvl="1" indent="0">
              <a:buNone/>
            </a:pPr>
            <a:r>
              <a:rPr lang="en-US" sz="2400" dirty="0" smtClean="0"/>
              <a:t>		IBM submits variant of Lucifer.</a:t>
            </a:r>
          </a:p>
          <a:p>
            <a:pPr marL="342900" lvl="1" indent="0">
              <a:buNone/>
            </a:pPr>
            <a:endParaRPr lang="en-US" sz="2400" dirty="0" smtClean="0"/>
          </a:p>
          <a:p>
            <a:r>
              <a:rPr lang="en-US" sz="2800" b="1" dirty="0" smtClean="0"/>
              <a:t>1976:</a:t>
            </a:r>
            <a:r>
              <a:rPr lang="en-US" sz="2800" dirty="0" smtClean="0"/>
              <a:t> NBS adopts DES as federal standard</a:t>
            </a:r>
          </a:p>
          <a:p>
            <a:pPr marL="342900" lvl="1" indent="0">
              <a:buNone/>
            </a:pPr>
            <a:r>
              <a:rPr lang="en-US" sz="2400" dirty="0" smtClean="0"/>
              <a:t>		key = 56 bits, block = 64 bits</a:t>
            </a:r>
          </a:p>
          <a:p>
            <a:endParaRPr lang="en-US" sz="2800" dirty="0" smtClean="0"/>
          </a:p>
          <a:p>
            <a:r>
              <a:rPr lang="en-US" sz="2800" b="1" dirty="0" smtClean="0"/>
              <a:t>1997:</a:t>
            </a:r>
            <a:r>
              <a:rPr lang="en-US" sz="2800" dirty="0" smtClean="0"/>
              <a:t> DES broken by exhaustive search</a:t>
            </a:r>
          </a:p>
          <a:p>
            <a:endParaRPr lang="en-US" sz="2800" dirty="0" smtClean="0"/>
          </a:p>
          <a:p>
            <a:r>
              <a:rPr lang="en-US" sz="2800" b="1" dirty="0" smtClean="0"/>
              <a:t>2000:</a:t>
            </a:r>
            <a:r>
              <a:rPr lang="en-US" sz="2800" dirty="0" smtClean="0"/>
              <a:t> NIST adopts </a:t>
            </a:r>
            <a:r>
              <a:rPr lang="en-US" sz="2800" dirty="0" err="1" smtClean="0"/>
              <a:t>Rijndael</a:t>
            </a:r>
            <a:r>
              <a:rPr lang="en-US" sz="2800" dirty="0" smtClean="0"/>
              <a:t> as AES to replace DES. AES currently widely deployed in banking, commerce and Web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0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DES: core idea – </a:t>
            </a:r>
            <a:r>
              <a:rPr lang="en-US" dirty="0" err="1" smtClean="0"/>
              <a:t>Feistel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106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functions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Goal: build invertible function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6" y="1208363"/>
            <a:ext cx="3726873" cy="301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1939494"/>
            <a:ext cx="3276601" cy="385625"/>
          </a:xfrm>
          <a:prstGeom prst="rect">
            <a:avLst/>
          </a:prstGeom>
        </p:spPr>
      </p:pic>
      <p:grpSp>
        <p:nvGrpSpPr>
          <p:cNvPr id="125" name="Group 124"/>
          <p:cNvGrpSpPr/>
          <p:nvPr/>
        </p:nvGrpSpPr>
        <p:grpSpPr>
          <a:xfrm>
            <a:off x="2507237" y="2674862"/>
            <a:ext cx="542635" cy="2133600"/>
            <a:chOff x="676565" y="3276600"/>
            <a:chExt cx="542635" cy="2133600"/>
          </a:xfrm>
        </p:grpSpPr>
        <p:sp>
          <p:nvSpPr>
            <p:cNvPr id="138" name="Rectangle 137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R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421472" y="2674862"/>
            <a:ext cx="542635" cy="2133600"/>
            <a:chOff x="676565" y="3276600"/>
            <a:chExt cx="542635" cy="2133600"/>
          </a:xfrm>
        </p:grpSpPr>
        <p:sp>
          <p:nvSpPr>
            <p:cNvPr id="154" name="Rectangle 153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R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211846" y="2674862"/>
            <a:ext cx="542635" cy="2133600"/>
            <a:chOff x="676565" y="3276600"/>
            <a:chExt cx="542635" cy="2133600"/>
          </a:xfrm>
        </p:grpSpPr>
        <p:sp>
          <p:nvSpPr>
            <p:cNvPr id="105" name="Rectangle 104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R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err="1" smtClean="0">
                  <a:solidFill>
                    <a:schemeClr val="bg1"/>
                  </a:solidFill>
                </a:rPr>
                <a:t>L</a:t>
              </a:r>
              <a:r>
                <a:rPr lang="en-US" sz="2400" i="1" baseline="-25000" dirty="0" err="1" smtClean="0">
                  <a:solidFill>
                    <a:schemeClr val="bg1"/>
                  </a:solidFill>
                </a:rPr>
                <a:t>d</a:t>
              </a:r>
              <a:endParaRPr lang="en-US" sz="2400" i="1" baseline="-250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97611" y="2674862"/>
            <a:ext cx="1914235" cy="2133600"/>
            <a:chOff x="6324600" y="3441700"/>
            <a:chExt cx="1914235" cy="2133600"/>
          </a:xfrm>
        </p:grpSpPr>
        <p:grpSp>
          <p:nvGrpSpPr>
            <p:cNvPr id="89" name="Group 88"/>
            <p:cNvGrpSpPr/>
            <p:nvPr/>
          </p:nvGrpSpPr>
          <p:grpSpPr>
            <a:xfrm>
              <a:off x="6324600" y="3441700"/>
              <a:ext cx="542635" cy="2133600"/>
              <a:chOff x="676565" y="3276600"/>
              <a:chExt cx="542635" cy="21336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676565" y="32766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R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d-1</a:t>
                </a: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76565" y="43434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L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d-1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6867235" y="3746500"/>
              <a:ext cx="1371600" cy="1784350"/>
              <a:chOff x="1219200" y="3581400"/>
              <a:chExt cx="1371600" cy="178435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447800" y="4000500"/>
                <a:ext cx="685800" cy="685800"/>
              </a:xfrm>
              <a:prstGeom prst="ellipse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err="1" smtClean="0">
                    <a:solidFill>
                      <a:schemeClr val="bg1"/>
                    </a:solidFill>
                  </a:rPr>
                  <a:t>f</a:t>
                </a:r>
                <a:r>
                  <a:rPr lang="en-US" sz="2400" i="1" baseline="-25000" dirty="0" err="1" smtClean="0">
                    <a:solidFill>
                      <a:schemeClr val="bg1"/>
                    </a:solidFill>
                  </a:rPr>
                  <a:t>d</a:t>
                </a:r>
                <a:endParaRPr lang="en-US" sz="2400" i="1" baseline="-25000" dirty="0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219200" y="3581400"/>
                <a:ext cx="1371600" cy="1295400"/>
                <a:chOff x="1219200" y="3581400"/>
                <a:chExt cx="1371600" cy="1295400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219200" y="3581400"/>
                  <a:ext cx="1087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>
                <a:xfrm>
                  <a:off x="2306782" y="3581400"/>
                  <a:ext cx="284018" cy="12954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>
                  <a:endCxn id="91" idx="0"/>
                </p:cNvCxnSpPr>
                <p:nvPr/>
              </p:nvCxnSpPr>
              <p:spPr>
                <a:xfrm>
                  <a:off x="1790700" y="3581400"/>
                  <a:ext cx="0" cy="4191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1219200" y="3810000"/>
                <a:ext cx="1371600" cy="1555750"/>
                <a:chOff x="1219200" y="3810000"/>
                <a:chExt cx="1371600" cy="1555750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981200" y="5181600"/>
                  <a:ext cx="325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/>
                <p:nvPr/>
              </p:nvCxnSpPr>
              <p:spPr>
                <a:xfrm>
                  <a:off x="1790700" y="4700588"/>
                  <a:ext cx="0" cy="36576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219200" y="5181600"/>
                  <a:ext cx="3810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/>
                <p:nvPr/>
              </p:nvCxnSpPr>
              <p:spPr>
                <a:xfrm flipV="1">
                  <a:off x="2306782" y="3810000"/>
                  <a:ext cx="284018" cy="1371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/>
                <p:cNvSpPr txBox="1"/>
                <p:nvPr/>
              </p:nvSpPr>
              <p:spPr>
                <a:xfrm>
                  <a:off x="1637613" y="4996418"/>
                  <a:ext cx="3061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400" dirty="0" smtClean="0"/>
                    <a:t>⊕</a:t>
                  </a:r>
                  <a:endParaRPr lang="en-US" sz="3200" dirty="0" smtClean="0"/>
                </a:p>
              </p:txBody>
            </p:sp>
          </p:grpSp>
        </p:grpSp>
      </p:grpSp>
      <p:grpSp>
        <p:nvGrpSpPr>
          <p:cNvPr id="172" name="Group 171"/>
          <p:cNvGrpSpPr/>
          <p:nvPr/>
        </p:nvGrpSpPr>
        <p:grpSpPr>
          <a:xfrm>
            <a:off x="206506" y="2674862"/>
            <a:ext cx="918740" cy="1066800"/>
            <a:chOff x="206506" y="2674862"/>
            <a:chExt cx="918740" cy="1066800"/>
          </a:xfrm>
        </p:grpSpPr>
        <p:sp>
          <p:nvSpPr>
            <p:cNvPr id="156" name="TextBox 155"/>
            <p:cNvSpPr txBox="1"/>
            <p:nvPr/>
          </p:nvSpPr>
          <p:spPr>
            <a:xfrm>
              <a:off x="206506" y="2843578"/>
              <a:ext cx="369332" cy="729367"/>
            </a:xfrm>
            <a:prstGeom prst="rect">
              <a:avLst/>
            </a:prstGeom>
            <a:noFill/>
          </p:spPr>
          <p:txBody>
            <a:bodyPr vert="vert" wrap="none" lIns="0" tIns="0" rIns="0" bIns="0" rtlCol="0" anchor="t" anchorCtr="0">
              <a:spAutoFit/>
            </a:bodyPr>
            <a:lstStyle/>
            <a:p>
              <a:r>
                <a:rPr lang="en-US" sz="2400" i="1" dirty="0" smtClean="0"/>
                <a:t>n-bits</a:t>
              </a:r>
              <a:endParaRPr lang="en-US" sz="3200" i="1" dirty="0" smtClean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82611" y="2674862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R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20646" y="3741662"/>
            <a:ext cx="904600" cy="1066800"/>
            <a:chOff x="220646" y="3741662"/>
            <a:chExt cx="904600" cy="1066800"/>
          </a:xfrm>
        </p:grpSpPr>
        <p:sp>
          <p:nvSpPr>
            <p:cNvPr id="157" name="TextBox 156"/>
            <p:cNvSpPr txBox="1"/>
            <p:nvPr/>
          </p:nvSpPr>
          <p:spPr>
            <a:xfrm>
              <a:off x="220646" y="3855331"/>
              <a:ext cx="369332" cy="729367"/>
            </a:xfrm>
            <a:prstGeom prst="rect">
              <a:avLst/>
            </a:prstGeom>
            <a:noFill/>
          </p:spPr>
          <p:txBody>
            <a:bodyPr vert="vert" wrap="none" lIns="0" tIns="0" rIns="0" bIns="0" rtlCol="0" anchor="t" anchorCtr="0">
              <a:spAutoFit/>
            </a:bodyPr>
            <a:lstStyle/>
            <a:p>
              <a:r>
                <a:rPr lang="en-US" sz="2400" i="1" dirty="0" smtClean="0"/>
                <a:t>n-bits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82611" y="3741662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125246" y="2979662"/>
            <a:ext cx="1371600" cy="1784350"/>
            <a:chOff x="1219200" y="3581400"/>
            <a:chExt cx="1371600" cy="1784350"/>
          </a:xfrm>
        </p:grpSpPr>
        <p:sp>
          <p:nvSpPr>
            <p:cNvPr id="111" name="Oval 110"/>
            <p:cNvSpPr/>
            <p:nvPr/>
          </p:nvSpPr>
          <p:spPr>
            <a:xfrm>
              <a:off x="1447800" y="4000500"/>
              <a:ext cx="685800" cy="685800"/>
            </a:xfrm>
            <a:prstGeom prst="ellipse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f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1</a:t>
              </a: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1219200" y="3581400"/>
              <a:ext cx="1371600" cy="1295400"/>
              <a:chOff x="1219200" y="3581400"/>
              <a:chExt cx="1371600" cy="12954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219200" y="3581400"/>
                <a:ext cx="1087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2306782" y="3581400"/>
                <a:ext cx="284018" cy="12954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endCxn id="111" idx="0"/>
              </p:cNvCxnSpPr>
              <p:nvPr/>
            </p:nvCxnSpPr>
            <p:spPr>
              <a:xfrm>
                <a:off x="1790700" y="3581400"/>
                <a:ext cx="0" cy="4191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1219200" y="3810000"/>
              <a:ext cx="1371600" cy="1555750"/>
              <a:chOff x="1219200" y="3810000"/>
              <a:chExt cx="1371600" cy="1555750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1981200" y="5181600"/>
                <a:ext cx="325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1790700" y="4700588"/>
                <a:ext cx="0" cy="36576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219200" y="5181600"/>
                <a:ext cx="3810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flipV="1">
                <a:off x="2306782" y="3810000"/>
                <a:ext cx="284018" cy="1371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/>
              <p:cNvSpPr txBox="1"/>
              <p:nvPr/>
            </p:nvSpPr>
            <p:spPr>
              <a:xfrm>
                <a:off x="1637613" y="4996418"/>
                <a:ext cx="306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dirty="0" smtClean="0"/>
                  <a:t>⊕</a:t>
                </a:r>
                <a:endParaRPr lang="en-US" sz="3200" dirty="0" smtClean="0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3049872" y="2979662"/>
            <a:ext cx="1371600" cy="1784350"/>
            <a:chOff x="1219200" y="3581400"/>
            <a:chExt cx="1371600" cy="1784350"/>
          </a:xfrm>
        </p:grpSpPr>
        <p:sp>
          <p:nvSpPr>
            <p:cNvPr id="127" name="Oval 126"/>
            <p:cNvSpPr/>
            <p:nvPr/>
          </p:nvSpPr>
          <p:spPr>
            <a:xfrm>
              <a:off x="1447800" y="4000500"/>
              <a:ext cx="685800" cy="685800"/>
            </a:xfrm>
            <a:prstGeom prst="ellipse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f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219200" y="3581400"/>
              <a:ext cx="1371600" cy="1295400"/>
              <a:chOff x="1219200" y="3581400"/>
              <a:chExt cx="1371600" cy="1295400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1219200" y="3581400"/>
                <a:ext cx="1087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>
                <a:off x="2306782" y="3581400"/>
                <a:ext cx="284018" cy="12954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endCxn id="127" idx="0"/>
              </p:cNvCxnSpPr>
              <p:nvPr/>
            </p:nvCxnSpPr>
            <p:spPr>
              <a:xfrm>
                <a:off x="1790700" y="3581400"/>
                <a:ext cx="0" cy="4191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1219200" y="3810000"/>
              <a:ext cx="1371600" cy="1555750"/>
              <a:chOff x="1219200" y="3810000"/>
              <a:chExt cx="1371600" cy="155575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1981200" y="5181600"/>
                <a:ext cx="325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1790700" y="4700588"/>
                <a:ext cx="0" cy="36576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1219200" y="5181600"/>
                <a:ext cx="3810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 flipV="1">
                <a:off x="2306782" y="3810000"/>
                <a:ext cx="284018" cy="1371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/>
              <p:cNvSpPr txBox="1"/>
              <p:nvPr/>
            </p:nvSpPr>
            <p:spPr>
              <a:xfrm>
                <a:off x="1637613" y="4996418"/>
                <a:ext cx="306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dirty="0" smtClean="0"/>
                  <a:t>⊕</a:t>
                </a:r>
                <a:endParaRPr lang="en-US" sz="3200" dirty="0" smtClean="0"/>
              </a:p>
            </p:txBody>
          </p:sp>
        </p:grpSp>
      </p:grpSp>
      <p:sp>
        <p:nvSpPr>
          <p:cNvPr id="158" name="TextBox 157"/>
          <p:cNvSpPr txBox="1"/>
          <p:nvPr/>
        </p:nvSpPr>
        <p:spPr>
          <a:xfrm>
            <a:off x="5230811" y="3495439"/>
            <a:ext cx="72776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• • •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13102" y="4808462"/>
            <a:ext cx="90730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i="1" dirty="0" smtClean="0"/>
              <a:t>input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912494" y="4802190"/>
            <a:ext cx="1141338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i="1" dirty="0" smtClean="0"/>
              <a:t>output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230413" y="5701363"/>
            <a:ext cx="201356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In symbols: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76" y="5283153"/>
            <a:ext cx="4762500" cy="1397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677400" y="2325119"/>
            <a:ext cx="2590800" cy="117032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fix colors</a:t>
            </a:r>
          </a:p>
        </p:txBody>
      </p:sp>
    </p:spTree>
    <p:extLst>
      <p:ext uri="{BB962C8B-B14F-4D97-AF65-F5344CB8AC3E}">
        <p14:creationId xmlns:p14="http://schemas.microsoft.com/office/powerpoint/2010/main" val="112268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95" y="5123434"/>
            <a:ext cx="3828058" cy="1009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Feistel</a:t>
            </a:r>
            <a:r>
              <a:rPr lang="en-US" dirty="0" smtClean="0"/>
              <a:t> network - inverse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Claim: for all</a:t>
            </a:r>
          </a:p>
          <a:p>
            <a:pPr marL="0" indent="0">
              <a:buNone/>
            </a:pPr>
            <a:r>
              <a:rPr lang="en-US" dirty="0" err="1" smtClean="0"/>
              <a:t>Feistel</a:t>
            </a:r>
            <a:r>
              <a:rPr lang="en-US" dirty="0" smtClean="0"/>
              <a:t> network 							  is invertible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Proof: construct inverse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35" y="1208363"/>
            <a:ext cx="3726873" cy="301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88" y="1788665"/>
            <a:ext cx="3276601" cy="385625"/>
          </a:xfrm>
          <a:prstGeom prst="rect">
            <a:avLst/>
          </a:prstGeom>
        </p:spPr>
      </p:pic>
      <p:sp>
        <p:nvSpPr>
          <p:cNvPr id="156" name="TextBox 155"/>
          <p:cNvSpPr txBox="1"/>
          <p:nvPr/>
        </p:nvSpPr>
        <p:spPr>
          <a:xfrm>
            <a:off x="1582241" y="2416014"/>
            <a:ext cx="246221" cy="488916"/>
          </a:xfrm>
          <a:prstGeom prst="rect">
            <a:avLst/>
          </a:prstGeom>
          <a:noFill/>
        </p:spPr>
        <p:txBody>
          <a:bodyPr vert="vert" wrap="none" lIns="0" tIns="0" rIns="0" bIns="0" rtlCol="0" anchor="t" anchorCtr="0">
            <a:spAutoFit/>
          </a:bodyPr>
          <a:lstStyle/>
          <a:p>
            <a:r>
              <a:rPr lang="en-US" sz="1600" i="1" dirty="0" smtClean="0"/>
              <a:t>n-bits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582242" y="3153509"/>
            <a:ext cx="246221" cy="469680"/>
          </a:xfrm>
          <a:prstGeom prst="rect">
            <a:avLst/>
          </a:prstGeom>
          <a:noFill/>
        </p:spPr>
        <p:txBody>
          <a:bodyPr vert="vert" wrap="none" lIns="0" tIns="0" rIns="0" bIns="0" rtlCol="0" anchor="t" anchorCtr="0">
            <a:spAutoFit/>
          </a:bodyPr>
          <a:lstStyle/>
          <a:p>
            <a:r>
              <a:rPr lang="en-US" sz="1600" i="1" dirty="0" smtClean="0">
                <a:latin typeface="+mj-lt"/>
              </a:rPr>
              <a:t>n-bits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1828463" y="2286000"/>
            <a:ext cx="5614253" cy="1465830"/>
            <a:chOff x="609600" y="3441700"/>
            <a:chExt cx="8171870" cy="2133600"/>
          </a:xfrm>
        </p:grpSpPr>
        <p:grpSp>
          <p:nvGrpSpPr>
            <p:cNvPr id="125" name="Group 124"/>
            <p:cNvGrpSpPr/>
            <p:nvPr/>
          </p:nvGrpSpPr>
          <p:grpSpPr>
            <a:xfrm>
              <a:off x="2534226" y="3441700"/>
              <a:ext cx="542635" cy="2133600"/>
              <a:chOff x="676565" y="3276600"/>
              <a:chExt cx="542635" cy="213360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676565" y="32766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R</a:t>
                </a:r>
                <a:r>
                  <a:rPr lang="en-US" i="1" baseline="-25000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676565" y="43434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L</a:t>
                </a:r>
                <a:r>
                  <a:rPr lang="en-US" i="1" baseline="-25000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4448461" y="3441700"/>
              <a:ext cx="542635" cy="2133600"/>
              <a:chOff x="676565" y="3276600"/>
              <a:chExt cx="542635" cy="2133600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676565" y="32766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R</a:t>
                </a:r>
                <a:r>
                  <a:rPr lang="en-US" i="1" baseline="-25000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76565" y="43434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L</a:t>
                </a:r>
                <a:r>
                  <a:rPr lang="en-US" i="1" baseline="-25000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8238835" y="3441700"/>
              <a:ext cx="542635" cy="2133600"/>
              <a:chOff x="676565" y="3276600"/>
              <a:chExt cx="542635" cy="213360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676565" y="32766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R</a:t>
                </a:r>
                <a:r>
                  <a:rPr lang="en-US" i="1" baseline="-25000" dirty="0" smtClean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76565" y="43434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err="1" smtClean="0">
                    <a:solidFill>
                      <a:schemeClr val="bg1"/>
                    </a:solidFill>
                  </a:rPr>
                  <a:t>L</a:t>
                </a:r>
                <a:r>
                  <a:rPr lang="en-US" i="1" baseline="-25000" dirty="0" err="1" smtClean="0">
                    <a:solidFill>
                      <a:schemeClr val="bg1"/>
                    </a:solidFill>
                  </a:rPr>
                  <a:t>d</a:t>
                </a:r>
                <a:endParaRPr lang="en-US" i="1" baseline="-250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324600" y="3441700"/>
              <a:ext cx="1914235" cy="2133600"/>
              <a:chOff x="6324600" y="3441700"/>
              <a:chExt cx="1914235" cy="213360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324600" y="3441700"/>
                <a:ext cx="542635" cy="2133600"/>
                <a:chOff x="676565" y="3276600"/>
                <a:chExt cx="542635" cy="2133600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676565" y="3276600"/>
                  <a:ext cx="542635" cy="1066800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solidFill>
                    <a:schemeClr val="accent4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bg1"/>
                      </a:solidFill>
                    </a:rPr>
                    <a:t>R</a:t>
                  </a:r>
                  <a:r>
                    <a:rPr lang="en-US" i="1" baseline="-25000" dirty="0" smtClean="0">
                      <a:solidFill>
                        <a:schemeClr val="bg1"/>
                      </a:solidFill>
                    </a:rPr>
                    <a:t>d-1</a:t>
                  </a: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76565" y="4343400"/>
                  <a:ext cx="542635" cy="1066800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solidFill>
                    <a:schemeClr val="accent4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bg1"/>
                      </a:solidFill>
                    </a:rPr>
                    <a:t>L</a:t>
                  </a:r>
                  <a:r>
                    <a:rPr lang="en-US" i="1" baseline="-25000" dirty="0" smtClean="0">
                      <a:solidFill>
                        <a:schemeClr val="bg1"/>
                      </a:solidFill>
                    </a:rPr>
                    <a:t>d-1</a:t>
                  </a: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6867235" y="3746500"/>
                <a:ext cx="1371600" cy="1734597"/>
                <a:chOff x="1219200" y="3581400"/>
                <a:chExt cx="1371600" cy="1734597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1447800" y="4000500"/>
                  <a:ext cx="685800" cy="685800"/>
                </a:xfrm>
                <a:prstGeom prst="ellipse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i="1" dirty="0" err="1" smtClean="0">
                      <a:solidFill>
                        <a:schemeClr val="bg1"/>
                      </a:solidFill>
                    </a:rPr>
                    <a:t>f</a:t>
                  </a:r>
                  <a:r>
                    <a:rPr lang="en-US" i="1" baseline="-25000" dirty="0" err="1" smtClean="0">
                      <a:solidFill>
                        <a:schemeClr val="bg1"/>
                      </a:solidFill>
                    </a:rPr>
                    <a:t>d</a:t>
                  </a:r>
                  <a:endParaRPr lang="en-US" i="1" baseline="-25000" dirty="0" smtClean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1219200" y="3581400"/>
                  <a:ext cx="1371600" cy="1295400"/>
                  <a:chOff x="1219200" y="3581400"/>
                  <a:chExt cx="1371600" cy="1295400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1219200" y="3581400"/>
                    <a:ext cx="1087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Arrow Connector 99"/>
                  <p:cNvCxnSpPr/>
                  <p:nvPr/>
                </p:nvCxnSpPr>
                <p:spPr>
                  <a:xfrm>
                    <a:off x="2306782" y="3581400"/>
                    <a:ext cx="284018" cy="12954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Arrow Connector 100"/>
                  <p:cNvCxnSpPr>
                    <a:endCxn id="91" idx="0"/>
                  </p:cNvCxnSpPr>
                  <p:nvPr/>
                </p:nvCxnSpPr>
                <p:spPr>
                  <a:xfrm>
                    <a:off x="1790700" y="3581400"/>
                    <a:ext cx="0" cy="4191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3" name="Group 92"/>
                <p:cNvGrpSpPr/>
                <p:nvPr/>
              </p:nvGrpSpPr>
              <p:grpSpPr>
                <a:xfrm>
                  <a:off x="1219200" y="3810000"/>
                  <a:ext cx="1371600" cy="1505997"/>
                  <a:chOff x="1219200" y="3810000"/>
                  <a:chExt cx="1371600" cy="1505997"/>
                </a:xfrm>
              </p:grpSpPr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1981200" y="5181600"/>
                    <a:ext cx="325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Arrow Connector 94"/>
                  <p:cNvCxnSpPr/>
                  <p:nvPr/>
                </p:nvCxnSpPr>
                <p:spPr>
                  <a:xfrm>
                    <a:off x="1790700" y="4700588"/>
                    <a:ext cx="0" cy="36576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1219200" y="5181600"/>
                    <a:ext cx="381000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Arrow Connector 96"/>
                  <p:cNvCxnSpPr/>
                  <p:nvPr/>
                </p:nvCxnSpPr>
                <p:spPr>
                  <a:xfrm flipV="1">
                    <a:off x="2306782" y="3810000"/>
                    <a:ext cx="284018" cy="13716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1678704" y="5047205"/>
                    <a:ext cx="223993" cy="2687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spAutoFit/>
                  </a:bodyPr>
                  <a:lstStyle/>
                  <a:p>
                    <a:r>
                      <a:rPr lang="en-US" sz="1200" dirty="0" smtClean="0"/>
                      <a:t>⊕</a:t>
                    </a:r>
                    <a:endParaRPr lang="en-US" sz="1600" dirty="0" smtClean="0"/>
                  </a:p>
                </p:txBody>
              </p:sp>
            </p:grpSp>
          </p:grpSp>
        </p:grpSp>
        <p:grpSp>
          <p:nvGrpSpPr>
            <p:cNvPr id="108" name="Group 107"/>
            <p:cNvGrpSpPr/>
            <p:nvPr/>
          </p:nvGrpSpPr>
          <p:grpSpPr>
            <a:xfrm>
              <a:off x="609600" y="3441700"/>
              <a:ext cx="1914235" cy="2133600"/>
              <a:chOff x="6324600" y="3441700"/>
              <a:chExt cx="1914235" cy="2133600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6324600" y="3441700"/>
                <a:ext cx="542635" cy="2133600"/>
                <a:chOff x="676565" y="3276600"/>
                <a:chExt cx="542635" cy="2133600"/>
              </a:xfrm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676565" y="3276600"/>
                  <a:ext cx="542635" cy="1066800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solidFill>
                    <a:schemeClr val="accent4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bg1"/>
                      </a:solidFill>
                    </a:rPr>
                    <a:t>R</a:t>
                  </a:r>
                  <a:r>
                    <a:rPr lang="en-US" i="1" baseline="-25000" dirty="0" smtClean="0">
                      <a:solidFill>
                        <a:schemeClr val="bg1"/>
                      </a:solidFill>
                    </a:rPr>
                    <a:t>0</a:t>
                  </a: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76565" y="4343400"/>
                  <a:ext cx="542635" cy="1066800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solidFill>
                    <a:schemeClr val="accent4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bg1"/>
                      </a:solidFill>
                    </a:rPr>
                    <a:t>L</a:t>
                  </a:r>
                  <a:r>
                    <a:rPr lang="en-US" i="1" baseline="-25000" dirty="0" smtClean="0">
                      <a:solidFill>
                        <a:schemeClr val="bg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6867235" y="3746500"/>
                <a:ext cx="1371600" cy="1734209"/>
                <a:chOff x="1219200" y="3581400"/>
                <a:chExt cx="1371600" cy="1734209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1447800" y="4000500"/>
                  <a:ext cx="685800" cy="685800"/>
                </a:xfrm>
                <a:prstGeom prst="ellipse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bg1"/>
                      </a:solidFill>
                    </a:rPr>
                    <a:t>f</a:t>
                  </a:r>
                  <a:r>
                    <a:rPr lang="en-US" i="1" baseline="-25000" dirty="0" smtClean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grpSp>
              <p:nvGrpSpPr>
                <p:cNvPr id="112" name="Group 111"/>
                <p:cNvGrpSpPr/>
                <p:nvPr/>
              </p:nvGrpSpPr>
              <p:grpSpPr>
                <a:xfrm>
                  <a:off x="1219200" y="3581400"/>
                  <a:ext cx="1371600" cy="1295400"/>
                  <a:chOff x="1219200" y="3581400"/>
                  <a:chExt cx="1371600" cy="1295400"/>
                </a:xfrm>
              </p:grpSpPr>
              <p:cxnSp>
                <p:nvCxnSpPr>
                  <p:cNvPr id="119" name="Straight Connector 118"/>
                  <p:cNvCxnSpPr/>
                  <p:nvPr/>
                </p:nvCxnSpPr>
                <p:spPr>
                  <a:xfrm>
                    <a:off x="1219200" y="3581400"/>
                    <a:ext cx="1087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Arrow Connector 119"/>
                  <p:cNvCxnSpPr/>
                  <p:nvPr/>
                </p:nvCxnSpPr>
                <p:spPr>
                  <a:xfrm>
                    <a:off x="2306782" y="3581400"/>
                    <a:ext cx="284018" cy="12954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Arrow Connector 120"/>
                  <p:cNvCxnSpPr>
                    <a:endCxn id="111" idx="0"/>
                  </p:cNvCxnSpPr>
                  <p:nvPr/>
                </p:nvCxnSpPr>
                <p:spPr>
                  <a:xfrm>
                    <a:off x="1790700" y="3581400"/>
                    <a:ext cx="0" cy="4191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1219200" y="3810000"/>
                  <a:ext cx="1371600" cy="1505609"/>
                  <a:chOff x="1219200" y="3810000"/>
                  <a:chExt cx="1371600" cy="1505609"/>
                </a:xfrm>
              </p:grpSpPr>
              <p:cxnSp>
                <p:nvCxnSpPr>
                  <p:cNvPr id="114" name="Straight Connector 113"/>
                  <p:cNvCxnSpPr/>
                  <p:nvPr/>
                </p:nvCxnSpPr>
                <p:spPr>
                  <a:xfrm>
                    <a:off x="1981200" y="5181600"/>
                    <a:ext cx="325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Arrow Connector 114"/>
                  <p:cNvCxnSpPr/>
                  <p:nvPr/>
                </p:nvCxnSpPr>
                <p:spPr>
                  <a:xfrm>
                    <a:off x="1790700" y="4700588"/>
                    <a:ext cx="0" cy="36576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>
                    <a:off x="1219200" y="5181600"/>
                    <a:ext cx="381000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Arrow Connector 116"/>
                  <p:cNvCxnSpPr/>
                  <p:nvPr/>
                </p:nvCxnSpPr>
                <p:spPr>
                  <a:xfrm flipV="1">
                    <a:off x="2306782" y="3810000"/>
                    <a:ext cx="284018" cy="13716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1678704" y="5046817"/>
                    <a:ext cx="223993" cy="2687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spAutoFit/>
                  </a:bodyPr>
                  <a:lstStyle/>
                  <a:p>
                    <a:r>
                      <a:rPr lang="en-US" sz="1200" dirty="0" smtClean="0"/>
                      <a:t>⊕</a:t>
                    </a:r>
                    <a:endParaRPr lang="en-US" sz="1600" dirty="0" smtClean="0"/>
                  </a:p>
                </p:txBody>
              </p:sp>
            </p:grpSp>
          </p:grpSp>
        </p:grpSp>
        <p:grpSp>
          <p:nvGrpSpPr>
            <p:cNvPr id="126" name="Group 125"/>
            <p:cNvGrpSpPr/>
            <p:nvPr/>
          </p:nvGrpSpPr>
          <p:grpSpPr>
            <a:xfrm>
              <a:off x="3076861" y="3746500"/>
              <a:ext cx="1371600" cy="1734210"/>
              <a:chOff x="1219200" y="3581400"/>
              <a:chExt cx="1371600" cy="173421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1447800" y="4000500"/>
                <a:ext cx="685800" cy="685800"/>
              </a:xfrm>
              <a:prstGeom prst="ellipse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f</a:t>
                </a:r>
                <a:r>
                  <a:rPr lang="en-US" i="1" baseline="-25000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1219200" y="3581400"/>
                <a:ext cx="1371600" cy="1295400"/>
                <a:chOff x="1219200" y="3581400"/>
                <a:chExt cx="1371600" cy="1295400"/>
              </a:xfrm>
            </p:grpSpPr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1219200" y="3581400"/>
                  <a:ext cx="1087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/>
                <p:nvPr/>
              </p:nvCxnSpPr>
              <p:spPr>
                <a:xfrm>
                  <a:off x="2306782" y="3581400"/>
                  <a:ext cx="284018" cy="12954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>
                  <a:endCxn id="127" idx="0"/>
                </p:cNvCxnSpPr>
                <p:nvPr/>
              </p:nvCxnSpPr>
              <p:spPr>
                <a:xfrm>
                  <a:off x="1790700" y="3581400"/>
                  <a:ext cx="0" cy="4191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/>
            </p:nvGrpSpPr>
            <p:grpSpPr>
              <a:xfrm>
                <a:off x="1219200" y="3810000"/>
                <a:ext cx="1371600" cy="1505610"/>
                <a:chOff x="1219200" y="3810000"/>
                <a:chExt cx="1371600" cy="1505610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1981200" y="5181600"/>
                  <a:ext cx="325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/>
                <p:nvPr/>
              </p:nvCxnSpPr>
              <p:spPr>
                <a:xfrm>
                  <a:off x="1790700" y="4700588"/>
                  <a:ext cx="0" cy="36576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219200" y="5181600"/>
                  <a:ext cx="3810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/>
                <p:nvPr/>
              </p:nvCxnSpPr>
              <p:spPr>
                <a:xfrm flipV="1">
                  <a:off x="2306782" y="3810000"/>
                  <a:ext cx="284018" cy="1371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/>
                <p:cNvSpPr txBox="1"/>
                <p:nvPr/>
              </p:nvSpPr>
              <p:spPr>
                <a:xfrm>
                  <a:off x="1678704" y="5046818"/>
                  <a:ext cx="223993" cy="2687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200" dirty="0" smtClean="0"/>
                    <a:t>⊕</a:t>
                  </a:r>
                  <a:endParaRPr lang="en-US" sz="1600" dirty="0" smtClean="0"/>
                </a:p>
              </p:txBody>
            </p:sp>
          </p:grpSp>
        </p:grpSp>
        <p:sp>
          <p:nvSpPr>
            <p:cNvPr id="158" name="TextBox 157"/>
            <p:cNvSpPr txBox="1"/>
            <p:nvPr/>
          </p:nvSpPr>
          <p:spPr>
            <a:xfrm>
              <a:off x="5257800" y="4262276"/>
              <a:ext cx="529651" cy="35838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1600" i="1" dirty="0" smtClean="0"/>
                <a:t>• • •</a:t>
              </a:r>
              <a:endParaRPr lang="en-US" sz="2400" i="1" dirty="0" smtClean="0"/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1796054" y="3751830"/>
            <a:ext cx="468077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i="1" dirty="0" smtClean="0"/>
              <a:t>input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6994359" y="3751830"/>
            <a:ext cx="588303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i="1" dirty="0" smtClean="0"/>
              <a:t>output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9918" y="4561232"/>
            <a:ext cx="2456870" cy="2133600"/>
            <a:chOff x="569918" y="4561232"/>
            <a:chExt cx="2456870" cy="2133600"/>
          </a:xfrm>
        </p:grpSpPr>
        <p:grpSp>
          <p:nvGrpSpPr>
            <p:cNvPr id="69" name="Group 68"/>
            <p:cNvGrpSpPr/>
            <p:nvPr/>
          </p:nvGrpSpPr>
          <p:grpSpPr>
            <a:xfrm>
              <a:off x="2484153" y="4561232"/>
              <a:ext cx="542635" cy="2133600"/>
              <a:chOff x="676565" y="3276600"/>
              <a:chExt cx="542635" cy="21336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76565" y="32766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R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i+1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76565" y="43434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L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i+1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69918" y="4561232"/>
              <a:ext cx="1914235" cy="2133600"/>
              <a:chOff x="6324600" y="3441700"/>
              <a:chExt cx="1914235" cy="213360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6324600" y="3441700"/>
                <a:ext cx="542635" cy="2133600"/>
                <a:chOff x="676565" y="3276600"/>
                <a:chExt cx="542635" cy="2133600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676565" y="3276600"/>
                  <a:ext cx="542635" cy="1066800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solidFill>
                    <a:schemeClr val="accent4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err="1" smtClean="0">
                      <a:solidFill>
                        <a:schemeClr val="bg1"/>
                      </a:solidFill>
                    </a:rPr>
                    <a:t>R</a:t>
                  </a:r>
                  <a:r>
                    <a:rPr lang="en-US" sz="2400" i="1" baseline="-25000" dirty="0" err="1" smtClean="0">
                      <a:solidFill>
                        <a:schemeClr val="bg1"/>
                      </a:solidFill>
                    </a:rPr>
                    <a:t>i</a:t>
                  </a:r>
                  <a:endParaRPr lang="en-US" sz="2400" i="1" baseline="-25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76565" y="4343400"/>
                  <a:ext cx="542635" cy="1066800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solidFill>
                    <a:schemeClr val="accent4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L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i</a:t>
                  </a: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6867235" y="3746500"/>
                <a:ext cx="1371600" cy="1784350"/>
                <a:chOff x="1219200" y="3581400"/>
                <a:chExt cx="1371600" cy="1784350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1447800" y="4000500"/>
                  <a:ext cx="685800" cy="685800"/>
                </a:xfrm>
                <a:prstGeom prst="ellipse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bg1"/>
                      </a:solidFill>
                    </a:rPr>
                    <a:t>f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i+1</a:t>
                  </a: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1219200" y="3581400"/>
                  <a:ext cx="1371600" cy="1295400"/>
                  <a:chOff x="1219200" y="3581400"/>
                  <a:chExt cx="1371600" cy="1295400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>
                  <a:xfrm>
                    <a:off x="1219200" y="3581400"/>
                    <a:ext cx="1087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Arrow Connector 83"/>
                  <p:cNvCxnSpPr/>
                  <p:nvPr/>
                </p:nvCxnSpPr>
                <p:spPr>
                  <a:xfrm>
                    <a:off x="2306782" y="3581400"/>
                    <a:ext cx="284018" cy="12954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Arrow Connector 84"/>
                  <p:cNvCxnSpPr>
                    <a:endCxn id="75" idx="0"/>
                  </p:cNvCxnSpPr>
                  <p:nvPr/>
                </p:nvCxnSpPr>
                <p:spPr>
                  <a:xfrm>
                    <a:off x="1790700" y="3581400"/>
                    <a:ext cx="0" cy="4191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1219200" y="3810000"/>
                  <a:ext cx="1371600" cy="1555750"/>
                  <a:chOff x="1219200" y="3810000"/>
                  <a:chExt cx="1371600" cy="1555750"/>
                </a:xfrm>
              </p:grpSpPr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1981200" y="5181600"/>
                    <a:ext cx="325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Arrow Connector 78"/>
                  <p:cNvCxnSpPr/>
                  <p:nvPr/>
                </p:nvCxnSpPr>
                <p:spPr>
                  <a:xfrm>
                    <a:off x="1790700" y="4700588"/>
                    <a:ext cx="0" cy="36576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1219200" y="5181600"/>
                    <a:ext cx="381000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/>
                  <p:nvPr/>
                </p:nvCxnSpPr>
                <p:spPr>
                  <a:xfrm flipV="1">
                    <a:off x="2306782" y="3810000"/>
                    <a:ext cx="284018" cy="13716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637613" y="4996418"/>
                    <a:ext cx="30617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spAutoFit/>
                  </a:bodyPr>
                  <a:lstStyle/>
                  <a:p>
                    <a:r>
                      <a:rPr lang="en-US" sz="2400" dirty="0" smtClean="0"/>
                      <a:t>⊕</a:t>
                    </a:r>
                    <a:endParaRPr lang="en-US" sz="3200" dirty="0" smtClean="0"/>
                  </a:p>
                </p:txBody>
              </p:sp>
            </p:grpSp>
          </p:grpSp>
        </p:grpSp>
      </p:grpSp>
      <p:grpSp>
        <p:nvGrpSpPr>
          <p:cNvPr id="21" name="Group 20"/>
          <p:cNvGrpSpPr/>
          <p:nvPr/>
        </p:nvGrpSpPr>
        <p:grpSpPr>
          <a:xfrm>
            <a:off x="3260808" y="5058942"/>
            <a:ext cx="1507515" cy="716106"/>
            <a:chOff x="3405119" y="5058942"/>
            <a:chExt cx="1507515" cy="716106"/>
          </a:xfrm>
        </p:grpSpPr>
        <p:sp>
          <p:nvSpPr>
            <p:cNvPr id="4" name="Right Arrow 3"/>
            <p:cNvSpPr/>
            <p:nvPr/>
          </p:nvSpPr>
          <p:spPr>
            <a:xfrm>
              <a:off x="3405119" y="5481016"/>
              <a:ext cx="1507515" cy="294032"/>
            </a:xfrm>
            <a:prstGeom prst="rightArrow">
              <a:avLst/>
            </a:prstGeom>
            <a:solidFill>
              <a:schemeClr val="accent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78392" y="5058942"/>
              <a:ext cx="96096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inverse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127595" y="5628032"/>
            <a:ext cx="2711605" cy="522307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96000" y="4561232"/>
            <a:ext cx="2456870" cy="2133600"/>
            <a:chOff x="5521867" y="4599332"/>
            <a:chExt cx="2456870" cy="2133600"/>
          </a:xfrm>
        </p:grpSpPr>
        <p:grpSp>
          <p:nvGrpSpPr>
            <p:cNvPr id="172" name="Group 171"/>
            <p:cNvGrpSpPr/>
            <p:nvPr/>
          </p:nvGrpSpPr>
          <p:grpSpPr>
            <a:xfrm>
              <a:off x="7436102" y="4599332"/>
              <a:ext cx="542635" cy="2133600"/>
              <a:chOff x="676565" y="3276600"/>
              <a:chExt cx="542635" cy="2133600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676565" y="32766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err="1" smtClean="0">
                    <a:solidFill>
                      <a:schemeClr val="bg1"/>
                    </a:solidFill>
                  </a:rPr>
                  <a:t>R</a:t>
                </a:r>
                <a:r>
                  <a:rPr lang="en-US" sz="2400" i="1" baseline="-25000" dirty="0" err="1" smtClean="0">
                    <a:solidFill>
                      <a:schemeClr val="bg1"/>
                    </a:solidFill>
                  </a:rPr>
                  <a:t>i</a:t>
                </a:r>
                <a:endParaRPr lang="en-US" sz="2400" i="1" baseline="-250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676565" y="43434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L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5521867" y="4599332"/>
              <a:ext cx="1914235" cy="2133600"/>
              <a:chOff x="5521867" y="4599332"/>
              <a:chExt cx="1914235" cy="2133600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5521867" y="4599332"/>
                <a:ext cx="542635" cy="2133600"/>
                <a:chOff x="676565" y="3276600"/>
                <a:chExt cx="542635" cy="2133600"/>
              </a:xfrm>
            </p:grpSpPr>
            <p:sp>
              <p:nvSpPr>
                <p:cNvPr id="189" name="Rectangle 188"/>
                <p:cNvSpPr/>
                <p:nvPr/>
              </p:nvSpPr>
              <p:spPr>
                <a:xfrm>
                  <a:off x="676565" y="3276600"/>
                  <a:ext cx="542635" cy="1066800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solidFill>
                    <a:schemeClr val="accent4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R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i+1</a:t>
                  </a:r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676565" y="4343400"/>
                  <a:ext cx="542635" cy="1066800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solidFill>
                    <a:schemeClr val="accent4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L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i+1</a:t>
                  </a:r>
                </a:p>
              </p:txBody>
            </p:sp>
          </p:grpSp>
          <p:grpSp>
            <p:nvGrpSpPr>
              <p:cNvPr id="177" name="Group 176"/>
              <p:cNvGrpSpPr/>
              <p:nvPr/>
            </p:nvGrpSpPr>
            <p:grpSpPr>
              <a:xfrm>
                <a:off x="6064502" y="4643782"/>
                <a:ext cx="1371600" cy="1777682"/>
                <a:chOff x="6064502" y="4643782"/>
                <a:chExt cx="1371600" cy="1777682"/>
              </a:xfrm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6293102" y="5323232"/>
                  <a:ext cx="685800" cy="685800"/>
                </a:xfrm>
                <a:prstGeom prst="ellipse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>
                      <a:solidFill>
                        <a:schemeClr val="bg1"/>
                      </a:solidFill>
                    </a:rPr>
                    <a:t>f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i+1</a:t>
                  </a:r>
                </a:p>
              </p:txBody>
            </p:sp>
            <p:grpSp>
              <p:nvGrpSpPr>
                <p:cNvPr id="179" name="Group 178"/>
                <p:cNvGrpSpPr/>
                <p:nvPr/>
              </p:nvGrpSpPr>
              <p:grpSpPr>
                <a:xfrm flipV="1">
                  <a:off x="6064502" y="5126064"/>
                  <a:ext cx="1371600" cy="1295400"/>
                  <a:chOff x="1219200" y="3581400"/>
                  <a:chExt cx="1371600" cy="1295400"/>
                </a:xfrm>
              </p:grpSpPr>
              <p:cxnSp>
                <p:nvCxnSpPr>
                  <p:cNvPr id="186" name="Straight Connector 185"/>
                  <p:cNvCxnSpPr/>
                  <p:nvPr/>
                </p:nvCxnSpPr>
                <p:spPr>
                  <a:xfrm>
                    <a:off x="1219200" y="3581400"/>
                    <a:ext cx="1087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Arrow Connector 186"/>
                  <p:cNvCxnSpPr/>
                  <p:nvPr/>
                </p:nvCxnSpPr>
                <p:spPr>
                  <a:xfrm>
                    <a:off x="2306782" y="3581400"/>
                    <a:ext cx="284018" cy="12954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Arrow Connector 187"/>
                  <p:cNvCxnSpPr>
                    <a:endCxn id="178" idx="0"/>
                  </p:cNvCxnSpPr>
                  <p:nvPr/>
                </p:nvCxnSpPr>
                <p:spPr>
                  <a:xfrm>
                    <a:off x="1790700" y="3581400"/>
                    <a:ext cx="0" cy="4191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0" name="Group 179"/>
                <p:cNvGrpSpPr/>
                <p:nvPr/>
              </p:nvGrpSpPr>
              <p:grpSpPr>
                <a:xfrm flipV="1">
                  <a:off x="6064502" y="4643782"/>
                  <a:ext cx="1371600" cy="1555750"/>
                  <a:chOff x="1219200" y="3810000"/>
                  <a:chExt cx="1371600" cy="1555750"/>
                </a:xfrm>
              </p:grpSpPr>
              <p:cxnSp>
                <p:nvCxnSpPr>
                  <p:cNvPr id="181" name="Straight Connector 180"/>
                  <p:cNvCxnSpPr/>
                  <p:nvPr/>
                </p:nvCxnSpPr>
                <p:spPr>
                  <a:xfrm>
                    <a:off x="1981200" y="5181600"/>
                    <a:ext cx="325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Arrow Connector 181"/>
                  <p:cNvCxnSpPr/>
                  <p:nvPr/>
                </p:nvCxnSpPr>
                <p:spPr>
                  <a:xfrm>
                    <a:off x="1790700" y="4700588"/>
                    <a:ext cx="0" cy="36576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1219200" y="5181600"/>
                    <a:ext cx="381000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Arrow Connector 183"/>
                  <p:cNvCxnSpPr/>
                  <p:nvPr/>
                </p:nvCxnSpPr>
                <p:spPr>
                  <a:xfrm flipV="1">
                    <a:off x="2306782" y="3810000"/>
                    <a:ext cx="284018" cy="13716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1637613" y="4996418"/>
                    <a:ext cx="30617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spAutoFit/>
                  </a:bodyPr>
                  <a:lstStyle/>
                  <a:p>
                    <a:r>
                      <a:rPr lang="en-US" sz="2400" dirty="0" smtClean="0"/>
                      <a:t>⊕</a:t>
                    </a:r>
                    <a:endParaRPr lang="en-US" sz="3200" dirty="0" smtClean="0"/>
                  </a:p>
                </p:txBody>
              </p:sp>
            </p:grpSp>
          </p:grp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9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/>
          <p:cNvGrpSpPr/>
          <p:nvPr/>
        </p:nvGrpSpPr>
        <p:grpSpPr>
          <a:xfrm>
            <a:off x="2507237" y="1295400"/>
            <a:ext cx="542635" cy="2133600"/>
            <a:chOff x="676565" y="3276600"/>
            <a:chExt cx="542635" cy="2133600"/>
          </a:xfrm>
        </p:grpSpPr>
        <p:sp>
          <p:nvSpPr>
            <p:cNvPr id="167" name="Rectangle 166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d-1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R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d-1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421472" y="1353510"/>
            <a:ext cx="542635" cy="2133600"/>
            <a:chOff x="676565" y="3276600"/>
            <a:chExt cx="542635" cy="2133600"/>
          </a:xfrm>
        </p:grpSpPr>
        <p:sp>
          <p:nvSpPr>
            <p:cNvPr id="189" name="Rectangle 188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L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d-2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R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d-2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Decryption circuit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82611" y="1295400"/>
            <a:ext cx="1914235" cy="2133600"/>
            <a:chOff x="5521867" y="4599332"/>
            <a:chExt cx="1914235" cy="2133600"/>
          </a:xfrm>
        </p:grpSpPr>
        <p:grpSp>
          <p:nvGrpSpPr>
            <p:cNvPr id="72" name="Group 71"/>
            <p:cNvGrpSpPr/>
            <p:nvPr/>
          </p:nvGrpSpPr>
          <p:grpSpPr>
            <a:xfrm>
              <a:off x="5521867" y="4599332"/>
              <a:ext cx="542635" cy="2133600"/>
              <a:chOff x="676565" y="3276600"/>
              <a:chExt cx="542635" cy="21336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76565" y="32766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R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76565" y="43434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err="1" smtClean="0">
                    <a:solidFill>
                      <a:schemeClr val="bg1"/>
                    </a:solidFill>
                  </a:rPr>
                  <a:t>L</a:t>
                </a:r>
                <a:r>
                  <a:rPr lang="en-US" sz="2400" i="1" baseline="-25000" dirty="0" err="1" smtClean="0">
                    <a:solidFill>
                      <a:schemeClr val="bg1"/>
                    </a:solidFill>
                  </a:rPr>
                  <a:t>d</a:t>
                </a:r>
                <a:endParaRPr lang="en-US" sz="2400" i="1" baseline="-250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064502" y="4643782"/>
              <a:ext cx="1371600" cy="1777682"/>
              <a:chOff x="6064502" y="4643782"/>
              <a:chExt cx="1371600" cy="1777682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6293102" y="5323232"/>
                <a:ext cx="685800" cy="685800"/>
              </a:xfrm>
              <a:prstGeom prst="ellipse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err="1" smtClean="0">
                    <a:solidFill>
                      <a:schemeClr val="bg1"/>
                    </a:solidFill>
                  </a:rPr>
                  <a:t>f</a:t>
                </a:r>
                <a:r>
                  <a:rPr lang="en-US" sz="2400" i="1" baseline="-25000" dirty="0" err="1" smtClean="0">
                    <a:solidFill>
                      <a:schemeClr val="bg1"/>
                    </a:solidFill>
                  </a:rPr>
                  <a:t>d</a:t>
                </a:r>
                <a:endParaRPr lang="en-US" sz="2400" i="1" baseline="-25000" dirty="0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 flipV="1">
                <a:off x="6064502" y="5126064"/>
                <a:ext cx="1371600" cy="1295400"/>
                <a:chOff x="1219200" y="3581400"/>
                <a:chExt cx="1371600" cy="1295400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219200" y="3581400"/>
                  <a:ext cx="1087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>
                  <a:off x="2306782" y="3581400"/>
                  <a:ext cx="284018" cy="12954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/>
                <p:cNvCxnSpPr>
                  <a:endCxn id="74" idx="0"/>
                </p:cNvCxnSpPr>
                <p:nvPr/>
              </p:nvCxnSpPr>
              <p:spPr>
                <a:xfrm>
                  <a:off x="1790700" y="3581400"/>
                  <a:ext cx="0" cy="4191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 flipV="1">
                <a:off x="6064502" y="4643782"/>
                <a:ext cx="1371600" cy="1555750"/>
                <a:chOff x="1219200" y="3810000"/>
                <a:chExt cx="1371600" cy="1555750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1981200" y="5181600"/>
                  <a:ext cx="325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1790700" y="4700588"/>
                  <a:ext cx="0" cy="36576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219200" y="5181600"/>
                  <a:ext cx="3810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2306782" y="3810000"/>
                  <a:ext cx="284018" cy="1371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1637613" y="4996418"/>
                  <a:ext cx="3061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400" dirty="0" smtClean="0"/>
                    <a:t>⊕</a:t>
                  </a:r>
                  <a:endParaRPr lang="en-US" sz="3200" dirty="0" smtClean="0"/>
                </a:p>
              </p:txBody>
            </p:sp>
          </p:grpSp>
        </p:grpSp>
      </p:grpSp>
      <p:sp>
        <p:nvSpPr>
          <p:cNvPr id="124" name="TextBox 123"/>
          <p:cNvSpPr txBox="1"/>
          <p:nvPr/>
        </p:nvSpPr>
        <p:spPr>
          <a:xfrm>
            <a:off x="213279" y="1457448"/>
            <a:ext cx="369332" cy="729367"/>
          </a:xfrm>
          <a:prstGeom prst="rect">
            <a:avLst/>
          </a:prstGeom>
          <a:noFill/>
        </p:spPr>
        <p:txBody>
          <a:bodyPr vert="vert" wrap="none" lIns="0" tIns="0" rIns="0" bIns="0" rtlCol="0" anchor="t" anchorCtr="0">
            <a:spAutoFit/>
          </a:bodyPr>
          <a:lstStyle/>
          <a:p>
            <a:r>
              <a:rPr lang="en-US" sz="2400" i="1" dirty="0" smtClean="0"/>
              <a:t>n-bits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13279" y="2543298"/>
            <a:ext cx="369332" cy="729367"/>
          </a:xfrm>
          <a:prstGeom prst="rect">
            <a:avLst/>
          </a:prstGeom>
          <a:noFill/>
        </p:spPr>
        <p:txBody>
          <a:bodyPr vert="vert" wrap="none" lIns="0" tIns="0" rIns="0" bIns="0" rtlCol="0" anchor="t" anchorCtr="0">
            <a:spAutoFit/>
          </a:bodyPr>
          <a:lstStyle/>
          <a:p>
            <a:r>
              <a:rPr lang="en-US" sz="2400" i="1" dirty="0" smtClean="0"/>
              <a:t>n-bits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3049872" y="1339850"/>
            <a:ext cx="1371600" cy="1777682"/>
            <a:chOff x="6064502" y="4643782"/>
            <a:chExt cx="1371600" cy="1777682"/>
          </a:xfrm>
        </p:grpSpPr>
        <p:sp>
          <p:nvSpPr>
            <p:cNvPr id="145" name="Oval 144"/>
            <p:cNvSpPr/>
            <p:nvPr/>
          </p:nvSpPr>
          <p:spPr>
            <a:xfrm>
              <a:off x="6293102" y="5323232"/>
              <a:ext cx="685800" cy="685800"/>
            </a:xfrm>
            <a:prstGeom prst="ellipse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f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d-1</a:t>
              </a:r>
            </a:p>
          </p:txBody>
        </p:sp>
        <p:grpSp>
          <p:nvGrpSpPr>
            <p:cNvPr id="146" name="Group 145"/>
            <p:cNvGrpSpPr/>
            <p:nvPr/>
          </p:nvGrpSpPr>
          <p:grpSpPr>
            <a:xfrm flipV="1">
              <a:off x="6064502" y="5126064"/>
              <a:ext cx="1371600" cy="1295400"/>
              <a:chOff x="1219200" y="3581400"/>
              <a:chExt cx="1371600" cy="1295400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>
                <a:off x="1219200" y="3581400"/>
                <a:ext cx="1087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2306782" y="3581400"/>
                <a:ext cx="284018" cy="12954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>
                <a:endCxn id="145" idx="0"/>
              </p:cNvCxnSpPr>
              <p:nvPr/>
            </p:nvCxnSpPr>
            <p:spPr>
              <a:xfrm>
                <a:off x="1790700" y="3581400"/>
                <a:ext cx="0" cy="4191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 flipV="1">
              <a:off x="6064502" y="4643782"/>
              <a:ext cx="1371600" cy="1555750"/>
              <a:chOff x="1219200" y="3810000"/>
              <a:chExt cx="1371600" cy="1555750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1981200" y="5181600"/>
                <a:ext cx="325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/>
              <p:nvPr/>
            </p:nvCxnSpPr>
            <p:spPr>
              <a:xfrm>
                <a:off x="1790700" y="4700588"/>
                <a:ext cx="0" cy="36576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1219200" y="5181600"/>
                <a:ext cx="3810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/>
              <p:nvPr/>
            </p:nvCxnSpPr>
            <p:spPr>
              <a:xfrm flipV="1">
                <a:off x="2306782" y="3810000"/>
                <a:ext cx="284018" cy="1371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TextBox 151"/>
              <p:cNvSpPr txBox="1"/>
              <p:nvPr/>
            </p:nvSpPr>
            <p:spPr>
              <a:xfrm>
                <a:off x="1637613" y="4996418"/>
                <a:ext cx="306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dirty="0" smtClean="0"/>
                  <a:t>⊕</a:t>
                </a:r>
                <a:endParaRPr lang="en-US" sz="3200" dirty="0" smtClean="0"/>
              </a:p>
            </p:txBody>
          </p:sp>
        </p:grpSp>
      </p:grpSp>
      <p:sp>
        <p:nvSpPr>
          <p:cNvPr id="168" name="TextBox 167"/>
          <p:cNvSpPr txBox="1"/>
          <p:nvPr/>
        </p:nvSpPr>
        <p:spPr>
          <a:xfrm>
            <a:off x="5230811" y="2174089"/>
            <a:ext cx="72776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i="1" dirty="0" smtClean="0"/>
              <a:t>• • •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97611" y="1353510"/>
            <a:ext cx="2472204" cy="2133600"/>
            <a:chOff x="5998259" y="1353510"/>
            <a:chExt cx="2472204" cy="2133600"/>
          </a:xfrm>
        </p:grpSpPr>
        <p:grpSp>
          <p:nvGrpSpPr>
            <p:cNvPr id="169" name="Group 168"/>
            <p:cNvGrpSpPr/>
            <p:nvPr/>
          </p:nvGrpSpPr>
          <p:grpSpPr>
            <a:xfrm>
              <a:off x="7927828" y="1353510"/>
              <a:ext cx="542635" cy="2133600"/>
              <a:chOff x="2496846" y="1295400"/>
              <a:chExt cx="542635" cy="2133600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2496846" y="12954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R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2496846" y="23622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L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0</a:t>
                </a: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5998259" y="1353510"/>
              <a:ext cx="1914235" cy="2133600"/>
              <a:chOff x="2507237" y="1295400"/>
              <a:chExt cx="1914235" cy="2133600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2507237" y="1295400"/>
                <a:ext cx="542635" cy="2133600"/>
                <a:chOff x="676565" y="3276600"/>
                <a:chExt cx="542635" cy="2133600"/>
              </a:xfrm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676565" y="4343400"/>
                  <a:ext cx="542635" cy="1066800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solidFill>
                    <a:schemeClr val="accent4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L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76565" y="3276600"/>
                  <a:ext cx="542635" cy="1066800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solidFill>
                    <a:schemeClr val="accent4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R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3049872" y="1339850"/>
                <a:ext cx="1371600" cy="1777682"/>
                <a:chOff x="6064502" y="4643782"/>
                <a:chExt cx="1371600" cy="1777682"/>
              </a:xfrm>
            </p:grpSpPr>
            <p:sp>
              <p:nvSpPr>
                <p:cNvPr id="175" name="Oval 174"/>
                <p:cNvSpPr/>
                <p:nvPr/>
              </p:nvSpPr>
              <p:spPr>
                <a:xfrm>
                  <a:off x="6293102" y="5323232"/>
                  <a:ext cx="685800" cy="685800"/>
                </a:xfrm>
                <a:prstGeom prst="ellipse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f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grpSp>
              <p:nvGrpSpPr>
                <p:cNvPr id="176" name="Group 175"/>
                <p:cNvGrpSpPr/>
                <p:nvPr/>
              </p:nvGrpSpPr>
              <p:grpSpPr>
                <a:xfrm flipV="1">
                  <a:off x="6064502" y="5126064"/>
                  <a:ext cx="1371600" cy="1295400"/>
                  <a:chOff x="1219200" y="3581400"/>
                  <a:chExt cx="1371600" cy="1295400"/>
                </a:xfrm>
              </p:grpSpPr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1219200" y="3581400"/>
                    <a:ext cx="1087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Arrow Connector 183"/>
                  <p:cNvCxnSpPr/>
                  <p:nvPr/>
                </p:nvCxnSpPr>
                <p:spPr>
                  <a:xfrm>
                    <a:off x="2306782" y="3581400"/>
                    <a:ext cx="284018" cy="12954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Arrow Connector 184"/>
                  <p:cNvCxnSpPr>
                    <a:endCxn id="175" idx="0"/>
                  </p:cNvCxnSpPr>
                  <p:nvPr/>
                </p:nvCxnSpPr>
                <p:spPr>
                  <a:xfrm>
                    <a:off x="1790700" y="3581400"/>
                    <a:ext cx="0" cy="4191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 flipV="1">
                  <a:off x="6064502" y="4643782"/>
                  <a:ext cx="1371600" cy="1555750"/>
                  <a:chOff x="1219200" y="3810000"/>
                  <a:chExt cx="1371600" cy="1555750"/>
                </a:xfrm>
              </p:grpSpPr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1981200" y="5181600"/>
                    <a:ext cx="325582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Arrow Connector 178"/>
                  <p:cNvCxnSpPr/>
                  <p:nvPr/>
                </p:nvCxnSpPr>
                <p:spPr>
                  <a:xfrm>
                    <a:off x="1790700" y="4700588"/>
                    <a:ext cx="0" cy="36576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>
                  <a:xfrm>
                    <a:off x="1219200" y="5181600"/>
                    <a:ext cx="381000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Arrow Connector 180"/>
                  <p:cNvCxnSpPr/>
                  <p:nvPr/>
                </p:nvCxnSpPr>
                <p:spPr>
                  <a:xfrm flipV="1">
                    <a:off x="2306782" y="3810000"/>
                    <a:ext cx="284018" cy="13716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2" name="TextBox 181"/>
                  <p:cNvSpPr txBox="1"/>
                  <p:nvPr/>
                </p:nvSpPr>
                <p:spPr>
                  <a:xfrm>
                    <a:off x="1637613" y="4996418"/>
                    <a:ext cx="30617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spAutoFit/>
                  </a:bodyPr>
                  <a:lstStyle/>
                  <a:p>
                    <a:r>
                      <a:rPr lang="en-US" sz="2400" dirty="0" smtClean="0"/>
                      <a:t>⊕</a:t>
                    </a:r>
                    <a:endParaRPr lang="en-US" sz="3200" dirty="0" smtClean="0"/>
                  </a:p>
                </p:txBody>
              </p:sp>
            </p:grpSp>
          </p:grpSp>
        </p:grpSp>
      </p:grpSp>
      <p:sp>
        <p:nvSpPr>
          <p:cNvPr id="191" name="Content Placeholder 2"/>
          <p:cNvSpPr>
            <a:spLocks noGrp="1"/>
          </p:cNvSpPr>
          <p:nvPr>
            <p:ph idx="1"/>
          </p:nvPr>
        </p:nvSpPr>
        <p:spPr>
          <a:xfrm>
            <a:off x="152400" y="3657600"/>
            <a:ext cx="8839200" cy="3124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Inversion is basically the same circuit, with</a:t>
            </a: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i="1" dirty="0" smtClean="0"/>
              <a:t>f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, …,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d</a:t>
            </a:r>
            <a:r>
              <a:rPr lang="en-US" sz="2800" i="1" dirty="0" smtClean="0"/>
              <a:t> </a:t>
            </a:r>
            <a:r>
              <a:rPr lang="en-US" sz="2800" dirty="0" smtClean="0"/>
              <a:t>applied in reverse order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General method for building invertible functions (block ciphers) from arbitrary functions.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Used in many block ciphers … but not AES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4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ontent Placeholder 2"/>
          <p:cNvSpPr txBox="1">
            <a:spLocks/>
          </p:cNvSpPr>
          <p:nvPr/>
        </p:nvSpPr>
        <p:spPr>
          <a:xfrm>
            <a:off x="122382" y="1447800"/>
            <a:ext cx="8610600" cy="1981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											a secure PRF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dirty="0" smtClean="0"/>
              <a:t>⇒ 3-round </a:t>
            </a:r>
            <a:r>
              <a:rPr lang="en-US" dirty="0" err="1" smtClean="0"/>
              <a:t>Feistel</a:t>
            </a:r>
            <a:r>
              <a:rPr lang="en-US" dirty="0" smtClean="0"/>
              <a:t>									</a:t>
            </a:r>
            <a:br>
              <a:rPr lang="en-US" dirty="0" smtClean="0"/>
            </a:br>
            <a:r>
              <a:rPr lang="en-US" dirty="0" smtClean="0"/>
              <a:t>	is a secure PRP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Luby-Rackoff</a:t>
            </a:r>
            <a:r>
              <a:rPr lang="en-US" dirty="0" smtClean="0"/>
              <a:t> Theorem (1985)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1447800"/>
            <a:ext cx="4553995" cy="414908"/>
          </a:xfrm>
        </p:spPr>
      </p:pic>
      <p:grpSp>
        <p:nvGrpSpPr>
          <p:cNvPr id="8" name="Group 7"/>
          <p:cNvGrpSpPr/>
          <p:nvPr/>
        </p:nvGrpSpPr>
        <p:grpSpPr>
          <a:xfrm>
            <a:off x="1152094" y="3526417"/>
            <a:ext cx="6962926" cy="2626043"/>
            <a:chOff x="1152094" y="3526417"/>
            <a:chExt cx="6962926" cy="2626043"/>
          </a:xfrm>
        </p:grpSpPr>
        <p:sp>
          <p:nvSpPr>
            <p:cNvPr id="140" name="TextBox 139"/>
            <p:cNvSpPr txBox="1"/>
            <p:nvPr/>
          </p:nvSpPr>
          <p:spPr>
            <a:xfrm>
              <a:off x="1152094" y="3676083"/>
              <a:ext cx="369332" cy="729367"/>
            </a:xfrm>
            <a:prstGeom prst="rect">
              <a:avLst/>
            </a:prstGeom>
            <a:noFill/>
          </p:spPr>
          <p:txBody>
            <a:bodyPr vert="vert" wrap="none" lIns="0" tIns="0" rIns="0" bIns="0" rtlCol="0" anchor="t" anchorCtr="0">
              <a:spAutoFit/>
            </a:bodyPr>
            <a:lstStyle/>
            <a:p>
              <a:r>
                <a:rPr lang="en-US" sz="2400" i="1" dirty="0" smtClean="0"/>
                <a:t>n-bits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170563" y="4775248"/>
              <a:ext cx="369332" cy="729367"/>
            </a:xfrm>
            <a:prstGeom prst="rect">
              <a:avLst/>
            </a:prstGeom>
            <a:noFill/>
          </p:spPr>
          <p:txBody>
            <a:bodyPr vert="vert" wrap="none" lIns="0" tIns="0" rIns="0" bIns="0" rtlCol="0" anchor="t" anchorCtr="0">
              <a:spAutoFit/>
            </a:bodyPr>
            <a:lstStyle/>
            <a:p>
              <a:r>
                <a:rPr lang="en-US" sz="2400" i="1" dirty="0" smtClean="0"/>
                <a:t>n-bits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351914" y="5660017"/>
              <a:ext cx="90730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i="1" dirty="0" smtClean="0"/>
                <a:t>input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21423" y="3526417"/>
              <a:ext cx="6294246" cy="2146915"/>
              <a:chOff x="1521423" y="3526417"/>
              <a:chExt cx="6294246" cy="2146915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1521423" y="3526417"/>
                <a:ext cx="1914235" cy="2133600"/>
                <a:chOff x="6324600" y="3441700"/>
                <a:chExt cx="1914235" cy="2133600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6324600" y="3441700"/>
                  <a:ext cx="542635" cy="2133600"/>
                  <a:chOff x="676565" y="3276600"/>
                  <a:chExt cx="542635" cy="2133600"/>
                </a:xfrm>
              </p:grpSpPr>
              <p:sp>
                <p:nvSpPr>
                  <p:cNvPr id="191" name="Rectangle 190"/>
                  <p:cNvSpPr/>
                  <p:nvPr/>
                </p:nvSpPr>
                <p:spPr>
                  <a:xfrm>
                    <a:off x="676565" y="3276600"/>
                    <a:ext cx="542635" cy="10668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 cap="rnd" cmpd="sng">
                    <a:solidFill>
                      <a:schemeClr val="accent4"/>
                    </a:solidFill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bg1"/>
                        </a:solidFill>
                      </a:rPr>
                      <a:t>R</a:t>
                    </a:r>
                    <a:r>
                      <a:rPr lang="en-US" sz="2400" i="1" baseline="-25000" dirty="0" smtClean="0">
                        <a:solidFill>
                          <a:schemeClr val="bg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676565" y="4343400"/>
                    <a:ext cx="542635" cy="10668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 cap="rnd" cmpd="sng">
                    <a:solidFill>
                      <a:schemeClr val="accent4"/>
                    </a:solidFill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bg1"/>
                        </a:solidFill>
                      </a:rPr>
                      <a:t>L</a:t>
                    </a:r>
                    <a:r>
                      <a:rPr lang="en-US" sz="2400" i="1" baseline="-25000" dirty="0" smtClean="0">
                        <a:solidFill>
                          <a:schemeClr val="bg1"/>
                        </a:solidFill>
                      </a:rPr>
                      <a:t>0</a:t>
                    </a:r>
                  </a:p>
                </p:txBody>
              </p: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6867235" y="3746500"/>
                  <a:ext cx="1371600" cy="1784350"/>
                  <a:chOff x="1219200" y="3581400"/>
                  <a:chExt cx="1371600" cy="1784350"/>
                </a:xfrm>
              </p:grpSpPr>
              <p:sp>
                <p:nvSpPr>
                  <p:cNvPr id="152" name="Oval 151"/>
                  <p:cNvSpPr/>
                  <p:nvPr/>
                </p:nvSpPr>
                <p:spPr>
                  <a:xfrm>
                    <a:off x="1447800" y="4000500"/>
                    <a:ext cx="685800" cy="6858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28575" cap="rnd" cmpd="sng">
                    <a:noFill/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bg1"/>
                        </a:solidFill>
                      </a:rPr>
                      <a:t>f</a:t>
                    </a:r>
                    <a:endParaRPr lang="en-US" sz="2400" i="1" baseline="-25000" dirty="0" smtClean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1219200" y="3581400"/>
                    <a:ext cx="1371600" cy="1295400"/>
                    <a:chOff x="1219200" y="3581400"/>
                    <a:chExt cx="1371600" cy="1295400"/>
                  </a:xfrm>
                </p:grpSpPr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>
                      <a:off x="1219200" y="3581400"/>
                      <a:ext cx="1087582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Arrow Connector 169"/>
                    <p:cNvCxnSpPr/>
                    <p:nvPr/>
                  </p:nvCxnSpPr>
                  <p:spPr>
                    <a:xfrm>
                      <a:off x="2306782" y="3581400"/>
                      <a:ext cx="284018" cy="12954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Arrow Connector 170"/>
                    <p:cNvCxnSpPr>
                      <a:endCxn id="152" idx="0"/>
                    </p:cNvCxnSpPr>
                    <p:nvPr/>
                  </p:nvCxnSpPr>
                  <p:spPr>
                    <a:xfrm>
                      <a:off x="1790700" y="3581400"/>
                      <a:ext cx="0" cy="4191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9" name="Group 158"/>
                  <p:cNvGrpSpPr/>
                  <p:nvPr/>
                </p:nvGrpSpPr>
                <p:grpSpPr>
                  <a:xfrm>
                    <a:off x="1219200" y="3810000"/>
                    <a:ext cx="1371600" cy="1555750"/>
                    <a:chOff x="1219200" y="3810000"/>
                    <a:chExt cx="1371600" cy="1555750"/>
                  </a:xfrm>
                </p:grpSpPr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>
                      <a:off x="1981200" y="5181600"/>
                      <a:ext cx="325582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Arrow Connector 161"/>
                    <p:cNvCxnSpPr/>
                    <p:nvPr/>
                  </p:nvCxnSpPr>
                  <p:spPr>
                    <a:xfrm>
                      <a:off x="1790700" y="4700588"/>
                      <a:ext cx="0" cy="36576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>
                      <a:off x="1219200" y="5181600"/>
                      <a:ext cx="381000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Arrow Connector 163"/>
                    <p:cNvCxnSpPr/>
                    <p:nvPr/>
                  </p:nvCxnSpPr>
                  <p:spPr>
                    <a:xfrm flipV="1">
                      <a:off x="2306782" y="3810000"/>
                      <a:ext cx="284018" cy="13716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7" name="TextBox 166"/>
                    <p:cNvSpPr txBox="1"/>
                    <p:nvPr/>
                  </p:nvSpPr>
                  <p:spPr>
                    <a:xfrm>
                      <a:off x="1637613" y="4996418"/>
                      <a:ext cx="3061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t" anchorCtr="0">
                      <a:spAutoFit/>
                    </a:bodyPr>
                    <a:lstStyle/>
                    <a:p>
                      <a:r>
                        <a:rPr lang="en-US" sz="2400" dirty="0" smtClean="0"/>
                        <a:t>⊕</a:t>
                      </a:r>
                      <a:endParaRPr lang="en-US" sz="3200" dirty="0" smtClean="0"/>
                    </a:p>
                  </p:txBody>
                </p:sp>
              </p:grpSp>
            </p:grpSp>
          </p:grpSp>
          <p:grpSp>
            <p:nvGrpSpPr>
              <p:cNvPr id="5" name="Group 4"/>
              <p:cNvGrpSpPr/>
              <p:nvPr/>
            </p:nvGrpSpPr>
            <p:grpSpPr>
              <a:xfrm>
                <a:off x="3446049" y="3526417"/>
                <a:ext cx="1914235" cy="2133600"/>
                <a:chOff x="3446049" y="3526417"/>
                <a:chExt cx="1914235" cy="2133600"/>
              </a:xfrm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3446049" y="3526417"/>
                  <a:ext cx="542635" cy="2133600"/>
                  <a:chOff x="676565" y="3276600"/>
                  <a:chExt cx="542635" cy="2133600"/>
                </a:xfrm>
              </p:grpSpPr>
              <p:sp>
                <p:nvSpPr>
                  <p:cNvPr id="144" name="Rectangle 143"/>
                  <p:cNvSpPr/>
                  <p:nvPr/>
                </p:nvSpPr>
                <p:spPr>
                  <a:xfrm>
                    <a:off x="676565" y="3276600"/>
                    <a:ext cx="542635" cy="10668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 cap="rnd" cmpd="sng">
                    <a:solidFill>
                      <a:schemeClr val="accent4"/>
                    </a:solidFill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bg1"/>
                        </a:solidFill>
                      </a:rPr>
                      <a:t>R</a:t>
                    </a:r>
                    <a:r>
                      <a:rPr lang="en-US" sz="2400" i="1" baseline="-25000" dirty="0" smtClean="0">
                        <a:solidFill>
                          <a:schemeClr val="bg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>
                    <a:off x="676565" y="4343400"/>
                    <a:ext cx="542635" cy="10668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 cap="rnd" cmpd="sng">
                    <a:solidFill>
                      <a:schemeClr val="accent4"/>
                    </a:solidFill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bg1"/>
                        </a:solidFill>
                      </a:rPr>
                      <a:t>L</a:t>
                    </a:r>
                    <a:r>
                      <a:rPr lang="en-US" sz="2400" i="1" baseline="-25000" dirty="0" smtClean="0">
                        <a:solidFill>
                          <a:schemeClr val="bg1"/>
                        </a:solidFill>
                      </a:rPr>
                      <a:t>1</a:t>
                    </a:r>
                  </a:p>
                </p:txBody>
              </p:sp>
            </p:grpSp>
            <p:grpSp>
              <p:nvGrpSpPr>
                <p:cNvPr id="193" name="Group 192"/>
                <p:cNvGrpSpPr/>
                <p:nvPr/>
              </p:nvGrpSpPr>
              <p:grpSpPr>
                <a:xfrm>
                  <a:off x="3988684" y="3831217"/>
                  <a:ext cx="1371600" cy="1784350"/>
                  <a:chOff x="1219200" y="3581400"/>
                  <a:chExt cx="1371600" cy="1784350"/>
                </a:xfrm>
              </p:grpSpPr>
              <p:sp>
                <p:nvSpPr>
                  <p:cNvPr id="194" name="Oval 193"/>
                  <p:cNvSpPr/>
                  <p:nvPr/>
                </p:nvSpPr>
                <p:spPr>
                  <a:xfrm>
                    <a:off x="1447800" y="4000500"/>
                    <a:ext cx="685800" cy="6858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28575" cap="rnd" cmpd="sng">
                    <a:noFill/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bg1"/>
                        </a:solidFill>
                      </a:rPr>
                      <a:t>f</a:t>
                    </a:r>
                    <a:endParaRPr lang="en-US" sz="2400" i="1" baseline="-25000" dirty="0" smtClean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95" name="Group 194"/>
                  <p:cNvGrpSpPr/>
                  <p:nvPr/>
                </p:nvGrpSpPr>
                <p:grpSpPr>
                  <a:xfrm>
                    <a:off x="1219200" y="3581400"/>
                    <a:ext cx="1371600" cy="1295400"/>
                    <a:chOff x="1219200" y="3581400"/>
                    <a:chExt cx="1371600" cy="1295400"/>
                  </a:xfrm>
                </p:grpSpPr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1219200" y="3581400"/>
                      <a:ext cx="1087582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Arrow Connector 202"/>
                    <p:cNvCxnSpPr/>
                    <p:nvPr/>
                  </p:nvCxnSpPr>
                  <p:spPr>
                    <a:xfrm>
                      <a:off x="2306782" y="3581400"/>
                      <a:ext cx="284018" cy="12954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Arrow Connector 203"/>
                    <p:cNvCxnSpPr>
                      <a:endCxn id="194" idx="0"/>
                    </p:cNvCxnSpPr>
                    <p:nvPr/>
                  </p:nvCxnSpPr>
                  <p:spPr>
                    <a:xfrm>
                      <a:off x="1790700" y="3581400"/>
                      <a:ext cx="0" cy="4191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6" name="Group 195"/>
                  <p:cNvGrpSpPr/>
                  <p:nvPr/>
                </p:nvGrpSpPr>
                <p:grpSpPr>
                  <a:xfrm>
                    <a:off x="1219200" y="3810000"/>
                    <a:ext cx="1371600" cy="1555750"/>
                    <a:chOff x="1219200" y="3810000"/>
                    <a:chExt cx="1371600" cy="1555750"/>
                  </a:xfrm>
                </p:grpSpPr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>
                      <a:off x="1981200" y="5181600"/>
                      <a:ext cx="325582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Arrow Connector 197"/>
                    <p:cNvCxnSpPr/>
                    <p:nvPr/>
                  </p:nvCxnSpPr>
                  <p:spPr>
                    <a:xfrm>
                      <a:off x="1790700" y="4700588"/>
                      <a:ext cx="0" cy="36576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>
                      <a:off x="1219200" y="5181600"/>
                      <a:ext cx="381000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Arrow Connector 199"/>
                    <p:cNvCxnSpPr/>
                    <p:nvPr/>
                  </p:nvCxnSpPr>
                  <p:spPr>
                    <a:xfrm flipV="1">
                      <a:off x="2306782" y="3810000"/>
                      <a:ext cx="284018" cy="13716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1" name="TextBox 200"/>
                    <p:cNvSpPr txBox="1"/>
                    <p:nvPr/>
                  </p:nvSpPr>
                  <p:spPr>
                    <a:xfrm>
                      <a:off x="1637613" y="4996418"/>
                      <a:ext cx="3061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t" anchorCtr="0">
                      <a:spAutoFit/>
                    </a:bodyPr>
                    <a:lstStyle/>
                    <a:p>
                      <a:r>
                        <a:rPr lang="en-US" sz="2400" dirty="0" smtClean="0"/>
                        <a:t>⊕</a:t>
                      </a:r>
                      <a:endParaRPr lang="en-US" sz="3200" dirty="0" smtClean="0"/>
                    </a:p>
                  </p:txBody>
                </p:sp>
              </p:grp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7273034" y="3526417"/>
                <a:ext cx="542635" cy="2133600"/>
                <a:chOff x="676565" y="3276600"/>
                <a:chExt cx="542635" cy="2133600"/>
              </a:xfrm>
            </p:grpSpPr>
            <p:sp>
              <p:nvSpPr>
                <p:cNvPr id="207" name="Rectangle 206"/>
                <p:cNvSpPr/>
                <p:nvPr/>
              </p:nvSpPr>
              <p:spPr>
                <a:xfrm>
                  <a:off x="676565" y="3276600"/>
                  <a:ext cx="542635" cy="1066800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solidFill>
                    <a:schemeClr val="accent4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R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676565" y="4343400"/>
                  <a:ext cx="542635" cy="1066800"/>
                </a:xfrm>
                <a:prstGeom prst="rect">
                  <a:avLst/>
                </a:prstGeom>
                <a:solidFill>
                  <a:schemeClr val="accent2"/>
                </a:solidFill>
                <a:ln w="28575" cap="rnd" cmpd="sng">
                  <a:solidFill>
                    <a:schemeClr val="accent4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L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5360284" y="3539732"/>
                <a:ext cx="1912750" cy="2133600"/>
                <a:chOff x="5360284" y="3539732"/>
                <a:chExt cx="1912750" cy="2133600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5360284" y="3539732"/>
                  <a:ext cx="542635" cy="2133600"/>
                  <a:chOff x="676565" y="3276600"/>
                  <a:chExt cx="542635" cy="2133600"/>
                </a:xfrm>
              </p:grpSpPr>
              <p:sp>
                <p:nvSpPr>
                  <p:cNvPr id="147" name="Rectangle 146"/>
                  <p:cNvSpPr/>
                  <p:nvPr/>
                </p:nvSpPr>
                <p:spPr>
                  <a:xfrm>
                    <a:off x="676565" y="3276600"/>
                    <a:ext cx="542635" cy="10668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 cap="rnd" cmpd="sng">
                    <a:solidFill>
                      <a:schemeClr val="accent4"/>
                    </a:solidFill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bg1"/>
                        </a:solidFill>
                      </a:rPr>
                      <a:t>R</a:t>
                    </a:r>
                    <a:r>
                      <a:rPr lang="en-US" sz="2400" i="1" baseline="-25000" dirty="0" smtClean="0">
                        <a:solidFill>
                          <a:schemeClr val="bg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>
                  <a:xfrm>
                    <a:off x="676565" y="4343400"/>
                    <a:ext cx="542635" cy="10668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28575" cap="rnd" cmpd="sng">
                    <a:solidFill>
                      <a:schemeClr val="accent4"/>
                    </a:solidFill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bg1"/>
                        </a:solidFill>
                      </a:rPr>
                      <a:t>L</a:t>
                    </a:r>
                    <a:r>
                      <a:rPr lang="en-US" sz="2400" i="1" baseline="-25000" dirty="0" smtClean="0">
                        <a:solidFill>
                          <a:schemeClr val="bg1"/>
                        </a:solidFill>
                      </a:rPr>
                      <a:t>2</a:t>
                    </a:r>
                  </a:p>
                </p:txBody>
              </p:sp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5901434" y="3831217"/>
                  <a:ext cx="1371600" cy="1784350"/>
                  <a:chOff x="1219200" y="3581400"/>
                  <a:chExt cx="1371600" cy="1784350"/>
                </a:xfrm>
              </p:grpSpPr>
              <p:sp>
                <p:nvSpPr>
                  <p:cNvPr id="210" name="Oval 209"/>
                  <p:cNvSpPr/>
                  <p:nvPr/>
                </p:nvSpPr>
                <p:spPr>
                  <a:xfrm>
                    <a:off x="1447800" y="4000500"/>
                    <a:ext cx="685800" cy="6858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28575" cap="rnd" cmpd="sng">
                    <a:noFill/>
                    <a:prstDash val="solid"/>
                    <a:miter lim="800000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r>
                      <a:rPr lang="en-US" sz="2400" i="1" dirty="0" smtClean="0">
                        <a:solidFill>
                          <a:schemeClr val="bg1"/>
                        </a:solidFill>
                      </a:rPr>
                      <a:t>f</a:t>
                    </a:r>
                    <a:endParaRPr lang="en-US" sz="2400" i="1" baseline="-25000" dirty="0" smtClean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1219200" y="3581400"/>
                    <a:ext cx="1371600" cy="1295400"/>
                    <a:chOff x="1219200" y="3581400"/>
                    <a:chExt cx="1371600" cy="1295400"/>
                  </a:xfrm>
                </p:grpSpPr>
                <p:cxnSp>
                  <p:nvCxnSpPr>
                    <p:cNvPr id="218" name="Straight Connector 217"/>
                    <p:cNvCxnSpPr/>
                    <p:nvPr/>
                  </p:nvCxnSpPr>
                  <p:spPr>
                    <a:xfrm>
                      <a:off x="1219200" y="3581400"/>
                      <a:ext cx="1087582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" name="Straight Arrow Connector 218"/>
                    <p:cNvCxnSpPr/>
                    <p:nvPr/>
                  </p:nvCxnSpPr>
                  <p:spPr>
                    <a:xfrm>
                      <a:off x="2306782" y="3581400"/>
                      <a:ext cx="284018" cy="12954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Arrow Connector 219"/>
                    <p:cNvCxnSpPr>
                      <a:endCxn id="210" idx="0"/>
                    </p:cNvCxnSpPr>
                    <p:nvPr/>
                  </p:nvCxnSpPr>
                  <p:spPr>
                    <a:xfrm>
                      <a:off x="1790700" y="3581400"/>
                      <a:ext cx="0" cy="4191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2" name="Group 211"/>
                  <p:cNvGrpSpPr/>
                  <p:nvPr/>
                </p:nvGrpSpPr>
                <p:grpSpPr>
                  <a:xfrm>
                    <a:off x="1219200" y="3810000"/>
                    <a:ext cx="1371600" cy="1555750"/>
                    <a:chOff x="1219200" y="3810000"/>
                    <a:chExt cx="1371600" cy="1555750"/>
                  </a:xfrm>
                </p:grpSpPr>
                <p:cxnSp>
                  <p:nvCxnSpPr>
                    <p:cNvPr id="213" name="Straight Connector 212"/>
                    <p:cNvCxnSpPr/>
                    <p:nvPr/>
                  </p:nvCxnSpPr>
                  <p:spPr>
                    <a:xfrm>
                      <a:off x="1981200" y="5181600"/>
                      <a:ext cx="325582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Straight Arrow Connector 213"/>
                    <p:cNvCxnSpPr/>
                    <p:nvPr/>
                  </p:nvCxnSpPr>
                  <p:spPr>
                    <a:xfrm>
                      <a:off x="1790700" y="4700588"/>
                      <a:ext cx="0" cy="36576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Straight Connector 214"/>
                    <p:cNvCxnSpPr/>
                    <p:nvPr/>
                  </p:nvCxnSpPr>
                  <p:spPr>
                    <a:xfrm>
                      <a:off x="1219200" y="5181600"/>
                      <a:ext cx="381000" cy="0"/>
                    </a:xfrm>
                    <a:prstGeom prst="line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non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Arrow Connector 215"/>
                    <p:cNvCxnSpPr/>
                    <p:nvPr/>
                  </p:nvCxnSpPr>
                  <p:spPr>
                    <a:xfrm flipV="1">
                      <a:off x="2306782" y="3810000"/>
                      <a:ext cx="284018" cy="1371600"/>
                    </a:xfrm>
                    <a:prstGeom prst="straightConnector1">
                      <a:avLst/>
                    </a:prstGeom>
                    <a:ln w="28575" cap="rnd" cmpd="sng">
                      <a:solidFill>
                        <a:schemeClr val="tx1"/>
                      </a:solidFill>
                      <a:miter lim="800000"/>
                      <a:headEnd type="none"/>
                      <a:tailEnd type="arrow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7" name="TextBox 216"/>
                    <p:cNvSpPr txBox="1"/>
                    <p:nvPr/>
                  </p:nvSpPr>
                  <p:spPr>
                    <a:xfrm>
                      <a:off x="1637613" y="4996418"/>
                      <a:ext cx="3061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 anchor="t" anchorCtr="0">
                      <a:spAutoFit/>
                    </a:bodyPr>
                    <a:lstStyle/>
                    <a:p>
                      <a:r>
                        <a:rPr lang="en-US" sz="2400" dirty="0" smtClean="0"/>
                        <a:t>⊕</a:t>
                      </a:r>
                      <a:endParaRPr lang="en-US" sz="3200" dirty="0" smtClean="0"/>
                    </a:p>
                  </p:txBody>
                </p:sp>
              </p:grpSp>
            </p:grpSp>
          </p:grpSp>
        </p:grpSp>
        <p:sp>
          <p:nvSpPr>
            <p:cNvPr id="221" name="TextBox 220"/>
            <p:cNvSpPr txBox="1"/>
            <p:nvPr/>
          </p:nvSpPr>
          <p:spPr>
            <a:xfrm>
              <a:off x="6973682" y="5660017"/>
              <a:ext cx="1141338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i="1" dirty="0" smtClean="0"/>
                <a:t>output</a:t>
              </a:r>
            </a:p>
          </p:txBody>
        </p:sp>
      </p:grp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26" y="2133600"/>
            <a:ext cx="5456174" cy="50045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0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block cipher?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336"/>
            <a:ext cx="8229600" cy="4754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Block ciphers are the crypto work horse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Canonical examples: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3DES: 	n = 64 bits, 		k = 168 bits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AES: 		n = 128 bits, 	k = 128, 192, 256 bits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1942029"/>
            <a:ext cx="8229600" cy="2521442"/>
            <a:chOff x="457200" y="1942029"/>
            <a:chExt cx="8229600" cy="2521442"/>
          </a:xfrm>
        </p:grpSpPr>
        <p:grpSp>
          <p:nvGrpSpPr>
            <p:cNvPr id="30" name="Group 29"/>
            <p:cNvGrpSpPr/>
            <p:nvPr/>
          </p:nvGrpSpPr>
          <p:grpSpPr>
            <a:xfrm>
              <a:off x="457200" y="1942029"/>
              <a:ext cx="2590800" cy="953571"/>
              <a:chOff x="76200" y="1942029"/>
              <a:chExt cx="2590800" cy="9535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6200" y="2438400"/>
                <a:ext cx="2590800" cy="457200"/>
              </a:xfrm>
              <a:prstGeom prst="rect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Block of plaintext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45815" y="1942029"/>
                <a:ext cx="8515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US" sz="2800" dirty="0" smtClean="0"/>
                  <a:t>n bits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733800" y="3581400"/>
              <a:ext cx="1676400" cy="882071"/>
              <a:chOff x="3733800" y="3581400"/>
              <a:chExt cx="1676400" cy="88207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733800" y="3581400"/>
                <a:ext cx="1676400" cy="457200"/>
              </a:xfrm>
              <a:prstGeom prst="rect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Key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152264" y="4032584"/>
                <a:ext cx="8394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US" sz="2800" dirty="0" smtClean="0"/>
                  <a:t>k bits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096000" y="1942029"/>
              <a:ext cx="2590800" cy="953571"/>
              <a:chOff x="6477000" y="1942029"/>
              <a:chExt cx="2590800" cy="95357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477000" y="2438400"/>
                <a:ext cx="2590800" cy="457200"/>
              </a:xfrm>
              <a:prstGeom prst="rect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Block of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c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iphertext</a:t>
                </a:r>
                <a:endParaRPr lang="en-US" sz="20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46615" y="1942029"/>
                <a:ext cx="8515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US" sz="2800" dirty="0" smtClean="0"/>
                  <a:t>n bits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048000" y="2438400"/>
              <a:ext cx="3048000" cy="1143000"/>
              <a:chOff x="3048000" y="2438400"/>
              <a:chExt cx="3048000" cy="1143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733800" y="2438400"/>
                <a:ext cx="1676400" cy="4572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E, D</a:t>
                </a:r>
              </a:p>
            </p:txBody>
          </p:sp>
          <p:cxnSp>
            <p:nvCxnSpPr>
              <p:cNvPr id="16" name="Straight Arrow Connector 15"/>
              <p:cNvCxnSpPr>
                <a:endCxn id="14" idx="1"/>
              </p:cNvCxnSpPr>
              <p:nvPr/>
            </p:nvCxnSpPr>
            <p:spPr>
              <a:xfrm>
                <a:off x="3048000" y="2667000"/>
                <a:ext cx="685800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endCxn id="14" idx="2"/>
              </p:cNvCxnSpPr>
              <p:nvPr/>
            </p:nvCxnSpPr>
            <p:spPr>
              <a:xfrm flipV="1">
                <a:off x="4572000" y="2895600"/>
                <a:ext cx="0" cy="6858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5410200" y="2655518"/>
                <a:ext cx="685800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DES: 16 round </a:t>
            </a:r>
            <a:r>
              <a:rPr lang="en-US" dirty="0" err="1" smtClean="0"/>
              <a:t>Feistel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779089" y="3592881"/>
            <a:ext cx="5567516" cy="1253945"/>
          </a:xfrm>
          <a:prstGeom prst="rect">
            <a:avLst/>
          </a:prstGeom>
          <a:solidFill>
            <a:schemeClr val="bg2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i="1" baseline="-25000" dirty="0" smtClean="0">
              <a:solidFill>
                <a:schemeClr val="bg1"/>
              </a:solidFill>
            </a:endParaRPr>
          </a:p>
        </p:txBody>
      </p:sp>
      <p:sp>
        <p:nvSpPr>
          <p:cNvPr id="57" name="Trapezoid 56"/>
          <p:cNvSpPr/>
          <p:nvPr/>
        </p:nvSpPr>
        <p:spPr>
          <a:xfrm>
            <a:off x="2112169" y="2606583"/>
            <a:ext cx="4915634" cy="595702"/>
          </a:xfrm>
          <a:prstGeom prst="trapezoid">
            <a:avLst>
              <a:gd name="adj" fmla="val 346278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key expansion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112169" y="3200401"/>
            <a:ext cx="781050" cy="379508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key k</a:t>
            </a:r>
            <a:r>
              <a:rPr lang="en-US" sz="2000" i="1" baseline="-250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152018" y="2215988"/>
            <a:ext cx="813740" cy="390595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key k</a:t>
            </a:r>
            <a:endParaRPr lang="en-US" sz="2000" i="1" baseline="-25000" dirty="0" smtClean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45230" y="3118060"/>
            <a:ext cx="90730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i="1" dirty="0" smtClean="0"/>
              <a:t>•  •  •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03393" y="3609429"/>
            <a:ext cx="406870" cy="1221286"/>
          </a:xfrm>
          <a:prstGeom prst="rect">
            <a:avLst/>
          </a:prstGeom>
          <a:solidFill>
            <a:schemeClr val="accent4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64 bits</a:t>
            </a:r>
            <a:endParaRPr lang="en-US" sz="2400" i="1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1481744" y="4219634"/>
            <a:ext cx="297344" cy="438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8547593" y="3609429"/>
            <a:ext cx="406870" cy="1221286"/>
          </a:xfrm>
          <a:prstGeom prst="rect">
            <a:avLst/>
          </a:prstGeom>
          <a:solidFill>
            <a:schemeClr val="accent4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64 bits</a:t>
            </a:r>
            <a:endParaRPr lang="en-US" sz="2400" i="1" baseline="-25000" dirty="0" smtClean="0">
              <a:solidFill>
                <a:schemeClr val="bg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662256" y="3933003"/>
            <a:ext cx="574138" cy="574138"/>
          </a:xfrm>
          <a:prstGeom prst="ellipse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IP</a:t>
            </a:r>
            <a:r>
              <a:rPr lang="en-US" sz="2000" i="1" baseline="30000" dirty="0" smtClean="0">
                <a:solidFill>
                  <a:schemeClr val="bg1"/>
                </a:solidFill>
              </a:rPr>
              <a:t>-1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617528" y="4219634"/>
            <a:ext cx="297344" cy="438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7371980" y="4222145"/>
            <a:ext cx="297344" cy="438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8250249" y="4219853"/>
            <a:ext cx="297344" cy="438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914872" y="3932784"/>
            <a:ext cx="574138" cy="574138"/>
          </a:xfrm>
          <a:prstGeom prst="ellipse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IP</a:t>
            </a:r>
            <a:endParaRPr lang="en-US" sz="2400" i="1" baseline="30000" dirty="0" smtClean="0">
              <a:solidFill>
                <a:schemeClr val="bg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909820" y="3593319"/>
            <a:ext cx="318802" cy="1253507"/>
            <a:chOff x="676565" y="3276600"/>
            <a:chExt cx="542635" cy="2133600"/>
          </a:xfrm>
        </p:grpSpPr>
        <p:sp>
          <p:nvSpPr>
            <p:cNvPr id="76" name="Rectangle 75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R</a:t>
              </a:r>
              <a:r>
                <a:rPr lang="en-US" i="1" baseline="-25000" dirty="0" smtClean="0">
                  <a:solidFill>
                    <a:schemeClr val="bg1"/>
                  </a:solidFill>
                </a:rPr>
                <a:t>1</a:t>
              </a:r>
              <a:endParaRPr lang="en-US" sz="2400" i="1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L</a:t>
              </a:r>
              <a:r>
                <a:rPr lang="en-US" i="1" baseline="-25000" dirty="0" smtClean="0">
                  <a:solidFill>
                    <a:schemeClr val="bg1"/>
                  </a:solidFill>
                </a:rPr>
                <a:t>1</a:t>
              </a:r>
              <a:endParaRPr lang="en-US" sz="2400" i="1" baseline="-250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034447" y="3593319"/>
            <a:ext cx="318802" cy="1253507"/>
            <a:chOff x="676565" y="3276600"/>
            <a:chExt cx="542635" cy="2133600"/>
          </a:xfrm>
        </p:grpSpPr>
        <p:sp>
          <p:nvSpPr>
            <p:cNvPr id="79" name="Rectangle 78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R</a:t>
              </a:r>
              <a:r>
                <a:rPr lang="en-US" i="1" baseline="-25000" dirty="0" smtClean="0">
                  <a:solidFill>
                    <a:schemeClr val="bg1"/>
                  </a:solidFill>
                </a:rPr>
                <a:t>2</a:t>
              </a:r>
              <a:endParaRPr lang="en-US" sz="2400" i="1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L</a:t>
              </a:r>
              <a:r>
                <a:rPr lang="en-US" i="1" baseline="-25000" dirty="0" smtClean="0">
                  <a:solidFill>
                    <a:schemeClr val="bg1"/>
                  </a:solidFill>
                </a:rPr>
                <a:t>2</a:t>
              </a:r>
              <a:endParaRPr lang="en-US" sz="2400" i="1" baseline="-250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27803" y="3593319"/>
            <a:ext cx="318802" cy="1253507"/>
            <a:chOff x="676565" y="3276600"/>
            <a:chExt cx="542635" cy="2133600"/>
          </a:xfrm>
        </p:grpSpPr>
        <p:sp>
          <p:nvSpPr>
            <p:cNvPr id="82" name="Rectangle 81"/>
            <p:cNvSpPr/>
            <p:nvPr/>
          </p:nvSpPr>
          <p:spPr>
            <a:xfrm>
              <a:off x="676565" y="32766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R</a:t>
              </a:r>
              <a:r>
                <a:rPr lang="en-US" i="1" baseline="-25000" dirty="0" smtClean="0">
                  <a:solidFill>
                    <a:schemeClr val="bg1"/>
                  </a:solidFill>
                </a:rPr>
                <a:t>16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76565" y="4343400"/>
              <a:ext cx="542635" cy="1066800"/>
            </a:xfrm>
            <a:prstGeom prst="rect">
              <a:avLst/>
            </a:prstGeom>
            <a:solidFill>
              <a:schemeClr val="accent2"/>
            </a:solidFill>
            <a:ln w="28575" cap="rnd" cmpd="sng">
              <a:solidFill>
                <a:schemeClr val="accent4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L</a:t>
              </a:r>
              <a:r>
                <a:rPr lang="en-US" i="1" baseline="-25000" dirty="0" smtClean="0">
                  <a:solidFill>
                    <a:schemeClr val="bg1"/>
                  </a:solidFill>
                </a:rPr>
                <a:t>16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903176" y="3593319"/>
            <a:ext cx="1124627" cy="1253507"/>
            <a:chOff x="6324600" y="3441700"/>
            <a:chExt cx="1914235" cy="2133600"/>
          </a:xfrm>
        </p:grpSpPr>
        <p:grpSp>
          <p:nvGrpSpPr>
            <p:cNvPr id="85" name="Group 84"/>
            <p:cNvGrpSpPr/>
            <p:nvPr/>
          </p:nvGrpSpPr>
          <p:grpSpPr>
            <a:xfrm>
              <a:off x="6324600" y="3441700"/>
              <a:ext cx="542635" cy="2133600"/>
              <a:chOff x="676565" y="3276600"/>
              <a:chExt cx="542635" cy="21336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676565" y="32766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R</a:t>
                </a:r>
                <a:r>
                  <a:rPr lang="en-US" i="1" baseline="-25000" dirty="0" smtClean="0">
                    <a:solidFill>
                      <a:schemeClr val="bg1"/>
                    </a:solidFill>
                  </a:rPr>
                  <a:t>15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76565" y="43434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L</a:t>
                </a:r>
                <a:r>
                  <a:rPr lang="en-US" i="1" baseline="-25000" dirty="0" smtClean="0">
                    <a:solidFill>
                      <a:schemeClr val="bg1"/>
                    </a:solidFill>
                  </a:rPr>
                  <a:t>15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867235" y="3746500"/>
              <a:ext cx="1371600" cy="1600200"/>
              <a:chOff x="1219200" y="3581400"/>
              <a:chExt cx="1371600" cy="160020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1447800" y="4000500"/>
                <a:ext cx="685800" cy="685800"/>
              </a:xfrm>
              <a:prstGeom prst="ellipse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f</a:t>
                </a:r>
                <a:r>
                  <a:rPr lang="en-US" i="1" baseline="-25000" dirty="0" smtClean="0">
                    <a:solidFill>
                      <a:schemeClr val="bg1"/>
                    </a:solidFill>
                  </a:rPr>
                  <a:t>16</a:t>
                </a:r>
                <a:endParaRPr lang="en-US" sz="2400" i="1" baseline="-25000" dirty="0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1219200" y="3581400"/>
                <a:ext cx="1371600" cy="1295400"/>
                <a:chOff x="1219200" y="3581400"/>
                <a:chExt cx="1371600" cy="1295400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219200" y="3581400"/>
                  <a:ext cx="1087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/>
                <p:nvPr/>
              </p:nvCxnSpPr>
              <p:spPr>
                <a:xfrm>
                  <a:off x="2306782" y="3581400"/>
                  <a:ext cx="284018" cy="12954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>
                  <a:endCxn id="87" idx="0"/>
                </p:cNvCxnSpPr>
                <p:nvPr/>
              </p:nvCxnSpPr>
              <p:spPr>
                <a:xfrm>
                  <a:off x="1790700" y="3581400"/>
                  <a:ext cx="0" cy="4191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1219200" y="3810000"/>
                <a:ext cx="1371600" cy="1371600"/>
                <a:chOff x="1219200" y="3810000"/>
                <a:chExt cx="1371600" cy="1371600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981200" y="5181600"/>
                  <a:ext cx="325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/>
                <p:nvPr/>
              </p:nvCxnSpPr>
              <p:spPr>
                <a:xfrm>
                  <a:off x="1790700" y="4700588"/>
                  <a:ext cx="0" cy="36576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219200" y="5181600"/>
                  <a:ext cx="3810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/>
                <p:nvPr/>
              </p:nvCxnSpPr>
              <p:spPr>
                <a:xfrm flipV="1">
                  <a:off x="2306782" y="3810000"/>
                  <a:ext cx="284018" cy="1371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0" name="Group 99"/>
          <p:cNvGrpSpPr/>
          <p:nvPr/>
        </p:nvGrpSpPr>
        <p:grpSpPr>
          <a:xfrm>
            <a:off x="1779088" y="3593319"/>
            <a:ext cx="1124627" cy="1253507"/>
            <a:chOff x="6324600" y="3441700"/>
            <a:chExt cx="1914235" cy="2133600"/>
          </a:xfrm>
        </p:grpSpPr>
        <p:grpSp>
          <p:nvGrpSpPr>
            <p:cNvPr id="101" name="Group 100"/>
            <p:cNvGrpSpPr/>
            <p:nvPr/>
          </p:nvGrpSpPr>
          <p:grpSpPr>
            <a:xfrm>
              <a:off x="6324600" y="3441700"/>
              <a:ext cx="542635" cy="2133600"/>
              <a:chOff x="676565" y="3276600"/>
              <a:chExt cx="542635" cy="2133600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676565" y="32766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R</a:t>
                </a:r>
                <a:r>
                  <a:rPr lang="en-US" i="1" baseline="-25000" dirty="0" smtClean="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76565" y="4343400"/>
                <a:ext cx="542635" cy="10668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L</a:t>
                </a:r>
                <a:r>
                  <a:rPr lang="en-US" i="1" baseline="-25000" dirty="0" smtClean="0">
                    <a:solidFill>
                      <a:schemeClr val="bg1"/>
                    </a:solidFill>
                  </a:rPr>
                  <a:t>0</a:t>
                </a:r>
                <a:endParaRPr lang="en-US" sz="2400" i="1" baseline="-250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6867235" y="3746500"/>
              <a:ext cx="1371600" cy="1792536"/>
              <a:chOff x="1219200" y="3581400"/>
              <a:chExt cx="1371600" cy="1792536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447800" y="4000500"/>
                <a:ext cx="685800" cy="685800"/>
              </a:xfrm>
              <a:prstGeom prst="ellipse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1"/>
                    </a:solidFill>
                  </a:rPr>
                  <a:t>f</a:t>
                </a:r>
                <a:r>
                  <a:rPr lang="en-US" i="1" baseline="-25000" dirty="0" smtClean="0">
                    <a:solidFill>
                      <a:schemeClr val="bg1"/>
                    </a:solidFill>
                  </a:rPr>
                  <a:t>1</a:t>
                </a:r>
                <a:endParaRPr lang="en-US" sz="2400" i="1" baseline="-25000" dirty="0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1219200" y="3581400"/>
                <a:ext cx="1371600" cy="1295400"/>
                <a:chOff x="1219200" y="3581400"/>
                <a:chExt cx="1371600" cy="1295400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219200" y="3581400"/>
                  <a:ext cx="1087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/>
                <p:nvPr/>
              </p:nvCxnSpPr>
              <p:spPr>
                <a:xfrm>
                  <a:off x="2306782" y="3581400"/>
                  <a:ext cx="284018" cy="12954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>
                  <a:endCxn id="103" idx="0"/>
                </p:cNvCxnSpPr>
                <p:nvPr/>
              </p:nvCxnSpPr>
              <p:spPr>
                <a:xfrm>
                  <a:off x="1790700" y="3581400"/>
                  <a:ext cx="0" cy="4191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" name="Group 104"/>
              <p:cNvGrpSpPr/>
              <p:nvPr/>
            </p:nvGrpSpPr>
            <p:grpSpPr>
              <a:xfrm>
                <a:off x="1219200" y="3810000"/>
                <a:ext cx="1371600" cy="1563936"/>
                <a:chOff x="1219200" y="3810000"/>
                <a:chExt cx="1371600" cy="1563936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981200" y="5181600"/>
                  <a:ext cx="325582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/>
                <p:nvPr/>
              </p:nvCxnSpPr>
              <p:spPr>
                <a:xfrm>
                  <a:off x="1790700" y="4700588"/>
                  <a:ext cx="0" cy="36576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1219200" y="5181600"/>
                  <a:ext cx="3810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/>
                <p:nvPr/>
              </p:nvCxnSpPr>
              <p:spPr>
                <a:xfrm flipV="1">
                  <a:off x="2306782" y="3810000"/>
                  <a:ext cx="284018" cy="1371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TextBox 109"/>
                <p:cNvSpPr txBox="1"/>
                <p:nvPr/>
              </p:nvSpPr>
              <p:spPr>
                <a:xfrm>
                  <a:off x="1637614" y="5007228"/>
                  <a:ext cx="302863" cy="3667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400" dirty="0" smtClean="0"/>
                    <a:t>⊕</a:t>
                  </a:r>
                  <a:endParaRPr lang="en-US" sz="2400" dirty="0" smtClean="0"/>
                </a:p>
              </p:txBody>
            </p:sp>
          </p:grpSp>
        </p:grpSp>
      </p:grpSp>
      <p:grpSp>
        <p:nvGrpSpPr>
          <p:cNvPr id="116" name="Group 115"/>
          <p:cNvGrpSpPr/>
          <p:nvPr/>
        </p:nvGrpSpPr>
        <p:grpSpPr>
          <a:xfrm>
            <a:off x="3228622" y="3772391"/>
            <a:ext cx="805825" cy="940130"/>
            <a:chOff x="1219200" y="3581400"/>
            <a:chExt cx="1371600" cy="1600200"/>
          </a:xfrm>
        </p:grpSpPr>
        <p:sp>
          <p:nvSpPr>
            <p:cNvPr id="117" name="Oval 116"/>
            <p:cNvSpPr/>
            <p:nvPr/>
          </p:nvSpPr>
          <p:spPr>
            <a:xfrm>
              <a:off x="1447800" y="4000500"/>
              <a:ext cx="685800" cy="685800"/>
            </a:xfrm>
            <a:prstGeom prst="ellipse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</a:rPr>
                <a:t>2</a:t>
              </a:r>
              <a:endParaRPr lang="en-US" sz="2400" i="1" baseline="-250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1219200" y="3581400"/>
              <a:ext cx="1371600" cy="1295400"/>
              <a:chOff x="1219200" y="3581400"/>
              <a:chExt cx="1371600" cy="1295400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1219200" y="3581400"/>
                <a:ext cx="1087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2306782" y="3581400"/>
                <a:ext cx="284018" cy="12954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endCxn id="117" idx="0"/>
              </p:cNvCxnSpPr>
              <p:nvPr/>
            </p:nvCxnSpPr>
            <p:spPr>
              <a:xfrm>
                <a:off x="1790700" y="3581400"/>
                <a:ext cx="0" cy="4191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1219200" y="3810000"/>
              <a:ext cx="1371600" cy="1371600"/>
              <a:chOff x="1219200" y="3810000"/>
              <a:chExt cx="1371600" cy="1371600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>
                <a:off x="1981200" y="5181600"/>
                <a:ext cx="325582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1790700" y="4700588"/>
                <a:ext cx="0" cy="36576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219200" y="5181600"/>
                <a:ext cx="3810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 flipV="1">
                <a:off x="2306782" y="3810000"/>
                <a:ext cx="284018" cy="1371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TextBox 127"/>
          <p:cNvSpPr txBox="1"/>
          <p:nvPr/>
        </p:nvSpPr>
        <p:spPr>
          <a:xfrm>
            <a:off x="4824030" y="4075415"/>
            <a:ext cx="678071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i="1" dirty="0" smtClean="0"/>
              <a:t>•   •   •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475415" y="4604799"/>
            <a:ext cx="177934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400" dirty="0" smtClean="0"/>
              <a:t>⊕</a:t>
            </a:r>
            <a:endParaRPr lang="en-US" sz="2400" dirty="0" smtClean="0"/>
          </a:p>
        </p:txBody>
      </p:sp>
      <p:sp>
        <p:nvSpPr>
          <p:cNvPr id="184" name="TextBox 183"/>
          <p:cNvSpPr txBox="1"/>
          <p:nvPr/>
        </p:nvSpPr>
        <p:spPr>
          <a:xfrm>
            <a:off x="6468771" y="4604799"/>
            <a:ext cx="177934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400" dirty="0" smtClean="0"/>
              <a:t>⊕</a:t>
            </a:r>
            <a:endParaRPr lang="en-US" sz="2400" dirty="0" smtClean="0"/>
          </a:p>
        </p:txBody>
      </p:sp>
      <p:sp>
        <p:nvSpPr>
          <p:cNvPr id="186" name="Right Brace 185"/>
          <p:cNvSpPr/>
          <p:nvPr/>
        </p:nvSpPr>
        <p:spPr>
          <a:xfrm rot="5400000">
            <a:off x="4358088" y="2322965"/>
            <a:ext cx="406870" cy="5564869"/>
          </a:xfrm>
          <a:prstGeom prst="rightBrace">
            <a:avLst>
              <a:gd name="adj1" fmla="val 207013"/>
              <a:gd name="adj2" fmla="val 50000"/>
            </a:avLst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367697" y="5392578"/>
            <a:ext cx="4413901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16 round </a:t>
            </a:r>
            <a:r>
              <a:rPr lang="en-US" sz="3200" dirty="0" err="1" smtClean="0"/>
              <a:t>Feistel</a:t>
            </a:r>
            <a:r>
              <a:rPr lang="en-US" sz="3200" dirty="0" smtClean="0"/>
              <a:t> network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4965758" y="1908805"/>
            <a:ext cx="1045530" cy="502481"/>
            <a:chOff x="4965758" y="1908805"/>
            <a:chExt cx="1045530" cy="502481"/>
          </a:xfrm>
        </p:grpSpPr>
        <p:sp>
          <p:nvSpPr>
            <p:cNvPr id="189" name="TextBox 188"/>
            <p:cNvSpPr txBox="1"/>
            <p:nvPr/>
          </p:nvSpPr>
          <p:spPr>
            <a:xfrm>
              <a:off x="5294745" y="1908805"/>
              <a:ext cx="716543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i="1" dirty="0" smtClean="0"/>
                <a:t>56 bits</a:t>
              </a:r>
            </a:p>
          </p:txBody>
        </p:sp>
        <p:cxnSp>
          <p:nvCxnSpPr>
            <p:cNvPr id="191" name="Straight Connector 190"/>
            <p:cNvCxnSpPr>
              <a:stCxn id="59" idx="3"/>
              <a:endCxn id="189" idx="2"/>
            </p:cNvCxnSpPr>
            <p:nvPr/>
          </p:nvCxnSpPr>
          <p:spPr>
            <a:xfrm flipV="1">
              <a:off x="4965758" y="2216582"/>
              <a:ext cx="687259" cy="194704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1533285" y="2750545"/>
            <a:ext cx="716543" cy="639610"/>
            <a:chOff x="1533285" y="2750545"/>
            <a:chExt cx="716543" cy="639610"/>
          </a:xfrm>
        </p:grpSpPr>
        <p:sp>
          <p:nvSpPr>
            <p:cNvPr id="193" name="TextBox 192"/>
            <p:cNvSpPr txBox="1"/>
            <p:nvPr/>
          </p:nvSpPr>
          <p:spPr>
            <a:xfrm>
              <a:off x="1533285" y="2750545"/>
              <a:ext cx="716543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i="1" dirty="0" smtClean="0"/>
                <a:t>48 bits</a:t>
              </a:r>
            </a:p>
          </p:txBody>
        </p:sp>
        <p:cxnSp>
          <p:nvCxnSpPr>
            <p:cNvPr id="194" name="Straight Connector 193"/>
            <p:cNvCxnSpPr>
              <a:stCxn id="60" idx="1"/>
              <a:endCxn id="193" idx="2"/>
            </p:cNvCxnSpPr>
            <p:nvPr/>
          </p:nvCxnSpPr>
          <p:spPr>
            <a:xfrm flipH="1" flipV="1">
              <a:off x="1891557" y="3058322"/>
              <a:ext cx="220612" cy="331833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Rectangle 215"/>
          <p:cNvSpPr/>
          <p:nvPr/>
        </p:nvSpPr>
        <p:spPr>
          <a:xfrm>
            <a:off x="3240880" y="3202286"/>
            <a:ext cx="776897" cy="379508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key k</a:t>
            </a:r>
            <a:r>
              <a:rPr lang="en-US" sz="2000" i="1" baseline="-250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6239387" y="3200401"/>
            <a:ext cx="781050" cy="379508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key k</a:t>
            </a:r>
            <a:r>
              <a:rPr lang="en-US" sz="2000" i="1" baseline="-25000" dirty="0" smtClean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1514015" y="6248400"/>
            <a:ext cx="611597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To invert, use keys in reverse order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4" y="1210537"/>
            <a:ext cx="7669712" cy="3896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0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function F(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, x)</a:t>
            </a:r>
            <a:endParaRPr lang="en-US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762000" y="879475"/>
            <a:ext cx="2331533" cy="644524"/>
            <a:chOff x="762000" y="879475"/>
            <a:chExt cx="2331533" cy="644524"/>
          </a:xfrm>
        </p:grpSpPr>
        <p:sp>
          <p:nvSpPr>
            <p:cNvPr id="11" name="Rectangle 10"/>
            <p:cNvSpPr/>
            <p:nvPr/>
          </p:nvSpPr>
          <p:spPr>
            <a:xfrm>
              <a:off x="762000" y="1089890"/>
              <a:ext cx="1219200" cy="434109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x</a:t>
              </a: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1981200" y="879475"/>
              <a:ext cx="1112333" cy="427470"/>
              <a:chOff x="1981200" y="879475"/>
              <a:chExt cx="1112333" cy="42747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235926" y="879475"/>
                <a:ext cx="8576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i="1" dirty="0" smtClean="0"/>
                  <a:t>32 bits</a:t>
                </a:r>
              </a:p>
            </p:txBody>
          </p:sp>
          <p:cxnSp>
            <p:nvCxnSpPr>
              <p:cNvPr id="15" name="Straight Connector 14"/>
              <p:cNvCxnSpPr>
                <a:stCxn id="12" idx="1"/>
                <a:endCxn id="11" idx="3"/>
              </p:cNvCxnSpPr>
              <p:nvPr/>
            </p:nvCxnSpPr>
            <p:spPr>
              <a:xfrm flipH="1">
                <a:off x="1981200" y="1064141"/>
                <a:ext cx="254726" cy="242804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8" name="Group 177"/>
          <p:cNvGrpSpPr/>
          <p:nvPr/>
        </p:nvGrpSpPr>
        <p:grpSpPr>
          <a:xfrm>
            <a:off x="771236" y="1523999"/>
            <a:ext cx="2322297" cy="1700098"/>
            <a:chOff x="771236" y="1523999"/>
            <a:chExt cx="2322297" cy="1700098"/>
          </a:xfrm>
        </p:grpSpPr>
        <p:grpSp>
          <p:nvGrpSpPr>
            <p:cNvPr id="176" name="Group 175"/>
            <p:cNvGrpSpPr/>
            <p:nvPr/>
          </p:nvGrpSpPr>
          <p:grpSpPr>
            <a:xfrm>
              <a:off x="771236" y="1523999"/>
              <a:ext cx="1219200" cy="1700098"/>
              <a:chOff x="771236" y="1523999"/>
              <a:chExt cx="1219200" cy="170009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104900" y="1828800"/>
                <a:ext cx="533400" cy="533400"/>
              </a:xfrm>
              <a:prstGeom prst="ellipse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E</a:t>
                </a:r>
              </a:p>
            </p:txBody>
          </p:sp>
          <p:cxnSp>
            <p:nvCxnSpPr>
              <p:cNvPr id="33" name="Straight Connector 32"/>
              <p:cNvCxnSpPr>
                <a:stCxn id="11" idx="2"/>
                <a:endCxn id="22" idx="0"/>
              </p:cNvCxnSpPr>
              <p:nvPr/>
            </p:nvCxnSpPr>
            <p:spPr>
              <a:xfrm>
                <a:off x="1371600" y="1523999"/>
                <a:ext cx="0" cy="304801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380836" y="2362200"/>
                <a:ext cx="0" cy="434109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771236" y="2789988"/>
                <a:ext cx="1219200" cy="434109"/>
              </a:xfrm>
              <a:prstGeom prst="rect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>
                    <a:solidFill>
                      <a:schemeClr val="bg1"/>
                    </a:solidFill>
                  </a:rPr>
                  <a:t>x</a:t>
                </a:r>
                <a:r>
                  <a:rPr lang="en-US" sz="2400" i="1" dirty="0" smtClean="0">
                    <a:solidFill>
                      <a:schemeClr val="bg1"/>
                    </a:solidFill>
                  </a:rPr>
                  <a:t>’</a:t>
                </a: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1981200" y="2579254"/>
              <a:ext cx="1112333" cy="427470"/>
              <a:chOff x="1981200" y="2579254"/>
              <a:chExt cx="1112333" cy="427470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2235926" y="2579254"/>
                <a:ext cx="8576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i="1" dirty="0" smtClean="0"/>
                  <a:t>48 bits</a:t>
                </a:r>
              </a:p>
            </p:txBody>
          </p:sp>
          <p:cxnSp>
            <p:nvCxnSpPr>
              <p:cNvPr id="69" name="Straight Connector 68"/>
              <p:cNvCxnSpPr>
                <a:stCxn id="68" idx="1"/>
              </p:cNvCxnSpPr>
              <p:nvPr/>
            </p:nvCxnSpPr>
            <p:spPr>
              <a:xfrm flipH="1">
                <a:off x="1981200" y="2763920"/>
                <a:ext cx="254726" cy="242804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" name="Group 173"/>
          <p:cNvGrpSpPr/>
          <p:nvPr/>
        </p:nvGrpSpPr>
        <p:grpSpPr>
          <a:xfrm>
            <a:off x="4447656" y="1089890"/>
            <a:ext cx="2397422" cy="771175"/>
            <a:chOff x="4447656" y="1089890"/>
            <a:chExt cx="2397422" cy="771175"/>
          </a:xfrm>
        </p:grpSpPr>
        <p:sp>
          <p:nvSpPr>
            <p:cNvPr id="47" name="Rectangle 46"/>
            <p:cNvSpPr/>
            <p:nvPr/>
          </p:nvSpPr>
          <p:spPr>
            <a:xfrm>
              <a:off x="4447656" y="1089890"/>
              <a:ext cx="1219200" cy="43411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err="1" smtClean="0">
                  <a:solidFill>
                    <a:schemeClr val="bg1"/>
                  </a:solidFill>
                </a:rPr>
                <a:t>k</a:t>
              </a:r>
              <a:r>
                <a:rPr lang="en-US" sz="2400" i="1" baseline="-25000" dirty="0" err="1" smtClean="0">
                  <a:solidFill>
                    <a:schemeClr val="bg1"/>
                  </a:solidFill>
                </a:rPr>
                <a:t>i</a:t>
              </a:r>
              <a:endParaRPr lang="en-US" sz="2400" i="1" baseline="-250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5666856" y="1306945"/>
              <a:ext cx="1178222" cy="554120"/>
              <a:chOff x="5666856" y="1306945"/>
              <a:chExt cx="1178222" cy="554120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5987471" y="1491733"/>
                <a:ext cx="8576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i="1" dirty="0" smtClean="0"/>
                  <a:t>48 bits</a:t>
                </a:r>
              </a:p>
            </p:txBody>
          </p:sp>
          <p:cxnSp>
            <p:nvCxnSpPr>
              <p:cNvPr id="71" name="Straight Connector 70"/>
              <p:cNvCxnSpPr>
                <a:stCxn id="70" idx="1"/>
                <a:endCxn id="47" idx="3"/>
              </p:cNvCxnSpPr>
              <p:nvPr/>
            </p:nvCxnSpPr>
            <p:spPr>
              <a:xfrm flipH="1" flipV="1">
                <a:off x="5666856" y="1306945"/>
                <a:ext cx="320615" cy="369454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178"/>
          <p:cNvGrpSpPr/>
          <p:nvPr/>
        </p:nvGrpSpPr>
        <p:grpSpPr>
          <a:xfrm>
            <a:off x="1380836" y="1524000"/>
            <a:ext cx="3676420" cy="2726062"/>
            <a:chOff x="1380836" y="1524000"/>
            <a:chExt cx="3676420" cy="2726062"/>
          </a:xfrm>
        </p:grpSpPr>
        <p:grpSp>
          <p:nvGrpSpPr>
            <p:cNvPr id="55" name="Group 54"/>
            <p:cNvGrpSpPr/>
            <p:nvPr/>
          </p:nvGrpSpPr>
          <p:grpSpPr>
            <a:xfrm>
              <a:off x="1380836" y="3388287"/>
              <a:ext cx="3676420" cy="492443"/>
              <a:chOff x="1380836" y="2514600"/>
              <a:chExt cx="3676420" cy="492443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380836" y="2796309"/>
                <a:ext cx="1667164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3017044" y="2514600"/>
                <a:ext cx="4087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3200" dirty="0" smtClean="0"/>
                  <a:t>⊕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3390092" y="2796309"/>
                <a:ext cx="1667164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>
              <a:endCxn id="47" idx="2"/>
            </p:cNvCxnSpPr>
            <p:nvPr/>
          </p:nvCxnSpPr>
          <p:spPr>
            <a:xfrm flipV="1">
              <a:off x="5057256" y="1524000"/>
              <a:ext cx="0" cy="2145996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3" idx="2"/>
            </p:cNvCxnSpPr>
            <p:nvPr/>
          </p:nvCxnSpPr>
          <p:spPr>
            <a:xfrm>
              <a:off x="1380836" y="3224097"/>
              <a:ext cx="0" cy="434109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215077" y="3835400"/>
              <a:ext cx="0" cy="414662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355107" y="3880730"/>
              <a:ext cx="8576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i="1" dirty="0" smtClean="0"/>
                <a:t>48 bits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981200" y="5495993"/>
            <a:ext cx="533400" cy="758138"/>
            <a:chOff x="1981200" y="5495993"/>
            <a:chExt cx="533400" cy="758138"/>
          </a:xfrm>
        </p:grpSpPr>
        <p:cxnSp>
          <p:nvCxnSpPr>
            <p:cNvPr id="160" name="Straight Connector 159"/>
            <p:cNvCxnSpPr>
              <a:stCxn id="154" idx="4"/>
              <a:endCxn id="157" idx="0"/>
            </p:cNvCxnSpPr>
            <p:nvPr/>
          </p:nvCxnSpPr>
          <p:spPr>
            <a:xfrm>
              <a:off x="2247900" y="6029393"/>
              <a:ext cx="0" cy="224738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1981200" y="5495993"/>
              <a:ext cx="533400" cy="533400"/>
            </a:xfrm>
            <a:prstGeom prst="ellipse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P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2851150" y="6029393"/>
            <a:ext cx="1077989" cy="429292"/>
            <a:chOff x="3824677" y="6016603"/>
            <a:chExt cx="1077989" cy="429292"/>
          </a:xfrm>
        </p:grpSpPr>
        <p:sp>
          <p:nvSpPr>
            <p:cNvPr id="151" name="TextBox 150"/>
            <p:cNvSpPr txBox="1"/>
            <p:nvPr/>
          </p:nvSpPr>
          <p:spPr>
            <a:xfrm>
              <a:off x="4045059" y="6016603"/>
              <a:ext cx="8576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i="1" dirty="0" smtClean="0"/>
                <a:t>32 bits</a:t>
              </a:r>
            </a:p>
          </p:txBody>
        </p:sp>
        <p:cxnSp>
          <p:nvCxnSpPr>
            <p:cNvPr id="152" name="Straight Connector 151"/>
            <p:cNvCxnSpPr>
              <a:stCxn id="151" idx="1"/>
            </p:cNvCxnSpPr>
            <p:nvPr/>
          </p:nvCxnSpPr>
          <p:spPr>
            <a:xfrm flipH="1">
              <a:off x="3824677" y="6201269"/>
              <a:ext cx="220382" cy="244626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Rectangle 156"/>
          <p:cNvSpPr/>
          <p:nvPr/>
        </p:nvSpPr>
        <p:spPr>
          <a:xfrm>
            <a:off x="1638300" y="6254131"/>
            <a:ext cx="1219200" cy="434109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y</a:t>
            </a:r>
          </a:p>
        </p:txBody>
      </p:sp>
      <p:grpSp>
        <p:nvGrpSpPr>
          <p:cNvPr id="186" name="Group 185"/>
          <p:cNvGrpSpPr/>
          <p:nvPr/>
        </p:nvGrpSpPr>
        <p:grpSpPr>
          <a:xfrm>
            <a:off x="764309" y="4250062"/>
            <a:ext cx="6548581" cy="1496580"/>
            <a:chOff x="764309" y="4250062"/>
            <a:chExt cx="6548581" cy="1496580"/>
          </a:xfrm>
        </p:grpSpPr>
        <p:grpSp>
          <p:nvGrpSpPr>
            <p:cNvPr id="171" name="Group 170"/>
            <p:cNvGrpSpPr/>
            <p:nvPr/>
          </p:nvGrpSpPr>
          <p:grpSpPr>
            <a:xfrm>
              <a:off x="764309" y="4250062"/>
              <a:ext cx="6548581" cy="1071635"/>
              <a:chOff x="764309" y="4250062"/>
              <a:chExt cx="6548581" cy="107163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991754" y="4250062"/>
                <a:ext cx="6093691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3" name="Group 162"/>
              <p:cNvGrpSpPr/>
              <p:nvPr/>
            </p:nvGrpSpPr>
            <p:grpSpPr>
              <a:xfrm>
                <a:off x="764309" y="4250062"/>
                <a:ext cx="454891" cy="1071635"/>
                <a:chOff x="764309" y="4250062"/>
                <a:chExt cx="454891" cy="1071635"/>
              </a:xfrm>
            </p:grpSpPr>
            <p:cxnSp>
              <p:nvCxnSpPr>
                <p:cNvPr id="78" name="Straight Connector 77"/>
                <p:cNvCxnSpPr>
                  <a:endCxn id="60" idx="0"/>
                </p:cNvCxnSpPr>
                <p:nvPr/>
              </p:nvCxnSpPr>
              <p:spPr>
                <a:xfrm>
                  <a:off x="991754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Box 101"/>
                <p:cNvSpPr txBox="1"/>
                <p:nvPr/>
              </p:nvSpPr>
              <p:spPr>
                <a:xfrm>
                  <a:off x="835460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991754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835460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764309" y="4572000"/>
                  <a:ext cx="454891" cy="434109"/>
                </a:xfrm>
                <a:prstGeom prst="rect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1634836" y="4250062"/>
                <a:ext cx="454891" cy="1071635"/>
                <a:chOff x="1634836" y="4250062"/>
                <a:chExt cx="454891" cy="1071635"/>
              </a:xfrm>
            </p:grpSpPr>
            <p:cxnSp>
              <p:nvCxnSpPr>
                <p:cNvPr id="107" name="Straight Connector 106"/>
                <p:cNvCxnSpPr>
                  <a:endCxn id="111" idx="0"/>
                </p:cNvCxnSpPr>
                <p:nvPr/>
              </p:nvCxnSpPr>
              <p:spPr>
                <a:xfrm>
                  <a:off x="1862281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/>
                <p:cNvSpPr txBox="1"/>
                <p:nvPr/>
              </p:nvSpPr>
              <p:spPr>
                <a:xfrm>
                  <a:off x="1705987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862281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TextBox 109"/>
                <p:cNvSpPr txBox="1"/>
                <p:nvPr/>
              </p:nvSpPr>
              <p:spPr>
                <a:xfrm>
                  <a:off x="1705987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1634836" y="4572000"/>
                  <a:ext cx="454891" cy="434109"/>
                </a:xfrm>
                <a:prstGeom prst="rect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2505363" y="4250062"/>
                <a:ext cx="454891" cy="1071635"/>
                <a:chOff x="2505363" y="4250062"/>
                <a:chExt cx="454891" cy="1071635"/>
              </a:xfrm>
            </p:grpSpPr>
            <p:cxnSp>
              <p:nvCxnSpPr>
                <p:cNvPr id="113" name="Straight Connector 112"/>
                <p:cNvCxnSpPr>
                  <a:endCxn id="117" idx="0"/>
                </p:cNvCxnSpPr>
                <p:nvPr/>
              </p:nvCxnSpPr>
              <p:spPr>
                <a:xfrm>
                  <a:off x="2732808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/>
              </p:nvSpPr>
              <p:spPr>
                <a:xfrm>
                  <a:off x="2576514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2732808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TextBox 115"/>
                <p:cNvSpPr txBox="1"/>
                <p:nvPr/>
              </p:nvSpPr>
              <p:spPr>
                <a:xfrm>
                  <a:off x="2576514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505363" y="4572000"/>
                  <a:ext cx="454891" cy="434109"/>
                </a:xfrm>
                <a:prstGeom prst="rect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3375890" y="4250062"/>
                <a:ext cx="454891" cy="1071635"/>
                <a:chOff x="3375890" y="4250062"/>
                <a:chExt cx="454891" cy="1071635"/>
              </a:xfrm>
            </p:grpSpPr>
            <p:cxnSp>
              <p:nvCxnSpPr>
                <p:cNvPr id="119" name="Straight Connector 118"/>
                <p:cNvCxnSpPr>
                  <a:endCxn id="123" idx="0"/>
                </p:cNvCxnSpPr>
                <p:nvPr/>
              </p:nvCxnSpPr>
              <p:spPr>
                <a:xfrm>
                  <a:off x="3603335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TextBox 119"/>
                <p:cNvSpPr txBox="1"/>
                <p:nvPr/>
              </p:nvSpPr>
              <p:spPr>
                <a:xfrm>
                  <a:off x="3447041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3603335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TextBox 121"/>
                <p:cNvSpPr txBox="1"/>
                <p:nvPr/>
              </p:nvSpPr>
              <p:spPr>
                <a:xfrm>
                  <a:off x="3447041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3375890" y="4572000"/>
                  <a:ext cx="454891" cy="434109"/>
                </a:xfrm>
                <a:prstGeom prst="rect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4246417" y="4250062"/>
                <a:ext cx="454891" cy="1071635"/>
                <a:chOff x="4246417" y="4250062"/>
                <a:chExt cx="454891" cy="1071635"/>
              </a:xfrm>
            </p:grpSpPr>
            <p:cxnSp>
              <p:nvCxnSpPr>
                <p:cNvPr id="125" name="Straight Connector 124"/>
                <p:cNvCxnSpPr>
                  <a:endCxn id="129" idx="0"/>
                </p:cNvCxnSpPr>
                <p:nvPr/>
              </p:nvCxnSpPr>
              <p:spPr>
                <a:xfrm>
                  <a:off x="4473862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/>
                <p:nvPr/>
              </p:nvSpPr>
              <p:spPr>
                <a:xfrm>
                  <a:off x="4317568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4473862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TextBox 127"/>
                <p:cNvSpPr txBox="1"/>
                <p:nvPr/>
              </p:nvSpPr>
              <p:spPr>
                <a:xfrm>
                  <a:off x="4317568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4246417" y="4572000"/>
                  <a:ext cx="454891" cy="434109"/>
                </a:xfrm>
                <a:prstGeom prst="rect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5</a:t>
                  </a: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5116944" y="4250062"/>
                <a:ext cx="454891" cy="1071635"/>
                <a:chOff x="5116944" y="4250062"/>
                <a:chExt cx="454891" cy="1071635"/>
              </a:xfrm>
            </p:grpSpPr>
            <p:cxnSp>
              <p:nvCxnSpPr>
                <p:cNvPr id="131" name="Straight Connector 130"/>
                <p:cNvCxnSpPr>
                  <a:endCxn id="135" idx="0"/>
                </p:cNvCxnSpPr>
                <p:nvPr/>
              </p:nvCxnSpPr>
              <p:spPr>
                <a:xfrm>
                  <a:off x="5344389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TextBox 131"/>
                <p:cNvSpPr txBox="1"/>
                <p:nvPr/>
              </p:nvSpPr>
              <p:spPr>
                <a:xfrm>
                  <a:off x="5188095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5344389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/>
                <p:cNvSpPr txBox="1"/>
                <p:nvPr/>
              </p:nvSpPr>
              <p:spPr>
                <a:xfrm>
                  <a:off x="5188095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5116944" y="4572000"/>
                  <a:ext cx="454891" cy="434109"/>
                </a:xfrm>
                <a:prstGeom prst="rect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5987471" y="4250062"/>
                <a:ext cx="454891" cy="1071635"/>
                <a:chOff x="5987471" y="4250062"/>
                <a:chExt cx="454891" cy="1071635"/>
              </a:xfrm>
            </p:grpSpPr>
            <p:cxnSp>
              <p:nvCxnSpPr>
                <p:cNvPr id="137" name="Straight Connector 136"/>
                <p:cNvCxnSpPr>
                  <a:endCxn id="141" idx="0"/>
                </p:cNvCxnSpPr>
                <p:nvPr/>
              </p:nvCxnSpPr>
              <p:spPr>
                <a:xfrm>
                  <a:off x="6214916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TextBox 137"/>
                <p:cNvSpPr txBox="1"/>
                <p:nvPr/>
              </p:nvSpPr>
              <p:spPr>
                <a:xfrm>
                  <a:off x="6058622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6214916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TextBox 139"/>
                <p:cNvSpPr txBox="1"/>
                <p:nvPr/>
              </p:nvSpPr>
              <p:spPr>
                <a:xfrm>
                  <a:off x="6058622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5987471" y="4572000"/>
                  <a:ext cx="454891" cy="434109"/>
                </a:xfrm>
                <a:prstGeom prst="rect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7</a:t>
                  </a:r>
                </a:p>
              </p:txBody>
            </p:sp>
          </p:grpSp>
          <p:grpSp>
            <p:nvGrpSpPr>
              <p:cNvPr id="170" name="Group 169"/>
              <p:cNvGrpSpPr/>
              <p:nvPr/>
            </p:nvGrpSpPr>
            <p:grpSpPr>
              <a:xfrm>
                <a:off x="6857999" y="4250062"/>
                <a:ext cx="454891" cy="1071635"/>
                <a:chOff x="6857999" y="4250062"/>
                <a:chExt cx="454891" cy="1071635"/>
              </a:xfrm>
            </p:grpSpPr>
            <p:cxnSp>
              <p:nvCxnSpPr>
                <p:cNvPr id="143" name="Straight Connector 142"/>
                <p:cNvCxnSpPr>
                  <a:endCxn id="147" idx="0"/>
                </p:cNvCxnSpPr>
                <p:nvPr/>
              </p:nvCxnSpPr>
              <p:spPr>
                <a:xfrm>
                  <a:off x="7085444" y="4250062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TextBox 143"/>
                <p:cNvSpPr txBox="1"/>
                <p:nvPr/>
              </p:nvSpPr>
              <p:spPr>
                <a:xfrm>
                  <a:off x="6929150" y="4287920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 smtClean="0"/>
                    <a:t>6</a:t>
                  </a:r>
                  <a:endParaRPr lang="en-US" sz="3200" i="1" dirty="0" smtClean="0"/>
                </a:p>
              </p:txBody>
            </p: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7085444" y="4999759"/>
                  <a:ext cx="1" cy="321938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TextBox 145"/>
                <p:cNvSpPr txBox="1"/>
                <p:nvPr/>
              </p:nvSpPr>
              <p:spPr>
                <a:xfrm>
                  <a:off x="6929150" y="5037617"/>
                  <a:ext cx="1090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1600" i="1" dirty="0"/>
                    <a:t>4</a:t>
                  </a:r>
                  <a:endParaRPr lang="en-US" sz="3200" i="1" dirty="0" smtClean="0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857999" y="4572000"/>
                  <a:ext cx="454891" cy="434109"/>
                </a:xfrm>
                <a:prstGeom prst="rect">
                  <a:avLst/>
                </a:prstGeom>
                <a:solidFill>
                  <a:schemeClr val="accent5"/>
                </a:solidFill>
                <a:ln w="28575" cap="rnd" cmpd="sng">
                  <a:noFill/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i="1" dirty="0" smtClean="0">
                      <a:solidFill>
                        <a:schemeClr val="bg1"/>
                      </a:solidFill>
                    </a:rPr>
                    <a:t>S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48" name="Straight Connector 147"/>
              <p:cNvCxnSpPr/>
              <p:nvPr/>
            </p:nvCxnSpPr>
            <p:spPr>
              <a:xfrm>
                <a:off x="991754" y="5321697"/>
                <a:ext cx="6093691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/>
            <p:cNvCxnSpPr>
              <a:endCxn id="154" idx="0"/>
            </p:cNvCxnSpPr>
            <p:nvPr/>
          </p:nvCxnSpPr>
          <p:spPr>
            <a:xfrm>
              <a:off x="2247900" y="5321697"/>
              <a:ext cx="0" cy="174296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/>
            <p:cNvGrpSpPr/>
            <p:nvPr/>
          </p:nvGrpSpPr>
          <p:grpSpPr>
            <a:xfrm>
              <a:off x="2257021" y="5377310"/>
              <a:ext cx="1404835" cy="369332"/>
              <a:chOff x="2257021" y="5377310"/>
              <a:chExt cx="1404835" cy="369332"/>
            </a:xfrm>
          </p:grpSpPr>
          <p:sp>
            <p:nvSpPr>
              <p:cNvPr id="180" name="TextBox 179"/>
              <p:cNvSpPr txBox="1"/>
              <p:nvPr/>
            </p:nvSpPr>
            <p:spPr>
              <a:xfrm>
                <a:off x="2804249" y="5377310"/>
                <a:ext cx="8576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i="1" dirty="0" smtClean="0"/>
                  <a:t>32 bits</a:t>
                </a:r>
              </a:p>
            </p:txBody>
          </p:sp>
          <p:cxnSp>
            <p:nvCxnSpPr>
              <p:cNvPr id="182" name="Straight Connector 181"/>
              <p:cNvCxnSpPr>
                <a:endCxn id="180" idx="1"/>
              </p:cNvCxnSpPr>
              <p:nvPr/>
            </p:nvCxnSpPr>
            <p:spPr>
              <a:xfrm>
                <a:off x="2257021" y="5408845"/>
                <a:ext cx="547228" cy="153131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0" name="TextBox 189"/>
          <p:cNvSpPr txBox="1"/>
          <p:nvPr/>
        </p:nvSpPr>
        <p:spPr>
          <a:xfrm>
            <a:off x="4327093" y="5536951"/>
            <a:ext cx="4882299" cy="86177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S-box: function {0,1}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⟶ </a:t>
            </a:r>
            <a:r>
              <a:rPr lang="en-US" sz="2800" dirty="0" smtClean="0">
                <a:sym typeface="Wingdings" pitchFamily="2" charset="2"/>
              </a:rPr>
              <a:t>{0,1}</a:t>
            </a:r>
            <a:r>
              <a:rPr lang="en-US" sz="2800" baseline="30000" dirty="0" smtClean="0">
                <a:sym typeface="Wingdings" pitchFamily="2" charset="2"/>
              </a:rPr>
              <a:t>4</a:t>
            </a:r>
            <a:r>
              <a:rPr lang="en-US" sz="2800" dirty="0" smtClean="0">
                <a:sym typeface="Wingdings" pitchFamily="2" charset="2"/>
              </a:rPr>
              <a:t>, 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implemented as lookup table.</a:t>
            </a:r>
            <a:r>
              <a:rPr lang="en-US" sz="28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2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S-boxes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47800"/>
            <a:ext cx="5715000" cy="689015"/>
          </a:xfrm>
        </p:spPr>
      </p:pic>
      <p:pic>
        <p:nvPicPr>
          <p:cNvPr id="33" name="Content Placeholder 3"/>
          <p:cNvPicPr>
            <a:picLocks noChangeAspect="1"/>
          </p:cNvPicPr>
          <p:nvPr/>
        </p:nvPicPr>
        <p:blipFill rotWithShape="1">
          <a:blip r:embed="rId4"/>
          <a:srcRect l="-458" r="163"/>
          <a:stretch/>
        </p:blipFill>
        <p:spPr>
          <a:xfrm>
            <a:off x="502485" y="3124200"/>
            <a:ext cx="8139030" cy="20002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27745" y="2362200"/>
            <a:ext cx="368851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e.g., 011011 ⟶ 1001</a:t>
            </a:r>
          </a:p>
        </p:txBody>
      </p:sp>
    </p:spTree>
    <p:extLst>
      <p:ext uri="{BB962C8B-B14F-4D97-AF65-F5344CB8AC3E}">
        <p14:creationId xmlns:p14="http://schemas.microsoft.com/office/powerpoint/2010/main" val="309049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lIns="0"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Attacks (and defenses) on DES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Exhaustive Search for block cipher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Goal</a:t>
            </a:r>
            <a:r>
              <a:rPr lang="en-US" dirty="0"/>
              <a:t>:   given a few input output pairs</a:t>
            </a:r>
          </a:p>
          <a:p>
            <a:pPr marL="0" indent="0">
              <a:buNone/>
            </a:pPr>
            <a:r>
              <a:rPr lang="en-US" dirty="0"/>
              <a:t>         (m</a:t>
            </a:r>
            <a:r>
              <a:rPr lang="en-US" baseline="-25000" dirty="0"/>
              <a:t>i</a:t>
            </a:r>
            <a:r>
              <a:rPr lang="en-US" dirty="0"/>
              <a:t>, c</a:t>
            </a:r>
            <a:r>
              <a:rPr lang="en-US" baseline="-25000" dirty="0"/>
              <a:t>i</a:t>
            </a:r>
            <a:r>
              <a:rPr lang="en-US" dirty="0"/>
              <a:t> = E(k, m</a:t>
            </a:r>
            <a:r>
              <a:rPr lang="en-US" baseline="-25000" dirty="0"/>
              <a:t>i</a:t>
            </a:r>
            <a:r>
              <a:rPr lang="en-US" dirty="0"/>
              <a:t>))   </a:t>
            </a:r>
            <a:r>
              <a:rPr lang="en-US" dirty="0" err="1"/>
              <a:t>i</a:t>
            </a:r>
            <a:r>
              <a:rPr lang="en-US" dirty="0"/>
              <a:t>=1,..,n	find key k.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Lemma:   Suppose DES is an </a:t>
            </a:r>
            <a:r>
              <a:rPr lang="en-US" b="1" i="1" dirty="0"/>
              <a:t>ideal cipher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sz="2800" dirty="0"/>
              <a:t>		( 2</a:t>
            </a:r>
            <a:r>
              <a:rPr lang="en-US" sz="2800" baseline="30000" dirty="0"/>
              <a:t>56</a:t>
            </a:r>
            <a:r>
              <a:rPr lang="en-US" sz="2800" dirty="0"/>
              <a:t> random invertible functions )</a:t>
            </a:r>
          </a:p>
          <a:p>
            <a:pPr marL="0" indent="0">
              <a:buNone/>
            </a:pPr>
            <a:r>
              <a:rPr lang="en-US" dirty="0"/>
              <a:t>     Then ∀ m, c   there is at most </a:t>
            </a:r>
            <a:r>
              <a:rPr lang="en-US" b="1" u="sng" dirty="0"/>
              <a:t>one</a:t>
            </a:r>
            <a:r>
              <a:rPr lang="en-US" dirty="0"/>
              <a:t> key k </a:t>
            </a:r>
            <a:r>
              <a:rPr lang="en-US" dirty="0" err="1"/>
              <a:t>s.t.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c = DES(k, m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sz="2800" dirty="0"/>
              <a:t>Proof: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4572000"/>
            <a:ext cx="3790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</a:t>
            </a:r>
            <a:r>
              <a:rPr lang="en-US" sz="2000" dirty="0" smtClean="0"/>
              <a:t>with prob. ≥ 1 – 1/256 ≈ 99.5%]</a:t>
            </a:r>
            <a:endParaRPr lang="en-US" sz="20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24501"/>
            <a:ext cx="7467600" cy="108378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4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Exhaustive Search for block cipher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534400" cy="5461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Unicity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two </a:t>
            </a:r>
            <a:r>
              <a:rPr lang="en-US" dirty="0" smtClean="0"/>
              <a:t>DES pairs (M = {m</a:t>
            </a:r>
            <a:r>
              <a:rPr lang="en-US" baseline="-25000" dirty="0" smtClean="0"/>
              <a:t>1</a:t>
            </a:r>
            <a:r>
              <a:rPr lang="en-US" dirty="0" smtClean="0"/>
              <a:t>, m</a:t>
            </a:r>
            <a:r>
              <a:rPr lang="en-US" baseline="-25000" dirty="0" smtClean="0"/>
              <a:t>2</a:t>
            </a:r>
            <a:r>
              <a:rPr lang="en-US" dirty="0" smtClean="0"/>
              <a:t>})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(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1</a:t>
            </a:r>
            <a:r>
              <a:rPr lang="en-US" dirty="0" smtClean="0"/>
              <a:t>=DES</a:t>
            </a:r>
            <a:r>
              <a:rPr lang="en-US" dirty="0"/>
              <a:t>(k, 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en-US" sz="3200" dirty="0" smtClean="0"/>
              <a:t>)</a:t>
            </a:r>
            <a:r>
              <a:rPr lang="en-US" dirty="0" smtClean="0"/>
              <a:t>,   </a:t>
            </a:r>
            <a:r>
              <a:rPr lang="en-US" sz="3200" dirty="0" smtClean="0"/>
              <a:t>(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=DES</a:t>
            </a:r>
            <a:r>
              <a:rPr lang="en-US" dirty="0"/>
              <a:t>(k, 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sz="3200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unicity</a:t>
            </a:r>
            <a:r>
              <a:rPr lang="en-US" dirty="0" smtClean="0"/>
              <a:t> prob. ≈  1 - 1/2</a:t>
            </a:r>
            <a:r>
              <a:rPr lang="en-US" baseline="30000" dirty="0" smtClean="0"/>
              <a:t>71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For AES-128:    </a:t>
            </a:r>
            <a:r>
              <a:rPr lang="en-US" dirty="0" smtClean="0"/>
              <a:t>given two input/output pairs,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/>
              <a:t>unicity</a:t>
            </a:r>
            <a:r>
              <a:rPr lang="en-US" dirty="0"/>
              <a:t> prob. ≈  </a:t>
            </a:r>
            <a:r>
              <a:rPr lang="en-US" dirty="0" smtClean="0"/>
              <a:t>1 - 1/2</a:t>
            </a:r>
            <a:r>
              <a:rPr lang="en-US" baseline="30000" dirty="0" smtClean="0"/>
              <a:t>128</a:t>
            </a:r>
            <a:endParaRPr lang="en-US" baseline="30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dirty="0" smtClean="0"/>
              <a:t>⇒  two input/output pairs are enough for exhaustive key search.</a:t>
            </a:r>
            <a:endParaRPr lang="en-US" sz="30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6781800" cy="3574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5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947186"/>
            <a:ext cx="1572638" cy="5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23425" y="947186"/>
            <a:ext cx="1572638" cy="5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56050" y="947186"/>
            <a:ext cx="1572638" cy="5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765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914400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msg</a:t>
            </a:r>
            <a:r>
              <a:rPr lang="en-US" dirty="0" smtClean="0"/>
              <a:t> = </a:t>
            </a:r>
            <a:r>
              <a:rPr lang="en-US" dirty="0" smtClean="0">
                <a:latin typeface="Courier New"/>
                <a:cs typeface="Courier New"/>
              </a:rPr>
              <a:t>“The unknown messages </a:t>
            </a:r>
            <a:r>
              <a:rPr lang="en-US" dirty="0" err="1" smtClean="0">
                <a:latin typeface="Courier New"/>
                <a:cs typeface="Courier New"/>
              </a:rPr>
              <a:t>is:XXXX</a:t>
            </a:r>
            <a:r>
              <a:rPr lang="en-US" dirty="0" smtClean="0">
                <a:latin typeface="Courier New"/>
                <a:cs typeface="Courier New"/>
              </a:rPr>
              <a:t>…“</a:t>
            </a:r>
          </a:p>
          <a:p>
            <a:pPr marL="0" indent="0">
              <a:buNone/>
              <a:tabLst>
                <a:tab pos="914400" algn="l"/>
              </a:tabLst>
            </a:pPr>
            <a:r>
              <a:rPr lang="en-US" dirty="0" smtClean="0"/>
              <a:t>	CT    =              c</a:t>
            </a:r>
            <a:r>
              <a:rPr lang="en-US" baseline="-25000" dirty="0" smtClean="0"/>
              <a:t>1 </a:t>
            </a:r>
            <a:r>
              <a:rPr lang="en-US" dirty="0" smtClean="0"/>
              <a:t>                   c</a:t>
            </a:r>
            <a:r>
              <a:rPr lang="en-US" baseline="-25000" dirty="0" smtClean="0"/>
              <a:t>2</a:t>
            </a:r>
            <a:r>
              <a:rPr lang="en-US" dirty="0" smtClean="0"/>
              <a:t>                c</a:t>
            </a:r>
            <a:r>
              <a:rPr lang="en-US" baseline="-25000" dirty="0" smtClean="0"/>
              <a:t>3                         </a:t>
            </a:r>
            <a:r>
              <a:rPr lang="en-US" dirty="0" smtClean="0"/>
              <a:t>c</a:t>
            </a:r>
            <a:r>
              <a:rPr lang="en-US" baseline="-25000" dirty="0" smtClean="0"/>
              <a:t>4</a:t>
            </a:r>
          </a:p>
          <a:p>
            <a:pPr marL="0" indent="0">
              <a:buNone/>
              <a:tabLst>
                <a:tab pos="914400" algn="l"/>
              </a:tabLst>
            </a:pPr>
            <a:endParaRPr lang="en-US" baseline="-25000" dirty="0"/>
          </a:p>
          <a:p>
            <a:pPr marL="0" indent="0">
              <a:buNone/>
              <a:tabLst>
                <a:tab pos="914400" algn="l"/>
              </a:tabLst>
            </a:pPr>
            <a:r>
              <a:rPr lang="en-US" b="1" dirty="0" smtClean="0"/>
              <a:t>Goal</a:t>
            </a:r>
            <a:r>
              <a:rPr lang="en-US" dirty="0" smtClean="0"/>
              <a:t>:    find   k ∈ {</a:t>
            </a:r>
            <a:r>
              <a:rPr lang="en-US" dirty="0"/>
              <a:t>0,1</a:t>
            </a:r>
            <a:r>
              <a:rPr lang="en-US" dirty="0" smtClean="0"/>
              <a:t>}</a:t>
            </a:r>
            <a:r>
              <a:rPr lang="en-US" baseline="30000" dirty="0" smtClean="0"/>
              <a:t>56</a:t>
            </a:r>
            <a:r>
              <a:rPr lang="en-US" dirty="0" smtClean="0"/>
              <a:t>   </a:t>
            </a:r>
            <a:r>
              <a:rPr lang="en-US" dirty="0" err="1" smtClean="0"/>
              <a:t>s.t.</a:t>
            </a:r>
            <a:r>
              <a:rPr lang="en-US" dirty="0" smtClean="0"/>
              <a:t>    DES(k, m</a:t>
            </a:r>
            <a:r>
              <a:rPr lang="en-US" baseline="-25000" dirty="0" smtClean="0"/>
              <a:t>i</a:t>
            </a:r>
            <a:r>
              <a:rPr lang="en-US" dirty="0" smtClean="0"/>
              <a:t>) = c</a:t>
            </a:r>
            <a:r>
              <a:rPr lang="en-US" baseline="-25000" dirty="0" smtClean="0"/>
              <a:t>i </a:t>
            </a:r>
            <a:r>
              <a:rPr lang="en-US" dirty="0" smtClean="0"/>
              <a:t>  for  </a:t>
            </a:r>
            <a:r>
              <a:rPr lang="en-US" dirty="0" err="1" smtClean="0"/>
              <a:t>i</a:t>
            </a:r>
            <a:r>
              <a:rPr lang="en-US" dirty="0" smtClean="0"/>
              <a:t>=1,2,3 </a:t>
            </a:r>
            <a:endParaRPr lang="en-US" dirty="0"/>
          </a:p>
          <a:p>
            <a:pPr marL="0" indent="0">
              <a:spcBef>
                <a:spcPts val="2376"/>
              </a:spcBef>
              <a:buNone/>
              <a:tabLst>
                <a:tab pos="914400" algn="l"/>
              </a:tabLst>
            </a:pPr>
            <a:r>
              <a:rPr lang="en-US" dirty="0" smtClean="0"/>
              <a:t>1997:   Internet search  --  </a:t>
            </a:r>
            <a:r>
              <a:rPr lang="en-US" b="1" dirty="0" smtClean="0"/>
              <a:t>3 months</a:t>
            </a:r>
          </a:p>
          <a:p>
            <a:pPr marL="0" indent="0">
              <a:buNone/>
              <a:tabLst>
                <a:tab pos="914400" algn="l"/>
              </a:tabLst>
            </a:pPr>
            <a:r>
              <a:rPr lang="en-US" dirty="0" smtClean="0"/>
              <a:t>1998:   EFF machine (deep crack)  --  </a:t>
            </a:r>
            <a:r>
              <a:rPr lang="en-US" b="1" dirty="0" smtClean="0"/>
              <a:t>3 days      </a:t>
            </a:r>
            <a:r>
              <a:rPr lang="en-US" dirty="0" smtClean="0"/>
              <a:t>(250K $)</a:t>
            </a:r>
          </a:p>
          <a:p>
            <a:pPr marL="0" indent="0">
              <a:buNone/>
              <a:tabLst>
                <a:tab pos="914400" algn="l"/>
              </a:tabLst>
            </a:pPr>
            <a:r>
              <a:rPr lang="en-US" dirty="0" smtClean="0"/>
              <a:t>1999:   combined search  --  </a:t>
            </a:r>
            <a:r>
              <a:rPr lang="en-US" b="1" dirty="0" smtClean="0"/>
              <a:t>22 hours</a:t>
            </a:r>
          </a:p>
          <a:p>
            <a:pPr marL="0" indent="0">
              <a:buNone/>
              <a:tabLst>
                <a:tab pos="914400" algn="l"/>
              </a:tabLst>
            </a:pPr>
            <a:r>
              <a:rPr lang="en-US" dirty="0" smtClean="0"/>
              <a:t>2006</a:t>
            </a:r>
            <a:r>
              <a:rPr lang="en-US" dirty="0"/>
              <a:t>:   </a:t>
            </a:r>
            <a:r>
              <a:rPr lang="en-US" dirty="0" smtClean="0"/>
              <a:t>COPACOBANA (120 FPGAs) </a:t>
            </a:r>
            <a:r>
              <a:rPr lang="en-US" b="1" dirty="0" smtClean="0"/>
              <a:t> --  7 days     </a:t>
            </a:r>
            <a:r>
              <a:rPr lang="en-US" dirty="0" smtClean="0"/>
              <a:t>(10K $)</a:t>
            </a:r>
          </a:p>
          <a:p>
            <a:pPr marL="0" indent="0">
              <a:spcBef>
                <a:spcPts val="2424"/>
              </a:spcBef>
              <a:buNone/>
              <a:tabLst>
                <a:tab pos="914400" algn="l"/>
              </a:tabLst>
            </a:pPr>
            <a:endParaRPr lang="en-US" dirty="0" smtClean="0"/>
          </a:p>
          <a:p>
            <a:pPr marL="0" indent="0">
              <a:spcBef>
                <a:spcPts val="2424"/>
              </a:spcBef>
              <a:buNone/>
              <a:tabLst>
                <a:tab pos="914400" algn="l"/>
              </a:tabLst>
            </a:pPr>
            <a:r>
              <a:rPr lang="en-US" dirty="0" smtClean="0"/>
              <a:t>⇒   56-bit ciphers should not be used  !!    </a:t>
            </a:r>
            <a:r>
              <a:rPr lang="en-US" sz="2000" dirty="0" smtClean="0"/>
              <a:t>(128-bit key ⇒ 2</a:t>
            </a:r>
            <a:r>
              <a:rPr lang="en-US" sz="2000" baseline="30000" dirty="0" smtClean="0"/>
              <a:t>72</a:t>
            </a:r>
            <a:r>
              <a:rPr lang="en-US" sz="2000" dirty="0" smtClean="0"/>
              <a:t> days)</a:t>
            </a:r>
            <a:endParaRPr lang="en-US" dirty="0"/>
          </a:p>
          <a:p>
            <a:pPr marL="0" indent="0">
              <a:buNone/>
              <a:tabLst>
                <a:tab pos="914400" algn="l"/>
              </a:tabLst>
            </a:pPr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DES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668179"/>
            <a:ext cx="599523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dirty="0" smtClean="0"/>
              <a:t>64 bits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04761" y="914400"/>
            <a:ext cx="386039" cy="762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753600" y="2362200"/>
            <a:ext cx="1447800" cy="9906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ugly</a:t>
            </a:r>
          </a:p>
        </p:txBody>
      </p:sp>
    </p:spTree>
    <p:extLst>
      <p:ext uri="{BB962C8B-B14F-4D97-AF65-F5344CB8AC3E}">
        <p14:creationId xmlns:p14="http://schemas.microsoft.com/office/powerpoint/2010/main" val="126320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DES against ex.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Method 1:     </a:t>
            </a:r>
            <a:r>
              <a:rPr lang="en-US" b="1" dirty="0"/>
              <a:t>Triple-DES</a:t>
            </a:r>
          </a:p>
          <a:p>
            <a:pPr>
              <a:spcBef>
                <a:spcPts val="2376"/>
              </a:spcBef>
            </a:pPr>
            <a:r>
              <a:rPr lang="en-US" dirty="0"/>
              <a:t>Let  E : K × M ⟶ M  be a block cipher</a:t>
            </a:r>
          </a:p>
          <a:p>
            <a:pPr>
              <a:spcBef>
                <a:spcPts val="2376"/>
              </a:spcBef>
            </a:pPr>
            <a:r>
              <a:rPr lang="en-US" dirty="0"/>
              <a:t>Define    </a:t>
            </a:r>
            <a:r>
              <a:rPr lang="en-US" b="1" dirty="0"/>
              <a:t>3E</a:t>
            </a:r>
            <a:r>
              <a:rPr lang="en-US" dirty="0"/>
              <a:t>: K</a:t>
            </a:r>
            <a:r>
              <a:rPr lang="en-US" baseline="30000" dirty="0"/>
              <a:t>3</a:t>
            </a:r>
            <a:r>
              <a:rPr lang="en-US" dirty="0"/>
              <a:t> × M ⟶ M    as</a:t>
            </a:r>
          </a:p>
          <a:p>
            <a:pPr marL="0" indent="0">
              <a:spcBef>
                <a:spcPts val="2376"/>
              </a:spcBef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429000"/>
            <a:ext cx="56920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3E</a:t>
            </a:r>
            <a:r>
              <a:rPr lang="en-US" sz="3200" dirty="0"/>
              <a:t>(</a:t>
            </a:r>
            <a:r>
              <a:rPr lang="en-US" sz="2400" dirty="0"/>
              <a:t> (k</a:t>
            </a:r>
            <a:r>
              <a:rPr lang="en-US" sz="2400" baseline="-25000" dirty="0"/>
              <a:t>1</a:t>
            </a:r>
            <a:r>
              <a:rPr lang="en-US" sz="2400" dirty="0"/>
              <a:t>,k</a:t>
            </a:r>
            <a:r>
              <a:rPr lang="en-US" sz="2400" baseline="-25000" dirty="0"/>
              <a:t>2</a:t>
            </a:r>
            <a:r>
              <a:rPr lang="en-US" sz="2400" dirty="0"/>
              <a:t>,k</a:t>
            </a:r>
            <a:r>
              <a:rPr lang="en-US" sz="2400" baseline="-25000" dirty="0"/>
              <a:t>3</a:t>
            </a:r>
            <a:r>
              <a:rPr lang="en-US" sz="2400" dirty="0"/>
              <a:t>), m</a:t>
            </a:r>
            <a:r>
              <a:rPr lang="en-US" sz="3200" dirty="0"/>
              <a:t>)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b="1" dirty="0" smtClean="0"/>
              <a:t>E</a:t>
            </a:r>
            <a:r>
              <a:rPr lang="en-US" sz="2400" dirty="0" smtClean="0"/>
              <a:t>(k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b="1" dirty="0" smtClean="0"/>
              <a:t>D</a:t>
            </a:r>
            <a:r>
              <a:rPr lang="en-US" sz="2400" dirty="0" smtClean="0"/>
              <a:t>(k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b="1" dirty="0" smtClean="0"/>
              <a:t>E</a:t>
            </a:r>
            <a:r>
              <a:rPr lang="en-US" sz="2400" dirty="0" smtClean="0"/>
              <a:t>(k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m) ) )  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4419600"/>
            <a:ext cx="4267200" cy="2011363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3DES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Key-size: </a:t>
            </a:r>
            <a:r>
              <a:rPr lang="en-US" sz="2400" dirty="0" smtClean="0"/>
              <a:t>3</a:t>
            </a:r>
            <a:r>
              <a:rPr lang="en-US" sz="2400" dirty="0"/>
              <a:t>×56 = 168 </a:t>
            </a:r>
            <a:r>
              <a:rPr lang="en-US" sz="2400" dirty="0" smtClean="0"/>
              <a:t>bits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3×slower than </a:t>
            </a:r>
            <a:r>
              <a:rPr lang="en-US" sz="2400" dirty="0" smtClean="0"/>
              <a:t>DES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Simple attack in time: </a:t>
            </a:r>
            <a:r>
              <a:rPr lang="en-US" sz="2400" dirty="0"/>
              <a:t>≈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118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0" y="4970621"/>
            <a:ext cx="34290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What if k</a:t>
            </a:r>
            <a:r>
              <a:rPr lang="en-US" sz="3200" baseline="-25000" dirty="0" smtClean="0"/>
              <a:t>1</a:t>
            </a:r>
            <a:r>
              <a:rPr lang="en-US" sz="3200" dirty="0"/>
              <a:t> </a:t>
            </a:r>
            <a:r>
              <a:rPr lang="en-US" sz="3200" dirty="0" smtClean="0"/>
              <a:t>= k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= k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?</a:t>
            </a:r>
            <a:endParaRPr lang="en-US" sz="3200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019800" y="5638058"/>
            <a:ext cx="24003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=&gt; DES</a:t>
            </a:r>
            <a:endParaRPr lang="en-US" sz="3200" baseline="-25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9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9000"/>
            <a:ext cx="8686800" cy="5969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Define       </a:t>
            </a:r>
            <a:r>
              <a:rPr lang="en-US" dirty="0" smtClean="0"/>
              <a:t>2E</a:t>
            </a:r>
            <a:r>
              <a:rPr lang="en-US" sz="3200" dirty="0"/>
              <a:t>(</a:t>
            </a:r>
            <a:r>
              <a:rPr lang="en-US" dirty="0"/>
              <a:t> (k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dirty="0"/>
              <a:t>, m</a:t>
            </a:r>
            <a:r>
              <a:rPr lang="en-US" sz="3200" dirty="0"/>
              <a:t>)</a:t>
            </a:r>
            <a:r>
              <a:rPr lang="en-US" dirty="0"/>
              <a:t> </a:t>
            </a:r>
            <a:r>
              <a:rPr lang="en-US" dirty="0" smtClean="0"/>
              <a:t>=   E</a:t>
            </a:r>
            <a:r>
              <a:rPr lang="en-US" sz="3200" dirty="0" smtClean="0"/>
              <a:t>(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, E(k</a:t>
            </a:r>
            <a:r>
              <a:rPr lang="en-US" baseline="-25000" dirty="0" smtClean="0"/>
              <a:t>2</a:t>
            </a:r>
            <a:r>
              <a:rPr lang="en-US" dirty="0" smtClean="0"/>
              <a:t> , m) </a:t>
            </a:r>
            <a:r>
              <a:rPr lang="en-US" sz="3200" dirty="0" smtClean="0"/>
              <a:t>)</a:t>
            </a:r>
            <a:endParaRPr lang="en-US" sz="900" dirty="0"/>
          </a:p>
          <a:p>
            <a:pPr marL="0" indent="0">
              <a:spcBef>
                <a:spcPts val="5976"/>
              </a:spcBef>
              <a:buNone/>
            </a:pPr>
            <a:endParaRPr lang="en-US" dirty="0" smtClean="0"/>
          </a:p>
          <a:p>
            <a:pPr marL="0" indent="0">
              <a:spcBef>
                <a:spcPts val="5976"/>
              </a:spcBef>
              <a:buNone/>
            </a:pPr>
            <a:endParaRPr lang="en-US" dirty="0" smtClean="0"/>
          </a:p>
          <a:p>
            <a:pPr marL="0" indent="0">
              <a:spcBef>
                <a:spcPts val="5976"/>
              </a:spcBef>
              <a:buNone/>
            </a:pPr>
            <a:r>
              <a:rPr lang="en-US" dirty="0" smtClean="0"/>
              <a:t>Naïve Attack:    M = (m</a:t>
            </a:r>
            <a:r>
              <a:rPr lang="en-US" baseline="-25000" dirty="0" smtClean="0"/>
              <a:t>1</a:t>
            </a:r>
            <a:r>
              <a:rPr lang="en-US" dirty="0" smtClean="0"/>
              <a:t>,…, m</a:t>
            </a:r>
            <a:r>
              <a:rPr lang="en-US" baseline="-25000" dirty="0" smtClean="0"/>
              <a:t>10</a:t>
            </a:r>
            <a:r>
              <a:rPr lang="en-US" dirty="0" smtClean="0"/>
              <a:t>)  ,   C = (c</a:t>
            </a:r>
            <a:r>
              <a:rPr lang="en-US" baseline="-25000" dirty="0" smtClean="0"/>
              <a:t>1</a:t>
            </a:r>
            <a:r>
              <a:rPr lang="en-US" dirty="0" smtClean="0"/>
              <a:t>,…,c</a:t>
            </a:r>
            <a:r>
              <a:rPr lang="en-US" baseline="-25000" dirty="0" smtClean="0"/>
              <a:t>10</a:t>
            </a:r>
            <a:r>
              <a:rPr lang="en-US" dirty="0" smtClean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Why not double DES?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733490"/>
            <a:ext cx="3387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key</a:t>
            </a:r>
            <a:r>
              <a:rPr lang="en-US" sz="2000" dirty="0"/>
              <a:t>-</a:t>
            </a:r>
            <a:r>
              <a:rPr lang="en-US" sz="2000" dirty="0" err="1"/>
              <a:t>len</a:t>
            </a:r>
            <a:r>
              <a:rPr lang="en-US" sz="2000" dirty="0"/>
              <a:t> = 112 bits for </a:t>
            </a:r>
            <a:r>
              <a:rPr lang="en-US" sz="2000" dirty="0" smtClean="0"/>
              <a:t>2DES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38200" y="2133600"/>
            <a:ext cx="5638800" cy="812800"/>
            <a:chOff x="838200" y="2133600"/>
            <a:chExt cx="5638800" cy="8128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256547" y="2540000"/>
              <a:ext cx="7820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4932947" y="2540000"/>
              <a:ext cx="7820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580147" y="2540000"/>
              <a:ext cx="7820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838200" y="233680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62200" y="2133600"/>
              <a:ext cx="914400" cy="81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E(k</a:t>
              </a:r>
              <a:r>
                <a:rPr lang="en-US" sz="2100" baseline="-25000" dirty="0">
                  <a:solidFill>
                    <a:schemeClr val="tx1"/>
                  </a:solidFill>
                </a:rPr>
                <a:t>2</a:t>
              </a:r>
              <a:r>
                <a:rPr lang="en-US" sz="2100" dirty="0">
                  <a:solidFill>
                    <a:schemeClr val="tx1"/>
                  </a:solidFill>
                </a:rPr>
                <a:t>,⋅)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38600" y="2133600"/>
              <a:ext cx="914400" cy="81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E(k</a:t>
              </a:r>
              <a:r>
                <a:rPr lang="en-US" sz="2100" baseline="-25000" dirty="0">
                  <a:solidFill>
                    <a:schemeClr val="tx1"/>
                  </a:solidFill>
                </a:rPr>
                <a:t>1</a:t>
              </a:r>
              <a:r>
                <a:rPr lang="en-US" sz="2100" dirty="0">
                  <a:solidFill>
                    <a:schemeClr val="tx1"/>
                  </a:solidFill>
                </a:rPr>
                <a:t>,⋅)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5000" y="233680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spc="-100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5650" y="5216843"/>
            <a:ext cx="7535350" cy="14773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For each k</a:t>
            </a:r>
            <a:r>
              <a:rPr lang="en-US" sz="3200" baseline="-25000" dirty="0"/>
              <a:t>2</a:t>
            </a:r>
            <a:r>
              <a:rPr lang="en-US" sz="3200" dirty="0" smtClean="0"/>
              <a:t>∈</a:t>
            </a:r>
            <a:r>
              <a:rPr lang="en-US" sz="3200" dirty="0"/>
              <a:t>{0,1}</a:t>
            </a:r>
            <a:r>
              <a:rPr lang="en-US" sz="3200" baseline="30000" dirty="0" smtClean="0"/>
              <a:t>56:</a:t>
            </a:r>
          </a:p>
          <a:p>
            <a:r>
              <a:rPr lang="en-US" sz="3200" baseline="30000" dirty="0"/>
              <a:t> 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  For each k</a:t>
            </a:r>
            <a:r>
              <a:rPr lang="en-US" sz="3200" baseline="-25000" dirty="0"/>
              <a:t>1</a:t>
            </a:r>
            <a:r>
              <a:rPr lang="en-US" sz="3200" dirty="0" smtClean="0"/>
              <a:t>∈</a:t>
            </a:r>
            <a:r>
              <a:rPr lang="en-US" sz="3200" dirty="0"/>
              <a:t>{0,1}</a:t>
            </a:r>
            <a:r>
              <a:rPr lang="en-US" sz="3200" baseline="30000" dirty="0"/>
              <a:t>56:</a:t>
            </a:r>
          </a:p>
          <a:p>
            <a:r>
              <a:rPr lang="en-US" sz="3200" dirty="0" smtClean="0"/>
              <a:t>       if E(k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E(k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m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)) = c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 then (k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k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38200" y="2939716"/>
            <a:ext cx="5874084" cy="1498234"/>
            <a:chOff x="838200" y="2939716"/>
            <a:chExt cx="5874084" cy="1498234"/>
          </a:xfrm>
        </p:grpSpPr>
        <p:sp>
          <p:nvSpPr>
            <p:cNvPr id="18" name="Rectangle 17"/>
            <p:cNvSpPr/>
            <p:nvPr/>
          </p:nvSpPr>
          <p:spPr>
            <a:xfrm>
              <a:off x="838200" y="359975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600200" y="3371150"/>
              <a:ext cx="16764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600200" y="3828350"/>
              <a:ext cx="16764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00200" y="3828350"/>
              <a:ext cx="1676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276600" y="362515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c'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5200" y="2954907"/>
              <a:ext cx="762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…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3945507"/>
              <a:ext cx="762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…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4045284" y="3355959"/>
              <a:ext cx="16764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045284" y="3813159"/>
              <a:ext cx="16764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045284" y="3813159"/>
              <a:ext cx="1676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721684" y="3609959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c’’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50284" y="2939716"/>
              <a:ext cx="762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…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50284" y="3930316"/>
              <a:ext cx="762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…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712284" y="3203559"/>
            <a:ext cx="2314433" cy="1219200"/>
            <a:chOff x="6712284" y="3276600"/>
            <a:chExt cx="2314433" cy="1219200"/>
          </a:xfrm>
        </p:grpSpPr>
        <p:sp>
          <p:nvSpPr>
            <p:cNvPr id="49" name="Right Brace 48"/>
            <p:cNvSpPr/>
            <p:nvPr/>
          </p:nvSpPr>
          <p:spPr>
            <a:xfrm>
              <a:off x="6712284" y="3276600"/>
              <a:ext cx="374316" cy="1219200"/>
            </a:xfrm>
            <a:prstGeom prst="rightBrac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39000" y="3429000"/>
              <a:ext cx="1787717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2800" dirty="0" smtClean="0"/>
                <a:t>2</a:t>
              </a:r>
              <a:r>
                <a:rPr lang="en-US" sz="2800" baseline="30000" dirty="0" smtClean="0"/>
                <a:t>112 </a:t>
              </a:r>
              <a:r>
                <a:rPr lang="en-US" sz="2800" dirty="0" smtClean="0"/>
                <a:t>checks</a:t>
              </a:r>
            </a:p>
            <a:p>
              <a:pPr algn="ctr"/>
              <a:r>
                <a:rPr lang="en-US" sz="2800" dirty="0" smtClean="0"/>
                <a:t>c’’ = c?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2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Meet in the middle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9000"/>
            <a:ext cx="8686800" cy="5969000"/>
          </a:xfrm>
        </p:spPr>
        <p:txBody>
          <a:bodyPr/>
          <a:lstStyle/>
          <a:p>
            <a:r>
              <a:rPr lang="en-US" dirty="0"/>
              <a:t>Define       </a:t>
            </a:r>
            <a:r>
              <a:rPr lang="en-US" dirty="0" smtClean="0"/>
              <a:t>2E</a:t>
            </a:r>
            <a:r>
              <a:rPr lang="en-US" sz="3200" dirty="0"/>
              <a:t>(</a:t>
            </a:r>
            <a:r>
              <a:rPr lang="en-US" dirty="0"/>
              <a:t> (k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dirty="0"/>
              <a:t>, m</a:t>
            </a:r>
            <a:r>
              <a:rPr lang="en-US" sz="3200" dirty="0"/>
              <a:t>)</a:t>
            </a:r>
            <a:r>
              <a:rPr lang="en-US" dirty="0"/>
              <a:t> </a:t>
            </a:r>
            <a:r>
              <a:rPr lang="en-US" dirty="0" smtClean="0"/>
              <a:t>=   E</a:t>
            </a:r>
            <a:r>
              <a:rPr lang="en-US" sz="3200" dirty="0" smtClean="0"/>
              <a:t>(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, E(k</a:t>
            </a:r>
            <a:r>
              <a:rPr lang="en-US" baseline="-25000" dirty="0" smtClean="0"/>
              <a:t>2</a:t>
            </a:r>
            <a:r>
              <a:rPr lang="en-US" dirty="0" smtClean="0"/>
              <a:t> , m) </a:t>
            </a:r>
            <a:r>
              <a:rPr lang="en-US" sz="3200" dirty="0" smtClean="0"/>
              <a:t>)</a:t>
            </a:r>
            <a:endParaRPr lang="en-US" sz="900" dirty="0"/>
          </a:p>
          <a:p>
            <a:pPr marL="0" indent="0">
              <a:spcBef>
                <a:spcPts val="5976"/>
              </a:spcBef>
              <a:buNone/>
            </a:pPr>
            <a:endParaRPr lang="en-US" dirty="0" smtClean="0"/>
          </a:p>
          <a:p>
            <a:pPr marL="0" indent="0">
              <a:spcBef>
                <a:spcPts val="5976"/>
              </a:spcBef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15000" y="1733490"/>
            <a:ext cx="3387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key</a:t>
            </a:r>
            <a:r>
              <a:rPr lang="en-US" sz="2000" dirty="0"/>
              <a:t>-</a:t>
            </a:r>
            <a:r>
              <a:rPr lang="en-US" sz="2000" dirty="0" err="1"/>
              <a:t>len</a:t>
            </a:r>
            <a:r>
              <a:rPr lang="en-US" sz="2000" dirty="0"/>
              <a:t> = 112 bits for </a:t>
            </a:r>
            <a:r>
              <a:rPr lang="en-US" sz="2000" dirty="0" smtClean="0"/>
              <a:t>2DES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841557"/>
            <a:ext cx="82296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Idea: key found when c’ = c’’: E(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, m) = D(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j</a:t>
            </a:r>
            <a:r>
              <a:rPr lang="en-US" sz="3200" dirty="0" smtClean="0"/>
              <a:t>, c)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38200" y="3371150"/>
            <a:ext cx="2667000" cy="914400"/>
            <a:chOff x="838200" y="3371150"/>
            <a:chExt cx="2667000" cy="914400"/>
          </a:xfrm>
        </p:grpSpPr>
        <p:sp>
          <p:nvSpPr>
            <p:cNvPr id="18" name="Rectangle 17"/>
            <p:cNvSpPr/>
            <p:nvPr/>
          </p:nvSpPr>
          <p:spPr>
            <a:xfrm>
              <a:off x="838200" y="359975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600200" y="3371150"/>
              <a:ext cx="11430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600200" y="3828350"/>
              <a:ext cx="11430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00200" y="382835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743200" y="362515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c'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505200" y="2954907"/>
            <a:ext cx="7620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3945507"/>
            <a:ext cx="7620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…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86200" y="2954907"/>
            <a:ext cx="2819400" cy="1483043"/>
            <a:chOff x="3886200" y="2954907"/>
            <a:chExt cx="2819400" cy="1483043"/>
          </a:xfrm>
        </p:grpSpPr>
        <p:cxnSp>
          <p:nvCxnSpPr>
            <p:cNvPr id="33" name="Straight Arrow Connector 32"/>
            <p:cNvCxnSpPr>
              <a:stCxn id="36" idx="1"/>
            </p:cNvCxnSpPr>
            <p:nvPr/>
          </p:nvCxnSpPr>
          <p:spPr>
            <a:xfrm flipH="1" flipV="1">
              <a:off x="4648200" y="3371150"/>
              <a:ext cx="10668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4648200" y="3828350"/>
              <a:ext cx="1046747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6" idx="1"/>
              <a:endCxn id="41" idx="3"/>
            </p:cNvCxnSpPr>
            <p:nvPr/>
          </p:nvCxnSpPr>
          <p:spPr>
            <a:xfrm flipH="1">
              <a:off x="4648200" y="3828350"/>
              <a:ext cx="1066800" cy="18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715000" y="362515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3600" y="2954907"/>
              <a:ext cx="762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…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43600" y="3945507"/>
              <a:ext cx="762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…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86200" y="3626973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dirty="0" smtClean="0">
                  <a:solidFill>
                    <a:schemeClr val="tx1"/>
                  </a:solidFill>
                </a:rPr>
                <a:t>’’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8200" y="1739900"/>
            <a:ext cx="5638800" cy="1206500"/>
            <a:chOff x="838200" y="1739900"/>
            <a:chExt cx="5638800" cy="1206500"/>
          </a:xfrm>
        </p:grpSpPr>
        <p:sp>
          <p:nvSpPr>
            <p:cNvPr id="40" name="Down Arrow 39"/>
            <p:cNvSpPr/>
            <p:nvPr/>
          </p:nvSpPr>
          <p:spPr>
            <a:xfrm>
              <a:off x="3581400" y="1739900"/>
              <a:ext cx="152400" cy="787400"/>
            </a:xfrm>
            <a:prstGeom prst="downArrow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838200" y="2133600"/>
              <a:ext cx="5638800" cy="812800"/>
              <a:chOff x="838200" y="2133600"/>
              <a:chExt cx="5638800" cy="812800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32565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endCxn id="58" idx="1"/>
              </p:cNvCxnSpPr>
              <p:nvPr/>
            </p:nvCxnSpPr>
            <p:spPr>
              <a:xfrm>
                <a:off x="49329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endCxn id="56" idx="1"/>
              </p:cNvCxnSpPr>
              <p:nvPr/>
            </p:nvCxnSpPr>
            <p:spPr>
              <a:xfrm>
                <a:off x="15801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8382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3622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0386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7150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spc="-1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Block ciphers built by iteration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274457" y="1279742"/>
            <a:ext cx="8350199" cy="3749457"/>
            <a:chOff x="274457" y="1279742"/>
            <a:chExt cx="8350199" cy="3749457"/>
          </a:xfrm>
        </p:grpSpPr>
        <p:grpSp>
          <p:nvGrpSpPr>
            <p:cNvPr id="88" name="Group 87"/>
            <p:cNvGrpSpPr/>
            <p:nvPr/>
          </p:nvGrpSpPr>
          <p:grpSpPr>
            <a:xfrm>
              <a:off x="1302837" y="1279742"/>
              <a:ext cx="6538325" cy="1611682"/>
              <a:chOff x="1302837" y="1279742"/>
              <a:chExt cx="6538325" cy="1611682"/>
            </a:xfrm>
          </p:grpSpPr>
          <p:sp>
            <p:nvSpPr>
              <p:cNvPr id="6" name="Trapezoid 5"/>
              <p:cNvSpPr/>
              <p:nvPr/>
            </p:nvSpPr>
            <p:spPr>
              <a:xfrm>
                <a:off x="1302837" y="1736942"/>
                <a:ext cx="6538325" cy="697282"/>
              </a:xfrm>
              <a:prstGeom prst="trapezoid">
                <a:avLst>
                  <a:gd name="adj" fmla="val 398147"/>
                </a:avLst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 anchorCtr="0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</a:rPr>
                  <a:t>key expansion</a:t>
                </a:r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1302838" y="2434224"/>
                <a:ext cx="6538324" cy="457200"/>
                <a:chOff x="1302838" y="2434224"/>
                <a:chExt cx="6538324" cy="457200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1302838" y="2434224"/>
                  <a:ext cx="9525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key k</a:t>
                  </a:r>
                  <a:r>
                    <a:rPr lang="en-US" sz="2000" b="1" baseline="-25000" dirty="0" smtClean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699294" y="2434224"/>
                  <a:ext cx="9525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key k</a:t>
                  </a:r>
                  <a:r>
                    <a:rPr lang="en-US" sz="2000" b="1" baseline="-25000" dirty="0" smtClean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095750" y="2434224"/>
                  <a:ext cx="9525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key k</a:t>
                  </a:r>
                  <a:r>
                    <a:rPr lang="en-US" sz="2000" b="1" baseline="-25000" dirty="0" smtClean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888662" y="2434224"/>
                  <a:ext cx="952500" cy="4572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key </a:t>
                  </a:r>
                  <a:r>
                    <a:rPr lang="en-US" sz="2000" b="1" dirty="0" err="1" smtClean="0">
                      <a:solidFill>
                        <a:schemeClr val="bg1"/>
                      </a:solidFill>
                    </a:rPr>
                    <a:t>k</a:t>
                  </a:r>
                  <a:r>
                    <a:rPr lang="en-US" sz="2000" b="1" baseline="-25000" dirty="0" err="1" smtClean="0">
                      <a:solidFill>
                        <a:schemeClr val="bg1"/>
                      </a:solidFill>
                    </a:rPr>
                    <a:t>n</a:t>
                  </a:r>
                  <a:endParaRPr lang="en-US" sz="2000" b="1" baseline="-250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4095750" y="1279742"/>
                <a:ext cx="952500" cy="4572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key k</a:t>
                </a:r>
                <a:endParaRPr lang="en-US" sz="2000" b="1" baseline="-250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74457" y="3505195"/>
              <a:ext cx="8350199" cy="1524004"/>
              <a:chOff x="274457" y="3505195"/>
              <a:chExt cx="8350199" cy="1524004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3651794" y="4267199"/>
                <a:ext cx="443956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274457" y="4020976"/>
                <a:ext cx="318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m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V="1">
                <a:off x="792094" y="4267200"/>
                <a:ext cx="510744" cy="1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4" idx="3"/>
              </p:cNvCxnSpPr>
              <p:nvPr/>
            </p:nvCxnSpPr>
            <p:spPr>
              <a:xfrm>
                <a:off x="2255338" y="4267195"/>
                <a:ext cx="443956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7841162" y="4267196"/>
                <a:ext cx="510744" cy="1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/>
              <p:cNvGrpSpPr/>
              <p:nvPr/>
            </p:nvGrpSpPr>
            <p:grpSpPr>
              <a:xfrm>
                <a:off x="1302838" y="3505195"/>
                <a:ext cx="6538324" cy="1524004"/>
                <a:chOff x="1302838" y="3505195"/>
                <a:chExt cx="6538324" cy="1524004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1302838" y="3505195"/>
                  <a:ext cx="952500" cy="15240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R(k</a:t>
                  </a:r>
                  <a:r>
                    <a:rPr lang="en-US" sz="2000" b="1" baseline="-25000" dirty="0" smtClean="0">
                      <a:solidFill>
                        <a:schemeClr val="bg1"/>
                      </a:solidFill>
                    </a:rPr>
                    <a:t>1</a:t>
                  </a:r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, ∙)</a:t>
                  </a:r>
                  <a:endParaRPr lang="en-US" sz="2000" b="1" baseline="-25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888662" y="3505199"/>
                  <a:ext cx="952500" cy="15240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R(</a:t>
                  </a:r>
                  <a:r>
                    <a:rPr lang="en-US" sz="2000" b="1" dirty="0" err="1" smtClean="0">
                      <a:solidFill>
                        <a:schemeClr val="bg1"/>
                      </a:solidFill>
                    </a:rPr>
                    <a:t>k</a:t>
                  </a:r>
                  <a:r>
                    <a:rPr lang="en-US" sz="2000" b="1" baseline="-25000" dirty="0" err="1" smtClean="0">
                      <a:solidFill>
                        <a:schemeClr val="bg1"/>
                      </a:solidFill>
                    </a:rPr>
                    <a:t>n</a:t>
                  </a:r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, ∙)</a:t>
                  </a:r>
                  <a:endParaRPr lang="en-US" sz="2000" b="1" baseline="-25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095750" y="3505199"/>
                  <a:ext cx="952500" cy="15240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R(k</a:t>
                  </a:r>
                  <a:r>
                    <a:rPr lang="en-US" sz="2000" b="1" baseline="-25000" dirty="0" smtClean="0">
                      <a:solidFill>
                        <a:schemeClr val="bg1"/>
                      </a:solidFill>
                    </a:rPr>
                    <a:t>3</a:t>
                  </a:r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, ∙)</a:t>
                  </a:r>
                  <a:endParaRPr lang="en-US" sz="2000" b="1" baseline="-250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699294" y="3505195"/>
                  <a:ext cx="952500" cy="15240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R(k</a:t>
                  </a:r>
                  <a:r>
                    <a:rPr lang="en-US" sz="2000" b="1" baseline="-25000" dirty="0" smtClean="0">
                      <a:solidFill>
                        <a:schemeClr val="bg1"/>
                      </a:solidFill>
                    </a:rPr>
                    <a:t>2</a:t>
                  </a:r>
                  <a:r>
                    <a:rPr lang="en-US" sz="2000" b="1" dirty="0" smtClean="0">
                      <a:solidFill>
                        <a:schemeClr val="bg1"/>
                      </a:solidFill>
                    </a:rPr>
                    <a:t>, ∙)</a:t>
                  </a:r>
                  <a:endParaRPr lang="en-US" sz="2000" b="1" baseline="-250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62" name="Straight Arrow Connector 61"/>
              <p:cNvCxnSpPr/>
              <p:nvPr/>
            </p:nvCxnSpPr>
            <p:spPr>
              <a:xfrm>
                <a:off x="6444706" y="4267198"/>
                <a:ext cx="443956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44" idx="3"/>
              </p:cNvCxnSpPr>
              <p:nvPr/>
            </p:nvCxnSpPr>
            <p:spPr>
              <a:xfrm flipV="1">
                <a:off x="5048250" y="4267198"/>
                <a:ext cx="457200" cy="1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5505450" y="4267198"/>
                <a:ext cx="939256" cy="2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prstDash val="sysDot"/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8456340" y="4020974"/>
                <a:ext cx="1683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c</a:t>
                </a:r>
                <a:endParaRPr lang="en-US" sz="2800" b="1" dirty="0" smtClean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9" name="Straight Arrow Connector 68"/>
            <p:cNvCxnSpPr>
              <a:stCxn id="28" idx="2"/>
              <a:endCxn id="34" idx="0"/>
            </p:cNvCxnSpPr>
            <p:nvPr/>
          </p:nvCxnSpPr>
          <p:spPr>
            <a:xfrm>
              <a:off x="1779088" y="2891424"/>
              <a:ext cx="0" cy="613771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46" idx="2"/>
              <a:endCxn id="43" idx="0"/>
            </p:cNvCxnSpPr>
            <p:nvPr/>
          </p:nvCxnSpPr>
          <p:spPr>
            <a:xfrm>
              <a:off x="3175544" y="2891424"/>
              <a:ext cx="0" cy="613771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47" idx="2"/>
              <a:endCxn id="44" idx="0"/>
            </p:cNvCxnSpPr>
            <p:nvPr/>
          </p:nvCxnSpPr>
          <p:spPr>
            <a:xfrm>
              <a:off x="4572000" y="2891424"/>
              <a:ext cx="0" cy="61377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49" idx="2"/>
              <a:endCxn id="45" idx="0"/>
            </p:cNvCxnSpPr>
            <p:nvPr/>
          </p:nvCxnSpPr>
          <p:spPr>
            <a:xfrm>
              <a:off x="7364912" y="2891424"/>
              <a:ext cx="0" cy="61377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1412674" y="5505450"/>
            <a:ext cx="6318653" cy="98488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R(k, m) is called a round function</a:t>
            </a:r>
            <a:endParaRPr lang="en-US" sz="3200" dirty="0"/>
          </a:p>
          <a:p>
            <a:pPr algn="ctr"/>
            <a:r>
              <a:rPr lang="en-US" sz="3200" dirty="0" smtClean="0"/>
              <a:t>for 3DES (n=48), for AES128 (n=10)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" y="4020979"/>
            <a:ext cx="34144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56340" y="4020979"/>
            <a:ext cx="18114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3427" y="3867085"/>
            <a:ext cx="307777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19883" y="3867085"/>
            <a:ext cx="307777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22961" y="3867085"/>
            <a:ext cx="307777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0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Meet in the middle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9000"/>
            <a:ext cx="8686800" cy="5969000"/>
          </a:xfrm>
        </p:spPr>
        <p:txBody>
          <a:bodyPr/>
          <a:lstStyle/>
          <a:p>
            <a:r>
              <a:rPr lang="en-US" dirty="0"/>
              <a:t>Define       </a:t>
            </a:r>
            <a:r>
              <a:rPr lang="en-US" dirty="0" smtClean="0"/>
              <a:t>2E</a:t>
            </a:r>
            <a:r>
              <a:rPr lang="en-US" sz="3200" dirty="0"/>
              <a:t>(</a:t>
            </a:r>
            <a:r>
              <a:rPr lang="en-US" dirty="0"/>
              <a:t> (k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dirty="0"/>
              <a:t>, m</a:t>
            </a:r>
            <a:r>
              <a:rPr lang="en-US" sz="3200" dirty="0"/>
              <a:t>)</a:t>
            </a:r>
            <a:r>
              <a:rPr lang="en-US" dirty="0"/>
              <a:t> </a:t>
            </a:r>
            <a:r>
              <a:rPr lang="en-US" dirty="0" smtClean="0"/>
              <a:t>=   E</a:t>
            </a:r>
            <a:r>
              <a:rPr lang="en-US" sz="3200" dirty="0" smtClean="0"/>
              <a:t>(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, E(k</a:t>
            </a:r>
            <a:r>
              <a:rPr lang="en-US" baseline="-25000" dirty="0" smtClean="0"/>
              <a:t>2</a:t>
            </a:r>
            <a:r>
              <a:rPr lang="en-US" dirty="0" smtClean="0"/>
              <a:t> , m) </a:t>
            </a:r>
            <a:r>
              <a:rPr lang="en-US" sz="3200" dirty="0" smtClean="0"/>
              <a:t>)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spcBef>
                <a:spcPts val="5976"/>
              </a:spcBef>
              <a:buNone/>
            </a:pPr>
            <a:r>
              <a:rPr lang="en-US" dirty="0" smtClean="0"/>
              <a:t>Attack:    M = (m</a:t>
            </a:r>
            <a:r>
              <a:rPr lang="en-US" baseline="-25000" dirty="0" smtClean="0"/>
              <a:t>1</a:t>
            </a:r>
            <a:r>
              <a:rPr lang="en-US" dirty="0" smtClean="0"/>
              <a:t>,…, m</a:t>
            </a:r>
            <a:r>
              <a:rPr lang="en-US" baseline="-25000" dirty="0" smtClean="0"/>
              <a:t>10</a:t>
            </a:r>
            <a:r>
              <a:rPr lang="en-US" dirty="0" smtClean="0"/>
              <a:t>)  ,   C = (c</a:t>
            </a:r>
            <a:r>
              <a:rPr lang="en-US" baseline="-25000" dirty="0" smtClean="0"/>
              <a:t>1</a:t>
            </a:r>
            <a:r>
              <a:rPr lang="en-US" dirty="0" smtClean="0"/>
              <a:t>,…,c</a:t>
            </a:r>
            <a:r>
              <a:rPr lang="en-US" baseline="-25000" dirty="0" smtClean="0"/>
              <a:t>10</a:t>
            </a:r>
            <a:r>
              <a:rPr lang="en-US" dirty="0" smtClean="0"/>
              <a:t>).</a:t>
            </a:r>
          </a:p>
          <a:p>
            <a:pPr>
              <a:spcBef>
                <a:spcPts val="2424"/>
              </a:spcBef>
            </a:pPr>
            <a:r>
              <a:rPr lang="en-US" dirty="0"/>
              <a:t>s</a:t>
            </a:r>
            <a:r>
              <a:rPr lang="en-US" dirty="0" smtClean="0"/>
              <a:t>tep 1:   build table.</a:t>
            </a:r>
          </a:p>
          <a:p>
            <a:pPr marL="0" indent="0">
              <a:spcBef>
                <a:spcPts val="1224"/>
              </a:spcBef>
              <a:buNone/>
              <a:tabLst>
                <a:tab pos="342900" algn="l"/>
              </a:tabLst>
            </a:pPr>
            <a:r>
              <a:rPr lang="en-US" dirty="0" smtClean="0"/>
              <a:t>	sort on 2</a:t>
            </a:r>
            <a:r>
              <a:rPr lang="en-US" baseline="30000" dirty="0" smtClean="0"/>
              <a:t>nd</a:t>
            </a:r>
            <a:r>
              <a:rPr lang="en-US" dirty="0" smtClean="0"/>
              <a:t> column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733490"/>
            <a:ext cx="3387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key</a:t>
            </a:r>
            <a:r>
              <a:rPr lang="en-US" sz="2000" dirty="0"/>
              <a:t>-</a:t>
            </a:r>
            <a:r>
              <a:rPr lang="en-US" sz="2000" dirty="0" err="1"/>
              <a:t>len</a:t>
            </a:r>
            <a:r>
              <a:rPr lang="en-US" sz="2000" dirty="0"/>
              <a:t> = 112 bits for </a:t>
            </a:r>
            <a:r>
              <a:rPr lang="en-US" sz="2000" dirty="0" smtClean="0"/>
              <a:t>2DES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800600" y="4241800"/>
            <a:ext cx="1431449" cy="1930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k</a:t>
            </a:r>
            <a:r>
              <a:rPr lang="en-US" baseline="30000" dirty="0" smtClean="0">
                <a:solidFill>
                  <a:srgbClr val="000090"/>
                </a:solidFill>
              </a:rPr>
              <a:t>0</a:t>
            </a:r>
            <a:r>
              <a:rPr lang="en-US" dirty="0" smtClean="0">
                <a:solidFill>
                  <a:srgbClr val="000090"/>
                </a:solidFill>
              </a:rPr>
              <a:t> = 00…00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k</a:t>
            </a:r>
            <a:r>
              <a:rPr lang="en-US" baseline="30000" dirty="0" smtClean="0">
                <a:solidFill>
                  <a:srgbClr val="000090"/>
                </a:solidFill>
              </a:rPr>
              <a:t>1</a:t>
            </a:r>
            <a:r>
              <a:rPr lang="en-US" dirty="0" smtClean="0">
                <a:solidFill>
                  <a:srgbClr val="000090"/>
                </a:solidFill>
              </a:rPr>
              <a:t> = 00…01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k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 = 00…10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⋮</a:t>
            </a:r>
          </a:p>
          <a:p>
            <a:pPr algn="ctr"/>
            <a:r>
              <a:rPr lang="en-US" dirty="0" err="1">
                <a:solidFill>
                  <a:srgbClr val="000090"/>
                </a:solidFill>
              </a:rPr>
              <a:t>k</a:t>
            </a:r>
            <a:r>
              <a:rPr lang="en-US" baseline="30000" dirty="0" err="1" smtClean="0">
                <a:solidFill>
                  <a:srgbClr val="000090"/>
                </a:solidFill>
              </a:rPr>
              <a:t>N</a:t>
            </a:r>
            <a:r>
              <a:rPr lang="en-US" dirty="0" smtClean="0">
                <a:solidFill>
                  <a:srgbClr val="000090"/>
                </a:solidFill>
              </a:rPr>
              <a:t> = 11…11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32049" y="4241800"/>
            <a:ext cx="1295400" cy="1930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E(k</a:t>
            </a:r>
            <a:r>
              <a:rPr lang="en-US" baseline="30000" dirty="0" smtClean="0">
                <a:solidFill>
                  <a:srgbClr val="000090"/>
                </a:solidFill>
              </a:rPr>
              <a:t>0 </a:t>
            </a:r>
            <a:r>
              <a:rPr lang="en-US" dirty="0" smtClean="0">
                <a:solidFill>
                  <a:srgbClr val="000090"/>
                </a:solidFill>
              </a:rPr>
              <a:t>, M)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E(k</a:t>
            </a:r>
            <a:r>
              <a:rPr lang="en-US" baseline="30000" dirty="0" smtClean="0">
                <a:solidFill>
                  <a:srgbClr val="000090"/>
                </a:solidFill>
              </a:rPr>
              <a:t>1</a:t>
            </a:r>
            <a:r>
              <a:rPr lang="en-US" dirty="0" smtClean="0">
                <a:solidFill>
                  <a:srgbClr val="000090"/>
                </a:solidFill>
              </a:rPr>
              <a:t> , M)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E(</a:t>
            </a:r>
            <a:r>
              <a:rPr lang="en-US" dirty="0" smtClean="0">
                <a:solidFill>
                  <a:srgbClr val="000090"/>
                </a:solidFill>
              </a:rPr>
              <a:t>k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, M)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⋮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E(</a:t>
            </a:r>
            <a:r>
              <a:rPr lang="en-US" dirty="0" err="1" smtClean="0">
                <a:solidFill>
                  <a:srgbClr val="000090"/>
                </a:solidFill>
              </a:rPr>
              <a:t>k</a:t>
            </a:r>
            <a:r>
              <a:rPr lang="en-US" baseline="30000" dirty="0" err="1" smtClean="0">
                <a:solidFill>
                  <a:srgbClr val="000090"/>
                </a:solidFill>
              </a:rPr>
              <a:t>N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, M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7679849" y="4241800"/>
            <a:ext cx="228600" cy="1930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10646" y="5096523"/>
            <a:ext cx="952354" cy="41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"/>
              </a:lnSpc>
            </a:pPr>
            <a:r>
              <a:rPr lang="en-US" sz="2000" dirty="0" smtClean="0"/>
              <a:t>2</a:t>
            </a:r>
            <a:r>
              <a:rPr lang="en-US" sz="2000" baseline="30000" dirty="0" smtClean="0"/>
              <a:t>56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entries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838200" y="1739900"/>
            <a:ext cx="5638800" cy="1206500"/>
            <a:chOff x="838200" y="1739900"/>
            <a:chExt cx="5638800" cy="1206500"/>
          </a:xfrm>
        </p:grpSpPr>
        <p:sp>
          <p:nvSpPr>
            <p:cNvPr id="28" name="Down Arrow 27"/>
            <p:cNvSpPr/>
            <p:nvPr/>
          </p:nvSpPr>
          <p:spPr>
            <a:xfrm>
              <a:off x="3581400" y="1739900"/>
              <a:ext cx="152400" cy="787400"/>
            </a:xfrm>
            <a:prstGeom prst="downArrow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38200" y="2133600"/>
              <a:ext cx="5638800" cy="812800"/>
              <a:chOff x="838200" y="2133600"/>
              <a:chExt cx="5638800" cy="81280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32565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endCxn id="36" idx="1"/>
              </p:cNvCxnSpPr>
              <p:nvPr/>
            </p:nvCxnSpPr>
            <p:spPr>
              <a:xfrm>
                <a:off x="49329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endCxn id="34" idx="1"/>
              </p:cNvCxnSpPr>
              <p:nvPr/>
            </p:nvCxnSpPr>
            <p:spPr>
              <a:xfrm>
                <a:off x="15801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8382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3622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0386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7150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spc="-1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753600" y="2362200"/>
            <a:ext cx="1447800" cy="9906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ugly</a:t>
            </a:r>
          </a:p>
        </p:txBody>
      </p:sp>
    </p:spTree>
    <p:extLst>
      <p:ext uri="{BB962C8B-B14F-4D97-AF65-F5344CB8AC3E}">
        <p14:creationId xmlns:p14="http://schemas.microsoft.com/office/powerpoint/2010/main" val="303432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Meet in the middle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17800"/>
            <a:ext cx="8686800" cy="4140200"/>
          </a:xfrm>
        </p:spPr>
        <p:txBody>
          <a:bodyPr>
            <a:normAutofit/>
          </a:bodyPr>
          <a:lstStyle/>
          <a:p>
            <a:pPr marL="0" indent="0">
              <a:spcBef>
                <a:spcPts val="5976"/>
              </a:spcBef>
              <a:buNone/>
            </a:pPr>
            <a:r>
              <a:rPr lang="en-US" dirty="0" smtClean="0"/>
              <a:t>M = (m</a:t>
            </a:r>
            <a:r>
              <a:rPr lang="en-US" baseline="-25000" dirty="0" smtClean="0"/>
              <a:t>1</a:t>
            </a:r>
            <a:r>
              <a:rPr lang="en-US" dirty="0" smtClean="0"/>
              <a:t>,…, m</a:t>
            </a:r>
            <a:r>
              <a:rPr lang="en-US" baseline="-25000" dirty="0" smtClean="0"/>
              <a:t>10</a:t>
            </a:r>
            <a:r>
              <a:rPr lang="en-US" dirty="0" smtClean="0"/>
              <a:t>)  ,   C = (c</a:t>
            </a:r>
            <a:r>
              <a:rPr lang="en-US" baseline="-25000" dirty="0" smtClean="0"/>
              <a:t>1</a:t>
            </a:r>
            <a:r>
              <a:rPr lang="en-US" dirty="0" smtClean="0"/>
              <a:t>,…,c</a:t>
            </a:r>
            <a:r>
              <a:rPr lang="en-US" baseline="-25000" dirty="0" smtClean="0"/>
              <a:t>10</a:t>
            </a:r>
            <a:r>
              <a:rPr lang="en-US" dirty="0" smtClean="0"/>
              <a:t>)</a:t>
            </a:r>
          </a:p>
          <a:p>
            <a:pPr>
              <a:spcBef>
                <a:spcPts val="2424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tep 1:   build table.</a:t>
            </a:r>
          </a:p>
          <a:p>
            <a:pPr>
              <a:spcBef>
                <a:spcPts val="2424"/>
              </a:spcBef>
            </a:pPr>
            <a:r>
              <a:rPr lang="en-US" dirty="0" smtClean="0"/>
              <a:t>Step 2:   for all  k∈</a:t>
            </a:r>
            <a:r>
              <a:rPr lang="en-US" dirty="0"/>
              <a:t>{0,1</a:t>
            </a:r>
            <a:r>
              <a:rPr lang="en-US" dirty="0" smtClean="0"/>
              <a:t>}</a:t>
            </a:r>
            <a:r>
              <a:rPr lang="en-US" baseline="30000" dirty="0" smtClean="0"/>
              <a:t>56</a:t>
            </a:r>
            <a:r>
              <a:rPr lang="en-US" dirty="0" smtClean="0"/>
              <a:t> do:</a:t>
            </a:r>
          </a:p>
          <a:p>
            <a:pPr marL="0" indent="0">
              <a:spcBef>
                <a:spcPts val="624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test if   D(k, C)  is in 2</a:t>
            </a:r>
            <a:r>
              <a:rPr lang="en-US" baseline="30000" dirty="0" smtClean="0"/>
              <a:t>nd</a:t>
            </a:r>
            <a:r>
              <a:rPr lang="en-US" dirty="0" smtClean="0"/>
              <a:t> column.</a:t>
            </a:r>
          </a:p>
          <a:p>
            <a:pPr marL="457200" lvl="1" indent="0">
              <a:spcBef>
                <a:spcPts val="2424"/>
              </a:spcBef>
              <a:buNone/>
            </a:pPr>
            <a:r>
              <a:rPr lang="en-US" dirty="0" smtClean="0"/>
              <a:t>    if so then    E(</a:t>
            </a:r>
            <a:r>
              <a:rPr lang="en-US" dirty="0" err="1" smtClean="0"/>
              <a:t>k</a:t>
            </a:r>
            <a:r>
              <a:rPr lang="en-US" baseline="30000" dirty="0" err="1" smtClean="0"/>
              <a:t>i</a:t>
            </a:r>
            <a:r>
              <a:rPr lang="en-US" dirty="0" err="1" smtClean="0"/>
              <a:t>,M</a:t>
            </a:r>
            <a:r>
              <a:rPr lang="en-US" dirty="0" smtClean="0"/>
              <a:t>) = D(</a:t>
            </a:r>
            <a:r>
              <a:rPr lang="en-US" dirty="0" err="1" smtClean="0"/>
              <a:t>k,C</a:t>
            </a:r>
            <a:r>
              <a:rPr lang="en-US" dirty="0" smtClean="0"/>
              <a:t>)   ⇒   (</a:t>
            </a:r>
            <a:r>
              <a:rPr lang="en-US" dirty="0" err="1" smtClean="0"/>
              <a:t>k</a:t>
            </a:r>
            <a:r>
              <a:rPr lang="en-US" baseline="30000" dirty="0" err="1" smtClean="0"/>
              <a:t>i</a:t>
            </a:r>
            <a:r>
              <a:rPr lang="en-US" dirty="0" err="1" smtClean="0"/>
              <a:t>,k</a:t>
            </a:r>
            <a:r>
              <a:rPr lang="en-US" dirty="0" smtClean="0"/>
              <a:t>) = (k</a:t>
            </a:r>
            <a:r>
              <a:rPr lang="en-US" baseline="-25000" dirty="0" smtClean="0"/>
              <a:t>2</a:t>
            </a:r>
            <a:r>
              <a:rPr lang="en-US" dirty="0" smtClean="0"/>
              <a:t>,k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172200" y="2438400"/>
            <a:ext cx="2819400" cy="2006600"/>
            <a:chOff x="4419600" y="3486150"/>
            <a:chExt cx="2590800" cy="1447800"/>
          </a:xfrm>
        </p:grpSpPr>
        <p:sp>
          <p:nvSpPr>
            <p:cNvPr id="13" name="Rectangle 12"/>
            <p:cNvSpPr/>
            <p:nvPr/>
          </p:nvSpPr>
          <p:spPr>
            <a:xfrm>
              <a:off x="4419600" y="3486150"/>
              <a:ext cx="1295400" cy="14478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0</a:t>
              </a:r>
              <a:r>
                <a:rPr lang="en-US" dirty="0" smtClean="0">
                  <a:solidFill>
                    <a:srgbClr val="000090"/>
                  </a:solidFill>
                </a:rPr>
                <a:t> = 00…00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1</a:t>
              </a:r>
              <a:r>
                <a:rPr lang="en-US" dirty="0" smtClean="0">
                  <a:solidFill>
                    <a:srgbClr val="000090"/>
                  </a:solidFill>
                </a:rPr>
                <a:t> = 00…01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</a:t>
              </a:r>
              <a:r>
                <a:rPr lang="en-US" dirty="0" smtClean="0">
                  <a:solidFill>
                    <a:srgbClr val="000090"/>
                  </a:solidFill>
                </a:rPr>
                <a:t> = 00…10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⋮</a:t>
              </a:r>
            </a:p>
            <a:p>
              <a:pPr algn="ctr"/>
              <a:r>
                <a:rPr lang="en-US" dirty="0" err="1">
                  <a:solidFill>
                    <a:srgbClr val="000090"/>
                  </a:solidFill>
                </a:rPr>
                <a:t>k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= 11…11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5000" y="3486150"/>
              <a:ext cx="1295400" cy="14478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E(k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0 </a:t>
              </a:r>
              <a:r>
                <a:rPr lang="en-US" dirty="0" smtClean="0">
                  <a:solidFill>
                    <a:srgbClr val="000090"/>
                  </a:solidFill>
                </a:rPr>
                <a:t>, M)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E(k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1</a:t>
              </a:r>
              <a:r>
                <a:rPr lang="en-US" dirty="0" smtClean="0">
                  <a:solidFill>
                    <a:srgbClr val="000090"/>
                  </a:solidFill>
                </a:rPr>
                <a:t> , M)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E(</a:t>
              </a:r>
              <a:r>
                <a:rPr lang="en-US" dirty="0" smtClean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</a:t>
              </a:r>
              <a:r>
                <a:rPr lang="en-US" dirty="0" smtClean="0">
                  <a:solidFill>
                    <a:srgbClr val="000090"/>
                  </a:solidFill>
                </a:rPr>
                <a:t> </a:t>
              </a:r>
              <a:r>
                <a:rPr lang="en-US" dirty="0">
                  <a:solidFill>
                    <a:srgbClr val="000090"/>
                  </a:solidFill>
                </a:rPr>
                <a:t>, M)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⋮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E(</a:t>
              </a:r>
              <a:r>
                <a:rPr lang="en-US" dirty="0" err="1" smtClean="0">
                  <a:solidFill>
                    <a:srgbClr val="000090"/>
                  </a:solidFill>
                </a:rPr>
                <a:t>k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</a:t>
              </a:r>
              <a:r>
                <a:rPr lang="en-US" dirty="0">
                  <a:solidFill>
                    <a:srgbClr val="000090"/>
                  </a:solidFill>
                </a:rPr>
                <a:t>, M</a:t>
              </a:r>
              <a:r>
                <a:rPr lang="en-US" dirty="0" smtClean="0">
                  <a:solidFill>
                    <a:srgbClr val="000090"/>
                  </a:solidFill>
                </a:rPr>
                <a:t>)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172200" y="3276600"/>
            <a:ext cx="2819400" cy="304800"/>
          </a:xfrm>
          <a:prstGeom prst="rect">
            <a:avLst/>
          </a:prstGeom>
          <a:solidFill>
            <a:schemeClr val="accent6">
              <a:alpha val="48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752600" y="946150"/>
            <a:ext cx="5638800" cy="1206500"/>
            <a:chOff x="838200" y="1739900"/>
            <a:chExt cx="5638800" cy="1206500"/>
          </a:xfrm>
        </p:grpSpPr>
        <p:sp>
          <p:nvSpPr>
            <p:cNvPr id="29" name="Down Arrow 28"/>
            <p:cNvSpPr/>
            <p:nvPr/>
          </p:nvSpPr>
          <p:spPr>
            <a:xfrm>
              <a:off x="3581400" y="1739900"/>
              <a:ext cx="152400" cy="787400"/>
            </a:xfrm>
            <a:prstGeom prst="downArrow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838200" y="2133600"/>
              <a:ext cx="5638800" cy="812800"/>
              <a:chOff x="838200" y="2133600"/>
              <a:chExt cx="5638800" cy="812800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2565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endCxn id="37" idx="1"/>
              </p:cNvCxnSpPr>
              <p:nvPr/>
            </p:nvCxnSpPr>
            <p:spPr>
              <a:xfrm>
                <a:off x="49329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endCxn id="35" idx="1"/>
              </p:cNvCxnSpPr>
              <p:nvPr/>
            </p:nvCxnSpPr>
            <p:spPr>
              <a:xfrm>
                <a:off x="15801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8382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3622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0386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150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spc="-1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31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53600" y="2362200"/>
            <a:ext cx="1447800" cy="9906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ugly</a:t>
            </a:r>
          </a:p>
        </p:txBody>
      </p:sp>
    </p:spTree>
    <p:extLst>
      <p:ext uri="{BB962C8B-B14F-4D97-AF65-F5344CB8AC3E}">
        <p14:creationId xmlns:p14="http://schemas.microsoft.com/office/powerpoint/2010/main" val="65069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Meet in the middle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915400" cy="4216400"/>
          </a:xfrm>
        </p:spPr>
        <p:txBody>
          <a:bodyPr>
            <a:normAutofit/>
          </a:bodyPr>
          <a:lstStyle/>
          <a:p>
            <a:pPr marL="0" indent="0">
              <a:spcBef>
                <a:spcPts val="5976"/>
              </a:spcBef>
              <a:buNone/>
            </a:pPr>
            <a:r>
              <a:rPr lang="en-US" dirty="0" smtClean="0"/>
              <a:t>Time</a:t>
            </a:r>
            <a:r>
              <a:rPr lang="en-US" dirty="0"/>
              <a:t> </a:t>
            </a:r>
            <a:r>
              <a:rPr lang="en-US" dirty="0" smtClean="0"/>
              <a:t>=  2</a:t>
            </a:r>
            <a:r>
              <a:rPr lang="en-US" baseline="30000" dirty="0" smtClean="0"/>
              <a:t>56</a:t>
            </a:r>
            <a:r>
              <a:rPr lang="en-US" dirty="0" smtClean="0"/>
              <a:t>log(2</a:t>
            </a:r>
            <a:r>
              <a:rPr lang="en-US" baseline="30000" dirty="0" smtClean="0"/>
              <a:t>56</a:t>
            </a:r>
            <a:r>
              <a:rPr lang="en-US" dirty="0" smtClean="0"/>
              <a:t>) + 2</a:t>
            </a:r>
            <a:r>
              <a:rPr lang="en-US" baseline="30000" dirty="0" smtClean="0"/>
              <a:t>56 </a:t>
            </a:r>
            <a:r>
              <a:rPr lang="en-US" dirty="0" smtClean="0"/>
              <a:t>log(2</a:t>
            </a:r>
            <a:r>
              <a:rPr lang="en-US" baseline="30000" dirty="0" smtClean="0"/>
              <a:t>56</a:t>
            </a:r>
            <a:r>
              <a:rPr lang="en-US" dirty="0" smtClean="0"/>
              <a:t>) </a:t>
            </a:r>
            <a:r>
              <a:rPr lang="en-US" dirty="0"/>
              <a:t>&lt;</a:t>
            </a:r>
            <a:r>
              <a:rPr lang="en-US" dirty="0" smtClean="0"/>
              <a:t> 2</a:t>
            </a:r>
            <a:r>
              <a:rPr lang="en-US" baseline="30000" dirty="0" smtClean="0"/>
              <a:t>63    </a:t>
            </a:r>
            <a:r>
              <a:rPr lang="en-US" dirty="0" smtClean="0"/>
              <a:t> &lt;&lt;   2</a:t>
            </a:r>
            <a:r>
              <a:rPr lang="en-US" baseline="30000" dirty="0" smtClean="0"/>
              <a:t>112</a:t>
            </a:r>
            <a:r>
              <a:rPr lang="en-US" dirty="0" smtClean="0"/>
              <a:t> </a:t>
            </a:r>
          </a:p>
          <a:p>
            <a:pPr marL="0" indent="0">
              <a:spcBef>
                <a:spcPts val="5976"/>
              </a:spcBef>
              <a:buNone/>
            </a:pPr>
            <a:r>
              <a:rPr lang="en-US" dirty="0" smtClean="0"/>
              <a:t>Space </a:t>
            </a:r>
            <a:r>
              <a:rPr lang="en-US" dirty="0"/>
              <a:t>≈</a:t>
            </a:r>
            <a:r>
              <a:rPr lang="en-US" dirty="0" smtClean="0"/>
              <a:t> 2</a:t>
            </a:r>
            <a:r>
              <a:rPr lang="en-US" baseline="30000" dirty="0" smtClean="0"/>
              <a:t>56  </a:t>
            </a:r>
            <a:r>
              <a:rPr lang="en-US" sz="2400" dirty="0" smtClean="0"/>
              <a:t>[Table Size]</a:t>
            </a:r>
          </a:p>
          <a:p>
            <a:pPr marL="0" indent="0">
              <a:spcBef>
                <a:spcPts val="5976"/>
              </a:spcBef>
              <a:buNone/>
            </a:pPr>
            <a:r>
              <a:rPr lang="en-US" dirty="0" smtClean="0"/>
              <a:t>Same attack on 3DES:      Time = 2</a:t>
            </a:r>
            <a:r>
              <a:rPr lang="en-US" baseline="30000" dirty="0" smtClean="0"/>
              <a:t>118 </a:t>
            </a:r>
            <a:r>
              <a:rPr lang="en-US" dirty="0"/>
              <a:t>,</a:t>
            </a:r>
            <a:r>
              <a:rPr lang="en-US" dirty="0" smtClean="0"/>
              <a:t>  </a:t>
            </a:r>
            <a:r>
              <a:rPr lang="en-US" dirty="0"/>
              <a:t>S</a:t>
            </a:r>
            <a:r>
              <a:rPr lang="en-US" dirty="0" smtClean="0"/>
              <a:t>pace </a:t>
            </a:r>
            <a:r>
              <a:rPr lang="en-US" dirty="0"/>
              <a:t>≈ 2</a:t>
            </a:r>
            <a:r>
              <a:rPr lang="en-US" baseline="30000" dirty="0"/>
              <a:t>56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00200" y="5664200"/>
            <a:ext cx="5943600" cy="812800"/>
            <a:chOff x="1600200" y="5664200"/>
            <a:chExt cx="5943600" cy="812800"/>
          </a:xfrm>
        </p:grpSpPr>
        <p:sp>
          <p:nvSpPr>
            <p:cNvPr id="15" name="Rectangle 14"/>
            <p:cNvSpPr/>
            <p:nvPr/>
          </p:nvSpPr>
          <p:spPr>
            <a:xfrm>
              <a:off x="1600200" y="586740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4800" y="5664200"/>
              <a:ext cx="914400" cy="81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spc="-100" dirty="0" smtClean="0">
                  <a:solidFill>
                    <a:schemeClr val="tx1"/>
                  </a:solidFill>
                </a:rPr>
                <a:t>E(</a:t>
              </a:r>
              <a:r>
                <a:rPr lang="en-US" sz="2100" b="1" spc="-100" dirty="0" smtClean="0">
                  <a:solidFill>
                    <a:schemeClr val="tx1"/>
                  </a:solidFill>
                </a:rPr>
                <a:t>k</a:t>
              </a:r>
              <a:r>
                <a:rPr lang="en-US" sz="2100" b="1" spc="-100" baseline="-25000" dirty="0">
                  <a:solidFill>
                    <a:schemeClr val="tx1"/>
                  </a:solidFill>
                </a:rPr>
                <a:t>2</a:t>
              </a:r>
              <a:r>
                <a:rPr lang="en-US" sz="2100" spc="-100" dirty="0" smtClean="0">
                  <a:solidFill>
                    <a:schemeClr val="tx1"/>
                  </a:solidFill>
                </a:rPr>
                <a:t>,</a:t>
              </a:r>
              <a:r>
                <a:rPr lang="en-US" sz="2100" b="1" spc="-100" dirty="0" smtClean="0">
                  <a:solidFill>
                    <a:schemeClr val="tx1"/>
                  </a:solidFill>
                </a:rPr>
                <a:t>⋅</a:t>
              </a:r>
              <a:r>
                <a:rPr lang="en-US" sz="2100" spc="-100" dirty="0" smtClean="0">
                  <a:solidFill>
                    <a:schemeClr val="tx1"/>
                  </a:solidFill>
                </a:rPr>
                <a:t>)</a:t>
              </a:r>
              <a:endParaRPr lang="en-US" sz="2100" spc="-1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10200" y="5664200"/>
              <a:ext cx="914400" cy="81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spc="-100" dirty="0" smtClean="0">
                  <a:solidFill>
                    <a:schemeClr val="tx1"/>
                  </a:solidFill>
                </a:rPr>
                <a:t>E(</a:t>
              </a:r>
              <a:r>
                <a:rPr lang="en-US" sz="2100" b="1" spc="-100" dirty="0" smtClean="0">
                  <a:solidFill>
                    <a:schemeClr val="tx1"/>
                  </a:solidFill>
                </a:rPr>
                <a:t>k</a:t>
              </a:r>
              <a:r>
                <a:rPr lang="en-US" sz="2100" b="1" spc="-1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100" spc="-100" dirty="0" smtClean="0">
                  <a:solidFill>
                    <a:schemeClr val="tx1"/>
                  </a:solidFill>
                </a:rPr>
                <a:t>,</a:t>
              </a:r>
              <a:r>
                <a:rPr lang="en-US" sz="2100" b="1" spc="-100" dirty="0" smtClean="0">
                  <a:solidFill>
                    <a:schemeClr val="tx1"/>
                  </a:solidFill>
                </a:rPr>
                <a:t>⋅</a:t>
              </a:r>
              <a:r>
                <a:rPr lang="en-US" sz="2100" spc="-100" dirty="0" smtClean="0">
                  <a:solidFill>
                    <a:schemeClr val="tx1"/>
                  </a:solidFill>
                </a:rPr>
                <a:t>)</a:t>
              </a:r>
              <a:endParaRPr lang="en-US" sz="2100" spc="-1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81800" y="586740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029200" y="6070600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324600" y="6070600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743200" y="5664200"/>
              <a:ext cx="914400" cy="81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spc="-100" dirty="0" smtClean="0">
                  <a:solidFill>
                    <a:schemeClr val="tx1"/>
                  </a:solidFill>
                </a:rPr>
                <a:t>E(</a:t>
              </a:r>
              <a:r>
                <a:rPr lang="en-US" sz="2100" b="1" spc="-100" dirty="0" smtClean="0">
                  <a:solidFill>
                    <a:schemeClr val="tx1"/>
                  </a:solidFill>
                </a:rPr>
                <a:t>k</a:t>
              </a:r>
              <a:r>
                <a:rPr lang="en-US" sz="2100" b="1" spc="-100" baseline="-25000" dirty="0">
                  <a:solidFill>
                    <a:schemeClr val="tx1"/>
                  </a:solidFill>
                </a:rPr>
                <a:t>3</a:t>
              </a:r>
              <a:r>
                <a:rPr lang="en-US" sz="2100" spc="-100" dirty="0" smtClean="0">
                  <a:solidFill>
                    <a:schemeClr val="tx1"/>
                  </a:solidFill>
                </a:rPr>
                <a:t>,</a:t>
              </a:r>
              <a:r>
                <a:rPr lang="en-US" sz="2100" b="1" spc="-100" dirty="0" smtClean="0">
                  <a:solidFill>
                    <a:schemeClr val="tx1"/>
                  </a:solidFill>
                </a:rPr>
                <a:t>⋅</a:t>
              </a:r>
              <a:r>
                <a:rPr lang="en-US" sz="2100" spc="-100" dirty="0" smtClean="0">
                  <a:solidFill>
                    <a:schemeClr val="tx1"/>
                  </a:solidFill>
                </a:rPr>
                <a:t>)</a:t>
              </a:r>
              <a:endParaRPr lang="en-US" sz="2100" spc="-1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362200" y="6070600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657600" y="6070600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524000" y="3121223"/>
            <a:ext cx="23622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 smtClean="0"/>
              <a:t>[Build &amp; Sort Table]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52900" y="3124200"/>
            <a:ext cx="19431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 smtClean="0"/>
              <a:t>[Search Entries]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752600" y="946150"/>
            <a:ext cx="5638800" cy="1206500"/>
            <a:chOff x="838200" y="1739900"/>
            <a:chExt cx="5638800" cy="1206500"/>
          </a:xfrm>
        </p:grpSpPr>
        <p:sp>
          <p:nvSpPr>
            <p:cNvPr id="38" name="Down Arrow 37"/>
            <p:cNvSpPr/>
            <p:nvPr/>
          </p:nvSpPr>
          <p:spPr>
            <a:xfrm>
              <a:off x="3581400" y="1739900"/>
              <a:ext cx="152400" cy="787400"/>
            </a:xfrm>
            <a:prstGeom prst="downArrow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38200" y="2133600"/>
              <a:ext cx="5638800" cy="812800"/>
              <a:chOff x="838200" y="2133600"/>
              <a:chExt cx="5638800" cy="812800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32565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endCxn id="46" idx="1"/>
              </p:cNvCxnSpPr>
              <p:nvPr/>
            </p:nvCxnSpPr>
            <p:spPr>
              <a:xfrm>
                <a:off x="49329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endCxn id="44" idx="1"/>
              </p:cNvCxnSpPr>
              <p:nvPr/>
            </p:nvCxnSpPr>
            <p:spPr>
              <a:xfrm>
                <a:off x="15801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8382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3622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0386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150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spc="-1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667000"/>
            <a:ext cx="7467600" cy="7958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2:   DESX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461000"/>
          </a:xfrm>
        </p:spPr>
        <p:txBody>
          <a:bodyPr>
            <a:normAutofit/>
          </a:bodyPr>
          <a:lstStyle/>
          <a:p>
            <a:pPr marL="0" indent="0">
              <a:spcBef>
                <a:spcPts val="2376"/>
              </a:spcBef>
              <a:buNone/>
            </a:pPr>
            <a:r>
              <a:rPr lang="en-US" dirty="0"/>
              <a:t>E : K × </a:t>
            </a:r>
            <a:r>
              <a:rPr lang="en-US" dirty="0" smtClean="0"/>
              <a:t>{0,1}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⟶ </a:t>
            </a:r>
            <a:r>
              <a:rPr lang="en-US" dirty="0" smtClean="0"/>
              <a:t>{0,1}</a:t>
            </a:r>
            <a:r>
              <a:rPr lang="en-US" baseline="30000" dirty="0" smtClean="0"/>
              <a:t>n</a:t>
            </a:r>
            <a:r>
              <a:rPr lang="en-US" dirty="0" smtClean="0"/>
              <a:t>  </a:t>
            </a:r>
            <a:r>
              <a:rPr lang="en-US" dirty="0"/>
              <a:t>a block </a:t>
            </a:r>
            <a:r>
              <a:rPr lang="en-US" dirty="0" smtClean="0"/>
              <a:t>cipher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Define    EX   </a:t>
            </a:r>
            <a:r>
              <a:rPr lang="en-US" dirty="0"/>
              <a:t>as    </a:t>
            </a:r>
            <a:endParaRPr lang="en-US" dirty="0" smtClean="0"/>
          </a:p>
          <a:p>
            <a:pPr marL="0" indent="0">
              <a:spcBef>
                <a:spcPts val="2376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EX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(k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,k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,k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), m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=   k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⨁ E(k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,  m⨁k</a:t>
            </a:r>
            <a:r>
              <a:rPr lang="en-US" baseline="-25000" dirty="0" smtClean="0">
                <a:solidFill>
                  <a:schemeClr val="bg1"/>
                </a:solidFill>
              </a:rPr>
              <a:t>3 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For DESX:    key-</a:t>
            </a:r>
            <a:r>
              <a:rPr lang="en-US" dirty="0" err="1" smtClean="0"/>
              <a:t>len</a:t>
            </a:r>
            <a:r>
              <a:rPr lang="en-US" dirty="0" smtClean="0"/>
              <a:t> = 64+56+64 = 184 bits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…  but easy attack in time   2</a:t>
            </a:r>
            <a:r>
              <a:rPr lang="en-US" baseline="30000" dirty="0" smtClean="0"/>
              <a:t>64+56</a:t>
            </a:r>
            <a:r>
              <a:rPr lang="en-US" dirty="0" smtClean="0"/>
              <a:t> = 2</a:t>
            </a:r>
            <a:r>
              <a:rPr lang="en-US" baseline="30000" dirty="0" smtClean="0"/>
              <a:t>120</a:t>
            </a:r>
          </a:p>
          <a:p>
            <a:pPr marL="0" indent="0">
              <a:spcBef>
                <a:spcPts val="2376"/>
              </a:spcBef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 k</a:t>
            </a:r>
            <a:r>
              <a:rPr lang="en-US" baseline="-25000" dirty="0" smtClean="0"/>
              <a:t>1</a:t>
            </a:r>
            <a:r>
              <a:rPr lang="en-US" dirty="0" smtClean="0"/>
              <a:t>⨁E</a:t>
            </a:r>
            <a:r>
              <a:rPr lang="en-US" dirty="0"/>
              <a:t>(k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smtClean="0"/>
              <a:t>m) and E</a:t>
            </a:r>
            <a:r>
              <a:rPr lang="en-US" dirty="0"/>
              <a:t>(k</a:t>
            </a:r>
            <a:r>
              <a:rPr lang="en-US" baseline="-25000" dirty="0"/>
              <a:t>2</a:t>
            </a:r>
            <a:r>
              <a:rPr lang="en-US" dirty="0" smtClean="0"/>
              <a:t>, m</a:t>
            </a:r>
            <a:r>
              <a:rPr lang="en-US" dirty="0"/>
              <a:t>⨁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) does nothing!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753600" y="2362200"/>
            <a:ext cx="2514600" cy="9906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why green background? ugly.</a:t>
            </a:r>
          </a:p>
        </p:txBody>
      </p:sp>
    </p:spTree>
    <p:extLst>
      <p:ext uri="{BB962C8B-B14F-4D97-AF65-F5344CB8AC3E}">
        <p14:creationId xmlns:p14="http://schemas.microsoft.com/office/powerpoint/2010/main" val="212430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Attacks on the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Side channel attacks:     </a:t>
            </a:r>
          </a:p>
          <a:p>
            <a:pPr lvl="1"/>
            <a:r>
              <a:rPr lang="en-US" sz="2600" dirty="0" smtClean="0"/>
              <a:t>Measure </a:t>
            </a:r>
            <a:r>
              <a:rPr lang="en-US" sz="2600" b="1" dirty="0" smtClean="0"/>
              <a:t>time</a:t>
            </a:r>
            <a:r>
              <a:rPr lang="en-US" sz="2600" dirty="0" smtClean="0"/>
              <a:t> to do </a:t>
            </a:r>
            <a:r>
              <a:rPr lang="en-US" sz="2600" dirty="0" err="1" smtClean="0"/>
              <a:t>enc</a:t>
            </a:r>
            <a:r>
              <a:rPr lang="en-US" sz="2600" dirty="0" smtClean="0"/>
              <a:t>/</a:t>
            </a:r>
            <a:r>
              <a:rPr lang="en-US" sz="2600" dirty="0" err="1" smtClean="0"/>
              <a:t>dec</a:t>
            </a:r>
            <a:r>
              <a:rPr lang="en-US" sz="2600" dirty="0" smtClean="0"/>
              <a:t>,   measure </a:t>
            </a:r>
            <a:r>
              <a:rPr lang="en-US" sz="2600" b="1" dirty="0" smtClean="0"/>
              <a:t>power</a:t>
            </a:r>
            <a:r>
              <a:rPr lang="en-US" sz="2600" dirty="0" smtClean="0"/>
              <a:t> for </a:t>
            </a:r>
            <a:r>
              <a:rPr lang="en-US" sz="2600" dirty="0" err="1" smtClean="0"/>
              <a:t>enc</a:t>
            </a:r>
            <a:r>
              <a:rPr lang="en-US" sz="2600" dirty="0" smtClean="0"/>
              <a:t>/</a:t>
            </a:r>
            <a:r>
              <a:rPr lang="en-US" sz="2600" dirty="0" err="1" smtClean="0"/>
              <a:t>dec</a:t>
            </a:r>
            <a:r>
              <a:rPr lang="en-US" sz="2600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Fault attacks:</a:t>
            </a:r>
          </a:p>
          <a:p>
            <a:pPr lvl="1" indent="-342900"/>
            <a:r>
              <a:rPr lang="en-US" dirty="0" smtClean="0"/>
              <a:t>Computing errors in the last round expose the secret key k</a:t>
            </a:r>
            <a:endParaRPr lang="en-US" dirty="0"/>
          </a:p>
          <a:p>
            <a:pPr marL="0" indent="0">
              <a:spcBef>
                <a:spcPts val="3024"/>
              </a:spcBef>
              <a:buNone/>
            </a:pPr>
            <a:r>
              <a:rPr lang="en-US" dirty="0" smtClean="0"/>
              <a:t>⇒   do not even implement crypto primitives yourself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05000"/>
            <a:ext cx="4572000" cy="2137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2133600"/>
            <a:ext cx="262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[Kocher, Jaffe, Jun, 1998]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2075688"/>
            <a:ext cx="1422400" cy="1251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262" y="3191933"/>
            <a:ext cx="120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smartcard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2819400"/>
            <a:ext cx="2313454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Card is doing DES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400300" y="3461868"/>
            <a:ext cx="571500" cy="381000"/>
          </a:xfrm>
          <a:prstGeom prst="wedgeRoundRectCallout">
            <a:avLst>
              <a:gd name="adj1" fmla="val 71894"/>
              <a:gd name="adj2" fmla="val -109674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715000" y="3461868"/>
            <a:ext cx="571500" cy="381000"/>
          </a:xfrm>
          <a:prstGeom prst="wedgeRoundRectCallout">
            <a:avLst>
              <a:gd name="adj1" fmla="val 71894"/>
              <a:gd name="adj2" fmla="val -109674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IP</a:t>
            </a:r>
            <a:r>
              <a:rPr lang="en-US" sz="2400" baseline="30000" dirty="0" smtClean="0">
                <a:solidFill>
                  <a:schemeClr val="bg1"/>
                </a:solidFill>
              </a:rPr>
              <a:t>-1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52800" y="2056750"/>
            <a:ext cx="2933700" cy="689760"/>
            <a:chOff x="3352800" y="2056750"/>
            <a:chExt cx="2933700" cy="689760"/>
          </a:xfrm>
        </p:grpSpPr>
        <p:sp>
          <p:nvSpPr>
            <p:cNvPr id="14" name="Left Brace 13"/>
            <p:cNvSpPr/>
            <p:nvPr/>
          </p:nvSpPr>
          <p:spPr>
            <a:xfrm rot="5400000">
              <a:off x="4665595" y="1125605"/>
              <a:ext cx="308110" cy="2933700"/>
            </a:xfrm>
            <a:prstGeom prst="leftBrac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50236" y="2056750"/>
              <a:ext cx="1338828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16 rounds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88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AES – Advanced encryption standard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AES process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4713" y="5820679"/>
            <a:ext cx="7735887" cy="838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endParaRPr lang="en-US" sz="3600" b="0" dirty="0" smtClean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1997: NIST publishes request for proposal</a:t>
            </a:r>
          </a:p>
          <a:p>
            <a:r>
              <a:rPr lang="en-US" dirty="0" smtClean="0"/>
              <a:t>1998: 15 submissions</a:t>
            </a:r>
            <a:endParaRPr lang="en-US" sz="2400" dirty="0" smtClean="0"/>
          </a:p>
          <a:p>
            <a:r>
              <a:rPr lang="en-US" dirty="0" smtClean="0"/>
              <a:t>1999: NIST chooses 5 finalists</a:t>
            </a:r>
          </a:p>
          <a:p>
            <a:r>
              <a:rPr lang="en-US" dirty="0" smtClean="0"/>
              <a:t>2000: NIST chooses </a:t>
            </a:r>
            <a:r>
              <a:rPr lang="en-US" dirty="0" err="1" smtClean="0"/>
              <a:t>Rijndael</a:t>
            </a:r>
            <a:r>
              <a:rPr lang="en-US" dirty="0" smtClean="0"/>
              <a:t> as AES </a:t>
            </a:r>
            <a:br>
              <a:rPr lang="en-US" dirty="0" smtClean="0"/>
            </a:br>
            <a:r>
              <a:rPr lang="en-US" sz="2400" dirty="0" smtClean="0"/>
              <a:t>(developed by </a:t>
            </a:r>
            <a:r>
              <a:rPr lang="en-US" sz="2400" dirty="0" err="1" smtClean="0"/>
              <a:t>Daemen</a:t>
            </a:r>
            <a:r>
              <a:rPr lang="en-US" sz="2400" dirty="0" smtClean="0"/>
              <a:t> and </a:t>
            </a:r>
            <a:r>
              <a:rPr lang="en-US" sz="2400" dirty="0" err="1" smtClean="0"/>
              <a:t>Rijmen</a:t>
            </a:r>
            <a:r>
              <a:rPr lang="en-US" sz="2400" dirty="0" smtClean="0"/>
              <a:t> at K.U. Leuven, Belgium)</a:t>
            </a:r>
          </a:p>
          <a:p>
            <a:pPr marL="0" indent="0">
              <a:spcBef>
                <a:spcPts val="5669"/>
              </a:spcBef>
              <a:buNone/>
            </a:pPr>
            <a:r>
              <a:rPr lang="en-US" dirty="0" smtClean="0"/>
              <a:t>Key sizes: 128, 192, 256 bits</a:t>
            </a:r>
          </a:p>
          <a:p>
            <a:pPr marL="0" indent="0">
              <a:buNone/>
            </a:pPr>
            <a:r>
              <a:rPr lang="en-US" dirty="0" smtClean="0"/>
              <a:t>Block size: 128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AES core idea: Subs-Perm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8153400" cy="47545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DES is based on </a:t>
            </a:r>
            <a:r>
              <a:rPr lang="en-US" sz="3200" dirty="0" err="1" smtClean="0"/>
              <a:t>Feistel</a:t>
            </a:r>
            <a:r>
              <a:rPr lang="en-US" sz="3200" dirty="0" smtClean="0"/>
              <a:t> networks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AES is based on the idea of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i="1" dirty="0"/>
              <a:t>s</a:t>
            </a:r>
            <a:r>
              <a:rPr lang="en-US" i="1" dirty="0" smtClean="0"/>
              <a:t>ubstitution-permutation networks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That is, alternating steps of substitution and permutation operations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7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AES: Subs-Perm network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304800" cy="40386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b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input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921544" y="1226899"/>
            <a:ext cx="553484" cy="2756635"/>
            <a:chOff x="464344" y="1226899"/>
            <a:chExt cx="553484" cy="2756635"/>
          </a:xfrm>
        </p:grpSpPr>
        <p:grpSp>
          <p:nvGrpSpPr>
            <p:cNvPr id="80" name="Group 79"/>
            <p:cNvGrpSpPr/>
            <p:nvPr/>
          </p:nvGrpSpPr>
          <p:grpSpPr>
            <a:xfrm>
              <a:off x="464344" y="1596231"/>
              <a:ext cx="553484" cy="2387303"/>
              <a:chOff x="464344" y="1596231"/>
              <a:chExt cx="553484" cy="2387303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464344" y="3771900"/>
                <a:ext cx="1524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564207" y="3521869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b="1" dirty="0">
                    <a:solidFill>
                      <a:srgbClr val="000000"/>
                    </a:solidFill>
                  </a:rPr>
                  <a:t>⊕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865428" y="3771900"/>
                <a:ext cx="1524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737514" y="1596231"/>
                <a:ext cx="0" cy="20574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569895" y="1226899"/>
              <a:ext cx="32081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i="1" dirty="0" smtClean="0"/>
                <a:t>k</a:t>
              </a:r>
              <a:r>
                <a:rPr lang="en-US" sz="2400" i="1" baseline="-25000" dirty="0" smtClean="0"/>
                <a:t>1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249684" y="1752600"/>
            <a:ext cx="304800" cy="40386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b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output</a:t>
            </a:r>
          </a:p>
        </p:txBody>
      </p:sp>
      <p:grpSp>
        <p:nvGrpSpPr>
          <p:cNvPr id="246" name="Group 245"/>
          <p:cNvGrpSpPr/>
          <p:nvPr/>
        </p:nvGrpSpPr>
        <p:grpSpPr>
          <a:xfrm>
            <a:off x="3048000" y="3521869"/>
            <a:ext cx="553484" cy="461665"/>
            <a:chOff x="2590800" y="3521869"/>
            <a:chExt cx="553484" cy="461665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2590800" y="3771900"/>
              <a:ext cx="152400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/>
          </p:nvSpPr>
          <p:spPr>
            <a:xfrm>
              <a:off x="2690663" y="3521869"/>
              <a:ext cx="3513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000000"/>
                  </a:solidFill>
                </a:rPr>
                <a:t>⊕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2991884" y="3771900"/>
              <a:ext cx="152400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Straight Arrow Connector 121"/>
          <p:cNvCxnSpPr/>
          <p:nvPr/>
        </p:nvCxnSpPr>
        <p:spPr>
          <a:xfrm>
            <a:off x="3321170" y="1596231"/>
            <a:ext cx="0" cy="2057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153551" y="1226899"/>
            <a:ext cx="320811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400" i="1" dirty="0" smtClean="0"/>
              <a:t>k</a:t>
            </a:r>
            <a:r>
              <a:rPr lang="en-US" sz="2400" i="1" baseline="-25000" dirty="0" smtClean="0"/>
              <a:t>2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1475028" y="1905000"/>
            <a:ext cx="201372" cy="3733800"/>
            <a:chOff x="1017828" y="1905000"/>
            <a:chExt cx="201372" cy="37338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017828" y="1905000"/>
              <a:ext cx="0" cy="373380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17828" y="19050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017828" y="25273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17828" y="31496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17828" y="37719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17828" y="43942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017828" y="50165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017828" y="56388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>
            <a:off x="2133600" y="19050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676400" y="16764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2133600" y="25273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676400" y="22987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2133600" y="31496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676400" y="29210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133600" y="37719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133600" y="43942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133600" y="50165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33600" y="56388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676400" y="54102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106" name="Group 105"/>
          <p:cNvGrpSpPr/>
          <p:nvPr/>
        </p:nvGrpSpPr>
        <p:grpSpPr>
          <a:xfrm flipH="1">
            <a:off x="2833928" y="1905000"/>
            <a:ext cx="201372" cy="3733800"/>
            <a:chOff x="1017828" y="1905000"/>
            <a:chExt cx="201372" cy="3733800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1017828" y="1905000"/>
              <a:ext cx="0" cy="373380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017828" y="19050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017828" y="25273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017828" y="31496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017828" y="37719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017828" y="43942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017828" y="50165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017828" y="56388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334972" y="1676400"/>
            <a:ext cx="498956" cy="4191000"/>
            <a:chOff x="2334972" y="1676400"/>
            <a:chExt cx="498956" cy="4191000"/>
          </a:xfrm>
        </p:grpSpPr>
        <p:sp>
          <p:nvSpPr>
            <p:cNvPr id="84" name="Rectangle 83"/>
            <p:cNvSpPr/>
            <p:nvPr/>
          </p:nvSpPr>
          <p:spPr>
            <a:xfrm>
              <a:off x="2334972" y="1676400"/>
              <a:ext cx="498956" cy="41910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b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V="1">
              <a:off x="2334972" y="4394200"/>
              <a:ext cx="498956" cy="12446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84" idx="3"/>
            </p:cNvCxnSpPr>
            <p:nvPr/>
          </p:nvCxnSpPr>
          <p:spPr>
            <a:xfrm>
              <a:off x="2334972" y="19050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2334972" y="2527300"/>
              <a:ext cx="498956" cy="6223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2334972" y="31496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334972" y="5016500"/>
              <a:ext cx="498956" cy="6223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2334972" y="25273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84" idx="1"/>
            </p:cNvCxnSpPr>
            <p:nvPr/>
          </p:nvCxnSpPr>
          <p:spPr>
            <a:xfrm flipV="1">
              <a:off x="2334972" y="19050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3620534" y="1905000"/>
            <a:ext cx="201372" cy="3733800"/>
            <a:chOff x="1017828" y="1905000"/>
            <a:chExt cx="201372" cy="3733800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1017828" y="1905000"/>
              <a:ext cx="0" cy="373380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1017828" y="19050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1017828" y="25273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1017828" y="31496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1017828" y="37719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017828" y="43942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017828" y="50165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017828" y="56388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0" name="Straight Connector 139"/>
          <p:cNvCxnSpPr/>
          <p:nvPr/>
        </p:nvCxnSpPr>
        <p:spPr>
          <a:xfrm>
            <a:off x="4279106" y="19050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3821906" y="16764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4279106" y="25273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3821906" y="22987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4279106" y="31496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3821906" y="29210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46" name="Straight Connector 145"/>
          <p:cNvCxnSpPr/>
          <p:nvPr/>
        </p:nvCxnSpPr>
        <p:spPr>
          <a:xfrm>
            <a:off x="4279106" y="37719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279106" y="43942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279106" y="50165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279106" y="56388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3821906" y="54102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152" name="Group 151"/>
          <p:cNvGrpSpPr/>
          <p:nvPr/>
        </p:nvGrpSpPr>
        <p:grpSpPr>
          <a:xfrm flipH="1">
            <a:off x="4979434" y="1905000"/>
            <a:ext cx="201372" cy="3733800"/>
            <a:chOff x="1017828" y="1905000"/>
            <a:chExt cx="201372" cy="3733800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1017828" y="1905000"/>
              <a:ext cx="0" cy="373380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1017828" y="19050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017828" y="25273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017828" y="31496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1017828" y="37719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1017828" y="43942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1017828" y="50165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1017828" y="56388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6102590" y="1905000"/>
            <a:ext cx="201372" cy="3733800"/>
            <a:chOff x="1017828" y="1905000"/>
            <a:chExt cx="201372" cy="3733800"/>
          </a:xfrm>
        </p:grpSpPr>
        <p:cxnSp>
          <p:nvCxnSpPr>
            <p:cNvPr id="206" name="Straight Connector 205"/>
            <p:cNvCxnSpPr/>
            <p:nvPr/>
          </p:nvCxnSpPr>
          <p:spPr>
            <a:xfrm>
              <a:off x="1017828" y="1905000"/>
              <a:ext cx="0" cy="373380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1017828" y="19050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1017828" y="25273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1017828" y="31496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1017828" y="37719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1017828" y="43942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1017828" y="50165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1017828" y="56388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8" name="Straight Connector 177"/>
          <p:cNvCxnSpPr/>
          <p:nvPr/>
        </p:nvCxnSpPr>
        <p:spPr>
          <a:xfrm>
            <a:off x="6761162" y="19050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>
            <a:off x="6303962" y="16764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80" name="Straight Connector 179"/>
          <p:cNvCxnSpPr/>
          <p:nvPr/>
        </p:nvCxnSpPr>
        <p:spPr>
          <a:xfrm>
            <a:off x="6761162" y="25273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Rectangle 180"/>
          <p:cNvSpPr/>
          <p:nvPr/>
        </p:nvSpPr>
        <p:spPr>
          <a:xfrm>
            <a:off x="6303962" y="22987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82" name="Straight Connector 181"/>
          <p:cNvCxnSpPr/>
          <p:nvPr/>
        </p:nvCxnSpPr>
        <p:spPr>
          <a:xfrm>
            <a:off x="6761162" y="31496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Rectangle 182"/>
          <p:cNvSpPr/>
          <p:nvPr/>
        </p:nvSpPr>
        <p:spPr>
          <a:xfrm>
            <a:off x="6303962" y="29210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84" name="Straight Connector 183"/>
          <p:cNvCxnSpPr/>
          <p:nvPr/>
        </p:nvCxnSpPr>
        <p:spPr>
          <a:xfrm>
            <a:off x="6761162" y="37719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6761162" y="43942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6761162" y="50165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6761162" y="5638800"/>
            <a:ext cx="201372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6303962" y="5410200"/>
            <a:ext cx="457200" cy="457200"/>
          </a:xfrm>
          <a:prstGeom prst="rect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190" name="Group 189"/>
          <p:cNvGrpSpPr/>
          <p:nvPr/>
        </p:nvGrpSpPr>
        <p:grpSpPr>
          <a:xfrm flipH="1">
            <a:off x="7461490" y="1905000"/>
            <a:ext cx="201372" cy="3733800"/>
            <a:chOff x="1017828" y="1905000"/>
            <a:chExt cx="201372" cy="3733800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1017828" y="1905000"/>
              <a:ext cx="0" cy="373380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1017828" y="19050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017828" y="25273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1017828" y="31496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1017828" y="37719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1017828" y="43942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1017828" y="50165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1017828" y="5638800"/>
              <a:ext cx="201372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>
            <a:off x="7675798" y="1226899"/>
            <a:ext cx="553484" cy="2756635"/>
            <a:chOff x="464344" y="1226899"/>
            <a:chExt cx="553484" cy="2756635"/>
          </a:xfrm>
        </p:grpSpPr>
        <p:grpSp>
          <p:nvGrpSpPr>
            <p:cNvPr id="215" name="Group 214"/>
            <p:cNvGrpSpPr/>
            <p:nvPr/>
          </p:nvGrpSpPr>
          <p:grpSpPr>
            <a:xfrm>
              <a:off x="464344" y="1596231"/>
              <a:ext cx="553484" cy="2387303"/>
              <a:chOff x="464344" y="1596231"/>
              <a:chExt cx="553484" cy="2387303"/>
            </a:xfrm>
          </p:grpSpPr>
          <p:cxnSp>
            <p:nvCxnSpPr>
              <p:cNvPr id="217" name="Straight Connector 216"/>
              <p:cNvCxnSpPr/>
              <p:nvPr/>
            </p:nvCxnSpPr>
            <p:spPr>
              <a:xfrm>
                <a:off x="464344" y="3771900"/>
                <a:ext cx="1524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Rectangle 217"/>
              <p:cNvSpPr/>
              <p:nvPr/>
            </p:nvSpPr>
            <p:spPr>
              <a:xfrm>
                <a:off x="564207" y="3521869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b="1" dirty="0">
                    <a:solidFill>
                      <a:srgbClr val="000000"/>
                    </a:solidFill>
                  </a:rPr>
                  <a:t>⊕</a:t>
                </a:r>
              </a:p>
            </p:txBody>
          </p:sp>
          <p:cxnSp>
            <p:nvCxnSpPr>
              <p:cNvPr id="219" name="Straight Connector 218"/>
              <p:cNvCxnSpPr/>
              <p:nvPr/>
            </p:nvCxnSpPr>
            <p:spPr>
              <a:xfrm>
                <a:off x="865428" y="3771900"/>
                <a:ext cx="1524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/>
              <p:nvPr/>
            </p:nvCxnSpPr>
            <p:spPr>
              <a:xfrm>
                <a:off x="737514" y="1596231"/>
                <a:ext cx="0" cy="20574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6" name="TextBox 215"/>
            <p:cNvSpPr txBox="1"/>
            <p:nvPr/>
          </p:nvSpPr>
          <p:spPr>
            <a:xfrm>
              <a:off x="569193" y="1226899"/>
              <a:ext cx="32221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i="1" dirty="0" err="1" smtClean="0"/>
                <a:t>k</a:t>
              </a:r>
              <a:r>
                <a:rPr lang="en-US" sz="2400" i="1" baseline="-25000" dirty="0" err="1" smtClean="0"/>
                <a:t>n</a:t>
              </a:r>
              <a:endParaRPr lang="en-US" sz="2400" i="1" baseline="-25000" dirty="0" smtClean="0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5248469" y="3618011"/>
            <a:ext cx="743591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i="1" dirty="0" smtClean="0"/>
              <a:t>•   •   •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626878" y="6096000"/>
            <a:ext cx="556243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subs.</a:t>
            </a:r>
            <a:br>
              <a:rPr lang="en-US" sz="2000" dirty="0" smtClean="0"/>
            </a:br>
            <a:r>
              <a:rPr lang="en-US" sz="2000" dirty="0" smtClean="0"/>
              <a:t>layer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2306328" y="6096000"/>
            <a:ext cx="639599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perm.</a:t>
            </a:r>
            <a:br>
              <a:rPr lang="en-US" sz="2000" dirty="0" smtClean="0"/>
            </a:br>
            <a:r>
              <a:rPr lang="en-US" sz="2000" dirty="0" smtClean="0"/>
              <a:t>layer</a:t>
            </a:r>
          </a:p>
        </p:txBody>
      </p:sp>
      <p:grpSp>
        <p:nvGrpSpPr>
          <p:cNvPr id="234" name="Group 233"/>
          <p:cNvGrpSpPr/>
          <p:nvPr/>
        </p:nvGrpSpPr>
        <p:grpSpPr>
          <a:xfrm>
            <a:off x="5791200" y="6219110"/>
            <a:ext cx="1917936" cy="369332"/>
            <a:chOff x="5334000" y="6314360"/>
            <a:chExt cx="1917936" cy="369332"/>
          </a:xfrm>
        </p:grpSpPr>
        <p:cxnSp>
          <p:nvCxnSpPr>
            <p:cNvPr id="232" name="Straight Arrow Connector 231"/>
            <p:cNvCxnSpPr/>
            <p:nvPr/>
          </p:nvCxnSpPr>
          <p:spPr>
            <a:xfrm flipH="1">
              <a:off x="5334000" y="6324600"/>
              <a:ext cx="1917936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/>
            <p:cNvSpPr txBox="1"/>
            <p:nvPr/>
          </p:nvSpPr>
          <p:spPr>
            <a:xfrm>
              <a:off x="5671003" y="6314360"/>
              <a:ext cx="124393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inversion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4480478" y="1676400"/>
            <a:ext cx="498956" cy="4191000"/>
            <a:chOff x="2334972" y="1676400"/>
            <a:chExt cx="498956" cy="4191000"/>
          </a:xfrm>
        </p:grpSpPr>
        <p:sp>
          <p:nvSpPr>
            <p:cNvPr id="222" name="Rectangle 221"/>
            <p:cNvSpPr/>
            <p:nvPr/>
          </p:nvSpPr>
          <p:spPr>
            <a:xfrm>
              <a:off x="2334972" y="1676400"/>
              <a:ext cx="498956" cy="41910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b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23" name="Straight Connector 222"/>
            <p:cNvCxnSpPr/>
            <p:nvPr/>
          </p:nvCxnSpPr>
          <p:spPr>
            <a:xfrm flipV="1">
              <a:off x="2334972" y="4394200"/>
              <a:ext cx="498956" cy="12446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endCxn id="222" idx="3"/>
            </p:cNvCxnSpPr>
            <p:nvPr/>
          </p:nvCxnSpPr>
          <p:spPr>
            <a:xfrm>
              <a:off x="2334972" y="19050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2334972" y="2527300"/>
              <a:ext cx="498956" cy="6223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2334972" y="31496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2334972" y="5016500"/>
              <a:ext cx="498956" cy="6223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2334972" y="25273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22" idx="1"/>
            </p:cNvCxnSpPr>
            <p:nvPr/>
          </p:nvCxnSpPr>
          <p:spPr>
            <a:xfrm flipV="1">
              <a:off x="2334972" y="19050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/>
          <p:cNvGrpSpPr/>
          <p:nvPr/>
        </p:nvGrpSpPr>
        <p:grpSpPr>
          <a:xfrm>
            <a:off x="6962534" y="1676400"/>
            <a:ext cx="498956" cy="4191000"/>
            <a:chOff x="2334972" y="1676400"/>
            <a:chExt cx="498956" cy="4191000"/>
          </a:xfrm>
        </p:grpSpPr>
        <p:sp>
          <p:nvSpPr>
            <p:cNvPr id="237" name="Rectangle 236"/>
            <p:cNvSpPr/>
            <p:nvPr/>
          </p:nvSpPr>
          <p:spPr>
            <a:xfrm>
              <a:off x="2334972" y="1676400"/>
              <a:ext cx="498956" cy="41910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b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38" name="Straight Connector 237"/>
            <p:cNvCxnSpPr/>
            <p:nvPr/>
          </p:nvCxnSpPr>
          <p:spPr>
            <a:xfrm flipV="1">
              <a:off x="2334972" y="4394200"/>
              <a:ext cx="498956" cy="12446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endCxn id="237" idx="3"/>
            </p:cNvCxnSpPr>
            <p:nvPr/>
          </p:nvCxnSpPr>
          <p:spPr>
            <a:xfrm>
              <a:off x="2334972" y="19050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2334972" y="2527300"/>
              <a:ext cx="498956" cy="6223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2334972" y="31496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2334972" y="5016500"/>
              <a:ext cx="498956" cy="6223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2334972" y="25273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</p:cNvCxnSpPr>
            <p:nvPr/>
          </p:nvCxnSpPr>
          <p:spPr>
            <a:xfrm flipV="1">
              <a:off x="2334972" y="1905000"/>
              <a:ext cx="498956" cy="186690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0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AES128 schematic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21314" y="1110734"/>
            <a:ext cx="8849479" cy="5401509"/>
            <a:chOff x="-21314" y="1110734"/>
            <a:chExt cx="8849479" cy="5401509"/>
          </a:xfrm>
        </p:grpSpPr>
        <p:sp>
          <p:nvSpPr>
            <p:cNvPr id="92" name="Right Brace 91"/>
            <p:cNvSpPr/>
            <p:nvPr/>
          </p:nvSpPr>
          <p:spPr>
            <a:xfrm rot="16200000">
              <a:off x="5048601" y="-1891157"/>
              <a:ext cx="266794" cy="7263607"/>
            </a:xfrm>
            <a:prstGeom prst="rightBrac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94410" y="2252812"/>
              <a:ext cx="553484" cy="461665"/>
              <a:chOff x="2590800" y="3521869"/>
              <a:chExt cx="553484" cy="46166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90800" y="3771900"/>
                <a:ext cx="1524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690663" y="3521869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b="1" dirty="0">
                    <a:solidFill>
                      <a:srgbClr val="000000"/>
                    </a:solidFill>
                  </a:rPr>
                  <a:t>⊕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991884" y="3771900"/>
                <a:ext cx="15240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228600" y="2140744"/>
              <a:ext cx="7620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2476500"/>
              <a:ext cx="45719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endParaRPr lang="en-US" sz="3200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9180" y="1773138"/>
              <a:ext cx="2008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4</a:t>
              </a:r>
              <a:endParaRPr lang="en-US" sz="3200" i="1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21314" y="2322611"/>
              <a:ext cx="2008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4</a:t>
              </a:r>
              <a:endParaRPr lang="en-US" sz="3200" i="1" dirty="0" smtClean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003262" y="2714477"/>
              <a:ext cx="533400" cy="1324123"/>
              <a:chOff x="1003262" y="2714477"/>
              <a:chExt cx="533400" cy="1324123"/>
            </a:xfrm>
          </p:grpSpPr>
          <p:cxnSp>
            <p:nvCxnSpPr>
              <p:cNvPr id="43" name="Straight Arrow Connector 42"/>
              <p:cNvCxnSpPr>
                <a:stCxn id="41" idx="0"/>
                <a:endCxn id="18" idx="2"/>
              </p:cNvCxnSpPr>
              <p:nvPr/>
            </p:nvCxnSpPr>
            <p:spPr>
              <a:xfrm flipV="1">
                <a:off x="1269962" y="2714477"/>
                <a:ext cx="0" cy="790723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1003262" y="3505200"/>
                <a:ext cx="533400" cy="533400"/>
              </a:xfrm>
              <a:prstGeom prst="rect">
                <a:avLst/>
              </a:prstGeom>
              <a:solidFill>
                <a:schemeClr val="accent3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k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0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115540" y="2714477"/>
              <a:ext cx="533400" cy="1324123"/>
              <a:chOff x="1003262" y="2714477"/>
              <a:chExt cx="533400" cy="1324123"/>
            </a:xfrm>
          </p:grpSpPr>
          <p:cxnSp>
            <p:nvCxnSpPr>
              <p:cNvPr id="49" name="Straight Arrow Connector 48"/>
              <p:cNvCxnSpPr>
                <a:stCxn id="50" idx="0"/>
              </p:cNvCxnSpPr>
              <p:nvPr/>
            </p:nvCxnSpPr>
            <p:spPr>
              <a:xfrm flipV="1">
                <a:off x="1269962" y="2714477"/>
                <a:ext cx="0" cy="790723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1003262" y="3505200"/>
                <a:ext cx="533400" cy="533400"/>
              </a:xfrm>
              <a:prstGeom prst="rect">
                <a:avLst/>
              </a:prstGeom>
              <a:solidFill>
                <a:schemeClr val="accent3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k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5182358" y="2714477"/>
              <a:ext cx="533400" cy="1324123"/>
              <a:chOff x="1003262" y="2714477"/>
              <a:chExt cx="533400" cy="1324123"/>
            </a:xfrm>
          </p:grpSpPr>
          <p:cxnSp>
            <p:nvCxnSpPr>
              <p:cNvPr id="52" name="Straight Arrow Connector 51"/>
              <p:cNvCxnSpPr>
                <a:stCxn id="53" idx="0"/>
              </p:cNvCxnSpPr>
              <p:nvPr/>
            </p:nvCxnSpPr>
            <p:spPr>
              <a:xfrm flipV="1">
                <a:off x="1269962" y="2714477"/>
                <a:ext cx="0" cy="790723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1003262" y="3505200"/>
                <a:ext cx="533400" cy="533400"/>
              </a:xfrm>
              <a:prstGeom prst="rect">
                <a:avLst/>
              </a:prstGeom>
              <a:solidFill>
                <a:schemeClr val="accent3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k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13418" y="2714477"/>
              <a:ext cx="533400" cy="1324123"/>
              <a:chOff x="1003262" y="2714477"/>
              <a:chExt cx="533400" cy="1324123"/>
            </a:xfrm>
          </p:grpSpPr>
          <p:cxnSp>
            <p:nvCxnSpPr>
              <p:cNvPr id="55" name="Straight Arrow Connector 54"/>
              <p:cNvCxnSpPr>
                <a:stCxn id="56" idx="0"/>
              </p:cNvCxnSpPr>
              <p:nvPr/>
            </p:nvCxnSpPr>
            <p:spPr>
              <a:xfrm flipV="1">
                <a:off x="1269962" y="2714477"/>
                <a:ext cx="0" cy="790723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1003262" y="3505200"/>
                <a:ext cx="533400" cy="533400"/>
              </a:xfrm>
              <a:prstGeom prst="rect">
                <a:avLst/>
              </a:prstGeom>
              <a:solidFill>
                <a:schemeClr val="accent3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i="1" dirty="0" smtClean="0">
                    <a:solidFill>
                      <a:schemeClr val="bg1"/>
                    </a:solidFill>
                  </a:rPr>
                  <a:t>k</a:t>
                </a:r>
                <a:r>
                  <a:rPr lang="en-US" sz="2400" i="1" baseline="-25000" dirty="0" smtClean="0">
                    <a:solidFill>
                      <a:schemeClr val="bg1"/>
                    </a:solidFill>
                  </a:rPr>
                  <a:t>9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>
              <a:off x="8033582" y="4121944"/>
              <a:ext cx="0" cy="64770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033582" y="3093244"/>
              <a:ext cx="0" cy="792956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535036" y="1874044"/>
              <a:ext cx="7293129" cy="1219200"/>
              <a:chOff x="1535035" y="1874044"/>
              <a:chExt cx="7293129" cy="12192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106688" y="2252812"/>
                <a:ext cx="553484" cy="461665"/>
                <a:chOff x="2590800" y="3521869"/>
                <a:chExt cx="553484" cy="461665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590800" y="3771900"/>
                  <a:ext cx="1524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 21"/>
                <p:cNvSpPr/>
                <p:nvPr/>
              </p:nvSpPr>
              <p:spPr>
                <a:xfrm>
                  <a:off x="2690663" y="3521869"/>
                  <a:ext cx="351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b="1" dirty="0">
                      <a:solidFill>
                        <a:srgbClr val="000000"/>
                      </a:solidFill>
                    </a:rPr>
                    <a:t>⊕</a:t>
                  </a: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991884" y="3771900"/>
                  <a:ext cx="1524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5173506" y="2252812"/>
                <a:ext cx="553484" cy="461665"/>
                <a:chOff x="2590800" y="3521869"/>
                <a:chExt cx="553484" cy="4616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590800" y="3771900"/>
                  <a:ext cx="1524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tangle 26"/>
                <p:cNvSpPr/>
                <p:nvPr/>
              </p:nvSpPr>
              <p:spPr>
                <a:xfrm>
                  <a:off x="2690663" y="3521869"/>
                  <a:ext cx="351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b="1" dirty="0">
                      <a:solidFill>
                        <a:srgbClr val="000000"/>
                      </a:solidFill>
                    </a:rPr>
                    <a:t>⊕</a:t>
                  </a: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991884" y="3771900"/>
                  <a:ext cx="1524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28"/>
              <p:cNvSpPr txBox="1"/>
              <p:nvPr/>
            </p:nvSpPr>
            <p:spPr>
              <a:xfrm>
                <a:off x="5834640" y="2348954"/>
                <a:ext cx="7435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US" sz="2000" i="1" dirty="0" smtClean="0"/>
                  <a:t>•   •   •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35035" y="1874044"/>
                <a:ext cx="1589164" cy="12192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ByteSub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ShiftRow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MixColumn</a:t>
                </a: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641122" y="1874044"/>
                <a:ext cx="1589164" cy="12192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ByteSub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ShiftRow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MixColumn</a:t>
                </a: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6704566" y="2252812"/>
                <a:ext cx="553484" cy="461665"/>
                <a:chOff x="2590800" y="3521869"/>
                <a:chExt cx="553484" cy="461665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590800" y="3771900"/>
                  <a:ext cx="1524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Rectangle 37"/>
                <p:cNvSpPr/>
                <p:nvPr/>
              </p:nvSpPr>
              <p:spPr>
                <a:xfrm>
                  <a:off x="2690663" y="3521869"/>
                  <a:ext cx="351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b="1" dirty="0">
                      <a:solidFill>
                        <a:srgbClr val="000000"/>
                      </a:solidFill>
                    </a:rPr>
                    <a:t>⊕</a:t>
                  </a:r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991884" y="3771900"/>
                  <a:ext cx="15240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Rectangle 39"/>
              <p:cNvSpPr/>
              <p:nvPr/>
            </p:nvSpPr>
            <p:spPr>
              <a:xfrm>
                <a:off x="7239000" y="1874044"/>
                <a:ext cx="1589164" cy="1219200"/>
              </a:xfrm>
              <a:prstGeom prst="rect">
                <a:avLst/>
              </a:prstGeom>
              <a:solidFill>
                <a:schemeClr val="accent2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ByteSub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ShiftRow</a:t>
                </a: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 rot="5400000">
              <a:off x="7879323" y="3783285"/>
              <a:ext cx="3513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000000"/>
                  </a:solidFill>
                </a:rPr>
                <a:t>⊕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581521" y="4769644"/>
              <a:ext cx="946982" cy="852284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output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117297" y="4418111"/>
              <a:ext cx="2008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4</a:t>
              </a:r>
              <a:endParaRPr lang="en-US" sz="3200" i="1" dirty="0" smtClean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586380" y="5041897"/>
              <a:ext cx="2008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4</a:t>
              </a:r>
              <a:endParaRPr lang="en-US" sz="3200" i="1" dirty="0" smtClean="0"/>
            </a:p>
          </p:txBody>
        </p:sp>
        <p:cxnSp>
          <p:nvCxnSpPr>
            <p:cNvPr id="74" name="Straight Arrow Connector 73"/>
            <p:cNvCxnSpPr>
              <a:stCxn id="75" idx="3"/>
              <a:endCxn id="59" idx="2"/>
            </p:cNvCxnSpPr>
            <p:nvPr/>
          </p:nvCxnSpPr>
          <p:spPr>
            <a:xfrm flipV="1">
              <a:off x="7105650" y="4014118"/>
              <a:ext cx="718530" cy="1012701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6572250" y="4760119"/>
              <a:ext cx="533400" cy="533400"/>
            </a:xfrm>
            <a:prstGeom prst="rect">
              <a:avLst/>
            </a:prstGeom>
            <a:solidFill>
              <a:schemeClr val="accent3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k</a:t>
              </a:r>
              <a:r>
                <a:rPr lang="en-US" sz="2400" i="1" baseline="-25000" dirty="0" smtClean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03910" y="5392442"/>
              <a:ext cx="743984" cy="743984"/>
            </a:xfrm>
            <a:prstGeom prst="rect">
              <a:avLst/>
            </a:prstGeom>
            <a:solidFill>
              <a:schemeClr val="accent3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key</a:t>
              </a:r>
              <a:endParaRPr lang="en-US" sz="2400" i="1" baseline="-250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81" name="Curved Connector 80"/>
            <p:cNvCxnSpPr>
              <a:stCxn id="79" idx="3"/>
              <a:endCxn id="41" idx="2"/>
            </p:cNvCxnSpPr>
            <p:nvPr/>
          </p:nvCxnSpPr>
          <p:spPr>
            <a:xfrm flipH="1" flipV="1">
              <a:off x="1269962" y="4038600"/>
              <a:ext cx="277932" cy="1725834"/>
            </a:xfrm>
            <a:prstGeom prst="curvedConnector4">
              <a:avLst>
                <a:gd name="adj1" fmla="val -82250"/>
                <a:gd name="adj2" fmla="val 60777"/>
              </a:avLst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/>
            <p:cNvCxnSpPr>
              <a:stCxn id="79" idx="3"/>
              <a:endCxn id="50" idx="2"/>
            </p:cNvCxnSpPr>
            <p:nvPr/>
          </p:nvCxnSpPr>
          <p:spPr>
            <a:xfrm flipV="1">
              <a:off x="1547894" y="4038600"/>
              <a:ext cx="1834346" cy="1725834"/>
            </a:xfrm>
            <a:prstGeom prst="curvedConnector2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urved Connector 84"/>
            <p:cNvCxnSpPr>
              <a:stCxn id="79" idx="3"/>
              <a:endCxn id="53" idx="2"/>
            </p:cNvCxnSpPr>
            <p:nvPr/>
          </p:nvCxnSpPr>
          <p:spPr>
            <a:xfrm flipV="1">
              <a:off x="1547894" y="4038600"/>
              <a:ext cx="3901164" cy="1725834"/>
            </a:xfrm>
            <a:prstGeom prst="curvedConnector2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urved Connector 86"/>
            <p:cNvCxnSpPr>
              <a:stCxn id="79" idx="3"/>
              <a:endCxn id="56" idx="2"/>
            </p:cNvCxnSpPr>
            <p:nvPr/>
          </p:nvCxnSpPr>
          <p:spPr>
            <a:xfrm flipV="1">
              <a:off x="1547894" y="4038600"/>
              <a:ext cx="5432224" cy="1725834"/>
            </a:xfrm>
            <a:prstGeom prst="curvedConnector2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urved Connector 89"/>
            <p:cNvCxnSpPr>
              <a:stCxn id="79" idx="3"/>
              <a:endCxn id="75" idx="2"/>
            </p:cNvCxnSpPr>
            <p:nvPr/>
          </p:nvCxnSpPr>
          <p:spPr>
            <a:xfrm flipV="1">
              <a:off x="1547894" y="5293519"/>
              <a:ext cx="5291056" cy="470915"/>
            </a:xfrm>
            <a:prstGeom prst="curvedConnector2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652874" y="6019800"/>
              <a:ext cx="649671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3200" dirty="0" smtClean="0"/>
                <a:t>Key expansion: 16 bytes ⟶176 bytes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951775" y="1110734"/>
              <a:ext cx="1338828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10 rounds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65405" y="5026819"/>
              <a:ext cx="2008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4</a:t>
              </a:r>
              <a:endParaRPr lang="en-US" sz="3200" i="1" dirty="0" smtClean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4911" y="5576292"/>
              <a:ext cx="20084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4</a:t>
              </a:r>
              <a:endParaRPr lang="en-US" sz="3200" i="1" dirty="0" smtClean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6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Performance: Stream vs. </a:t>
            </a:r>
            <a:r>
              <a:rPr lang="en-US" dirty="0"/>
              <a:t>b</a:t>
            </a:r>
            <a:r>
              <a:rPr lang="en-US" dirty="0" smtClean="0"/>
              <a:t>lock ciphers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26282" y="1295400"/>
            <a:ext cx="8491436" cy="5461000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 dirty="0" smtClean="0"/>
              <a:t>Crypto++ 5.6.0 [Wei Dai]</a:t>
            </a:r>
          </a:p>
          <a:p>
            <a:pPr marL="0" indent="0">
              <a:buNone/>
            </a:pPr>
            <a:r>
              <a:rPr lang="en-US" dirty="0" smtClean="0"/>
              <a:t>AMD Opteron, 2.2 GHz (Linux)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67641"/>
              </p:ext>
            </p:extLst>
          </p:nvPr>
        </p:nvGraphicFramePr>
        <p:xfrm>
          <a:off x="326282" y="2438400"/>
          <a:ext cx="8491436" cy="362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924050"/>
                <a:gridCol w="2590800"/>
                <a:gridCol w="3366986"/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Cipher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Block/key size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Throughput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[MB/s]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Stream</a:t>
                      </a:r>
                      <a:endParaRPr lang="en-US" sz="2800" dirty="0"/>
                    </a:p>
                  </a:txBody>
                  <a:tcPr vert="vert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RC4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126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Salsa20/12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643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Sosemanuk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727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Block</a:t>
                      </a:r>
                      <a:endParaRPr lang="en-US" sz="2800" dirty="0"/>
                    </a:p>
                  </a:txBody>
                  <a:tcPr vert="vert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3DES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64/168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AES128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128/128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109</a:t>
                      </a:r>
                      <a:endParaRPr lang="en-US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5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49276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ByteSub</a:t>
            </a:r>
            <a:r>
              <a:rPr lang="en-US" sz="2800" b="1" dirty="0" smtClean="0"/>
              <a:t>:</a:t>
            </a:r>
            <a:r>
              <a:rPr lang="en-US" sz="2800" dirty="0" smtClean="0"/>
              <a:t> a 1 byte S-box. 256 byte table </a:t>
            </a:r>
            <a:br>
              <a:rPr lang="en-US" sz="2800" dirty="0" smtClean="0"/>
            </a:br>
            <a:r>
              <a:rPr lang="en-US" sz="2800" dirty="0" smtClean="0"/>
              <a:t>(easily computable)</a:t>
            </a:r>
          </a:p>
          <a:p>
            <a:r>
              <a:rPr lang="en-US" sz="2800" b="1" dirty="0" err="1" smtClean="0"/>
              <a:t>ShiftRows</a:t>
            </a:r>
            <a:r>
              <a:rPr lang="en-US" sz="2800" b="1" dirty="0" smtClean="0"/>
              <a:t>: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err="1" smtClean="0"/>
              <a:t>MixColumns</a:t>
            </a:r>
            <a:r>
              <a:rPr lang="en-US" sz="2800" b="1" dirty="0" smtClean="0"/>
              <a:t>: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round function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006319"/>
              </p:ext>
            </p:extLst>
          </p:nvPr>
        </p:nvGraphicFramePr>
        <p:xfrm>
          <a:off x="2362200" y="2438400"/>
          <a:ext cx="1792224" cy="1792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056"/>
                <a:gridCol w="448056"/>
                <a:gridCol w="448056"/>
                <a:gridCol w="448056"/>
              </a:tblGrid>
              <a:tr h="448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0,0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0,2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4851400" y="3416299"/>
            <a:ext cx="635000" cy="228600"/>
            <a:chOff x="4851400" y="2667000"/>
            <a:chExt cx="635000" cy="228600"/>
          </a:xfrm>
        </p:grpSpPr>
        <p:cxnSp>
          <p:nvCxnSpPr>
            <p:cNvPr id="15" name="Elbow Connector 14"/>
            <p:cNvCxnSpPr>
              <a:endCxn id="27" idx="3"/>
            </p:cNvCxnSpPr>
            <p:nvPr/>
          </p:nvCxnSpPr>
          <p:spPr>
            <a:xfrm flipV="1">
              <a:off x="4851400" y="2781300"/>
              <a:ext cx="635000" cy="6350"/>
            </a:xfrm>
            <a:prstGeom prst="bentConnector5">
              <a:avLst>
                <a:gd name="adj1" fmla="val -31818"/>
                <a:gd name="adj2" fmla="val -2790913"/>
                <a:gd name="adj3" fmla="val 136000"/>
              </a:avLst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876800" y="2667000"/>
              <a:ext cx="152400" cy="228600"/>
            </a:xfrm>
            <a:prstGeom prst="rect">
              <a:avLst/>
            </a:prstGeom>
            <a:solidFill>
              <a:schemeClr val="accent4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29200" y="2667000"/>
              <a:ext cx="152400" cy="228600"/>
            </a:xfrm>
            <a:prstGeom prst="rect">
              <a:avLst/>
            </a:prstGeom>
            <a:solidFill>
              <a:schemeClr val="accent4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6362" y="2667000"/>
              <a:ext cx="152400" cy="2286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34000" y="2667000"/>
              <a:ext cx="152400" cy="2286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51400" y="2818245"/>
            <a:ext cx="635000" cy="228600"/>
            <a:chOff x="4851400" y="2667000"/>
            <a:chExt cx="635000" cy="228600"/>
          </a:xfrm>
        </p:grpSpPr>
        <p:cxnSp>
          <p:nvCxnSpPr>
            <p:cNvPr id="39" name="Elbow Connector 38"/>
            <p:cNvCxnSpPr>
              <a:endCxn id="43" idx="3"/>
            </p:cNvCxnSpPr>
            <p:nvPr/>
          </p:nvCxnSpPr>
          <p:spPr>
            <a:xfrm flipV="1">
              <a:off x="4851400" y="2781300"/>
              <a:ext cx="635000" cy="6350"/>
            </a:xfrm>
            <a:prstGeom prst="bentConnector5">
              <a:avLst>
                <a:gd name="adj1" fmla="val -31818"/>
                <a:gd name="adj2" fmla="val -2790913"/>
                <a:gd name="adj3" fmla="val 136000"/>
              </a:avLst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876800" y="2667000"/>
              <a:ext cx="152400" cy="228600"/>
            </a:xfrm>
            <a:prstGeom prst="rect">
              <a:avLst/>
            </a:prstGeom>
            <a:solidFill>
              <a:schemeClr val="accent4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29200" y="2667000"/>
              <a:ext cx="152400" cy="2286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86362" y="2667000"/>
              <a:ext cx="152400" cy="2286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34000" y="2667000"/>
              <a:ext cx="152400" cy="2286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51400" y="3921760"/>
            <a:ext cx="635000" cy="228600"/>
            <a:chOff x="4851400" y="2667000"/>
            <a:chExt cx="635000" cy="228600"/>
          </a:xfrm>
        </p:grpSpPr>
        <p:cxnSp>
          <p:nvCxnSpPr>
            <p:cNvPr id="45" name="Elbow Connector 44"/>
            <p:cNvCxnSpPr>
              <a:endCxn id="49" idx="3"/>
            </p:cNvCxnSpPr>
            <p:nvPr/>
          </p:nvCxnSpPr>
          <p:spPr>
            <a:xfrm flipV="1">
              <a:off x="4851400" y="2781300"/>
              <a:ext cx="635000" cy="6350"/>
            </a:xfrm>
            <a:prstGeom prst="bentConnector5">
              <a:avLst>
                <a:gd name="adj1" fmla="val -31818"/>
                <a:gd name="adj2" fmla="val -2790913"/>
                <a:gd name="adj3" fmla="val 136000"/>
              </a:avLst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4876800" y="2667000"/>
              <a:ext cx="152400" cy="228600"/>
            </a:xfrm>
            <a:prstGeom prst="rect">
              <a:avLst/>
            </a:prstGeom>
            <a:solidFill>
              <a:schemeClr val="accent4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29200" y="2667000"/>
              <a:ext cx="152400" cy="228600"/>
            </a:xfrm>
            <a:prstGeom prst="rect">
              <a:avLst/>
            </a:prstGeom>
            <a:solidFill>
              <a:schemeClr val="accent4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186362" y="2667000"/>
              <a:ext cx="152400" cy="228600"/>
            </a:xfrm>
            <a:prstGeom prst="rect">
              <a:avLst/>
            </a:prstGeom>
            <a:solidFill>
              <a:schemeClr val="accent4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334000" y="2667000"/>
              <a:ext cx="152400" cy="2286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96539"/>
              </p:ext>
            </p:extLst>
          </p:nvPr>
        </p:nvGraphicFramePr>
        <p:xfrm>
          <a:off x="6172200" y="2438400"/>
          <a:ext cx="1792224" cy="1792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056"/>
                <a:gridCol w="448056"/>
                <a:gridCol w="448056"/>
                <a:gridCol w="448056"/>
              </a:tblGrid>
              <a:tr h="448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0,0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0,2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23111"/>
              </p:ext>
            </p:extLst>
          </p:nvPr>
        </p:nvGraphicFramePr>
        <p:xfrm>
          <a:off x="2362200" y="4876800"/>
          <a:ext cx="1792224" cy="1792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056"/>
                <a:gridCol w="448056"/>
                <a:gridCol w="448056"/>
                <a:gridCol w="448056"/>
              </a:tblGrid>
              <a:tr h="448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0,0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0,2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338524"/>
              </p:ext>
            </p:extLst>
          </p:nvPr>
        </p:nvGraphicFramePr>
        <p:xfrm>
          <a:off x="6172200" y="4876800"/>
          <a:ext cx="1792224" cy="1792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056"/>
                <a:gridCol w="448056"/>
                <a:gridCol w="448056"/>
                <a:gridCol w="448056"/>
              </a:tblGrid>
              <a:tr h="448056"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0,0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0,1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0,2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0,3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1,0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1,1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1,3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2,0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2,1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2,2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2,3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3,0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3,1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3,2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pc="-100" dirty="0" smtClean="0"/>
                        <a:t>s’</a:t>
                      </a:r>
                      <a:r>
                        <a:rPr lang="en-US" sz="1600" spc="-100" baseline="-25000" dirty="0" smtClean="0"/>
                        <a:t>3,3</a:t>
                      </a:r>
                      <a:endParaRPr lang="en-US" sz="1600" spc="-1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2867891" y="4756727"/>
            <a:ext cx="448056" cy="1783172"/>
            <a:chOff x="4419600" y="4876800"/>
            <a:chExt cx="448056" cy="1783172"/>
          </a:xfrm>
        </p:grpSpPr>
        <p:sp>
          <p:nvSpPr>
            <p:cNvPr id="56" name="Rectangle 55"/>
            <p:cNvSpPr/>
            <p:nvPr/>
          </p:nvSpPr>
          <p:spPr>
            <a:xfrm>
              <a:off x="4419600" y="4876800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0,c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19600" y="5324856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</a:t>
              </a:r>
              <a:r>
                <a:rPr lang="en-US" sz="2400" baseline="-25000" dirty="0">
                  <a:solidFill>
                    <a:schemeClr val="tx1"/>
                  </a:solidFill>
                </a:rPr>
                <a:t>1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,c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19600" y="5763860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</a:t>
              </a:r>
              <a:r>
                <a:rPr 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,c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19600" y="6211916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</a:t>
              </a:r>
              <a:r>
                <a:rPr lang="en-US" sz="2400" baseline="-25000" dirty="0">
                  <a:solidFill>
                    <a:schemeClr val="tx1"/>
                  </a:solidFill>
                </a:rPr>
                <a:t>3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,c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545118" y="4756727"/>
            <a:ext cx="448056" cy="1783172"/>
            <a:chOff x="4419600" y="4876800"/>
            <a:chExt cx="448056" cy="1783172"/>
          </a:xfrm>
        </p:grpSpPr>
        <p:sp>
          <p:nvSpPr>
            <p:cNvPr id="65" name="Rectangle 64"/>
            <p:cNvSpPr/>
            <p:nvPr/>
          </p:nvSpPr>
          <p:spPr>
            <a:xfrm>
              <a:off x="4419600" y="4876800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  <a:r>
                <a:rPr lang="en-US" sz="2000" dirty="0" smtClean="0">
                  <a:solidFill>
                    <a:schemeClr val="tx1"/>
                  </a:solidFill>
                </a:rPr>
                <a:t>’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0,c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19600" y="5324856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s’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1,c</a:t>
              </a:r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19600" y="5763860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s’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2,c</a:t>
              </a:r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419600" y="6211916"/>
              <a:ext cx="448056" cy="448056"/>
            </a:xfrm>
            <a:prstGeom prst="rect">
              <a:avLst/>
            </a:prstGeom>
            <a:solidFill>
              <a:schemeClr val="bg1"/>
            </a:solidFill>
            <a:ln w="158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s’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3,c</a:t>
              </a:r>
              <a:endParaRPr lang="en-US" sz="2000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379239" y="4569023"/>
            <a:ext cx="1452321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err="1" smtClean="0">
                <a:latin typeface="+mj-lt"/>
              </a:rPr>
              <a:t>MixColumns</a:t>
            </a:r>
            <a:r>
              <a:rPr lang="en-US" sz="2000" dirty="0" smtClean="0">
                <a:latin typeface="+mj-lt"/>
              </a:rPr>
              <a:t>()</a:t>
            </a:r>
          </a:p>
        </p:txBody>
      </p:sp>
      <p:cxnSp>
        <p:nvCxnSpPr>
          <p:cNvPr id="76" name="Straight Connector 75"/>
          <p:cNvCxnSpPr>
            <a:stCxn id="56" idx="3"/>
          </p:cNvCxnSpPr>
          <p:nvPr/>
        </p:nvCxnSpPr>
        <p:spPr>
          <a:xfrm flipV="1">
            <a:off x="3315947" y="4876800"/>
            <a:ext cx="1256053" cy="103955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65" idx="1"/>
          </p:cNvCxnSpPr>
          <p:nvPr/>
        </p:nvCxnSpPr>
        <p:spPr>
          <a:xfrm>
            <a:off x="5410200" y="4876800"/>
            <a:ext cx="1134918" cy="103955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9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size/performance tradeoff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01656"/>
              </p:ext>
            </p:extLst>
          </p:nvPr>
        </p:nvGraphicFramePr>
        <p:xfrm>
          <a:off x="685800" y="1504950"/>
          <a:ext cx="7772400" cy="4632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800"/>
                <a:gridCol w="2209800"/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Code size</a:t>
                      </a:r>
                      <a:endParaRPr lang="en-US" sz="2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Performance</a:t>
                      </a:r>
                      <a:endParaRPr lang="en-US" sz="2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Pre-compute round functions</a:t>
                      </a:r>
                      <a:r>
                        <a:rPr lang="en-US" sz="2800" baseline="0" dirty="0" smtClean="0"/>
                        <a:t> (24KB or 4KB)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largest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fastest: table</a:t>
                      </a:r>
                      <a:r>
                        <a:rPr lang="en-US" sz="2800" baseline="0" dirty="0" smtClean="0"/>
                        <a:t> lookups and </a:t>
                      </a:r>
                      <a:r>
                        <a:rPr lang="en-US" sz="2800" baseline="0" dirty="0" err="1" smtClean="0"/>
                        <a:t>xors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Pre-compute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S-box only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(256</a:t>
                      </a:r>
                      <a:r>
                        <a:rPr lang="en-US" sz="2800" baseline="0" dirty="0" smtClean="0"/>
                        <a:t> bytes)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smaller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slower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 pre-computation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smallest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slowest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6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Size + performance (</a:t>
            </a:r>
            <a:r>
              <a:rPr lang="en-US" dirty="0" err="1" smtClean="0"/>
              <a:t>Javascript</a:t>
            </a:r>
            <a:r>
              <a:rPr lang="en-US" dirty="0" smtClean="0"/>
              <a:t> AES)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2531742"/>
            <a:ext cx="2948709" cy="147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05600" y="2278042"/>
            <a:ext cx="1468367" cy="1977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371600"/>
            <a:ext cx="333886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AES in the browser</a:t>
            </a:r>
          </a:p>
        </p:txBody>
      </p:sp>
      <p:cxnSp>
        <p:nvCxnSpPr>
          <p:cNvPr id="12" name="Straight Arrow Connector 11"/>
          <p:cNvCxnSpPr>
            <a:stCxn id="9" idx="3"/>
            <a:endCxn id="6" idx="3"/>
          </p:cNvCxnSpPr>
          <p:nvPr/>
        </p:nvCxnSpPr>
        <p:spPr>
          <a:xfrm flipH="1">
            <a:off x="3429000" y="3266842"/>
            <a:ext cx="3276600" cy="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1767" y="2882122"/>
            <a:ext cx="2634119" cy="76944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AES library (6.4KB)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No pre-computed tables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291" y="4024949"/>
            <a:ext cx="4514506" cy="13279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514350" indent="-514350">
              <a:lnSpc>
                <a:spcPct val="150000"/>
              </a:lnSpc>
              <a:buFontTx/>
              <a:buAutoNum type="arabicParenBoth"/>
            </a:pPr>
            <a:r>
              <a:rPr lang="en-US" sz="2000" dirty="0" err="1" smtClean="0"/>
              <a:t>Uncompress</a:t>
            </a:r>
            <a:r>
              <a:rPr lang="en-US" sz="2000" dirty="0" smtClean="0"/>
              <a:t> code </a:t>
            </a:r>
            <a:r>
              <a:rPr lang="en-US" sz="2000" dirty="0"/>
              <a:t>(one time effort</a:t>
            </a:r>
            <a:r>
              <a:rPr lang="en-US" sz="2000" dirty="0" smtClean="0"/>
              <a:t>)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sz="2000" dirty="0" smtClean="0"/>
              <a:t>Pre-compute tables (one time effort)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sz="2000" dirty="0"/>
              <a:t>P</a:t>
            </a:r>
            <a:r>
              <a:rPr lang="en-US" sz="2000" dirty="0" smtClean="0"/>
              <a:t>erform encryption using tables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1134" y="5791200"/>
            <a:ext cx="5621731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Implementation: Stanford </a:t>
            </a:r>
            <a:r>
              <a:rPr lang="en-US" sz="2000" dirty="0" err="1" smtClean="0"/>
              <a:t>Javascript</a:t>
            </a:r>
            <a:r>
              <a:rPr lang="en-US" sz="2000" dirty="0" smtClean="0"/>
              <a:t> Crypto Library</a:t>
            </a:r>
            <a:br>
              <a:rPr lang="en-US" sz="2000" dirty="0" smtClean="0"/>
            </a:br>
            <a:r>
              <a:rPr lang="en-US" sz="2000" dirty="0" smtClean="0"/>
              <a:t>https://crypto.stanford.edu/sjcl/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0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in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Advanced Encryption Standard (AES) Instruction Set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2400" dirty="0" smtClean="0"/>
              <a:t>Proposed seven AES instructions in 2008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2400" dirty="0" smtClean="0"/>
              <a:t>Intel </a:t>
            </a:r>
            <a:r>
              <a:rPr lang="en-US" sz="2400" dirty="0" err="1" smtClean="0"/>
              <a:t>Westmere</a:t>
            </a:r>
            <a:r>
              <a:rPr lang="en-US" sz="2400" dirty="0"/>
              <a:t> </a:t>
            </a:r>
            <a:r>
              <a:rPr lang="en-US" sz="1600" dirty="0" smtClean="0"/>
              <a:t>(2010 Intel Core + later)</a:t>
            </a:r>
            <a:r>
              <a:rPr lang="en-US" sz="2400" dirty="0" smtClean="0"/>
              <a:t>, AMD Bulldozer </a:t>
            </a:r>
            <a:r>
              <a:rPr lang="en-US" sz="1600" dirty="0" smtClean="0"/>
              <a:t>( + later)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err="1">
                <a:latin typeface="+mj-lt"/>
              </a:rPr>
              <a:t>a</a:t>
            </a:r>
            <a:r>
              <a:rPr lang="en-US" sz="2800" dirty="0" err="1" smtClean="0">
                <a:latin typeface="+mj-lt"/>
              </a:rPr>
              <a:t>esenc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aesenclast</a:t>
            </a:r>
            <a:r>
              <a:rPr lang="en-US" sz="2800" dirty="0" smtClean="0"/>
              <a:t>: do one round of AES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	128 bit registers: xmm1=state, xmm2=round key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i="1" dirty="0" err="1" smtClean="0">
                <a:latin typeface="+mj-lt"/>
              </a:rPr>
              <a:t>aesenc</a:t>
            </a:r>
            <a:r>
              <a:rPr lang="en-US" sz="2800" i="1" dirty="0" smtClean="0">
                <a:latin typeface="+mj-lt"/>
              </a:rPr>
              <a:t> xmm1, xmm2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/>
              <a:t>; puts result in xmm1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err="1">
                <a:latin typeface="+mj-lt"/>
              </a:rPr>
              <a:t>a</a:t>
            </a:r>
            <a:r>
              <a:rPr lang="en-US" sz="2800" dirty="0" err="1" smtClean="0">
                <a:latin typeface="+mj-lt"/>
              </a:rPr>
              <a:t>eskeygenassist</a:t>
            </a:r>
            <a:r>
              <a:rPr lang="en-US" sz="2800" dirty="0" smtClean="0"/>
              <a:t>: performs AES key expansion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Claim 2-10x speed-up over </a:t>
            </a:r>
            <a:r>
              <a:rPr lang="en-US" sz="2800" dirty="0" err="1" smtClean="0"/>
              <a:t>OpenSSL</a:t>
            </a:r>
            <a:r>
              <a:rPr lang="en-US" sz="2800" dirty="0" smtClean="0"/>
              <a:t> on same hardware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8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Modes of operation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 use of PRP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Electronic Code Book (ECB) mode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Problem: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2</a:t>
            </a:r>
            <a:r>
              <a:rPr lang="en-US" dirty="0" smtClean="0"/>
              <a:t> ⟶ c</a:t>
            </a:r>
            <a:r>
              <a:rPr lang="en-US" baseline="-25000" dirty="0" smtClean="0"/>
              <a:t>1</a:t>
            </a:r>
            <a:r>
              <a:rPr lang="en-US" dirty="0" smtClean="0"/>
              <a:t> = c</a:t>
            </a:r>
            <a:r>
              <a:rPr lang="en-US" baseline="-25000" dirty="0" smtClean="0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45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2514600"/>
            <a:ext cx="8382000" cy="492443"/>
            <a:chOff x="304800" y="2514600"/>
            <a:chExt cx="8382000" cy="492443"/>
          </a:xfrm>
        </p:grpSpPr>
        <p:grpSp>
          <p:nvGrpSpPr>
            <p:cNvPr id="13" name="Group 12"/>
            <p:cNvGrpSpPr/>
            <p:nvPr/>
          </p:nvGrpSpPr>
          <p:grpSpPr>
            <a:xfrm>
              <a:off x="1143000" y="2514600"/>
              <a:ext cx="5715000" cy="457200"/>
              <a:chOff x="1143000" y="2514600"/>
              <a:chExt cx="5715000" cy="457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143000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290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433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6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m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15000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543800" y="2516909"/>
              <a:ext cx="1143000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" y="2514600"/>
              <a:ext cx="575094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PT: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8960" y="2620089"/>
              <a:ext cx="363881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1600" i="1" dirty="0" smtClean="0"/>
                <a:t>• • •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4800" y="3733800"/>
            <a:ext cx="8382000" cy="492443"/>
            <a:chOff x="304800" y="2514600"/>
            <a:chExt cx="8382000" cy="492443"/>
          </a:xfrm>
        </p:grpSpPr>
        <p:grpSp>
          <p:nvGrpSpPr>
            <p:cNvPr id="16" name="Group 15"/>
            <p:cNvGrpSpPr/>
            <p:nvPr/>
          </p:nvGrpSpPr>
          <p:grpSpPr>
            <a:xfrm>
              <a:off x="1143000" y="2514600"/>
              <a:ext cx="5715000" cy="457200"/>
              <a:chOff x="1143000" y="2514600"/>
              <a:chExt cx="5715000" cy="457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143000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290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433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576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</a:t>
                </a:r>
                <a:r>
                  <a:rPr lang="en-US" sz="24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15000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7543800" y="2516909"/>
              <a:ext cx="1143000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800" y="2514600"/>
              <a:ext cx="57349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/>
                <a:t>C</a:t>
              </a:r>
              <a:r>
                <a:rPr lang="en-US" sz="3200" dirty="0" smtClean="0"/>
                <a:t>T: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8960" y="2620089"/>
              <a:ext cx="363881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1600" i="1" dirty="0" smtClean="0"/>
                <a:t>• • •</a:t>
              </a:r>
            </a:p>
          </p:txBody>
        </p:sp>
      </p:grpSp>
      <p:sp>
        <p:nvSpPr>
          <p:cNvPr id="25" name="Down Arrow 24"/>
          <p:cNvSpPr/>
          <p:nvPr/>
        </p:nvSpPr>
        <p:spPr>
          <a:xfrm>
            <a:off x="2747818" y="3103722"/>
            <a:ext cx="228600" cy="533400"/>
          </a:xfrm>
          <a:prstGeom prst="downArrow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5033818" y="3103722"/>
            <a:ext cx="228600" cy="533400"/>
          </a:xfrm>
          <a:prstGeom prst="downArrow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0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possibly go wrong?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46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69133" y="1796716"/>
            <a:ext cx="1557734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Plaintext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76870" y="1796716"/>
            <a:ext cx="183826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Ciphertext</a:t>
            </a:r>
            <a:endParaRPr lang="en-US" sz="3200" dirty="0" smtClean="0"/>
          </a:p>
        </p:txBody>
      </p:sp>
      <p:pic>
        <p:nvPicPr>
          <p:cNvPr id="32" name="Content Placeholder 3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2552700"/>
            <a:ext cx="2489200" cy="2743200"/>
          </a:xfr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2552700"/>
            <a:ext cx="2489200" cy="27432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419600" y="2286000"/>
            <a:ext cx="3352800" cy="32766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81244" y="5715000"/>
            <a:ext cx="1781513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400" dirty="0" smtClean="0"/>
              <a:t>Images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219968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for ECB mode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ECB is not semantically secure for messages that contain more than one block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1873" y="2935037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1060" y="3239837"/>
            <a:ext cx="1676400" cy="1676400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Chal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← K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0" name="Straight Arrow Connector 19"/>
          <p:cNvCxnSpPr>
            <a:endCxn id="18" idx="3"/>
          </p:cNvCxnSpPr>
          <p:nvPr/>
        </p:nvCxnSpPr>
        <p:spPr>
          <a:xfrm flipH="1">
            <a:off x="2537460" y="3896912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537460" y="4230437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91092" y="2630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48" y="2586182"/>
            <a:ext cx="1241752" cy="31184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606540" y="3239837"/>
            <a:ext cx="1676400" cy="1676400"/>
            <a:chOff x="6477000" y="2590800"/>
            <a:chExt cx="1676400" cy="1676400"/>
          </a:xfrm>
          <a:solidFill>
            <a:schemeClr val="accent1"/>
          </a:solidFill>
        </p:grpSpPr>
        <p:sp>
          <p:nvSpPr>
            <p:cNvPr id="33" name="Rounded Rectangle 32"/>
            <p:cNvSpPr/>
            <p:nvPr/>
          </p:nvSpPr>
          <p:spPr>
            <a:xfrm>
              <a:off x="6477000" y="2590800"/>
              <a:ext cx="1676400" cy="1676400"/>
            </a:xfrm>
            <a:prstGeom prst="roundRect">
              <a:avLst/>
            </a:prstGeom>
            <a:grpFill/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Adv. A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55" y="3200400"/>
              <a:ext cx="1092489" cy="819367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4097178" y="3283892"/>
            <a:ext cx="1984967" cy="110799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>
                <a:latin typeface="+mj-lt"/>
              </a:rPr>
              <a:t>m</a:t>
            </a:r>
            <a:r>
              <a:rPr lang="en-US" sz="2000" baseline="-25000" dirty="0">
                <a:latin typeface="+mj-lt"/>
              </a:rPr>
              <a:t>0</a:t>
            </a:r>
            <a:r>
              <a:rPr lang="en-US" sz="2000" dirty="0">
                <a:latin typeface="+mj-lt"/>
              </a:rPr>
              <a:t> = “Hello World</a:t>
            </a:r>
            <a:r>
              <a:rPr lang="en-US" sz="2000" dirty="0" smtClean="0">
                <a:latin typeface="+mj-lt"/>
              </a:rPr>
              <a:t>”</a:t>
            </a:r>
          </a:p>
          <a:p>
            <a:r>
              <a:rPr lang="en-US" sz="2000" dirty="0" smtClean="0">
                <a:latin typeface="+mj-lt"/>
              </a:rPr>
              <a:t>m</a:t>
            </a:r>
            <a:r>
              <a:rPr lang="en-US" sz="2000" baseline="-25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 = “Hello </a:t>
            </a:r>
            <a:r>
              <a:rPr lang="en-US" sz="2000" dirty="0" err="1" smtClean="0">
                <a:latin typeface="+mj-lt"/>
              </a:rPr>
              <a:t>Hello</a:t>
            </a:r>
            <a:r>
              <a:rPr lang="en-US" sz="2000" dirty="0" smtClean="0">
                <a:latin typeface="+mj-lt"/>
              </a:rPr>
              <a:t>”</a:t>
            </a:r>
            <a:endParaRPr lang="en-US" sz="2000" dirty="0">
              <a:latin typeface="+mj-lt"/>
            </a:endParaRPr>
          </a:p>
          <a:p>
            <a:endParaRPr lang="en-US" sz="3200" dirty="0" smtClean="0"/>
          </a:p>
        </p:txBody>
      </p:sp>
      <p:sp>
        <p:nvSpPr>
          <p:cNvPr id="6" name="Right Brace 5"/>
          <p:cNvSpPr/>
          <p:nvPr/>
        </p:nvSpPr>
        <p:spPr>
          <a:xfrm rot="16200000">
            <a:off x="5300233" y="2690960"/>
            <a:ext cx="100871" cy="1185862"/>
          </a:xfrm>
          <a:prstGeom prst="rightBrace">
            <a:avLst>
              <a:gd name="adj1" fmla="val 83805"/>
              <a:gd name="adj2" fmla="val 50000"/>
            </a:avLst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19909" y="2955131"/>
            <a:ext cx="861518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400" dirty="0" smtClean="0"/>
              <a:t>Two blocks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8214" y="4325778"/>
            <a:ext cx="1907573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← E(</a:t>
            </a:r>
            <a:r>
              <a:rPr lang="en-US" sz="2000" dirty="0" err="1" smtClean="0"/>
              <a:t>k,</a:t>
            </a:r>
            <a:r>
              <a:rPr lang="en-US" sz="2000" b="1" dirty="0" err="1" smtClean="0"/>
              <a:t>m</a:t>
            </a:r>
            <a:r>
              <a:rPr lang="en-US" sz="2000" b="1" baseline="-25000" dirty="0" err="1" smtClean="0"/>
              <a:t>b</a:t>
            </a:r>
            <a:r>
              <a:rPr lang="en-US" sz="2000" dirty="0"/>
              <a:t>)</a:t>
            </a:r>
            <a:endParaRPr lang="en-US" sz="2000" dirty="0" smtClean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450196" y="4916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74734" y="5525837"/>
            <a:ext cx="214000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f c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 = c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output 0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else output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1873" y="6038998"/>
            <a:ext cx="293490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Adv</a:t>
            </a:r>
            <a:r>
              <a:rPr lang="en-US" sz="3200" baseline="-25000" dirty="0" err="1" smtClean="0"/>
              <a:t>SS</a:t>
            </a:r>
            <a:r>
              <a:rPr lang="en-US" sz="3200" dirty="0" smtClean="0"/>
              <a:t>[A,ECB] = 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24200" y="5895169"/>
            <a:ext cx="494014" cy="810431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3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Deterministic counter mode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from a PRF F: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E</a:t>
            </a:r>
            <a:r>
              <a:rPr lang="en-US" baseline="-25000" dirty="0" smtClean="0">
                <a:latin typeface="+mj-lt"/>
              </a:rPr>
              <a:t>DETCTR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k,m</a:t>
            </a:r>
            <a:r>
              <a:rPr lang="en-US" dirty="0" smtClean="0">
                <a:latin typeface="+mj-lt"/>
              </a:rPr>
              <a:t>) =</a:t>
            </a:r>
          </a:p>
          <a:p>
            <a:pPr marL="0" indent="0">
              <a:spcBef>
                <a:spcPts val="25512"/>
              </a:spcBef>
              <a:buNone/>
            </a:pPr>
            <a:r>
              <a:rPr lang="en-US" dirty="0" smtClean="0"/>
              <a:t>Stream cipher built from a PRF (e.g. AES, 3DES) </a:t>
            </a:r>
            <a:br>
              <a:rPr lang="en-US" dirty="0" smtClean="0"/>
            </a:br>
            <a:r>
              <a:rPr lang="en-US" dirty="0" smtClean="0"/>
              <a:t>Better than ECB but only works as long as key is only used once (one-time-key)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2602205"/>
            <a:ext cx="5791200" cy="2133600"/>
            <a:chOff x="3048000" y="2514600"/>
            <a:chExt cx="5791200" cy="2133600"/>
          </a:xfrm>
        </p:grpSpPr>
        <p:grpSp>
          <p:nvGrpSpPr>
            <p:cNvPr id="9" name="Group 8"/>
            <p:cNvGrpSpPr/>
            <p:nvPr/>
          </p:nvGrpSpPr>
          <p:grpSpPr>
            <a:xfrm>
              <a:off x="3433618" y="2514600"/>
              <a:ext cx="5253182" cy="459509"/>
              <a:chOff x="3433618" y="2514600"/>
              <a:chExt cx="5253182" cy="45950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433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m[0]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576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[1]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543800" y="2516909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[L]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18960" y="2620089"/>
                <a:ext cx="3638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US" sz="1600" i="1" dirty="0" smtClean="0"/>
                  <a:t>• • •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710093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[2]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433618" y="3263169"/>
              <a:ext cx="5253182" cy="459509"/>
              <a:chOff x="3433618" y="2514600"/>
              <a:chExt cx="5253182" cy="45950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433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F(k,0)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576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F(k,1)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543800" y="2516909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F(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k,L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018960" y="2620089"/>
                <a:ext cx="3638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US" sz="1600" i="1" dirty="0" smtClean="0"/>
                  <a:t>• • •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710093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F(k,2)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3048000" y="2866310"/>
              <a:ext cx="3513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000000"/>
                  </a:solidFill>
                </a:rPr>
                <a:t>⊕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223689" y="3962400"/>
              <a:ext cx="5615511" cy="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3433618" y="4188691"/>
              <a:ext cx="5253182" cy="459509"/>
              <a:chOff x="3433618" y="2514600"/>
              <a:chExt cx="5253182" cy="45950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433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[0]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576618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c[1]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2516909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c[L]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018960" y="2620089"/>
                <a:ext cx="3638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ctr"/>
                <a:r>
                  <a:rPr lang="en-US" sz="1600" i="1" dirty="0" smtClean="0"/>
                  <a:t>• • •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10093" y="2514600"/>
                <a:ext cx="1143000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c[2]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9906000" y="1828801"/>
            <a:ext cx="1600200" cy="4572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ugly</a:t>
            </a:r>
          </a:p>
        </p:txBody>
      </p:sp>
    </p:spTree>
    <p:extLst>
      <p:ext uri="{BB962C8B-B14F-4D97-AF65-F5344CB8AC3E}">
        <p14:creationId xmlns:p14="http://schemas.microsoft.com/office/powerpoint/2010/main" val="236366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Deterministic counter mode 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49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71600"/>
            <a:ext cx="84582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Theorem: For any L &gt; 0,</a:t>
            </a:r>
          </a:p>
          <a:p>
            <a:pPr marL="0" indent="0">
              <a:buNone/>
            </a:pPr>
            <a:r>
              <a:rPr lang="en-US" dirty="0" smtClean="0"/>
              <a:t>If F is a secure PRF over (K,X,X) then</a:t>
            </a:r>
          </a:p>
          <a:p>
            <a:pPr marL="0" indent="0">
              <a:buNone/>
            </a:pPr>
            <a:r>
              <a:rPr lang="en-US" dirty="0" smtClean="0"/>
              <a:t>E</a:t>
            </a:r>
            <a:r>
              <a:rPr lang="en-US" baseline="-25000" dirty="0" smtClean="0"/>
              <a:t>DETCTR</a:t>
            </a:r>
            <a:r>
              <a:rPr lang="en-US" dirty="0" smtClean="0"/>
              <a:t> is a sem. secure cipher over (K,X</a:t>
            </a:r>
            <a:r>
              <a:rPr lang="en-US" baseline="30000" dirty="0" smtClean="0"/>
              <a:t>L</a:t>
            </a:r>
            <a:r>
              <a:rPr lang="en-US" dirty="0" smtClean="0"/>
              <a:t>,X</a:t>
            </a:r>
            <a:r>
              <a:rPr lang="en-US" baseline="30000" dirty="0" smtClean="0"/>
              <a:t>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In particular, for any eff. adversary A attacking E</a:t>
            </a:r>
            <a:r>
              <a:rPr lang="en-US" baseline="-25000" dirty="0" smtClean="0"/>
              <a:t>DETCTR</a:t>
            </a:r>
            <a:r>
              <a:rPr lang="en-US" dirty="0" smtClean="0"/>
              <a:t> there exists an eff. PRF adversary B </a:t>
            </a:r>
            <a:r>
              <a:rPr lang="en-US" dirty="0" err="1" smtClean="0"/>
              <a:t>s.t.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Adv</a:t>
            </a:r>
            <a:r>
              <a:rPr lang="en-US" baseline="-25000" dirty="0" err="1" smtClean="0"/>
              <a:t>SS</a:t>
            </a:r>
            <a:r>
              <a:rPr lang="en-US" dirty="0" smtClean="0"/>
              <a:t>[A,EDETCTR] = 2 ∙</a:t>
            </a:r>
            <a:r>
              <a:rPr lang="en-US" dirty="0" err="1" smtClean="0"/>
              <a:t>Adv</a:t>
            </a:r>
            <a:r>
              <a:rPr lang="en-US" baseline="-25000" dirty="0" err="1" smtClean="0"/>
              <a:t>PRF</a:t>
            </a:r>
            <a:r>
              <a:rPr lang="en-US" dirty="0" smtClean="0"/>
              <a:t>[B,F]</a:t>
            </a:r>
          </a:p>
        </p:txBody>
      </p:sp>
    </p:spTree>
    <p:extLst>
      <p:ext uri="{BB962C8B-B14F-4D97-AF65-F5344CB8AC3E}">
        <p14:creationId xmlns:p14="http://schemas.microsoft.com/office/powerpoint/2010/main" val="35072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Abstractly: PRFs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461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Pseudo Random </a:t>
            </a:r>
            <a:r>
              <a:rPr lang="en-US" sz="2400" u="sng" dirty="0" smtClean="0"/>
              <a:t>Function</a:t>
            </a:r>
            <a:r>
              <a:rPr lang="en-US" sz="2400" dirty="0" smtClean="0"/>
              <a:t> (PRF) defined over (</a:t>
            </a:r>
            <a:r>
              <a:rPr lang="en-US" sz="2400" i="1" dirty="0" smtClean="0"/>
              <a:t>K,X,Y</a:t>
            </a:r>
            <a:r>
              <a:rPr lang="en-US" sz="2400" dirty="0" smtClean="0"/>
              <a:t>):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2400" dirty="0" smtClean="0"/>
              <a:t>such that there exists an “efficient” algorithm to evaluate </a:t>
            </a:r>
            <a:r>
              <a:rPr lang="en-US" sz="2400" i="1" dirty="0" smtClean="0"/>
              <a:t>F(</a:t>
            </a:r>
            <a:r>
              <a:rPr lang="en-US" sz="2400" i="1" dirty="0" err="1" smtClean="0"/>
              <a:t>k,x</a:t>
            </a:r>
            <a:r>
              <a:rPr lang="en-US" sz="2400" i="1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i="1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92" y="1981200"/>
            <a:ext cx="3808017" cy="3798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95400" y="3429000"/>
            <a:ext cx="6553200" cy="2819400"/>
            <a:chOff x="1905000" y="3429000"/>
            <a:chExt cx="6553200" cy="2819400"/>
          </a:xfrm>
        </p:grpSpPr>
        <p:sp>
          <p:nvSpPr>
            <p:cNvPr id="6" name="Oval 5"/>
            <p:cNvSpPr/>
            <p:nvPr/>
          </p:nvSpPr>
          <p:spPr>
            <a:xfrm>
              <a:off x="1905000" y="3429000"/>
              <a:ext cx="1828799" cy="2819400"/>
            </a:xfrm>
            <a:prstGeom prst="ellipse">
              <a:avLst/>
            </a:prstGeom>
            <a:solidFill>
              <a:schemeClr val="accent2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327822" y="4000500"/>
              <a:ext cx="3130378" cy="2133600"/>
            </a:xfrm>
            <a:prstGeom prst="ellipse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i="1" dirty="0" smtClean="0">
                  <a:solidFill>
                    <a:schemeClr val="bg1"/>
                  </a:solidFill>
                </a:rPr>
                <a:t>Y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048000" y="4038600"/>
              <a:ext cx="3962400" cy="533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895600" y="4191000"/>
              <a:ext cx="4495800" cy="16002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819399" y="4724400"/>
              <a:ext cx="365661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346516" y="3959423"/>
              <a:ext cx="1253548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i="1" dirty="0" smtClean="0"/>
                <a:t>F(k,⋅), k ∊ K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2590800" y="4572000"/>
            <a:ext cx="3810000" cy="2667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5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3147" y="5324866"/>
            <a:ext cx="5638800" cy="1158875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/>
              <a:t>An attacker can learn that two encrypted </a:t>
            </a:r>
            <a:br>
              <a:rPr lang="en-US" sz="2400" dirty="0"/>
            </a:br>
            <a:r>
              <a:rPr lang="en-US" sz="2400" dirty="0"/>
              <a:t>files (two encrypted packets) are the same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under CPA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Ciphers that return the same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(e.g., ECB, CTR) for the same plaintext are not semantically secure under a chosen plaintext attack (CPA) (many-time-key)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51873" y="2935037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1060" y="3239837"/>
            <a:ext cx="1676400" cy="1676400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Chal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← K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91092" y="2630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48" y="2586182"/>
            <a:ext cx="1241752" cy="31184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606540" y="3239837"/>
            <a:ext cx="1676400" cy="1676400"/>
            <a:chOff x="6477000" y="2590800"/>
            <a:chExt cx="1676400" cy="1676400"/>
          </a:xfrm>
          <a:solidFill>
            <a:schemeClr val="accent1"/>
          </a:solidFill>
        </p:grpSpPr>
        <p:sp>
          <p:nvSpPr>
            <p:cNvPr id="33" name="Rounded Rectangle 32"/>
            <p:cNvSpPr/>
            <p:nvPr/>
          </p:nvSpPr>
          <p:spPr>
            <a:xfrm>
              <a:off x="6477000" y="2590800"/>
              <a:ext cx="1676400" cy="1676400"/>
            </a:xfrm>
            <a:prstGeom prst="roundRect">
              <a:avLst/>
            </a:prstGeom>
            <a:grpFill/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Adv. A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55" y="3200400"/>
              <a:ext cx="1092489" cy="819367"/>
            </a:xfrm>
            <a:prstGeom prst="rect">
              <a:avLst/>
            </a:prstGeom>
            <a:grpFill/>
          </p:spPr>
        </p:pic>
      </p:grpSp>
      <p:cxnSp>
        <p:nvCxnSpPr>
          <p:cNvPr id="35" name="Straight Arrow Connector 34"/>
          <p:cNvCxnSpPr/>
          <p:nvPr/>
        </p:nvCxnSpPr>
        <p:spPr>
          <a:xfrm>
            <a:off x="7450196" y="4916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74734" y="5525837"/>
            <a:ext cx="214000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f </a:t>
            </a:r>
            <a:r>
              <a:rPr lang="en-US" sz="2400" dirty="0" err="1" smtClean="0">
                <a:latin typeface="+mj-lt"/>
              </a:rPr>
              <a:t>c</a:t>
            </a:r>
            <a:r>
              <a:rPr lang="en-US" sz="2400" baseline="-25000" dirty="0" err="1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= c</a:t>
            </a:r>
            <a:r>
              <a:rPr lang="en-US" sz="2400" baseline="-25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output 0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else output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37460" y="3159765"/>
            <a:ext cx="4069080" cy="648292"/>
            <a:chOff x="2537460" y="3159765"/>
            <a:chExt cx="4069080" cy="64829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2537460" y="3467542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37460" y="3801067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097178" y="3159765"/>
              <a:ext cx="117019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>
                  <a:latin typeface="+mj-lt"/>
                </a:rPr>
                <a:t>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/>
                <a:t>0</a:t>
              </a:r>
              <a:r>
                <a:rPr lang="en-US" sz="2000" baseline="-25000" dirty="0" smtClean="0"/>
                <a:t> </a:t>
              </a:r>
              <a:r>
                <a:rPr lang="en-US" sz="2000" dirty="0">
                  <a:latin typeface="+mj-lt"/>
                </a:rPr>
                <a:t>∊</a:t>
              </a:r>
              <a:r>
                <a:rPr lang="en-US" sz="2000" dirty="0" smtClean="0">
                  <a:latin typeface="+mj-lt"/>
                </a:rPr>
                <a:t> M</a:t>
              </a:r>
              <a:endParaRPr lang="en-US" sz="3200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97178" y="3500280"/>
              <a:ext cx="123912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37460" y="3808649"/>
            <a:ext cx="4069080" cy="648292"/>
            <a:chOff x="2537460" y="3808649"/>
            <a:chExt cx="4069080" cy="648292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2537460" y="4116426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537460" y="4449951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97178" y="3808649"/>
              <a:ext cx="113653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 smtClean="0"/>
                <a:t>1 </a:t>
              </a:r>
              <a:r>
                <a:rPr lang="en-US" sz="2000" dirty="0" smtClean="0"/>
                <a:t>∊ M</a:t>
              </a:r>
              <a:endParaRPr lang="en-US" sz="320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97178" y="4149164"/>
              <a:ext cx="133209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C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9906000" y="1828801"/>
            <a:ext cx="1600200" cy="4572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ugly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601200" y="3028895"/>
            <a:ext cx="2819400" cy="2482757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emphasize that this means encryption must be randomized!</a:t>
            </a:r>
          </a:p>
        </p:txBody>
      </p:sp>
    </p:spTree>
    <p:extLst>
      <p:ext uri="{BB962C8B-B14F-4D97-AF65-F5344CB8AC3E}">
        <p14:creationId xmlns:p14="http://schemas.microsoft.com/office/powerpoint/2010/main" val="14891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under CPA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attacker can learn that two encrypted files (two encrypted packets) are the same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Two solutions:</a:t>
            </a:r>
          </a:p>
          <a:p>
            <a:pPr marL="800100" lvl="1" indent="-457200">
              <a:buAutoNum type="arabicPeriod"/>
            </a:pPr>
            <a:r>
              <a:rPr lang="en-US" dirty="0" smtClean="0"/>
              <a:t>Randomized encryption</a:t>
            </a:r>
          </a:p>
          <a:p>
            <a:pPr marL="622300" lvl="2" indent="0">
              <a:buNone/>
            </a:pPr>
            <a:r>
              <a:rPr lang="en-US" dirty="0" smtClean="0"/>
              <a:t>Encrypting the same </a:t>
            </a:r>
            <a:r>
              <a:rPr lang="en-US" dirty="0" err="1" smtClean="0"/>
              <a:t>msg</a:t>
            </a:r>
            <a:r>
              <a:rPr lang="en-US" dirty="0" smtClean="0"/>
              <a:t> twice gives different 	</a:t>
            </a:r>
            <a:r>
              <a:rPr lang="en-US" dirty="0" err="1" smtClean="0"/>
              <a:t>ciphertexts</a:t>
            </a:r>
            <a:r>
              <a:rPr lang="en-US" dirty="0" smtClean="0"/>
              <a:t> (</a:t>
            </a:r>
            <a:r>
              <a:rPr lang="en-US" dirty="0" err="1" smtClean="0"/>
              <a:t>w.h.p</a:t>
            </a:r>
            <a:r>
              <a:rPr lang="en-US" dirty="0" smtClean="0"/>
              <a:t>.)</a:t>
            </a:r>
          </a:p>
          <a:p>
            <a:pPr marL="622300" lvl="2" indent="0">
              <a:buNone/>
            </a:pPr>
            <a:r>
              <a:rPr lang="en-US" dirty="0" err="1" smtClean="0"/>
              <a:t>Ciphertext</a:t>
            </a:r>
            <a:r>
              <a:rPr lang="en-US" dirty="0" smtClean="0"/>
              <a:t> must be longer than plaintext</a:t>
            </a:r>
          </a:p>
          <a:p>
            <a:pPr marL="800100" lvl="1" indent="-457200">
              <a:buAutoNum type="arabicPeriod"/>
            </a:pPr>
            <a:r>
              <a:rPr lang="en-US" dirty="0" smtClean="0"/>
              <a:t>Nonce-based encryption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14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encryption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Nonce n: a value that changes for each msg. </a:t>
            </a:r>
          </a:p>
          <a:p>
            <a:pPr marL="0" indent="0">
              <a:buNone/>
            </a:pPr>
            <a:r>
              <a:rPr lang="en-US" dirty="0" smtClean="0"/>
              <a:t>	E(</a:t>
            </a:r>
            <a:r>
              <a:rPr lang="en-US" dirty="0" err="1" smtClean="0"/>
              <a:t>k,m,n</a:t>
            </a:r>
            <a:r>
              <a:rPr lang="en-US" dirty="0" smtClean="0"/>
              <a:t>) / D(</a:t>
            </a:r>
            <a:r>
              <a:rPr lang="en-US" dirty="0" err="1" smtClean="0"/>
              <a:t>k,c,n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k,n</a:t>
            </a:r>
            <a:r>
              <a:rPr lang="en-US" dirty="0" smtClean="0"/>
              <a:t>) pair never used more than once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238920" y="2952039"/>
            <a:ext cx="8666161" cy="2189712"/>
            <a:chOff x="152400" y="2632776"/>
            <a:chExt cx="8666161" cy="218971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7223182" y="3949137"/>
              <a:ext cx="1219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8749" y="2724479"/>
              <a:ext cx="1817651" cy="18429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599" y="2852955"/>
              <a:ext cx="838200" cy="854320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4227" y="2717975"/>
              <a:ext cx="838200" cy="1041962"/>
            </a:xfrm>
            <a:prstGeom prst="rect">
              <a:avLst/>
            </a:prstGeom>
          </p:spPr>
        </p:pic>
        <p:cxnSp>
          <p:nvCxnSpPr>
            <p:cNvPr id="9" name="Curved Connector 8"/>
            <p:cNvCxnSpPr/>
            <p:nvPr/>
          </p:nvCxnSpPr>
          <p:spPr bwMode="auto">
            <a:xfrm>
              <a:off x="3516348" y="3759936"/>
              <a:ext cx="2888586" cy="189201"/>
            </a:xfrm>
            <a:prstGeom prst="curvedConnector3">
              <a:avLst>
                <a:gd name="adj1" fmla="val 58879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Can 9"/>
            <p:cNvSpPr/>
            <p:nvPr/>
          </p:nvSpPr>
          <p:spPr bwMode="auto">
            <a:xfrm rot="5836288">
              <a:off x="4455392" y="2771414"/>
              <a:ext cx="457200" cy="2080261"/>
            </a:xfrm>
            <a:prstGeom prst="can">
              <a:avLst/>
            </a:prstGeom>
            <a:solidFill>
              <a:schemeClr val="accent5">
                <a:alpha val="24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1111" y="2632776"/>
              <a:ext cx="406888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endParaRPr lang="en-US" sz="2800" b="0" dirty="0" smtClean="0">
                <a:latin typeface="Calibri"/>
                <a:cs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" y="3575270"/>
              <a:ext cx="49051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/>
                <a:t>m</a:t>
              </a:r>
              <a:r>
                <a:rPr lang="en-US" sz="2400" dirty="0" err="1" smtClean="0"/>
                <a:t>,n</a:t>
              </a:r>
              <a:endParaRPr lang="en-US" sz="2400" dirty="0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0599" y="3707275"/>
              <a:ext cx="838200" cy="483725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52400" y="4003043"/>
              <a:ext cx="838199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7" idx="2"/>
            </p:cNvCxnSpPr>
            <p:nvPr/>
          </p:nvCxnSpPr>
          <p:spPr>
            <a:xfrm flipV="1">
              <a:off x="1409699" y="4191000"/>
              <a:ext cx="0" cy="4572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17710" y="4453156"/>
              <a:ext cx="1619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828799" y="3949137"/>
              <a:ext cx="1219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58044" y="3522609"/>
              <a:ext cx="156613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E(</a:t>
              </a:r>
              <a:r>
                <a:rPr lang="en-US" sz="2400" dirty="0" err="1" smtClean="0"/>
                <a:t>k,m,n</a:t>
              </a:r>
              <a:r>
                <a:rPr lang="en-US" sz="2400" dirty="0" smtClean="0"/>
                <a:t>) = c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14227" y="3707275"/>
              <a:ext cx="838200" cy="483725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10853" y="3574347"/>
              <a:ext cx="37029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/>
                <a:t>c</a:t>
              </a:r>
              <a:r>
                <a:rPr lang="en-US" sz="2400" dirty="0" err="1" smtClean="0"/>
                <a:t>,n</a:t>
              </a:r>
              <a:endParaRPr lang="en-US" sz="2400" dirty="0" smtClean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6839617" y="4191000"/>
              <a:ext cx="0" cy="4572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947628" y="4453156"/>
              <a:ext cx="1619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52427" y="3522609"/>
              <a:ext cx="156613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E(</a:t>
              </a:r>
              <a:r>
                <a:rPr lang="en-US" sz="2400" dirty="0" err="1" smtClean="0"/>
                <a:t>k,c,n</a:t>
              </a:r>
              <a:r>
                <a:rPr lang="en-US" sz="2400" dirty="0" smtClean="0"/>
                <a:t>) =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7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encryption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Method 1: Nonce is a counter </a:t>
            </a:r>
            <a:br>
              <a:rPr lang="en-US" dirty="0" smtClean="0"/>
            </a:br>
            <a:r>
              <a:rPr lang="en-US" dirty="0" smtClean="0"/>
              <a:t>	(e.g., packet 	counter)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Used when </a:t>
            </a:r>
            <a:r>
              <a:rPr lang="en-US" sz="2400" dirty="0" err="1" smtClean="0"/>
              <a:t>encryptor</a:t>
            </a:r>
            <a:r>
              <a:rPr lang="en-US" sz="2400" dirty="0" smtClean="0"/>
              <a:t> keeps state from </a:t>
            </a:r>
            <a:r>
              <a:rPr lang="en-US" sz="2400" dirty="0" err="1" smtClean="0"/>
              <a:t>msg</a:t>
            </a:r>
            <a:r>
              <a:rPr lang="en-US" sz="2400" dirty="0" smtClean="0"/>
              <a:t> to </a:t>
            </a:r>
            <a:r>
              <a:rPr lang="en-US" sz="2400" dirty="0" err="1" smtClean="0"/>
              <a:t>msg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If </a:t>
            </a:r>
            <a:r>
              <a:rPr lang="en-US" sz="2400" dirty="0" err="1" smtClean="0"/>
              <a:t>decryptor</a:t>
            </a:r>
            <a:r>
              <a:rPr lang="en-US" sz="2400" dirty="0" smtClean="0"/>
              <a:t> has same state, nonce need not be 					transmitted (i.e., </a:t>
            </a:r>
            <a:r>
              <a:rPr lang="en-US" sz="2400" dirty="0" err="1" smtClean="0"/>
              <a:t>len</a:t>
            </a:r>
            <a:r>
              <a:rPr lang="en-US" sz="2400" dirty="0" smtClean="0"/>
              <a:t>(PT) = </a:t>
            </a:r>
            <a:r>
              <a:rPr lang="en-US" sz="2400" dirty="0" err="1" smtClean="0"/>
              <a:t>len</a:t>
            </a:r>
            <a:r>
              <a:rPr lang="en-US" sz="2400" dirty="0" smtClean="0"/>
              <a:t>(CT))</a:t>
            </a:r>
          </a:p>
          <a:p>
            <a:pPr marL="0" indent="0">
              <a:buNone/>
            </a:pPr>
            <a:r>
              <a:rPr lang="en-US" dirty="0" smtClean="0"/>
              <a:t>Method 2: </a:t>
            </a:r>
            <a:r>
              <a:rPr lang="en-US" dirty="0" err="1" smtClean="0"/>
              <a:t>encryptor</a:t>
            </a:r>
            <a:r>
              <a:rPr lang="en-US" dirty="0" smtClean="0"/>
              <a:t> chooses a random nonce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No state required but nonce has to be transmitted with CT</a:t>
            </a:r>
          </a:p>
        </p:txBody>
      </p:sp>
    </p:spTree>
    <p:extLst>
      <p:ext uri="{BB962C8B-B14F-4D97-AF65-F5344CB8AC3E}">
        <p14:creationId xmlns:p14="http://schemas.microsoft.com/office/powerpoint/2010/main" val="25738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Cipher block chaining mode (CBC)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Let(E,D) be a PRP. E</a:t>
            </a:r>
            <a:r>
              <a:rPr lang="en-US" sz="2400" baseline="-25000" dirty="0" smtClean="0"/>
              <a:t>CBC</a:t>
            </a:r>
            <a:r>
              <a:rPr lang="en-US" sz="2400" dirty="0" smtClean="0"/>
              <a:t>(</a:t>
            </a:r>
            <a:r>
              <a:rPr lang="en-US" sz="2400" dirty="0" err="1" smtClean="0"/>
              <a:t>k,m</a:t>
            </a:r>
            <a:r>
              <a:rPr lang="en-US" sz="2400" dirty="0" smtClean="0"/>
              <a:t>): chose </a:t>
            </a:r>
            <a:r>
              <a:rPr lang="en-US" sz="2400" b="1" u="sng" dirty="0" smtClean="0"/>
              <a:t>random</a:t>
            </a:r>
            <a:r>
              <a:rPr lang="en-US" sz="2400" dirty="0" smtClean="0"/>
              <a:t> IV ∊ X and do:</a:t>
            </a:r>
            <a:endParaRPr lang="en-US" sz="2400" dirty="0"/>
          </a:p>
        </p:txBody>
      </p:sp>
      <p:grpSp>
        <p:nvGrpSpPr>
          <p:cNvPr id="195" name="Group 194"/>
          <p:cNvGrpSpPr/>
          <p:nvPr/>
        </p:nvGrpSpPr>
        <p:grpSpPr>
          <a:xfrm>
            <a:off x="1066800" y="2209800"/>
            <a:ext cx="7010400" cy="3232150"/>
            <a:chOff x="152400" y="2209800"/>
            <a:chExt cx="7010400" cy="3232150"/>
          </a:xfrm>
        </p:grpSpPr>
        <p:sp>
          <p:nvSpPr>
            <p:cNvPr id="4" name="Rectangle 3"/>
            <p:cNvSpPr/>
            <p:nvPr/>
          </p:nvSpPr>
          <p:spPr>
            <a:xfrm>
              <a:off x="152400" y="4679950"/>
              <a:ext cx="7010400" cy="7620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17" name="Elbow Connector 116"/>
            <p:cNvCxnSpPr/>
            <p:nvPr/>
          </p:nvCxnSpPr>
          <p:spPr>
            <a:xfrm>
              <a:off x="830796" y="2652712"/>
              <a:ext cx="1350429" cy="614363"/>
            </a:xfrm>
            <a:prstGeom prst="bentConnector3">
              <a:avLst>
                <a:gd name="adj1" fmla="val -78"/>
              </a:avLst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/>
            <p:cNvGrpSpPr/>
            <p:nvPr/>
          </p:nvGrpSpPr>
          <p:grpSpPr>
            <a:xfrm>
              <a:off x="2112430" y="2667000"/>
              <a:ext cx="351378" cy="2133600"/>
              <a:chOff x="2112430" y="2667000"/>
              <a:chExt cx="351378" cy="21336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112430" y="3013916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b="1" dirty="0">
                    <a:solidFill>
                      <a:srgbClr val="000000"/>
                    </a:solidFill>
                  </a:rPr>
                  <a:t>⊕</a:t>
                </a:r>
              </a:p>
            </p:txBody>
          </p:sp>
          <p:cxnSp>
            <p:nvCxnSpPr>
              <p:cNvPr id="120" name="Straight Arrow Connector 119"/>
              <p:cNvCxnSpPr/>
              <p:nvPr/>
            </p:nvCxnSpPr>
            <p:spPr>
              <a:xfrm flipH="1">
                <a:off x="2288119" y="3171845"/>
                <a:ext cx="1" cy="609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>
                <a:stCxn id="98" idx="2"/>
              </p:cNvCxnSpPr>
              <p:nvPr/>
            </p:nvCxnSpPr>
            <p:spPr>
              <a:xfrm>
                <a:off x="2288120" y="2667000"/>
                <a:ext cx="0" cy="48579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 flipH="1">
                <a:off x="2288120" y="4238645"/>
                <a:ext cx="1" cy="56195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/>
            <p:cNvGrpSpPr/>
            <p:nvPr/>
          </p:nvGrpSpPr>
          <p:grpSpPr>
            <a:xfrm>
              <a:off x="2288120" y="2667000"/>
              <a:ext cx="1435107" cy="2133600"/>
              <a:chOff x="2288120" y="2667000"/>
              <a:chExt cx="1435107" cy="2133600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3371849" y="2667000"/>
                <a:ext cx="351378" cy="2133600"/>
                <a:chOff x="2112430" y="2667000"/>
                <a:chExt cx="351378" cy="2133600"/>
              </a:xfrm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2112430" y="3013916"/>
                  <a:ext cx="351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b="1" dirty="0">
                      <a:solidFill>
                        <a:srgbClr val="000000"/>
                      </a:solidFill>
                    </a:rPr>
                    <a:t>⊕</a:t>
                  </a:r>
                </a:p>
              </p:txBody>
            </p:sp>
            <p:cxnSp>
              <p:nvCxnSpPr>
                <p:cNvPr id="137" name="Straight Arrow Connector 136"/>
                <p:cNvCxnSpPr/>
                <p:nvPr/>
              </p:nvCxnSpPr>
              <p:spPr>
                <a:xfrm flipH="1">
                  <a:off x="2288119" y="3171845"/>
                  <a:ext cx="1" cy="609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/>
                <p:cNvCxnSpPr/>
                <p:nvPr/>
              </p:nvCxnSpPr>
              <p:spPr>
                <a:xfrm>
                  <a:off x="2288120" y="2667000"/>
                  <a:ext cx="0" cy="48579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/>
                <p:nvPr/>
              </p:nvCxnSpPr>
              <p:spPr>
                <a:xfrm flipH="1">
                  <a:off x="2288121" y="4238645"/>
                  <a:ext cx="1" cy="56195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59"/>
              <p:cNvGrpSpPr/>
              <p:nvPr/>
            </p:nvGrpSpPr>
            <p:grpSpPr>
              <a:xfrm>
                <a:off x="2288120" y="3267075"/>
                <a:ext cx="1140880" cy="1152525"/>
                <a:chOff x="2288120" y="3267075"/>
                <a:chExt cx="1140880" cy="1152525"/>
              </a:xfrm>
            </p:grpSpPr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2288120" y="4419600"/>
                  <a:ext cx="60748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flipV="1">
                  <a:off x="2895600" y="3267075"/>
                  <a:ext cx="0" cy="1152525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/>
                <p:cNvCxnSpPr/>
                <p:nvPr/>
              </p:nvCxnSpPr>
              <p:spPr>
                <a:xfrm>
                  <a:off x="2895600" y="3267075"/>
                  <a:ext cx="533400" cy="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2" name="Group 181"/>
            <p:cNvGrpSpPr/>
            <p:nvPr/>
          </p:nvGrpSpPr>
          <p:grpSpPr>
            <a:xfrm>
              <a:off x="375714" y="4832350"/>
              <a:ext cx="6139007" cy="457200"/>
              <a:chOff x="1976293" y="2514600"/>
              <a:chExt cx="6139007" cy="457200"/>
            </a:xfrm>
          </p:grpSpPr>
          <p:sp>
            <p:nvSpPr>
              <p:cNvPr id="183" name="Rectangle 182"/>
              <p:cNvSpPr/>
              <p:nvPr/>
            </p:nvSpPr>
            <p:spPr>
              <a:xfrm>
                <a:off x="3433618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[0]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693037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c[1]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5942932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c[2]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7205139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[3]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976293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IV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3569232" y="2667000"/>
              <a:ext cx="1435107" cy="2133600"/>
              <a:chOff x="2288120" y="2667000"/>
              <a:chExt cx="1435107" cy="2133600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3371849" y="2667000"/>
                <a:ext cx="351378" cy="2133600"/>
                <a:chOff x="2112430" y="2667000"/>
                <a:chExt cx="351378" cy="2133600"/>
              </a:xfrm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2112430" y="3013916"/>
                  <a:ext cx="351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b="1" dirty="0">
                      <a:solidFill>
                        <a:srgbClr val="000000"/>
                      </a:solidFill>
                    </a:rPr>
                    <a:t>⊕</a:t>
                  </a:r>
                </a:p>
              </p:txBody>
            </p:sp>
            <p:cxnSp>
              <p:nvCxnSpPr>
                <p:cNvPr id="169" name="Straight Arrow Connector 168"/>
                <p:cNvCxnSpPr/>
                <p:nvPr/>
              </p:nvCxnSpPr>
              <p:spPr>
                <a:xfrm flipH="1">
                  <a:off x="2288119" y="3171845"/>
                  <a:ext cx="1" cy="609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Arrow Connector 169"/>
                <p:cNvCxnSpPr/>
                <p:nvPr/>
              </p:nvCxnSpPr>
              <p:spPr>
                <a:xfrm>
                  <a:off x="2288120" y="2667000"/>
                  <a:ext cx="0" cy="48579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Arrow Connector 170"/>
                <p:cNvCxnSpPr/>
                <p:nvPr/>
              </p:nvCxnSpPr>
              <p:spPr>
                <a:xfrm flipH="1">
                  <a:off x="2288120" y="4238645"/>
                  <a:ext cx="1" cy="56195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2288120" y="3267075"/>
                <a:ext cx="1140880" cy="1152525"/>
                <a:chOff x="2288120" y="3267075"/>
                <a:chExt cx="1140880" cy="1152525"/>
              </a:xfrm>
            </p:grpSpPr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2288120" y="4419600"/>
                  <a:ext cx="60748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2895600" y="3267075"/>
                  <a:ext cx="0" cy="1152525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Arrow Connector 166"/>
                <p:cNvCxnSpPr/>
                <p:nvPr/>
              </p:nvCxnSpPr>
              <p:spPr>
                <a:xfrm>
                  <a:off x="2895600" y="3267075"/>
                  <a:ext cx="533400" cy="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2" name="Group 171"/>
            <p:cNvGrpSpPr/>
            <p:nvPr/>
          </p:nvGrpSpPr>
          <p:grpSpPr>
            <a:xfrm>
              <a:off x="4851932" y="2667000"/>
              <a:ext cx="1435107" cy="2133600"/>
              <a:chOff x="2288120" y="2667000"/>
              <a:chExt cx="1435107" cy="2133600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3371849" y="2667000"/>
                <a:ext cx="351378" cy="2133600"/>
                <a:chOff x="2112430" y="2667000"/>
                <a:chExt cx="351378" cy="2133600"/>
              </a:xfrm>
            </p:grpSpPr>
            <p:sp>
              <p:nvSpPr>
                <p:cNvPr id="178" name="Rectangle 177"/>
                <p:cNvSpPr/>
                <p:nvPr/>
              </p:nvSpPr>
              <p:spPr>
                <a:xfrm>
                  <a:off x="2112430" y="3013916"/>
                  <a:ext cx="351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b="1" dirty="0">
                      <a:solidFill>
                        <a:srgbClr val="000000"/>
                      </a:solidFill>
                    </a:rPr>
                    <a:t>⊕</a:t>
                  </a:r>
                </a:p>
              </p:txBody>
            </p:sp>
            <p:cxnSp>
              <p:nvCxnSpPr>
                <p:cNvPr id="179" name="Straight Arrow Connector 178"/>
                <p:cNvCxnSpPr/>
                <p:nvPr/>
              </p:nvCxnSpPr>
              <p:spPr>
                <a:xfrm flipH="1">
                  <a:off x="2288119" y="3171845"/>
                  <a:ext cx="1" cy="609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/>
                <p:nvPr/>
              </p:nvCxnSpPr>
              <p:spPr>
                <a:xfrm>
                  <a:off x="2288120" y="2667000"/>
                  <a:ext cx="0" cy="48579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/>
                <p:cNvCxnSpPr/>
                <p:nvPr/>
              </p:nvCxnSpPr>
              <p:spPr>
                <a:xfrm flipH="1">
                  <a:off x="2288120" y="4238645"/>
                  <a:ext cx="1" cy="56195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/>
            </p:nvGrpSpPr>
            <p:grpSpPr>
              <a:xfrm>
                <a:off x="2288120" y="3267075"/>
                <a:ext cx="1140880" cy="1152525"/>
                <a:chOff x="2288120" y="3267075"/>
                <a:chExt cx="1140880" cy="1152525"/>
              </a:xfrm>
            </p:grpSpPr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2288120" y="4419600"/>
                  <a:ext cx="607480" cy="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2895600" y="3267075"/>
                  <a:ext cx="0" cy="1152525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Arrow Connector 176"/>
                <p:cNvCxnSpPr/>
                <p:nvPr/>
              </p:nvCxnSpPr>
              <p:spPr>
                <a:xfrm>
                  <a:off x="2895600" y="3267075"/>
                  <a:ext cx="533400" cy="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1833039" y="3781445"/>
              <a:ext cx="4681681" cy="457200"/>
              <a:chOff x="3433618" y="2514600"/>
              <a:chExt cx="4681681" cy="4572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693037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E(k,∙)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942932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E(k,∙)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205138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E(k,∙)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433618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E(k,∙)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375714" y="2209800"/>
              <a:ext cx="6139007" cy="457200"/>
              <a:chOff x="1976293" y="2514600"/>
              <a:chExt cx="6139007" cy="4572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3433618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m[0]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693037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[1]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942932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[2]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205139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m[3]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976293" y="2514600"/>
                <a:ext cx="910161" cy="457200"/>
              </a:xfrm>
              <a:prstGeom prst="rect">
                <a:avLst/>
              </a:prstGeom>
              <a:solidFill>
                <a:schemeClr val="bg1"/>
              </a:solidFill>
              <a:ln w="28575" cap="rnd" cmpd="sng">
                <a:solidFill>
                  <a:schemeClr val="accent5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IV</a:t>
                </a:r>
                <a:endParaRPr lang="en-US" sz="2400" baseline="-25000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6" name="TextBox 195"/>
          <p:cNvSpPr txBox="1"/>
          <p:nvPr/>
        </p:nvSpPr>
        <p:spPr>
          <a:xfrm>
            <a:off x="779336" y="5867399"/>
            <a:ext cx="1968103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ciphertext</a:t>
            </a:r>
            <a:r>
              <a:rPr lang="en-US" sz="3200" dirty="0" smtClean="0"/>
              <a:t> </a:t>
            </a:r>
          </a:p>
        </p:txBody>
      </p:sp>
      <p:cxnSp>
        <p:nvCxnSpPr>
          <p:cNvPr id="198" name="Straight Connector 197"/>
          <p:cNvCxnSpPr/>
          <p:nvPr/>
        </p:nvCxnSpPr>
        <p:spPr>
          <a:xfrm flipV="1">
            <a:off x="2318147" y="5289549"/>
            <a:ext cx="174093" cy="57785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3479802" y="5479832"/>
            <a:ext cx="5180540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800" dirty="0" smtClean="0"/>
              <a:t>Decryption:</a:t>
            </a:r>
          </a:p>
          <a:p>
            <a:pPr algn="ctr"/>
            <a:r>
              <a:rPr lang="en-US" sz="2800" dirty="0" smtClean="0"/>
              <a:t>c[0] = E(k, </a:t>
            </a:r>
            <a:r>
              <a:rPr lang="en-US" sz="2800" dirty="0" err="1" smtClean="0"/>
              <a:t>IV</a:t>
            </a:r>
            <a:r>
              <a:rPr lang="en-US" sz="2800" b="1" dirty="0" err="1" smtClean="0">
                <a:solidFill>
                  <a:srgbClr val="000000"/>
                </a:solidFill>
              </a:rPr>
              <a:t>⊕</a:t>
            </a:r>
            <a:r>
              <a:rPr lang="en-US" sz="2800" dirty="0" err="1" smtClean="0"/>
              <a:t>m</a:t>
            </a:r>
            <a:r>
              <a:rPr lang="en-US" sz="2800" dirty="0" smtClean="0"/>
              <a:t>[0]) ⟶ </a:t>
            </a:r>
          </a:p>
          <a:p>
            <a:pPr algn="ctr"/>
            <a:r>
              <a:rPr lang="en-US" sz="2800" dirty="0" smtClean="0"/>
              <a:t>m[0] = D(</a:t>
            </a:r>
            <a:r>
              <a:rPr lang="en-US" sz="2800" dirty="0" err="1" smtClean="0"/>
              <a:t>k,c</a:t>
            </a:r>
            <a:r>
              <a:rPr lang="en-US" sz="2800" dirty="0" smtClean="0"/>
              <a:t>[0]) </a:t>
            </a:r>
            <a:r>
              <a:rPr lang="en-US" sz="2800" b="1" dirty="0" smtClean="0">
                <a:solidFill>
                  <a:srgbClr val="000000"/>
                </a:solidFill>
              </a:rPr>
              <a:t>⊕</a:t>
            </a:r>
            <a:r>
              <a:rPr lang="en-US" sz="2800" dirty="0"/>
              <a:t> </a:t>
            </a:r>
            <a:r>
              <a:rPr lang="en-US" sz="2800" dirty="0" smtClean="0"/>
              <a:t>IV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5441421" y="6359842"/>
            <a:ext cx="2398181" cy="412652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5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2" grpId="0" animBg="1"/>
      <p:bldP spid="202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 on CBC with random IV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CBC where attacker can predict the IV is not CPA-secure</a:t>
            </a:r>
          </a:p>
          <a:p>
            <a:pPr marL="0" indent="0">
              <a:buNone/>
            </a:pPr>
            <a:r>
              <a:rPr lang="en-US" sz="2400" dirty="0" smtClean="0"/>
              <a:t>Suppose given c ← E</a:t>
            </a:r>
            <a:r>
              <a:rPr lang="en-US" sz="2400" baseline="-25000" dirty="0" smtClean="0"/>
              <a:t>CBC</a:t>
            </a:r>
            <a:r>
              <a:rPr lang="en-US" sz="2400" dirty="0" smtClean="0"/>
              <a:t>(</a:t>
            </a:r>
            <a:r>
              <a:rPr lang="en-US" sz="2400" dirty="0" err="1" smtClean="0"/>
              <a:t>k,m</a:t>
            </a:r>
            <a:r>
              <a:rPr lang="en-US" sz="2400" dirty="0" smtClean="0"/>
              <a:t>) Adv. can predict IV for next msg.</a:t>
            </a:r>
          </a:p>
          <a:p>
            <a:pPr marL="0" indent="0">
              <a:spcBef>
                <a:spcPts val="25512"/>
              </a:spcBef>
              <a:buNone/>
            </a:pPr>
            <a:r>
              <a:rPr lang="en-US" sz="2400" dirty="0" smtClean="0"/>
              <a:t>Bug in SSL</a:t>
            </a:r>
            <a:r>
              <a:rPr lang="en-US" sz="2400" smtClean="0"/>
              <a:t>/TLS 1.1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IV for record #i is last CT block of record #(i-1)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51873" y="2797050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861060" y="3101850"/>
            <a:ext cx="1676400" cy="1676400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Chal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← K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2537460" y="3329555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537460" y="366308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691092" y="2492250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48" y="2448195"/>
            <a:ext cx="1241752" cy="311847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606540" y="3101850"/>
            <a:ext cx="1676400" cy="1676400"/>
            <a:chOff x="6477000" y="2590800"/>
            <a:chExt cx="1676400" cy="1676400"/>
          </a:xfrm>
          <a:solidFill>
            <a:schemeClr val="accent1"/>
          </a:solidFill>
        </p:grpSpPr>
        <p:sp>
          <p:nvSpPr>
            <p:cNvPr id="69" name="Rounded Rectangle 68"/>
            <p:cNvSpPr/>
            <p:nvPr/>
          </p:nvSpPr>
          <p:spPr>
            <a:xfrm>
              <a:off x="6477000" y="2590800"/>
              <a:ext cx="1676400" cy="1676400"/>
            </a:xfrm>
            <a:prstGeom prst="roundRect">
              <a:avLst/>
            </a:prstGeom>
            <a:grpFill/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Adv. A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55" y="3200400"/>
              <a:ext cx="1092489" cy="819367"/>
            </a:xfrm>
            <a:prstGeom prst="rect">
              <a:avLst/>
            </a:prstGeom>
            <a:grpFill/>
          </p:spPr>
        </p:pic>
      </p:grpSp>
      <p:sp>
        <p:nvSpPr>
          <p:cNvPr id="71" name="TextBox 70"/>
          <p:cNvSpPr txBox="1"/>
          <p:nvPr/>
        </p:nvSpPr>
        <p:spPr>
          <a:xfrm>
            <a:off x="3505200" y="3021778"/>
            <a:ext cx="524182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0</a:t>
            </a:r>
            <a:r>
              <a:rPr lang="en-US" sz="2000" baseline="-25000" dirty="0" smtClean="0"/>
              <a:t> </a:t>
            </a:r>
            <a:r>
              <a:rPr lang="en-US" sz="2000" dirty="0"/>
              <a:t>∊</a:t>
            </a:r>
            <a:r>
              <a:rPr lang="en-US" sz="2000" dirty="0" smtClean="0"/>
              <a:t> X</a:t>
            </a:r>
            <a:endParaRPr lang="en-US" sz="32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6655263" y="4778250"/>
            <a:ext cx="1578958" cy="1348264"/>
            <a:chOff x="6655263" y="4778250"/>
            <a:chExt cx="1578958" cy="1348264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7450196" y="4778250"/>
              <a:ext cx="0" cy="6096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655263" y="5387850"/>
              <a:ext cx="1578958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output 0 </a:t>
              </a:r>
            </a:p>
            <a:p>
              <a:pPr algn="ctr"/>
              <a:r>
                <a:rPr lang="en-US" sz="2400" dirty="0" smtClean="0">
                  <a:latin typeface="+mj-lt"/>
                </a:rPr>
                <a:t>if c[1] = c</a:t>
              </a:r>
              <a:r>
                <a:rPr lang="en-US" sz="2400" baseline="-25000" dirty="0" smtClean="0">
                  <a:latin typeface="+mj-lt"/>
                </a:rPr>
                <a:t>1</a:t>
              </a:r>
              <a:r>
                <a:rPr lang="en-US" sz="2400" dirty="0" smtClean="0">
                  <a:latin typeface="+mj-lt"/>
                </a:rPr>
                <a:t>[1]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3505200" y="3362293"/>
            <a:ext cx="2531142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/>
              <a:t>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←</a:t>
            </a:r>
            <a:r>
              <a:rPr lang="en-US" sz="2000" dirty="0" smtClean="0"/>
              <a:t> [IV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E(k,0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⊕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IV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/>
              <a:t>)]</a:t>
            </a:r>
            <a:endParaRPr lang="en-US" sz="3200" dirty="0" smtClean="0"/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2537460" y="3978439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2537460" y="4311964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505200" y="3670662"/>
            <a:ext cx="2824491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 IV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⊕IV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, m</a:t>
            </a:r>
            <a:r>
              <a:rPr lang="en-US" sz="2000" baseline="-25000" dirty="0" smtClean="0">
                <a:solidFill>
                  <a:srgbClr val="000000"/>
                </a:solidFill>
              </a:rPr>
              <a:t>0</a:t>
            </a:r>
            <a:r>
              <a:rPr lang="en-US" sz="2000" dirty="0" smtClean="0">
                <a:solidFill>
                  <a:srgbClr val="000000"/>
                </a:solidFill>
              </a:rPr>
              <a:t> ≠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∊ M</a:t>
            </a:r>
            <a:endParaRPr lang="en-US" sz="3200" dirty="0" smtClean="0"/>
          </a:p>
        </p:txBody>
      </p:sp>
      <p:sp>
        <p:nvSpPr>
          <p:cNvPr id="78" name="TextBox 77"/>
          <p:cNvSpPr txBox="1"/>
          <p:nvPr/>
        </p:nvSpPr>
        <p:spPr>
          <a:xfrm>
            <a:off x="3505200" y="4011177"/>
            <a:ext cx="2386231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 </a:t>
            </a:r>
            <a:r>
              <a:rPr lang="en-US" sz="2000" dirty="0"/>
              <a:t>←</a:t>
            </a:r>
            <a:r>
              <a:rPr lang="en-US" sz="2000" dirty="0" smtClean="0"/>
              <a:t> [IV, E(k,IV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)] or</a:t>
            </a:r>
          </a:p>
          <a:p>
            <a:r>
              <a:rPr lang="en-US" sz="2000" dirty="0"/>
              <a:t>c ← [IV, </a:t>
            </a:r>
            <a:r>
              <a:rPr lang="en-US" sz="2000" dirty="0" smtClean="0"/>
              <a:t>E(k,m</a:t>
            </a:r>
            <a:r>
              <a:rPr lang="en-US" sz="2000" baseline="-25000" dirty="0" smtClean="0"/>
              <a:t>1</a:t>
            </a:r>
            <a:r>
              <a:rPr lang="en-US" sz="2000" dirty="0">
                <a:solidFill>
                  <a:srgbClr val="000000"/>
                </a:solidFill>
              </a:rPr>
              <a:t> ⊕ </a:t>
            </a:r>
            <a:r>
              <a:rPr lang="en-US" sz="2000" dirty="0" smtClean="0"/>
              <a:t>IV)]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04297" y="4318953"/>
            <a:ext cx="1684757" cy="1273063"/>
            <a:chOff x="4304297" y="4318953"/>
            <a:chExt cx="1684757" cy="1273063"/>
          </a:xfrm>
        </p:grpSpPr>
        <p:sp>
          <p:nvSpPr>
            <p:cNvPr id="7" name="TextBox 6"/>
            <p:cNvSpPr txBox="1"/>
            <p:nvPr/>
          </p:nvSpPr>
          <p:spPr>
            <a:xfrm>
              <a:off x="4304297" y="5284239"/>
              <a:ext cx="1684757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000" dirty="0" smtClean="0"/>
                <a:t>(IV </a:t>
              </a:r>
              <a:r>
                <a:rPr lang="en-US" sz="2000" dirty="0" smtClean="0">
                  <a:solidFill>
                    <a:srgbClr val="000000"/>
                  </a:solidFill>
                </a:rPr>
                <a:t>⊕ IV</a:t>
              </a:r>
              <a:r>
                <a:rPr lang="en-US" sz="20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2000" dirty="0" smtClean="0">
                  <a:solidFill>
                    <a:srgbClr val="000000"/>
                  </a:solidFill>
                </a:rPr>
                <a:t>)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</a:rPr>
                <a:t>⊕IV</a:t>
              </a:r>
              <a:endParaRPr lang="en-US" sz="2000" baseline="-2500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5049522" y="4318953"/>
              <a:ext cx="264156" cy="963924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>
          <a:xfrm>
            <a:off x="3966265" y="3711450"/>
            <a:ext cx="290744" cy="246594"/>
          </a:xfrm>
          <a:prstGeom prst="roundRect">
            <a:avLst/>
          </a:prstGeom>
          <a:solidFill>
            <a:schemeClr val="accent5">
              <a:alpha val="25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461168" y="2086503"/>
            <a:ext cx="290744" cy="246594"/>
          </a:xfrm>
          <a:prstGeom prst="roundRect">
            <a:avLst/>
          </a:prstGeom>
          <a:solidFill>
            <a:schemeClr val="accent5">
              <a:alpha val="25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43400" y="4011177"/>
            <a:ext cx="838199" cy="300787"/>
          </a:xfrm>
          <a:prstGeom prst="roundRect">
            <a:avLst/>
          </a:prstGeom>
          <a:solidFill>
            <a:schemeClr val="accent2">
              <a:alpha val="25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4498345" y="3369875"/>
            <a:ext cx="1393086" cy="300787"/>
          </a:xfrm>
          <a:prstGeom prst="roundRect">
            <a:avLst/>
          </a:prstGeom>
          <a:solidFill>
            <a:schemeClr val="accent2">
              <a:alpha val="25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0771" y="4011177"/>
            <a:ext cx="375904" cy="300787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0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4" grpId="0"/>
      <p:bldP spid="77" grpId="0"/>
      <p:bldP spid="78" grpId="0"/>
      <p:bldP spid="12" grpId="0" animBg="1"/>
      <p:bldP spid="86" grpId="0" animBg="1"/>
      <p:bldP spid="13" grpId="0" animBg="1"/>
      <p:bldP spid="88" grpId="0" animBg="1"/>
      <p:bldP spid="16" grpId="0" animBg="1"/>
      <p:bldP spid="1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Nonce-based CBC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CBC with unique nonce: key = (k, 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two independent keys</a:t>
            </a:r>
            <a:br>
              <a:rPr lang="en-US" sz="2400" dirty="0" smtClean="0"/>
            </a:br>
            <a:r>
              <a:rPr lang="en-US" sz="2400" dirty="0" smtClean="0"/>
              <a:t>unique nonce means: (</a:t>
            </a:r>
            <a:r>
              <a:rPr lang="en-US" sz="2400" dirty="0" err="1" smtClean="0"/>
              <a:t>key,n</a:t>
            </a:r>
            <a:r>
              <a:rPr lang="en-US" sz="2400" dirty="0" smtClean="0"/>
              <a:t>) pair is used for only one msg.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66800" y="4679950"/>
            <a:ext cx="7010400" cy="7620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3026830" y="2667000"/>
            <a:ext cx="351378" cy="2133600"/>
            <a:chOff x="2112430" y="2667000"/>
            <a:chExt cx="351378" cy="2133600"/>
          </a:xfrm>
        </p:grpSpPr>
        <p:sp>
          <p:nvSpPr>
            <p:cNvPr id="49" name="Rectangle 48"/>
            <p:cNvSpPr/>
            <p:nvPr/>
          </p:nvSpPr>
          <p:spPr>
            <a:xfrm>
              <a:off x="2112430" y="3013916"/>
              <a:ext cx="3513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srgbClr val="000000"/>
                  </a:solidFill>
                </a:rPr>
                <a:t>⊕</a:t>
              </a: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H="1">
              <a:off x="2288119" y="3171845"/>
              <a:ext cx="1" cy="6096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98" idx="2"/>
            </p:cNvCxnSpPr>
            <p:nvPr/>
          </p:nvCxnSpPr>
          <p:spPr>
            <a:xfrm>
              <a:off x="2288120" y="2667000"/>
              <a:ext cx="0" cy="48579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H="1">
              <a:off x="2288120" y="4238645"/>
              <a:ext cx="1" cy="56195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1745193" y="2667000"/>
            <a:ext cx="2892434" cy="2133600"/>
            <a:chOff x="830793" y="2667000"/>
            <a:chExt cx="2892434" cy="2133600"/>
          </a:xfrm>
        </p:grpSpPr>
        <p:grpSp>
          <p:nvGrpSpPr>
            <p:cNvPr id="135" name="Group 134"/>
            <p:cNvGrpSpPr/>
            <p:nvPr/>
          </p:nvGrpSpPr>
          <p:grpSpPr>
            <a:xfrm>
              <a:off x="3371849" y="2667000"/>
              <a:ext cx="351378" cy="2133600"/>
              <a:chOff x="2112430" y="2667000"/>
              <a:chExt cx="351378" cy="2133600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2112430" y="3013916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b="1" dirty="0">
                    <a:solidFill>
                      <a:srgbClr val="000000"/>
                    </a:solidFill>
                  </a:rPr>
                  <a:t>⊕</a:t>
                </a:r>
              </a:p>
            </p:txBody>
          </p:sp>
          <p:cxnSp>
            <p:nvCxnSpPr>
              <p:cNvPr id="137" name="Straight Arrow Connector 136"/>
              <p:cNvCxnSpPr/>
              <p:nvPr/>
            </p:nvCxnSpPr>
            <p:spPr>
              <a:xfrm flipH="1">
                <a:off x="2288119" y="3171845"/>
                <a:ext cx="1" cy="609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>
                <a:off x="2288120" y="2667000"/>
                <a:ext cx="0" cy="48579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 flipH="1">
                <a:off x="2288121" y="4238645"/>
                <a:ext cx="1" cy="56195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/>
            <p:cNvGrpSpPr/>
            <p:nvPr/>
          </p:nvGrpSpPr>
          <p:grpSpPr>
            <a:xfrm>
              <a:off x="830793" y="3267075"/>
              <a:ext cx="2598207" cy="1152525"/>
              <a:chOff x="830793" y="3267075"/>
              <a:chExt cx="2598207" cy="1152525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2288120" y="4419600"/>
                <a:ext cx="60748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2895600" y="3267075"/>
                <a:ext cx="0" cy="1152525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2895600" y="3267075"/>
                <a:ext cx="533400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30793" y="4419600"/>
                <a:ext cx="819834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1650627" y="3267075"/>
                <a:ext cx="0" cy="1152525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650627" y="3267075"/>
                <a:ext cx="533400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2" name="Group 181"/>
          <p:cNvGrpSpPr/>
          <p:nvPr/>
        </p:nvGrpSpPr>
        <p:grpSpPr>
          <a:xfrm>
            <a:off x="1290114" y="4832350"/>
            <a:ext cx="6139007" cy="457200"/>
            <a:chOff x="1976293" y="2514600"/>
            <a:chExt cx="6139007" cy="457200"/>
          </a:xfrm>
        </p:grpSpPr>
        <p:sp>
          <p:nvSpPr>
            <p:cNvPr id="183" name="Rectangle 182"/>
            <p:cNvSpPr/>
            <p:nvPr/>
          </p:nvSpPr>
          <p:spPr>
            <a:xfrm>
              <a:off x="3433618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r>
                <a:rPr lang="en-US" sz="2400" dirty="0" smtClean="0">
                  <a:solidFill>
                    <a:schemeClr val="tx1"/>
                  </a:solidFill>
                </a:rPr>
                <a:t>[0]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693037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c[1]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942932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c[2]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7205139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  <a:r>
                <a:rPr lang="en-US" sz="2400" dirty="0" smtClean="0">
                  <a:solidFill>
                    <a:schemeClr val="tx1"/>
                  </a:solidFill>
                </a:rPr>
                <a:t>[3]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976293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nonce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483632" y="2667000"/>
            <a:ext cx="1435107" cy="2133600"/>
            <a:chOff x="2288120" y="2667000"/>
            <a:chExt cx="1435107" cy="2133600"/>
          </a:xfrm>
        </p:grpSpPr>
        <p:grpSp>
          <p:nvGrpSpPr>
            <p:cNvPr id="163" name="Group 162"/>
            <p:cNvGrpSpPr/>
            <p:nvPr/>
          </p:nvGrpSpPr>
          <p:grpSpPr>
            <a:xfrm>
              <a:off x="3371849" y="2667000"/>
              <a:ext cx="351378" cy="2133600"/>
              <a:chOff x="2112430" y="2667000"/>
              <a:chExt cx="351378" cy="2133600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2112430" y="3013916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b="1" dirty="0">
                    <a:solidFill>
                      <a:srgbClr val="000000"/>
                    </a:solidFill>
                  </a:rPr>
                  <a:t>⊕</a:t>
                </a:r>
              </a:p>
            </p:txBody>
          </p:sp>
          <p:cxnSp>
            <p:nvCxnSpPr>
              <p:cNvPr id="169" name="Straight Arrow Connector 168"/>
              <p:cNvCxnSpPr/>
              <p:nvPr/>
            </p:nvCxnSpPr>
            <p:spPr>
              <a:xfrm flipH="1">
                <a:off x="2288119" y="3171845"/>
                <a:ext cx="1" cy="609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>
                <a:off x="2288120" y="2667000"/>
                <a:ext cx="0" cy="48579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 flipH="1">
                <a:off x="2288120" y="4238645"/>
                <a:ext cx="1" cy="56195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2288120" y="3267075"/>
              <a:ext cx="1140880" cy="1152525"/>
              <a:chOff x="2288120" y="3267075"/>
              <a:chExt cx="1140880" cy="1152525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2288120" y="4419600"/>
                <a:ext cx="60748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V="1">
                <a:off x="2895600" y="3267075"/>
                <a:ext cx="0" cy="1152525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2895600" y="3267075"/>
                <a:ext cx="533400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2" name="Group 171"/>
          <p:cNvGrpSpPr/>
          <p:nvPr/>
        </p:nvGrpSpPr>
        <p:grpSpPr>
          <a:xfrm>
            <a:off x="5766332" y="2667000"/>
            <a:ext cx="1435107" cy="2133600"/>
            <a:chOff x="2288120" y="2667000"/>
            <a:chExt cx="1435107" cy="2133600"/>
          </a:xfrm>
        </p:grpSpPr>
        <p:grpSp>
          <p:nvGrpSpPr>
            <p:cNvPr id="173" name="Group 172"/>
            <p:cNvGrpSpPr/>
            <p:nvPr/>
          </p:nvGrpSpPr>
          <p:grpSpPr>
            <a:xfrm>
              <a:off x="3371849" y="2667000"/>
              <a:ext cx="351378" cy="2133600"/>
              <a:chOff x="2112430" y="2667000"/>
              <a:chExt cx="351378" cy="2133600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2112430" y="3013916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400" b="1" dirty="0">
                    <a:solidFill>
                      <a:srgbClr val="000000"/>
                    </a:solidFill>
                  </a:rPr>
                  <a:t>⊕</a:t>
                </a:r>
              </a:p>
            </p:txBody>
          </p:sp>
          <p:cxnSp>
            <p:nvCxnSpPr>
              <p:cNvPr id="179" name="Straight Arrow Connector 178"/>
              <p:cNvCxnSpPr/>
              <p:nvPr/>
            </p:nvCxnSpPr>
            <p:spPr>
              <a:xfrm flipH="1">
                <a:off x="2288119" y="3171845"/>
                <a:ext cx="1" cy="60960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/>
              <p:nvPr/>
            </p:nvCxnSpPr>
            <p:spPr>
              <a:xfrm>
                <a:off x="2288120" y="2667000"/>
                <a:ext cx="0" cy="48579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 flipH="1">
                <a:off x="2288120" y="4238645"/>
                <a:ext cx="1" cy="56195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/>
            <p:nvPr/>
          </p:nvGrpSpPr>
          <p:grpSpPr>
            <a:xfrm>
              <a:off x="2288120" y="3267075"/>
              <a:ext cx="1140880" cy="1152525"/>
              <a:chOff x="2288120" y="3267075"/>
              <a:chExt cx="1140880" cy="1152525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>
                <a:off x="2288120" y="4419600"/>
                <a:ext cx="607480" cy="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V="1">
                <a:off x="2895600" y="3267075"/>
                <a:ext cx="0" cy="1152525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2895600" y="3267075"/>
                <a:ext cx="533400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Rectangle 89"/>
          <p:cNvSpPr/>
          <p:nvPr/>
        </p:nvSpPr>
        <p:spPr>
          <a:xfrm>
            <a:off x="4006858" y="3781445"/>
            <a:ext cx="910161" cy="4572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accent5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E(k,∙)</a:t>
            </a:r>
            <a:endParaRPr lang="en-US" sz="2400" baseline="-25000" dirty="0" smtClean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256753" y="3781445"/>
            <a:ext cx="910161" cy="4572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accent5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E(k,∙)</a:t>
            </a:r>
            <a:endParaRPr lang="en-US" sz="2400" baseline="-25000" dirty="0" smtClean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518959" y="3781445"/>
            <a:ext cx="910161" cy="4572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accent5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E(k,∙)</a:t>
            </a:r>
            <a:endParaRPr lang="en-US" sz="2400" baseline="-25000" dirty="0" smtClean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47439" y="3781445"/>
            <a:ext cx="910161" cy="4572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accent5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E(k,∙)</a:t>
            </a:r>
            <a:endParaRPr lang="en-US" sz="2400" baseline="-25000" dirty="0" smtClean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90113" y="3781445"/>
            <a:ext cx="910161" cy="4572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accent5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E(k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,∙)</a:t>
            </a:r>
            <a:endParaRPr lang="en-US" sz="2400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290114" y="2209800"/>
            <a:ext cx="6139007" cy="457200"/>
            <a:chOff x="1976293" y="2514600"/>
            <a:chExt cx="6139007" cy="457200"/>
          </a:xfrm>
        </p:grpSpPr>
        <p:sp>
          <p:nvSpPr>
            <p:cNvPr id="98" name="Rectangle 97"/>
            <p:cNvSpPr/>
            <p:nvPr/>
          </p:nvSpPr>
          <p:spPr>
            <a:xfrm>
              <a:off x="3433618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m[0]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693037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m</a:t>
              </a:r>
              <a:r>
                <a:rPr lang="en-US" sz="2400" dirty="0" smtClean="0">
                  <a:solidFill>
                    <a:schemeClr val="tx1"/>
                  </a:solidFill>
                </a:rPr>
                <a:t>[1]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942932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m</a:t>
              </a:r>
              <a:r>
                <a:rPr lang="en-US" sz="2400" dirty="0" smtClean="0">
                  <a:solidFill>
                    <a:schemeClr val="tx1"/>
                  </a:solidFill>
                </a:rPr>
                <a:t>[2]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205139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m[3]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976293" y="2514600"/>
              <a:ext cx="910161" cy="457200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5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nonce</a:t>
              </a:r>
              <a:endParaRPr lang="en-US" sz="2400" baseline="-25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5960785" y="5867399"/>
            <a:ext cx="14764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</a:t>
            </a:r>
          </a:p>
        </p:txBody>
      </p:sp>
      <p:cxnSp>
        <p:nvCxnSpPr>
          <p:cNvPr id="198" name="Straight Connector 197"/>
          <p:cNvCxnSpPr/>
          <p:nvPr/>
        </p:nvCxnSpPr>
        <p:spPr>
          <a:xfrm flipV="1">
            <a:off x="6211220" y="5289549"/>
            <a:ext cx="174093" cy="57785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14" idx="2"/>
            <a:endCxn id="67" idx="0"/>
          </p:cNvCxnSpPr>
          <p:nvPr/>
        </p:nvCxnSpPr>
        <p:spPr>
          <a:xfrm flipH="1">
            <a:off x="1745194" y="2667000"/>
            <a:ext cx="1" cy="1114445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7" idx="2"/>
          </p:cNvCxnSpPr>
          <p:nvPr/>
        </p:nvCxnSpPr>
        <p:spPr>
          <a:xfrm flipH="1">
            <a:off x="1745193" y="4238645"/>
            <a:ext cx="1" cy="180955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60835" y="2854890"/>
            <a:ext cx="285335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IV</a:t>
            </a:r>
            <a:endParaRPr lang="en-US" sz="32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5289550"/>
            <a:ext cx="5052473" cy="947181"/>
            <a:chOff x="457200" y="5289550"/>
            <a:chExt cx="5052473" cy="947181"/>
          </a:xfrm>
        </p:grpSpPr>
        <p:sp>
          <p:nvSpPr>
            <p:cNvPr id="13" name="TextBox 12"/>
            <p:cNvSpPr txBox="1"/>
            <p:nvPr/>
          </p:nvSpPr>
          <p:spPr>
            <a:xfrm>
              <a:off x="457200" y="5867399"/>
              <a:ext cx="505247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Included only if unknown to </a:t>
              </a:r>
              <a:r>
                <a:rPr lang="en-US" sz="2400" dirty="0" err="1" smtClean="0"/>
                <a:t>decryptor</a:t>
              </a:r>
              <a:endParaRPr lang="en-US" sz="2400" dirty="0" smtClean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745194" y="5289550"/>
              <a:ext cx="1" cy="577849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03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CBC: padding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TLS: for n &gt; 0 n byte pad is: </a:t>
            </a:r>
          </a:p>
          <a:p>
            <a:pPr marL="0" indent="0">
              <a:buNone/>
            </a:pPr>
            <a:r>
              <a:rPr lang="en-US" sz="2400" dirty="0" smtClean="0"/>
              <a:t>If no pad needed, add a dummy block: 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66800" y="1440366"/>
            <a:ext cx="7010400" cy="3232150"/>
            <a:chOff x="1066800" y="2209800"/>
            <a:chExt cx="7010400" cy="3232150"/>
          </a:xfrm>
        </p:grpSpPr>
        <p:grpSp>
          <p:nvGrpSpPr>
            <p:cNvPr id="195" name="Group 194"/>
            <p:cNvGrpSpPr/>
            <p:nvPr/>
          </p:nvGrpSpPr>
          <p:grpSpPr>
            <a:xfrm>
              <a:off x="1066800" y="2209800"/>
              <a:ext cx="7010400" cy="3232150"/>
              <a:chOff x="152400" y="2209800"/>
              <a:chExt cx="7010400" cy="323215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2400" y="4679950"/>
                <a:ext cx="7010400" cy="762000"/>
              </a:xfrm>
              <a:prstGeom prst="rect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>
                <a:off x="2112430" y="2667000"/>
                <a:ext cx="351378" cy="2133600"/>
                <a:chOff x="2112430" y="2667000"/>
                <a:chExt cx="351378" cy="2133600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2112430" y="3013916"/>
                  <a:ext cx="351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b="1" dirty="0">
                      <a:solidFill>
                        <a:srgbClr val="000000"/>
                      </a:solidFill>
                    </a:rPr>
                    <a:t>⊕</a:t>
                  </a:r>
                </a:p>
              </p:txBody>
            </p:sp>
            <p:cxnSp>
              <p:nvCxnSpPr>
                <p:cNvPr id="120" name="Straight Arrow Connector 119"/>
                <p:cNvCxnSpPr/>
                <p:nvPr/>
              </p:nvCxnSpPr>
              <p:spPr>
                <a:xfrm flipH="1">
                  <a:off x="2288119" y="3171845"/>
                  <a:ext cx="1" cy="609600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/>
                <p:cNvCxnSpPr>
                  <a:stCxn id="98" idx="2"/>
                </p:cNvCxnSpPr>
                <p:nvPr/>
              </p:nvCxnSpPr>
              <p:spPr>
                <a:xfrm>
                  <a:off x="2288120" y="2667000"/>
                  <a:ext cx="0" cy="48579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/>
                <p:nvPr/>
              </p:nvCxnSpPr>
              <p:spPr>
                <a:xfrm flipH="1">
                  <a:off x="2288120" y="4238645"/>
                  <a:ext cx="1" cy="561955"/>
                </a:xfrm>
                <a:prstGeom prst="straightConnector1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 160"/>
              <p:cNvGrpSpPr/>
              <p:nvPr/>
            </p:nvGrpSpPr>
            <p:grpSpPr>
              <a:xfrm>
                <a:off x="830793" y="2667000"/>
                <a:ext cx="2892434" cy="2133600"/>
                <a:chOff x="830793" y="2667000"/>
                <a:chExt cx="2892434" cy="2133600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3371849" y="2667000"/>
                  <a:ext cx="351378" cy="2133600"/>
                  <a:chOff x="2112430" y="2667000"/>
                  <a:chExt cx="351378" cy="2133600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2112430" y="3013916"/>
                    <a:ext cx="351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n-US" sz="2400" b="1" dirty="0">
                        <a:solidFill>
                          <a:srgbClr val="000000"/>
                        </a:solidFill>
                      </a:rPr>
                      <a:t>⊕</a:t>
                    </a:r>
                  </a:p>
                </p:txBody>
              </p:sp>
              <p:cxnSp>
                <p:nvCxnSpPr>
                  <p:cNvPr id="137" name="Straight Arrow Connector 136"/>
                  <p:cNvCxnSpPr/>
                  <p:nvPr/>
                </p:nvCxnSpPr>
                <p:spPr>
                  <a:xfrm flipH="1">
                    <a:off x="2288119" y="3171845"/>
                    <a:ext cx="1" cy="6096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Arrow Connector 137"/>
                  <p:cNvCxnSpPr/>
                  <p:nvPr/>
                </p:nvCxnSpPr>
                <p:spPr>
                  <a:xfrm>
                    <a:off x="2288120" y="2667000"/>
                    <a:ext cx="0" cy="485795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Arrow Connector 138"/>
                  <p:cNvCxnSpPr/>
                  <p:nvPr/>
                </p:nvCxnSpPr>
                <p:spPr>
                  <a:xfrm flipH="1">
                    <a:off x="2288121" y="4238645"/>
                    <a:ext cx="1" cy="561955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/>
                <p:cNvGrpSpPr/>
                <p:nvPr/>
              </p:nvGrpSpPr>
              <p:grpSpPr>
                <a:xfrm>
                  <a:off x="830793" y="3267075"/>
                  <a:ext cx="2598207" cy="1152525"/>
                  <a:chOff x="830793" y="3267075"/>
                  <a:chExt cx="2598207" cy="1152525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2288120" y="4419600"/>
                    <a:ext cx="607480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flipV="1">
                    <a:off x="2895600" y="3267075"/>
                    <a:ext cx="0" cy="1152525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Arrow Connector 158"/>
                  <p:cNvCxnSpPr/>
                  <p:nvPr/>
                </p:nvCxnSpPr>
                <p:spPr>
                  <a:xfrm>
                    <a:off x="2895600" y="3267075"/>
                    <a:ext cx="533400" cy="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830793" y="4419600"/>
                    <a:ext cx="819834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V="1">
                    <a:off x="1650627" y="3267075"/>
                    <a:ext cx="0" cy="1152525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Arrow Connector 65"/>
                  <p:cNvCxnSpPr/>
                  <p:nvPr/>
                </p:nvCxnSpPr>
                <p:spPr>
                  <a:xfrm>
                    <a:off x="1650627" y="3267075"/>
                    <a:ext cx="533400" cy="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2" name="Group 181"/>
              <p:cNvGrpSpPr/>
              <p:nvPr/>
            </p:nvGrpSpPr>
            <p:grpSpPr>
              <a:xfrm>
                <a:off x="375714" y="4832350"/>
                <a:ext cx="6139007" cy="457200"/>
                <a:chOff x="1976293" y="2514600"/>
                <a:chExt cx="6139007" cy="457200"/>
              </a:xfrm>
            </p:grpSpPr>
            <p:sp>
              <p:nvSpPr>
                <p:cNvPr id="183" name="Rectangle 182"/>
                <p:cNvSpPr/>
                <p:nvPr/>
              </p:nvSpPr>
              <p:spPr>
                <a:xfrm>
                  <a:off x="3433618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c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[0]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4693037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c[1]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5942932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c[2]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7205139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c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[3]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1976293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nonce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3569232" y="2667000"/>
                <a:ext cx="1435107" cy="2133600"/>
                <a:chOff x="2288120" y="2667000"/>
                <a:chExt cx="1435107" cy="2133600"/>
              </a:xfrm>
            </p:grpSpPr>
            <p:grpSp>
              <p:nvGrpSpPr>
                <p:cNvPr id="163" name="Group 162"/>
                <p:cNvGrpSpPr/>
                <p:nvPr/>
              </p:nvGrpSpPr>
              <p:grpSpPr>
                <a:xfrm>
                  <a:off x="3371849" y="2667000"/>
                  <a:ext cx="351378" cy="2133600"/>
                  <a:chOff x="2112430" y="2667000"/>
                  <a:chExt cx="351378" cy="2133600"/>
                </a:xfrm>
              </p:grpSpPr>
              <p:sp>
                <p:nvSpPr>
                  <p:cNvPr id="168" name="Rectangle 167"/>
                  <p:cNvSpPr/>
                  <p:nvPr/>
                </p:nvSpPr>
                <p:spPr>
                  <a:xfrm>
                    <a:off x="2112430" y="3013916"/>
                    <a:ext cx="351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n-US" sz="2400" b="1" dirty="0">
                        <a:solidFill>
                          <a:srgbClr val="000000"/>
                        </a:solidFill>
                      </a:rPr>
                      <a:t>⊕</a:t>
                    </a:r>
                  </a:p>
                </p:txBody>
              </p:sp>
              <p:cxnSp>
                <p:nvCxnSpPr>
                  <p:cNvPr id="169" name="Straight Arrow Connector 168"/>
                  <p:cNvCxnSpPr/>
                  <p:nvPr/>
                </p:nvCxnSpPr>
                <p:spPr>
                  <a:xfrm flipH="1">
                    <a:off x="2288119" y="3171845"/>
                    <a:ext cx="1" cy="6096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Arrow Connector 169"/>
                  <p:cNvCxnSpPr/>
                  <p:nvPr/>
                </p:nvCxnSpPr>
                <p:spPr>
                  <a:xfrm>
                    <a:off x="2288120" y="2667000"/>
                    <a:ext cx="0" cy="485795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Arrow Connector 170"/>
                  <p:cNvCxnSpPr/>
                  <p:nvPr/>
                </p:nvCxnSpPr>
                <p:spPr>
                  <a:xfrm flipH="1">
                    <a:off x="2288120" y="4238645"/>
                    <a:ext cx="1" cy="561955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2288120" y="3267075"/>
                  <a:ext cx="1140880" cy="1152525"/>
                  <a:chOff x="2288120" y="3267075"/>
                  <a:chExt cx="1140880" cy="1152525"/>
                </a:xfrm>
              </p:grpSpPr>
              <p:cxnSp>
                <p:nvCxnSpPr>
                  <p:cNvPr id="165" name="Straight Connector 164"/>
                  <p:cNvCxnSpPr/>
                  <p:nvPr/>
                </p:nvCxnSpPr>
                <p:spPr>
                  <a:xfrm>
                    <a:off x="2288120" y="4419600"/>
                    <a:ext cx="607480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 flipV="1">
                    <a:off x="2895600" y="3267075"/>
                    <a:ext cx="0" cy="1152525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/>
                  <p:cNvCxnSpPr/>
                  <p:nvPr/>
                </p:nvCxnSpPr>
                <p:spPr>
                  <a:xfrm>
                    <a:off x="2895600" y="3267075"/>
                    <a:ext cx="533400" cy="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2" name="Group 171"/>
              <p:cNvGrpSpPr/>
              <p:nvPr/>
            </p:nvGrpSpPr>
            <p:grpSpPr>
              <a:xfrm>
                <a:off x="4851932" y="2667000"/>
                <a:ext cx="1435107" cy="2133600"/>
                <a:chOff x="2288120" y="2667000"/>
                <a:chExt cx="1435107" cy="2133600"/>
              </a:xfrm>
            </p:grpSpPr>
            <p:grpSp>
              <p:nvGrpSpPr>
                <p:cNvPr id="173" name="Group 172"/>
                <p:cNvGrpSpPr/>
                <p:nvPr/>
              </p:nvGrpSpPr>
              <p:grpSpPr>
                <a:xfrm>
                  <a:off x="3371849" y="2667000"/>
                  <a:ext cx="351378" cy="2133600"/>
                  <a:chOff x="2112430" y="2667000"/>
                  <a:chExt cx="351378" cy="2133600"/>
                </a:xfrm>
              </p:grpSpPr>
              <p:sp>
                <p:nvSpPr>
                  <p:cNvPr id="178" name="Rectangle 177"/>
                  <p:cNvSpPr/>
                  <p:nvPr/>
                </p:nvSpPr>
                <p:spPr>
                  <a:xfrm>
                    <a:off x="2112430" y="3013916"/>
                    <a:ext cx="351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en-US" sz="2400" b="1" dirty="0">
                        <a:solidFill>
                          <a:srgbClr val="000000"/>
                        </a:solidFill>
                      </a:rPr>
                      <a:t>⊕</a:t>
                    </a:r>
                  </a:p>
                </p:txBody>
              </p:sp>
              <p:cxnSp>
                <p:nvCxnSpPr>
                  <p:cNvPr id="179" name="Straight Arrow Connector 178"/>
                  <p:cNvCxnSpPr/>
                  <p:nvPr/>
                </p:nvCxnSpPr>
                <p:spPr>
                  <a:xfrm flipH="1">
                    <a:off x="2288119" y="3171845"/>
                    <a:ext cx="1" cy="60960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Arrow Connector 179"/>
                  <p:cNvCxnSpPr/>
                  <p:nvPr/>
                </p:nvCxnSpPr>
                <p:spPr>
                  <a:xfrm>
                    <a:off x="2288120" y="2667000"/>
                    <a:ext cx="0" cy="485795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Arrow Connector 180"/>
                  <p:cNvCxnSpPr/>
                  <p:nvPr/>
                </p:nvCxnSpPr>
                <p:spPr>
                  <a:xfrm flipH="1">
                    <a:off x="2288120" y="4238645"/>
                    <a:ext cx="1" cy="561955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2288120" y="3267075"/>
                  <a:ext cx="1140880" cy="1152525"/>
                  <a:chOff x="2288120" y="3267075"/>
                  <a:chExt cx="1140880" cy="1152525"/>
                </a:xfrm>
              </p:grpSpPr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2288120" y="4419600"/>
                    <a:ext cx="607480" cy="0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 flipV="1">
                    <a:off x="2895600" y="3267075"/>
                    <a:ext cx="0" cy="1152525"/>
                  </a:xfrm>
                  <a:prstGeom prst="line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Arrow Connector 176"/>
                  <p:cNvCxnSpPr/>
                  <p:nvPr/>
                </p:nvCxnSpPr>
                <p:spPr>
                  <a:xfrm>
                    <a:off x="2895600" y="3267075"/>
                    <a:ext cx="533400" cy="0"/>
                  </a:xfrm>
                  <a:prstGeom prst="straightConnector1">
                    <a:avLst/>
                  </a:prstGeom>
                  <a:ln w="28575" cap="rnd" cmpd="sng">
                    <a:solidFill>
                      <a:schemeClr val="tx1"/>
                    </a:solidFill>
                    <a:miter lim="800000"/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" name="Group 40"/>
              <p:cNvGrpSpPr/>
              <p:nvPr/>
            </p:nvGrpSpPr>
            <p:grpSpPr>
              <a:xfrm>
                <a:off x="375713" y="3781445"/>
                <a:ext cx="6139007" cy="457200"/>
                <a:chOff x="1976292" y="2514600"/>
                <a:chExt cx="6139007" cy="4572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4693037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E(k,∙)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5942932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E(k,∙)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7205138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E(k,∙)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3433618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E(k,∙)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976292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E(k</a:t>
                  </a:r>
                  <a:r>
                    <a:rPr lang="en-US" sz="2400" baseline="-25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,∙)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375714" y="2209800"/>
                <a:ext cx="6710886" cy="457200"/>
                <a:chOff x="1976293" y="2514600"/>
                <a:chExt cx="6710886" cy="457200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3433618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m[0]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4693037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m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[1]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5942932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m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[2]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7205139" y="2514600"/>
                  <a:ext cx="1482040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m[3] || pad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1976293" y="2514600"/>
                  <a:ext cx="910161" cy="457200"/>
                </a:xfrm>
                <a:prstGeom prst="rect">
                  <a:avLst/>
                </a:prstGeom>
                <a:solidFill>
                  <a:schemeClr val="bg1"/>
                </a:solidFill>
                <a:ln w="28575" cap="rnd" cmpd="sng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nonce</a:t>
                  </a:r>
                  <a:endParaRPr lang="en-US" sz="2400" baseline="-25000" dirty="0" smtClean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7" name="Straight Arrow Connector 6"/>
            <p:cNvCxnSpPr>
              <a:stCxn id="114" idx="2"/>
              <a:endCxn id="67" idx="0"/>
            </p:cNvCxnSpPr>
            <p:nvPr/>
          </p:nvCxnSpPr>
          <p:spPr>
            <a:xfrm flipH="1">
              <a:off x="1745194" y="2667000"/>
              <a:ext cx="1" cy="111444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7" idx="2"/>
            </p:cNvCxnSpPr>
            <p:nvPr/>
          </p:nvCxnSpPr>
          <p:spPr>
            <a:xfrm flipH="1">
              <a:off x="1745193" y="4238645"/>
              <a:ext cx="1" cy="180955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60835" y="2854890"/>
              <a:ext cx="28533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IV</a:t>
              </a:r>
              <a:endParaRPr lang="en-US" sz="3200" dirty="0" smtClean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161784" y="4939990"/>
            <a:ext cx="266700" cy="266700"/>
          </a:xfrm>
          <a:prstGeom prst="rect">
            <a:avLst/>
          </a:prstGeom>
          <a:solidFill>
            <a:schemeClr val="accent5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443207" y="4939990"/>
            <a:ext cx="266700" cy="266700"/>
          </a:xfrm>
          <a:prstGeom prst="rect">
            <a:avLst/>
          </a:prstGeom>
          <a:solidFill>
            <a:schemeClr val="accent5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714464" y="4939990"/>
            <a:ext cx="266700" cy="266700"/>
          </a:xfrm>
          <a:prstGeom prst="rect">
            <a:avLst/>
          </a:prstGeom>
          <a:solidFill>
            <a:schemeClr val="accent5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995887" y="4939990"/>
            <a:ext cx="266700" cy="266700"/>
          </a:xfrm>
          <a:prstGeom prst="rect">
            <a:avLst/>
          </a:prstGeom>
          <a:solidFill>
            <a:schemeClr val="accent5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2150573"/>
            <a:ext cx="11958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removed </a:t>
            </a:r>
          </a:p>
          <a:p>
            <a:pPr algn="ctr"/>
            <a:r>
              <a:rPr lang="en-US" sz="2000" dirty="0" smtClean="0"/>
              <a:t>during </a:t>
            </a:r>
          </a:p>
          <a:p>
            <a:pPr algn="ctr"/>
            <a:r>
              <a:rPr lang="en-US" sz="2000" dirty="0" smtClean="0"/>
              <a:t>decryption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848600" y="1828800"/>
            <a:ext cx="152400" cy="311663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539385" y="5410200"/>
            <a:ext cx="266700" cy="266700"/>
          </a:xfrm>
          <a:prstGeom prst="rect">
            <a:avLst/>
          </a:prstGeom>
          <a:solidFill>
            <a:schemeClr val="accent5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820808" y="5410200"/>
            <a:ext cx="266700" cy="266700"/>
          </a:xfrm>
          <a:prstGeom prst="rect">
            <a:avLst/>
          </a:prstGeom>
          <a:solidFill>
            <a:schemeClr val="accent5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092065" y="5410200"/>
            <a:ext cx="266700" cy="266700"/>
          </a:xfrm>
          <a:prstGeom prst="rect">
            <a:avLst/>
          </a:prstGeom>
          <a:solidFill>
            <a:schemeClr val="accent5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373488" y="5410200"/>
            <a:ext cx="266700" cy="266700"/>
          </a:xfrm>
          <a:prstGeom prst="rect">
            <a:avLst/>
          </a:prstGeom>
          <a:solidFill>
            <a:schemeClr val="accent5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5259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Cipher block chaining mode (CBC)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 applications:</a:t>
            </a:r>
          </a:p>
          <a:p>
            <a:pPr marL="457200" indent="-457200">
              <a:lnSpc>
                <a:spcPct val="150000"/>
              </a:lnSpc>
              <a:spcBef>
                <a:spcPts val="2835"/>
              </a:spcBef>
              <a:buAutoNum type="arabicPeriod"/>
            </a:pPr>
            <a:r>
              <a:rPr lang="en-US" sz="2400" dirty="0" smtClean="0"/>
              <a:t>File system encryption: 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2000" dirty="0" smtClean="0"/>
              <a:t>use the same AES key to encrypt all files (e.g., </a:t>
            </a:r>
            <a:r>
              <a:rPr lang="en-US" sz="2000" dirty="0" err="1" smtClean="0"/>
              <a:t>loopaes</a:t>
            </a:r>
            <a:r>
              <a:rPr lang="en-US" sz="2000" dirty="0" smtClean="0"/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IPsec: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2000" dirty="0" smtClean="0"/>
              <a:t>use the same AES key to encrypt multiple packets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Problem: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en-US" sz="2400" dirty="0" smtClean="0"/>
              <a:t>If attacker can </a:t>
            </a:r>
            <a:r>
              <a:rPr lang="en-US" sz="2400" u="sng" dirty="0" smtClean="0"/>
              <a:t>predict</a:t>
            </a:r>
            <a:r>
              <a:rPr lang="en-US" sz="2400" dirty="0" smtClean="0"/>
              <a:t> IV, CBC is not CPA-secure</a:t>
            </a:r>
          </a:p>
          <a:p>
            <a:pPr marL="342900" lvl="1" indent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713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Block ciphers</a:t>
            </a:r>
          </a:p>
          <a:p>
            <a:pPr lvl="1"/>
            <a:r>
              <a:rPr lang="en-US" dirty="0" smtClean="0"/>
              <a:t>Map </a:t>
            </a:r>
            <a:r>
              <a:rPr lang="en-US" dirty="0"/>
              <a:t>fixed length input blocks to same length output </a:t>
            </a:r>
            <a:r>
              <a:rPr lang="en-US" dirty="0" smtClean="0"/>
              <a:t>blocks</a:t>
            </a:r>
          </a:p>
          <a:p>
            <a:pPr lvl="1"/>
            <a:r>
              <a:rPr lang="en-US" dirty="0" smtClean="0"/>
              <a:t>Canonical </a:t>
            </a:r>
            <a:r>
              <a:rPr lang="en-US" dirty="0"/>
              <a:t>block ciphers: 3DES, </a:t>
            </a:r>
            <a:r>
              <a:rPr lang="en-US" dirty="0" smtClean="0"/>
              <a:t>AES</a:t>
            </a:r>
          </a:p>
          <a:p>
            <a:pPr lvl="1"/>
            <a:r>
              <a:rPr lang="en-US" dirty="0"/>
              <a:t>PRPs are effectively block ciphers</a:t>
            </a:r>
          </a:p>
          <a:p>
            <a:pPr lvl="1"/>
            <a:r>
              <a:rPr lang="en-US" dirty="0"/>
              <a:t>PRPs can be created from </a:t>
            </a:r>
            <a:r>
              <a:rPr lang="en-US" dirty="0" smtClean="0"/>
              <a:t>arbitrary functions </a:t>
            </a:r>
            <a:r>
              <a:rPr lang="en-US" dirty="0"/>
              <a:t>through </a:t>
            </a:r>
            <a:r>
              <a:rPr lang="en-US" dirty="0" err="1" smtClean="0"/>
              <a:t>Feistel</a:t>
            </a:r>
            <a:r>
              <a:rPr lang="en-US" dirty="0" smtClean="0"/>
              <a:t> networks</a:t>
            </a:r>
          </a:p>
          <a:p>
            <a:pPr lvl="2"/>
            <a:r>
              <a:rPr lang="en-US" dirty="0" smtClean="0"/>
              <a:t>3DES based on </a:t>
            </a:r>
            <a:r>
              <a:rPr lang="en-US" dirty="0" err="1" smtClean="0"/>
              <a:t>Feistel</a:t>
            </a:r>
            <a:r>
              <a:rPr lang="en-US" dirty="0" smtClean="0"/>
              <a:t> networks</a:t>
            </a:r>
          </a:p>
          <a:p>
            <a:pPr lvl="2"/>
            <a:r>
              <a:rPr lang="en-US" dirty="0" smtClean="0"/>
              <a:t>AES based on substitution-permutation networks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6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Abstractly: PRPs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461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Pseudo Random </a:t>
            </a:r>
            <a:r>
              <a:rPr lang="en-US" sz="2400" u="sng" dirty="0" smtClean="0"/>
              <a:t>Permutation</a:t>
            </a:r>
            <a:r>
              <a:rPr lang="en-US" sz="2400" dirty="0" smtClean="0"/>
              <a:t> (PRP) defined over (K,X)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2400" dirty="0" smtClean="0"/>
              <a:t>such that: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Exists “efficient” deterministic algorithm to evaluate </a:t>
            </a:r>
            <a:r>
              <a:rPr lang="en-US" sz="2400" i="1" dirty="0" smtClean="0"/>
              <a:t>E(</a:t>
            </a:r>
            <a:r>
              <a:rPr lang="en-US" sz="2400" i="1" dirty="0" err="1" smtClean="0"/>
              <a:t>k,x</a:t>
            </a:r>
            <a:r>
              <a:rPr lang="en-US" sz="2400" i="1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function </a:t>
            </a:r>
            <a:r>
              <a:rPr lang="en-US" sz="2400" i="1" dirty="0" smtClean="0"/>
              <a:t>E(k, ∙) </a:t>
            </a:r>
            <a:r>
              <a:rPr lang="en-US" sz="2400" dirty="0" smtClean="0"/>
              <a:t>is one-to-one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Exists “efficient” inversion algorithm </a:t>
            </a:r>
            <a:r>
              <a:rPr lang="en-US" sz="2400" i="1" dirty="0" smtClean="0"/>
              <a:t>D(</a:t>
            </a:r>
            <a:r>
              <a:rPr lang="en-US" sz="2400" i="1" dirty="0" err="1" smtClean="0"/>
              <a:t>k,y</a:t>
            </a:r>
            <a:r>
              <a:rPr lang="en-US" sz="2400" i="1" dirty="0" smtClean="0"/>
              <a:t>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92" y="1984248"/>
            <a:ext cx="3808017" cy="37397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263898" y="4584391"/>
            <a:ext cx="1212111" cy="1868672"/>
          </a:xfrm>
          <a:prstGeom prst="ellipse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2400300" y="4584391"/>
            <a:ext cx="1212111" cy="1868672"/>
          </a:xfrm>
          <a:prstGeom prst="ellipse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0" y="5181600"/>
            <a:ext cx="3522036" cy="968435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06355" y="5442970"/>
            <a:ext cx="2423567" cy="606056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5252261"/>
            <a:ext cx="1306447" cy="92333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i="1" dirty="0"/>
              <a:t>E</a:t>
            </a:r>
            <a:r>
              <a:rPr lang="en-US" sz="2000" i="1" dirty="0" smtClean="0"/>
              <a:t>(k,⋅), k ∊ K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 smtClean="0"/>
              <a:t>D(k,</a:t>
            </a:r>
            <a:r>
              <a:rPr lang="en-US" sz="2000" i="1" dirty="0"/>
              <a:t> </a:t>
            </a:r>
            <a:r>
              <a:rPr lang="en-US" sz="2000" i="1" dirty="0" smtClean="0"/>
              <a:t>⋅), k </a:t>
            </a:r>
            <a:r>
              <a:rPr lang="en-US" sz="2000" i="1" dirty="0"/>
              <a:t>∊ K</a:t>
            </a:r>
            <a:endParaRPr lang="en-US" sz="20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5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differential attacks   </a:t>
            </a:r>
            <a:r>
              <a:rPr lang="en-US" sz="2000" dirty="0"/>
              <a:t>[BS’89,M’93]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Given </a:t>
            </a:r>
            <a:r>
              <a:rPr lang="en-US" i="1" dirty="0"/>
              <a:t>many</a:t>
            </a:r>
            <a:r>
              <a:rPr lang="en-US" dirty="0"/>
              <a:t>  </a:t>
            </a:r>
            <a:r>
              <a:rPr lang="en-US" dirty="0" err="1"/>
              <a:t>inp</a:t>
            </a:r>
            <a:r>
              <a:rPr lang="en-US" dirty="0"/>
              <a:t>/out  pairs,   can recover key in time less than 2</a:t>
            </a:r>
            <a:r>
              <a:rPr lang="en-US" baseline="30000" dirty="0"/>
              <a:t>56  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u="sng" dirty="0"/>
              <a:t>Linear cryptanalysis   </a:t>
            </a:r>
            <a:r>
              <a:rPr lang="en-US" dirty="0"/>
              <a:t>(overview) 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/>
              <a:t>let  c = DES(k, m)</a:t>
            </a:r>
          </a:p>
          <a:p>
            <a:pPr marL="0" indent="0">
              <a:buNone/>
            </a:pPr>
            <a:r>
              <a:rPr lang="en-US" dirty="0"/>
              <a:t>Suppose for random  </a:t>
            </a:r>
            <a:r>
              <a:rPr lang="en-US" dirty="0" err="1"/>
              <a:t>k,m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>
                <a:solidFill>
                  <a:srgbClr val="A6A6A6"/>
                </a:solidFill>
              </a:rPr>
              <a:t>Pr</a:t>
            </a:r>
            <a:r>
              <a:rPr lang="en-US" sz="3300" dirty="0">
                <a:solidFill>
                  <a:srgbClr val="A6A6A6"/>
                </a:solidFill>
              </a:rPr>
              <a:t>[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FF"/>
                </a:solidFill>
              </a:rPr>
              <a:t>m[i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]⨁⋯⨁m[</a:t>
            </a:r>
            <a:r>
              <a:rPr lang="en-US" sz="2400" dirty="0" err="1">
                <a:solidFill>
                  <a:srgbClr val="0000FF"/>
                </a:solidFill>
              </a:rPr>
              <a:t>i</a:t>
            </a:r>
            <a:r>
              <a:rPr lang="en-US" sz="2400" baseline="-25000" dirty="0" err="1">
                <a:solidFill>
                  <a:srgbClr val="0000FF"/>
                </a:solidFill>
              </a:rPr>
              <a:t>r</a:t>
            </a:r>
            <a:r>
              <a:rPr lang="en-US" sz="2400" dirty="0">
                <a:solidFill>
                  <a:srgbClr val="0000FF"/>
                </a:solidFill>
              </a:rPr>
              <a:t>]  </a:t>
            </a:r>
            <a:r>
              <a:rPr lang="en-US" sz="2400" dirty="0"/>
              <a:t>⨁  </a:t>
            </a:r>
            <a:r>
              <a:rPr lang="en-US" sz="2400" dirty="0">
                <a:solidFill>
                  <a:srgbClr val="0000FF"/>
                </a:solidFill>
              </a:rPr>
              <a:t>c[</a:t>
            </a:r>
            <a:r>
              <a:rPr lang="en-US" sz="2400" dirty="0" err="1">
                <a:solidFill>
                  <a:srgbClr val="0000FF"/>
                </a:solidFill>
              </a:rPr>
              <a:t>j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dirty="0">
                <a:solidFill>
                  <a:srgbClr val="0000FF"/>
                </a:solidFill>
              </a:rPr>
              <a:t>]⨁⋯⨁c[</a:t>
            </a:r>
            <a:r>
              <a:rPr lang="en-US" sz="2400" dirty="0" err="1">
                <a:solidFill>
                  <a:srgbClr val="0000FF"/>
                </a:solidFill>
              </a:rPr>
              <a:t>j</a:t>
            </a:r>
            <a:r>
              <a:rPr lang="en-US" sz="2400" baseline="-25000" dirty="0" err="1">
                <a:solidFill>
                  <a:srgbClr val="0000FF"/>
                </a:solidFill>
              </a:rPr>
              <a:t>v</a:t>
            </a:r>
            <a:r>
              <a:rPr lang="en-US" sz="2400" dirty="0">
                <a:solidFill>
                  <a:srgbClr val="0000FF"/>
                </a:solidFill>
              </a:rPr>
              <a:t>]  </a:t>
            </a:r>
            <a:r>
              <a:rPr lang="en-US" sz="2400" dirty="0"/>
              <a:t>=  </a:t>
            </a:r>
            <a:r>
              <a:rPr lang="en-US" sz="2400" dirty="0">
                <a:solidFill>
                  <a:srgbClr val="0000FF"/>
                </a:solidFill>
              </a:rPr>
              <a:t>k[l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]⨁⋯⨁k[</a:t>
            </a:r>
            <a:r>
              <a:rPr lang="en-US" sz="2400" dirty="0" err="1">
                <a:solidFill>
                  <a:srgbClr val="0000FF"/>
                </a:solidFill>
              </a:rPr>
              <a:t>l</a:t>
            </a:r>
            <a:r>
              <a:rPr lang="en-US" sz="2400" baseline="-25000" dirty="0" err="1">
                <a:solidFill>
                  <a:srgbClr val="0000FF"/>
                </a:solidFill>
              </a:rPr>
              <a:t>u</a:t>
            </a:r>
            <a:r>
              <a:rPr lang="en-US" sz="2400" dirty="0">
                <a:solidFill>
                  <a:srgbClr val="0000FF"/>
                </a:solidFill>
              </a:rPr>
              <a:t>] </a:t>
            </a:r>
            <a:r>
              <a:rPr lang="en-US" sz="2400" dirty="0"/>
              <a:t> </a:t>
            </a:r>
            <a:r>
              <a:rPr lang="en-US" sz="3300" dirty="0">
                <a:solidFill>
                  <a:schemeClr val="bg1">
                    <a:lumMod val="65000"/>
                  </a:schemeClr>
                </a:solidFill>
              </a:rPr>
              <a:t>]</a:t>
            </a:r>
            <a:r>
              <a:rPr lang="en-US" sz="2400" dirty="0"/>
              <a:t> </a:t>
            </a:r>
            <a:r>
              <a:rPr lang="en-US" sz="2100" dirty="0"/>
              <a:t>=</a:t>
            </a:r>
            <a:r>
              <a:rPr lang="en-US" sz="2400" dirty="0"/>
              <a:t> </a:t>
            </a:r>
            <a:r>
              <a:rPr lang="en-US" sz="2100" dirty="0"/>
              <a:t>½ + </a:t>
            </a:r>
            <a:r>
              <a:rPr lang="en-US" sz="2100" dirty="0" err="1" smtClean="0"/>
              <a:t>ε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some  </a:t>
            </a:r>
            <a:r>
              <a:rPr lang="en-US" dirty="0" err="1"/>
              <a:t>ε</a:t>
            </a:r>
            <a:r>
              <a:rPr lang="en-US" dirty="0"/>
              <a:t>.      For DES, this exists </a:t>
            </a:r>
            <a:r>
              <a:rPr lang="en-US" dirty="0" smtClean="0"/>
              <a:t>with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/>
              <a:t>ε</a:t>
            </a:r>
            <a:r>
              <a:rPr lang="en-US" dirty="0"/>
              <a:t> = 1/2</a:t>
            </a:r>
            <a:r>
              <a:rPr lang="en-US" baseline="30000" dirty="0"/>
              <a:t>21 </a:t>
            </a:r>
            <a:r>
              <a:rPr lang="en-US" dirty="0"/>
              <a:t>≈ 0.0000000477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61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err="1">
                <a:solidFill>
                  <a:srgbClr val="A6A6A6"/>
                </a:solidFill>
              </a:rPr>
              <a:t>Pr</a:t>
            </a:r>
            <a:r>
              <a:rPr lang="en-US" sz="4000" dirty="0">
                <a:solidFill>
                  <a:srgbClr val="A6A6A6"/>
                </a:solidFill>
              </a:rPr>
              <a:t>[</a:t>
            </a: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m[i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]⨁⋯⨁m[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]  </a:t>
            </a:r>
            <a:r>
              <a:rPr lang="en-US" sz="3200" dirty="0"/>
              <a:t>⨁</a:t>
            </a: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c[</a:t>
            </a:r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FF"/>
                </a:solidFill>
              </a:rPr>
              <a:t>]⨁⋯⨁c[</a:t>
            </a:r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]  </a:t>
            </a:r>
            <a:r>
              <a:rPr lang="en-US" dirty="0"/>
              <a:t>=  </a:t>
            </a:r>
            <a:r>
              <a:rPr lang="en-US" dirty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]⨁⋯⨁k[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/>
              <a:t> 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]</a:t>
            </a:r>
            <a:r>
              <a:rPr lang="en-US" dirty="0"/>
              <a:t> </a:t>
            </a:r>
            <a:r>
              <a:rPr lang="en-US" sz="2800" dirty="0"/>
              <a:t>=</a:t>
            </a:r>
            <a:r>
              <a:rPr lang="en-US" dirty="0"/>
              <a:t> </a:t>
            </a:r>
            <a:r>
              <a:rPr lang="en-US" sz="2800" dirty="0"/>
              <a:t>½ + </a:t>
            </a:r>
            <a:r>
              <a:rPr lang="en-US" sz="2800" dirty="0" err="1" smtClean="0"/>
              <a:t>ε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 err="1" smtClean="0"/>
              <a:t>Thm</a:t>
            </a:r>
            <a:r>
              <a:rPr lang="en-US" dirty="0" smtClean="0"/>
              <a:t>:  given  1/ε</a:t>
            </a:r>
            <a:r>
              <a:rPr lang="en-US" baseline="30000" dirty="0" smtClean="0"/>
              <a:t>2  </a:t>
            </a:r>
            <a:r>
              <a:rPr lang="en-US" dirty="0" smtClean="0"/>
              <a:t>random  </a:t>
            </a:r>
            <a:r>
              <a:rPr lang="en-US" sz="3200" dirty="0" smtClean="0"/>
              <a:t>(</a:t>
            </a:r>
            <a:r>
              <a:rPr lang="en-US" dirty="0" smtClean="0"/>
              <a:t>m, c=</a:t>
            </a:r>
            <a:r>
              <a:rPr lang="en-US" dirty="0"/>
              <a:t>DES(k, </a:t>
            </a:r>
            <a:r>
              <a:rPr lang="en-US" dirty="0" smtClean="0"/>
              <a:t>m)</a:t>
            </a:r>
            <a:r>
              <a:rPr lang="en-US" sz="3200" dirty="0"/>
              <a:t>)</a:t>
            </a:r>
            <a:r>
              <a:rPr lang="en-US" dirty="0" smtClean="0"/>
              <a:t>  pairs then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rgbClr val="0000FF"/>
                </a:solidFill>
              </a:rPr>
              <a:t>[</a:t>
            </a:r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,…,</a:t>
            </a:r>
            <a:r>
              <a:rPr lang="en-US" dirty="0" err="1" smtClean="0">
                <a:solidFill>
                  <a:srgbClr val="0000FF"/>
                </a:solidFill>
              </a:rPr>
              <a:t>l</a:t>
            </a:r>
            <a:r>
              <a:rPr lang="en-US" baseline="-25000" dirty="0" err="1" smtClean="0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 smtClean="0">
                <a:solidFill>
                  <a:srgbClr val="0000FF"/>
                </a:solidFill>
              </a:rPr>
              <a:t> =   </a:t>
            </a:r>
            <a:r>
              <a:rPr lang="en-US" dirty="0" smtClean="0"/>
              <a:t>MAJ </a:t>
            </a:r>
            <a:r>
              <a:rPr lang="en-US" sz="4000" dirty="0" smtClean="0"/>
              <a:t>[   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[</a:t>
            </a:r>
            <a:r>
              <a:rPr lang="en-US" dirty="0" smtClean="0">
                <a:solidFill>
                  <a:srgbClr val="0000FF"/>
                </a:solidFill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,…,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baseline="-25000" dirty="0" err="1" smtClean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]  </a:t>
            </a:r>
            <a:r>
              <a:rPr lang="en-US" sz="3200" dirty="0"/>
              <a:t>⨁</a:t>
            </a: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c[</a:t>
            </a:r>
            <a:r>
              <a:rPr lang="en-US" dirty="0" err="1" smtClean="0">
                <a:solidFill>
                  <a:srgbClr val="0000FF"/>
                </a:solidFill>
              </a:rPr>
              <a:t>j</a:t>
            </a:r>
            <a:r>
              <a:rPr lang="en-US" baseline="-25000" dirty="0" err="1" smtClean="0">
                <a:solidFill>
                  <a:srgbClr val="0000FF"/>
                </a:solidFill>
              </a:rPr>
              <a:t>j</a:t>
            </a:r>
            <a:r>
              <a:rPr lang="en-US" dirty="0" smtClean="0">
                <a:solidFill>
                  <a:srgbClr val="0000FF"/>
                </a:solidFill>
              </a:rPr>
              <a:t>,…,</a:t>
            </a:r>
            <a:r>
              <a:rPr lang="en-US" dirty="0" err="1" smtClean="0">
                <a:solidFill>
                  <a:srgbClr val="0000FF"/>
                </a:solidFill>
              </a:rPr>
              <a:t>j</a:t>
            </a:r>
            <a:r>
              <a:rPr lang="en-US" baseline="-25000" dirty="0" err="1" smtClean="0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 smtClean="0"/>
              <a:t>  </a:t>
            </a:r>
            <a:r>
              <a:rPr lang="en-US" sz="4000" dirty="0" smtClean="0"/>
              <a:t>]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	with prob. ≥ 97.7%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⇒   with  </a:t>
            </a:r>
            <a:r>
              <a:rPr lang="en-US" dirty="0"/>
              <a:t>1/ε</a:t>
            </a:r>
            <a:r>
              <a:rPr lang="en-US" baseline="30000" dirty="0"/>
              <a:t>2 </a:t>
            </a:r>
            <a:r>
              <a:rPr lang="en-US" dirty="0" smtClean="0"/>
              <a:t>  </a:t>
            </a:r>
            <a:r>
              <a:rPr lang="en-US" dirty="0" err="1" smtClean="0"/>
              <a:t>inp</a:t>
            </a:r>
            <a:r>
              <a:rPr lang="en-US" dirty="0" smtClean="0"/>
              <a:t>/out pairs can find  </a:t>
            </a:r>
            <a:r>
              <a:rPr lang="en-US" dirty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,…,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time  ≈</a:t>
            </a:r>
            <a:r>
              <a:rPr lang="en-US" dirty="0" smtClean="0"/>
              <a:t>1</a:t>
            </a:r>
            <a:r>
              <a:rPr lang="en-US" dirty="0"/>
              <a:t>/</a:t>
            </a:r>
            <a:r>
              <a:rPr lang="en-US" dirty="0" smtClean="0"/>
              <a:t>ε</a:t>
            </a:r>
            <a:r>
              <a:rPr lang="en-US" baseline="30000" dirty="0" smtClean="0"/>
              <a:t>2</a:t>
            </a:r>
            <a:r>
              <a:rPr lang="en-US" dirty="0" smtClean="0"/>
              <a:t>  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6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DES,  </a:t>
            </a:r>
            <a:r>
              <a:rPr lang="en-US" dirty="0" err="1" smtClean="0"/>
              <a:t>ε</a:t>
            </a:r>
            <a:r>
              <a:rPr lang="en-US" dirty="0" smtClean="0"/>
              <a:t> </a:t>
            </a:r>
            <a:r>
              <a:rPr lang="en-US" dirty="0"/>
              <a:t>= 1/2</a:t>
            </a:r>
            <a:r>
              <a:rPr lang="en-US" baseline="30000" dirty="0"/>
              <a:t>21 </a:t>
            </a:r>
            <a:r>
              <a:rPr lang="en-US" baseline="30000" dirty="0" smtClean="0"/>
              <a:t>  </a:t>
            </a:r>
            <a:r>
              <a:rPr lang="en-US" dirty="0" smtClean="0"/>
              <a:t>⇒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with  2</a:t>
            </a:r>
            <a:r>
              <a:rPr lang="en-US" baseline="30000" dirty="0" smtClean="0"/>
              <a:t>42</a:t>
            </a:r>
            <a:r>
              <a:rPr lang="en-US" dirty="0" smtClean="0"/>
              <a:t>  </a:t>
            </a:r>
            <a:r>
              <a:rPr lang="en-US" dirty="0" err="1" smtClean="0"/>
              <a:t>inp</a:t>
            </a:r>
            <a:r>
              <a:rPr lang="en-US" dirty="0" smtClean="0"/>
              <a:t>/out pairs can find  </a:t>
            </a:r>
            <a:r>
              <a:rPr lang="en-US" dirty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,…,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 smtClean="0">
                <a:solidFill>
                  <a:srgbClr val="000000"/>
                </a:solidFill>
              </a:rPr>
              <a:t>in time </a:t>
            </a:r>
            <a:r>
              <a:rPr lang="en-US" dirty="0" smtClean="0"/>
              <a:t>2</a:t>
            </a:r>
            <a:r>
              <a:rPr lang="en-US" baseline="30000" dirty="0" smtClean="0"/>
              <a:t>42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Roughly speaking:   can find 14 key “bits” this way </a:t>
            </a:r>
            <a:r>
              <a:rPr lang="en-US" dirty="0" smtClean="0">
                <a:solidFill>
                  <a:srgbClr val="000000"/>
                </a:solidFill>
              </a:rPr>
              <a:t>in time </a:t>
            </a:r>
            <a:r>
              <a:rPr lang="en-US" dirty="0" smtClean="0"/>
              <a:t>2</a:t>
            </a:r>
            <a:r>
              <a:rPr lang="en-US" baseline="30000" dirty="0" smtClean="0"/>
              <a:t>42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Brute force remaining   56−14=42  bits </a:t>
            </a:r>
            <a:r>
              <a:rPr lang="en-US" dirty="0">
                <a:solidFill>
                  <a:srgbClr val="000000"/>
                </a:solidFill>
              </a:rPr>
              <a:t>in time </a:t>
            </a:r>
            <a:r>
              <a:rPr lang="en-US" dirty="0"/>
              <a:t>2</a:t>
            </a:r>
            <a:r>
              <a:rPr lang="en-US" baseline="30000" dirty="0"/>
              <a:t>42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Total attack time   </a:t>
            </a:r>
            <a:r>
              <a:rPr lang="en-US" dirty="0" smtClean="0">
                <a:solidFill>
                  <a:srgbClr val="000000"/>
                </a:solidFill>
              </a:rPr>
              <a:t>≈</a:t>
            </a:r>
            <a:r>
              <a:rPr lang="en-US" dirty="0" smtClean="0"/>
              <a:t>2</a:t>
            </a:r>
            <a:r>
              <a:rPr lang="en-US" baseline="30000" dirty="0" smtClean="0"/>
              <a:t>43</a:t>
            </a:r>
            <a:r>
              <a:rPr lang="en-US" dirty="0" smtClean="0"/>
              <a:t>  ( &lt;&lt; 2</a:t>
            </a:r>
            <a:r>
              <a:rPr lang="en-US" baseline="30000" dirty="0" smtClean="0"/>
              <a:t>56</a:t>
            </a:r>
            <a:r>
              <a:rPr lang="en-US" dirty="0" smtClean="0"/>
              <a:t> )   with  </a:t>
            </a:r>
            <a:r>
              <a:rPr lang="en-US" dirty="0"/>
              <a:t>2</a:t>
            </a:r>
            <a:r>
              <a:rPr lang="en-US" baseline="30000" dirty="0"/>
              <a:t>42</a:t>
            </a:r>
            <a:r>
              <a:rPr lang="en-US" dirty="0"/>
              <a:t>  </a:t>
            </a:r>
            <a:r>
              <a:rPr lang="en-US" dirty="0" smtClean="0"/>
              <a:t>random </a:t>
            </a:r>
            <a:r>
              <a:rPr lang="en-US" dirty="0" err="1" smtClean="0"/>
              <a:t>inp</a:t>
            </a:r>
            <a:r>
              <a:rPr lang="en-US" dirty="0"/>
              <a:t>/out pairs 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8229600" cy="294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tiny bit of linearity in S</a:t>
            </a:r>
            <a:r>
              <a:rPr lang="en-US" baseline="-25000" dirty="0" smtClean="0"/>
              <a:t>5 </a:t>
            </a:r>
            <a:r>
              <a:rPr lang="en-US" dirty="0" smtClean="0"/>
              <a:t>lead to a 2</a:t>
            </a:r>
            <a:r>
              <a:rPr lang="en-US" baseline="30000" dirty="0" smtClean="0"/>
              <a:t>42</a:t>
            </a:r>
            <a:r>
              <a:rPr lang="en-US" baseline="-25000" dirty="0" smtClean="0"/>
              <a:t> </a:t>
            </a:r>
            <a:r>
              <a:rPr lang="en-US" dirty="0" smtClean="0"/>
              <a:t>time attack.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⇒ </a:t>
            </a:r>
            <a:r>
              <a:rPr lang="en-US" dirty="0" smtClean="0"/>
              <a:t>   don’t design ciphers yourself  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Generic search problem: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Let   f: X ⟶ {</a:t>
            </a:r>
            <a:r>
              <a:rPr lang="en-US" dirty="0"/>
              <a:t>0,1}</a:t>
            </a:r>
            <a:r>
              <a:rPr lang="en-US" dirty="0" smtClean="0"/>
              <a:t>  be a function.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Goal:    find  </a:t>
            </a:r>
            <a:r>
              <a:rPr lang="en-US" dirty="0" err="1" smtClean="0"/>
              <a:t>x∈X</a:t>
            </a:r>
            <a:r>
              <a:rPr lang="en-US" dirty="0" smtClean="0"/>
              <a:t>    </a:t>
            </a:r>
            <a:r>
              <a:rPr lang="en-US" dirty="0" err="1" smtClean="0"/>
              <a:t>s.t.</a:t>
            </a:r>
            <a:r>
              <a:rPr lang="en-US" dirty="0" smtClean="0"/>
              <a:t>   f(x)=1.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Classical computer:    best generic algorithm time  =  O( |X|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Quantum computer </a:t>
            </a:r>
            <a:r>
              <a:rPr lang="en-US" sz="2000" dirty="0" smtClean="0"/>
              <a:t>[Grover ’96] </a:t>
            </a:r>
            <a:r>
              <a:rPr lang="en-US" dirty="0" smtClean="0"/>
              <a:t>:      time = O</a:t>
            </a:r>
            <a:r>
              <a:rPr lang="en-US" dirty="0"/>
              <a:t>( |X</a:t>
            </a:r>
            <a:r>
              <a:rPr lang="en-US" dirty="0" smtClean="0"/>
              <a:t>|</a:t>
            </a:r>
            <a:r>
              <a:rPr lang="en-US" baseline="30000" dirty="0" smtClean="0"/>
              <a:t>1/2</a:t>
            </a:r>
            <a:r>
              <a:rPr lang="en-US" dirty="0" smtClean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quantum computers be built:   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exhaustive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Given   m, c=E(</a:t>
            </a:r>
            <a:r>
              <a:rPr lang="en-US" dirty="0" err="1" smtClean="0"/>
              <a:t>k,m</a:t>
            </a:r>
            <a:r>
              <a:rPr lang="en-US" dirty="0" smtClean="0"/>
              <a:t>)    define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/>
              <a:t>Grover   ⇒ </a:t>
            </a:r>
            <a:r>
              <a:rPr lang="en-US" dirty="0" smtClean="0"/>
              <a:t>   quantum computer can find k in time   </a:t>
            </a:r>
            <a:r>
              <a:rPr lang="en-US" dirty="0"/>
              <a:t>O( </a:t>
            </a:r>
            <a:r>
              <a:rPr lang="en-US" dirty="0" smtClean="0"/>
              <a:t>|K|</a:t>
            </a:r>
            <a:r>
              <a:rPr lang="en-US" baseline="30000" dirty="0"/>
              <a:t>1/2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DES:    time   </a:t>
            </a:r>
            <a:r>
              <a:rPr lang="en-US" dirty="0">
                <a:solidFill>
                  <a:srgbClr val="000000"/>
                </a:solidFill>
              </a:rPr>
              <a:t>≈</a:t>
            </a:r>
            <a:r>
              <a:rPr lang="en-US" dirty="0" smtClean="0"/>
              <a:t>2</a:t>
            </a:r>
            <a:r>
              <a:rPr lang="en-US" baseline="30000" dirty="0" smtClean="0"/>
              <a:t>28</a:t>
            </a:r>
            <a:r>
              <a:rPr lang="en-US" dirty="0" smtClean="0"/>
              <a:t>      ,         AES-128:   </a:t>
            </a:r>
            <a:r>
              <a:rPr lang="en-US" dirty="0"/>
              <a:t>time   </a:t>
            </a:r>
            <a:r>
              <a:rPr lang="en-US" dirty="0">
                <a:solidFill>
                  <a:srgbClr val="000000"/>
                </a:solidFill>
              </a:rPr>
              <a:t>≈</a:t>
            </a:r>
            <a:r>
              <a:rPr lang="en-US" dirty="0" smtClean="0"/>
              <a:t>2</a:t>
            </a:r>
            <a:r>
              <a:rPr lang="en-US" baseline="30000" dirty="0" smtClean="0"/>
              <a:t>64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quantum computer   ⇒   256-bits key ciphers   (e.g.  AES-256)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953000" y="1524001"/>
            <a:ext cx="3507005" cy="1200489"/>
            <a:chOff x="4963179" y="1572844"/>
            <a:chExt cx="3507005" cy="1010937"/>
          </a:xfrm>
        </p:grpSpPr>
        <p:grpSp>
          <p:nvGrpSpPr>
            <p:cNvPr id="8" name="Group 7"/>
            <p:cNvGrpSpPr/>
            <p:nvPr/>
          </p:nvGrpSpPr>
          <p:grpSpPr>
            <a:xfrm>
              <a:off x="5877578" y="1572844"/>
              <a:ext cx="2592606" cy="1010937"/>
              <a:chOff x="2372378" y="1953844"/>
              <a:chExt cx="2592606" cy="1010937"/>
            </a:xfrm>
          </p:grpSpPr>
          <p:sp>
            <p:nvSpPr>
              <p:cNvPr id="6" name="Left Brace 5"/>
              <p:cNvSpPr/>
              <p:nvPr/>
            </p:nvSpPr>
            <p:spPr>
              <a:xfrm>
                <a:off x="2372378" y="2014287"/>
                <a:ext cx="152400" cy="950494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77178" y="1953844"/>
                <a:ext cx="2287806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lain"/>
                </a:pPr>
                <a:r>
                  <a:rPr lang="en-US" sz="2400" dirty="0"/>
                  <a:t>i</a:t>
                </a:r>
                <a:r>
                  <a:rPr lang="en-US" sz="2400" dirty="0" smtClean="0"/>
                  <a:t>f  E(</a:t>
                </a:r>
                <a:r>
                  <a:rPr lang="en-US" sz="2400" dirty="0" err="1" smtClean="0"/>
                  <a:t>k,m</a:t>
                </a:r>
                <a:r>
                  <a:rPr lang="en-US" sz="2400" dirty="0" smtClean="0"/>
                  <a:t>) = c</a:t>
                </a:r>
              </a:p>
              <a:p>
                <a:pPr marL="457200" indent="-457200">
                  <a:buAutoNum type="arabicPlain"/>
                </a:pPr>
                <a:endParaRPr lang="en-US" sz="2400" dirty="0"/>
              </a:p>
              <a:p>
                <a:r>
                  <a:rPr lang="en-US" sz="2400" dirty="0" smtClean="0"/>
                  <a:t>0    otherwise</a:t>
                </a:r>
                <a:endParaRPr lang="en-US" sz="24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963179" y="1885950"/>
              <a:ext cx="91247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  <a:r>
                <a:rPr lang="en-US" sz="2400" dirty="0" smtClean="0"/>
                <a:t>(k) = </a:t>
              </a:r>
              <a:endParaRPr lang="en-US" sz="24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3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56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Example PRPs: 3DES, AES, …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Functionally, </a:t>
            </a:r>
            <a:r>
              <a:rPr lang="en-US" sz="2800" i="1" u="sng" dirty="0" smtClean="0"/>
              <a:t>any</a:t>
            </a:r>
            <a:r>
              <a:rPr lang="en-US" sz="2800" dirty="0" smtClean="0"/>
              <a:t> PRP is also a PRF.</a:t>
            </a:r>
          </a:p>
          <a:p>
            <a:pPr marL="0" indent="0">
              <a:buNone/>
            </a:pPr>
            <a:r>
              <a:rPr lang="en-US" sz="2800" dirty="0" smtClean="0"/>
              <a:t>	- PRP is a PRF when </a:t>
            </a:r>
            <a:r>
              <a:rPr lang="en-US" sz="2800" i="1" dirty="0" smtClean="0"/>
              <a:t>X = Y </a:t>
            </a:r>
            <a:r>
              <a:rPr lang="en-US" sz="2800" dirty="0" smtClean="0"/>
              <a:t>and is efficiently invertible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0" y="2408719"/>
            <a:ext cx="7936620" cy="1104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6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PRFs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8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Intuition:</a:t>
            </a:r>
            <a:r>
              <a:rPr lang="en-US" sz="2800" dirty="0" smtClean="0"/>
              <a:t> a PRF is </a:t>
            </a:r>
            <a:r>
              <a:rPr lang="en-US" sz="2800" b="1" dirty="0" smtClean="0"/>
              <a:t>secure</a:t>
            </a:r>
            <a:r>
              <a:rPr lang="en-US" sz="2800" dirty="0" smtClean="0"/>
              <a:t> if</a:t>
            </a:r>
          </a:p>
          <a:p>
            <a:pPr marL="342900" lvl="1" indent="0">
              <a:buNone/>
            </a:pPr>
            <a:r>
              <a:rPr lang="en-US" sz="2400" dirty="0" smtClean="0"/>
              <a:t>A random function in </a:t>
            </a:r>
            <a:r>
              <a:rPr lang="en-US" sz="2400" i="1" dirty="0" smtClean="0"/>
              <a:t>Funs[X,Y]</a:t>
            </a:r>
            <a:r>
              <a:rPr lang="en-US" sz="2400" dirty="0" smtClean="0"/>
              <a:t> is indistinguishable from a random function in </a:t>
            </a:r>
            <a:r>
              <a:rPr lang="en-US" sz="2400" i="1" dirty="0" smtClean="0"/>
              <a:t>S</a:t>
            </a:r>
            <a:r>
              <a:rPr lang="en-US" sz="2400" i="1" baseline="-25000" dirty="0" smtClean="0"/>
              <a:t>F</a:t>
            </a:r>
            <a:endParaRPr lang="en-US" sz="2400" i="1" baseline="-25000" dirty="0"/>
          </a:p>
        </p:txBody>
      </p:sp>
      <p:sp>
        <p:nvSpPr>
          <p:cNvPr id="17" name="Oval 16"/>
          <p:cNvSpPr/>
          <p:nvPr/>
        </p:nvSpPr>
        <p:spPr>
          <a:xfrm>
            <a:off x="1295400" y="4876800"/>
            <a:ext cx="914400" cy="762000"/>
          </a:xfrm>
          <a:prstGeom prst="ellipse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S</a:t>
            </a:r>
            <a:r>
              <a:rPr lang="en-US" sz="2400" i="1" baseline="-25000" dirty="0" smtClean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4419600" y="4572000"/>
            <a:ext cx="2743200" cy="1676400"/>
          </a:xfrm>
          <a:prstGeom prst="ellipse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Funs[X,Y]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981200" y="5410200"/>
            <a:ext cx="609600" cy="533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67000" y="5706903"/>
            <a:ext cx="131125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Size |K|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781527" y="5524500"/>
            <a:ext cx="609600" cy="533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81527" y="6096000"/>
            <a:ext cx="161743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Size |Y|</a:t>
            </a:r>
            <a:r>
              <a:rPr lang="en-US" sz="3200" baseline="30000" dirty="0" smtClean="0"/>
              <a:t>|X|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1219200"/>
            <a:ext cx="7868189" cy="1752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3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PRFs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8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17" name="Oval 16"/>
          <p:cNvSpPr/>
          <p:nvPr/>
        </p:nvSpPr>
        <p:spPr>
          <a:xfrm>
            <a:off x="657619" y="3603157"/>
            <a:ext cx="914400" cy="762000"/>
          </a:xfrm>
          <a:prstGeom prst="ellipse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S</a:t>
            </a:r>
            <a:r>
              <a:rPr lang="en-US" sz="2400" i="1" baseline="-25000" dirty="0" smtClean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" name="Oval 18"/>
          <p:cNvSpPr/>
          <p:nvPr/>
        </p:nvSpPr>
        <p:spPr>
          <a:xfrm>
            <a:off x="4267200" y="3276600"/>
            <a:ext cx="2743200" cy="1676400"/>
          </a:xfrm>
          <a:prstGeom prst="ellipse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Funs[X,Y]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436076" y="3897079"/>
            <a:ext cx="609600" cy="110213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24426" y="3483541"/>
            <a:ext cx="131125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Size |K|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552927" y="4038600"/>
            <a:ext cx="808715" cy="319689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61642" y="3404636"/>
            <a:ext cx="161743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Size |Y|</a:t>
            </a:r>
            <a:r>
              <a:rPr lang="en-US" sz="3200" baseline="30000" dirty="0" smtClean="0"/>
              <a:t>|X|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1219200"/>
            <a:ext cx="7868189" cy="175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5105400"/>
            <a:ext cx="10134600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800" dirty="0" smtClean="0"/>
              <a:t>How many functions when |x| = |y| = 128bits </a:t>
            </a:r>
            <a:r>
              <a:rPr lang="en-US" sz="2800" dirty="0"/>
              <a:t>(</a:t>
            </a:r>
            <a:r>
              <a:rPr lang="en-US" sz="2800" dirty="0" err="1"/>
              <a:t>x</a:t>
            </a:r>
            <a:r>
              <a:rPr lang="en-US" sz="2800" dirty="0" err="1" smtClean="0"/>
              <a:t>∈X</a:t>
            </a:r>
            <a:r>
              <a:rPr lang="en-US" sz="2800" dirty="0" smtClean="0"/>
              <a:t>, </a:t>
            </a:r>
            <a:r>
              <a:rPr lang="en-US" sz="2800" dirty="0" err="1" smtClean="0"/>
              <a:t>y∈Y</a:t>
            </a:r>
            <a:r>
              <a:rPr lang="en-US" sz="2800" dirty="0" smtClean="0"/>
              <a:t>)?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5715000"/>
            <a:ext cx="4267200" cy="480774"/>
            <a:chOff x="1524001" y="6019800"/>
            <a:chExt cx="4267200" cy="480774"/>
          </a:xfrm>
        </p:grpSpPr>
        <p:sp>
          <p:nvSpPr>
            <p:cNvPr id="12" name="TextBox 11"/>
            <p:cNvSpPr txBox="1"/>
            <p:nvPr/>
          </p:nvSpPr>
          <p:spPr>
            <a:xfrm>
              <a:off x="1524001" y="6069687"/>
              <a:ext cx="42672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Answer: </a:t>
              </a:r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477" y="6019800"/>
              <a:ext cx="1383323" cy="457200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1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22587</TotalTime>
  <Words>5523</Words>
  <Application>Microsoft Macintosh PowerPoint</Application>
  <PresentationFormat>On-screen Show (4:3)</PresentationFormat>
  <Paragraphs>1219</Paragraphs>
  <Slides>67</Slides>
  <Notes>67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template</vt:lpstr>
      <vt:lpstr>Cryptography: Block Ciphers</vt:lpstr>
      <vt:lpstr>What is a block cipher?</vt:lpstr>
      <vt:lpstr>Block ciphers built by iteration</vt:lpstr>
      <vt:lpstr>Performance: Stream vs. block ciphers</vt:lpstr>
      <vt:lpstr>Abstractly: PRFs</vt:lpstr>
      <vt:lpstr>Abstractly: PRPs</vt:lpstr>
      <vt:lpstr>Running example</vt:lpstr>
      <vt:lpstr>Secure PRFs</vt:lpstr>
      <vt:lpstr>Secure PRFs</vt:lpstr>
      <vt:lpstr>Secure PRF: Definition</vt:lpstr>
      <vt:lpstr>Quiz</vt:lpstr>
      <vt:lpstr>Secure PRPs (secure block cipher)</vt:lpstr>
      <vt:lpstr>Secure PRP: (secure block cipher)</vt:lpstr>
      <vt:lpstr>Block ciphers</vt:lpstr>
      <vt:lpstr>History of DES</vt:lpstr>
      <vt:lpstr>DES: core idea – Feistel network</vt:lpstr>
      <vt:lpstr>Feistel network - inverse</vt:lpstr>
      <vt:lpstr>Decryption circuit</vt:lpstr>
      <vt:lpstr>Luby-Rackoff Theorem (1985)</vt:lpstr>
      <vt:lpstr>DES: 16 round Feistel network</vt:lpstr>
      <vt:lpstr>The function F(ki, x)</vt:lpstr>
      <vt:lpstr>The S-boxes</vt:lpstr>
      <vt:lpstr>Block ciphers</vt:lpstr>
      <vt:lpstr>Exhaustive Search for block cipher key</vt:lpstr>
      <vt:lpstr>Exhaustive Search for block cipher key</vt:lpstr>
      <vt:lpstr>DES challenge</vt:lpstr>
      <vt:lpstr>Strengthening DES against ex. search</vt:lpstr>
      <vt:lpstr>Why not double DES?</vt:lpstr>
      <vt:lpstr>Meet in the middle attack</vt:lpstr>
      <vt:lpstr>Meet in the middle attack</vt:lpstr>
      <vt:lpstr>Meet in the middle attack</vt:lpstr>
      <vt:lpstr>Meet in the middle attack</vt:lpstr>
      <vt:lpstr>Method 2:   DESX</vt:lpstr>
      <vt:lpstr>Attacks on the implementation</vt:lpstr>
      <vt:lpstr>Block ciphers</vt:lpstr>
      <vt:lpstr>The AES process</vt:lpstr>
      <vt:lpstr>AES core idea: Subs-Perm network</vt:lpstr>
      <vt:lpstr>AES: Subs-Perm network</vt:lpstr>
      <vt:lpstr>AES128 schematic</vt:lpstr>
      <vt:lpstr>The round function</vt:lpstr>
      <vt:lpstr>Code size/performance tradeoff</vt:lpstr>
      <vt:lpstr>Size + performance (Javascript AES)</vt:lpstr>
      <vt:lpstr>AES in hardware</vt:lpstr>
      <vt:lpstr>Block ciphers</vt:lpstr>
      <vt:lpstr>Incorrect use of PRP</vt:lpstr>
      <vt:lpstr>What can possibly go wrong?</vt:lpstr>
      <vt:lpstr>Semantic security for ECB mode</vt:lpstr>
      <vt:lpstr>Deterministic counter mode</vt:lpstr>
      <vt:lpstr>Deterministic counter mode security</vt:lpstr>
      <vt:lpstr>Semantic security under CPA</vt:lpstr>
      <vt:lpstr>Semantic security under CPA</vt:lpstr>
      <vt:lpstr>Nonce-based encryption</vt:lpstr>
      <vt:lpstr>Nonce-based encryption</vt:lpstr>
      <vt:lpstr>Cipher block chaining mode (CBC)</vt:lpstr>
      <vt:lpstr>Attack on CBC with random IV</vt:lpstr>
      <vt:lpstr>Nonce-based CBC</vt:lpstr>
      <vt:lpstr>CBC: padding</vt:lpstr>
      <vt:lpstr>Cipher block chaining mode (CBC)</vt:lpstr>
      <vt:lpstr>Summary</vt:lpstr>
      <vt:lpstr>PowerPoint Presentation</vt:lpstr>
      <vt:lpstr>END</vt:lpstr>
      <vt:lpstr>Linear and differential attacks   [BS’89,M’93] </vt:lpstr>
      <vt:lpstr>Linear attacks</vt:lpstr>
      <vt:lpstr>Linear attacks</vt:lpstr>
      <vt:lpstr>Lesson</vt:lpstr>
      <vt:lpstr>Quantum attacks</vt:lpstr>
      <vt:lpstr>Quantum exhaustive search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David Brumley</cp:lastModifiedBy>
  <cp:revision>4898</cp:revision>
  <cp:lastPrinted>2012-10-21T15:39:10Z</cp:lastPrinted>
  <dcterms:created xsi:type="dcterms:W3CDTF">2011-11-02T18:57:24Z</dcterms:created>
  <dcterms:modified xsi:type="dcterms:W3CDTF">2013-09-29T21:29:16Z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