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7"/>
  </p:notesMasterIdLst>
  <p:handoutMasterIdLst>
    <p:handoutMasterId r:id="rId88"/>
  </p:handoutMasterIdLst>
  <p:sldIdLst>
    <p:sldId id="836" r:id="rId2"/>
    <p:sldId id="840" r:id="rId3"/>
    <p:sldId id="940" r:id="rId4"/>
    <p:sldId id="941" r:id="rId5"/>
    <p:sldId id="933" r:id="rId6"/>
    <p:sldId id="934" r:id="rId7"/>
    <p:sldId id="935" r:id="rId8"/>
    <p:sldId id="936" r:id="rId9"/>
    <p:sldId id="937" r:id="rId10"/>
    <p:sldId id="938" r:id="rId11"/>
    <p:sldId id="942" r:id="rId12"/>
    <p:sldId id="968" r:id="rId13"/>
    <p:sldId id="995" r:id="rId14"/>
    <p:sldId id="1000" r:id="rId15"/>
    <p:sldId id="1002" r:id="rId16"/>
    <p:sldId id="1001" r:id="rId17"/>
    <p:sldId id="996" r:id="rId18"/>
    <p:sldId id="997" r:id="rId19"/>
    <p:sldId id="1003" r:id="rId20"/>
    <p:sldId id="943" r:id="rId21"/>
    <p:sldId id="854" r:id="rId22"/>
    <p:sldId id="919" r:id="rId23"/>
    <p:sldId id="1004" r:id="rId24"/>
    <p:sldId id="981" r:id="rId25"/>
    <p:sldId id="960" r:id="rId26"/>
    <p:sldId id="961" r:id="rId27"/>
    <p:sldId id="962" r:id="rId28"/>
    <p:sldId id="963" r:id="rId29"/>
    <p:sldId id="971" r:id="rId30"/>
    <p:sldId id="969" r:id="rId31"/>
    <p:sldId id="965" r:id="rId32"/>
    <p:sldId id="973" r:id="rId33"/>
    <p:sldId id="974" r:id="rId34"/>
    <p:sldId id="979" r:id="rId35"/>
    <p:sldId id="1015" r:id="rId36"/>
    <p:sldId id="975" r:id="rId37"/>
    <p:sldId id="976" r:id="rId38"/>
    <p:sldId id="978" r:id="rId39"/>
    <p:sldId id="1014" r:id="rId40"/>
    <p:sldId id="923" r:id="rId41"/>
    <p:sldId id="924" r:id="rId42"/>
    <p:sldId id="925" r:id="rId43"/>
    <p:sldId id="926" r:id="rId44"/>
    <p:sldId id="907" r:id="rId45"/>
    <p:sldId id="268" r:id="rId46"/>
    <p:sldId id="387" r:id="rId47"/>
    <p:sldId id="866" r:id="rId48"/>
    <p:sldId id="867" r:id="rId49"/>
    <p:sldId id="920" r:id="rId50"/>
    <p:sldId id="922" r:id="rId51"/>
    <p:sldId id="927" r:id="rId52"/>
    <p:sldId id="928" r:id="rId53"/>
    <p:sldId id="929" r:id="rId54"/>
    <p:sldId id="944" r:id="rId55"/>
    <p:sldId id="945" r:id="rId56"/>
    <p:sldId id="946" r:id="rId57"/>
    <p:sldId id="947" r:id="rId58"/>
    <p:sldId id="948" r:id="rId59"/>
    <p:sldId id="949" r:id="rId60"/>
    <p:sldId id="950" r:id="rId61"/>
    <p:sldId id="951" r:id="rId62"/>
    <p:sldId id="952" r:id="rId63"/>
    <p:sldId id="953" r:id="rId64"/>
    <p:sldId id="954" r:id="rId65"/>
    <p:sldId id="955" r:id="rId66"/>
    <p:sldId id="956" r:id="rId67"/>
    <p:sldId id="957" r:id="rId68"/>
    <p:sldId id="958" r:id="rId69"/>
    <p:sldId id="972" r:id="rId70"/>
    <p:sldId id="891" r:id="rId71"/>
    <p:sldId id="892" r:id="rId72"/>
    <p:sldId id="893" r:id="rId73"/>
    <p:sldId id="894" r:id="rId74"/>
    <p:sldId id="895" r:id="rId75"/>
    <p:sldId id="896" r:id="rId76"/>
    <p:sldId id="908" r:id="rId77"/>
    <p:sldId id="897" r:id="rId78"/>
    <p:sldId id="898" r:id="rId79"/>
    <p:sldId id="899" r:id="rId80"/>
    <p:sldId id="900" r:id="rId81"/>
    <p:sldId id="901" r:id="rId82"/>
    <p:sldId id="902" r:id="rId83"/>
    <p:sldId id="903" r:id="rId84"/>
    <p:sldId id="991" r:id="rId85"/>
    <p:sldId id="993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Introduction" id="{8EBB6921-0581-A949-9522-7C827398DCC9}">
          <p14:sldIdLst>
            <p14:sldId id="840"/>
            <p14:sldId id="940"/>
            <p14:sldId id="941"/>
            <p14:sldId id="933"/>
            <p14:sldId id="934"/>
            <p14:sldId id="935"/>
            <p14:sldId id="936"/>
            <p14:sldId id="937"/>
            <p14:sldId id="938"/>
            <p14:sldId id="942"/>
            <p14:sldId id="968"/>
            <p14:sldId id="995"/>
            <p14:sldId id="1000"/>
            <p14:sldId id="1002"/>
            <p14:sldId id="1001"/>
            <p14:sldId id="996"/>
            <p14:sldId id="997"/>
            <p14:sldId id="1003"/>
            <p14:sldId id="943"/>
          </p14:sldIdLst>
        </p14:section>
        <p14:section name="Goals" id="{0528FB28-22D9-5C41-9860-6C3680E5AE64}">
          <p14:sldIdLst>
            <p14:sldId id="854"/>
            <p14:sldId id="919"/>
            <p14:sldId id="1004"/>
            <p14:sldId id="981"/>
            <p14:sldId id="960"/>
            <p14:sldId id="961"/>
            <p14:sldId id="962"/>
            <p14:sldId id="963"/>
            <p14:sldId id="971"/>
            <p14:sldId id="969"/>
            <p14:sldId id="965"/>
            <p14:sldId id="973"/>
            <p14:sldId id="974"/>
            <p14:sldId id="979"/>
            <p14:sldId id="1015"/>
            <p14:sldId id="975"/>
            <p14:sldId id="976"/>
            <p14:sldId id="978"/>
            <p14:sldId id="1014"/>
            <p14:sldId id="923"/>
            <p14:sldId id="924"/>
            <p14:sldId id="925"/>
            <p14:sldId id="926"/>
          </p14:sldIdLst>
        </p14:section>
        <p14:section name="Semantic Security" id="{BA82E10B-7464-704F-A0FC-BD0403B85ED4}">
          <p14:sldIdLst/>
        </p14:section>
        <p14:section name="Conclusion" id="{FAD998B4-7667-8F40-A1A8-42BF6A185D67}">
          <p14:sldIdLst>
            <p14:sldId id="907"/>
            <p14:sldId id="268"/>
            <p14:sldId id="387"/>
          </p14:sldIdLst>
        </p14:section>
        <p14:section name="Old Slides" id="{BA0DA5F8-60D5-BB4D-A123-9159BF2A1DA4}">
          <p14:sldIdLst>
            <p14:sldId id="866"/>
            <p14:sldId id="867"/>
            <p14:sldId id="920"/>
            <p14:sldId id="922"/>
            <p14:sldId id="927"/>
            <p14:sldId id="928"/>
            <p14:sldId id="929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72"/>
          </p14:sldIdLst>
        </p14:section>
        <p14:section name="Stream Ciphers" id="{35870F8C-EA40-E940-966D-1C17ADB30A1A}">
          <p14:sldIdLst>
            <p14:sldId id="891"/>
            <p14:sldId id="892"/>
            <p14:sldId id="893"/>
            <p14:sldId id="894"/>
            <p14:sldId id="895"/>
            <p14:sldId id="896"/>
            <p14:sldId id="908"/>
            <p14:sldId id="897"/>
            <p14:sldId id="898"/>
            <p14:sldId id="899"/>
            <p14:sldId id="900"/>
            <p14:sldId id="901"/>
            <p14:sldId id="902"/>
            <p14:sldId id="903"/>
            <p14:sldId id="991"/>
            <p14:sldId id="9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2866">
          <p15:clr>
            <a:srgbClr val="A4A3A4"/>
          </p15:clr>
        </p15:guide>
        <p15:guide id="4" pos="1920">
          <p15:clr>
            <a:srgbClr val="A4A3A4"/>
          </p15:clr>
        </p15:guide>
        <p15:guide id="5" pos="42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2" autoAdjust="0"/>
    <p:restoredTop sz="81559" autoAdjust="0"/>
  </p:normalViewPr>
  <p:slideViewPr>
    <p:cSldViewPr snapToObjects="1">
      <p:cViewPr varScale="1">
        <p:scale>
          <a:sx n="95" d="100"/>
          <a:sy n="95" d="100"/>
        </p:scale>
        <p:origin x="1026" y="78"/>
      </p:cViewPr>
      <p:guideLst>
        <p:guide orient="horz" pos="3264"/>
        <p:guide orient="horz" pos="1392"/>
        <p:guide pos="2866"/>
        <p:guide pos="1920"/>
        <p:guide pos="42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there are</a:t>
            </a:r>
            <a:r>
              <a:rPr lang="en-US" baseline="0" dirty="0" smtClean="0"/>
              <a:t> many equiv. </a:t>
            </a:r>
            <a:r>
              <a:rPr lang="en-US" baseline="0" dirty="0" err="1" smtClean="0"/>
              <a:t>defn’s</a:t>
            </a:r>
            <a:r>
              <a:rPr lang="en-US" baseline="0" dirty="0" smtClean="0"/>
              <a:t> to this one. Two from Introduction to Modern Cryptography include:</a:t>
            </a:r>
          </a:p>
          <a:p>
            <a:r>
              <a:rPr lang="en-US" baseline="0" dirty="0" smtClean="0"/>
              <a:t>\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[M=m| C = c] =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[M = m]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\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[C=c | M=m] =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[C=c]</a:t>
            </a:r>
          </a:p>
          <a:p>
            <a:endParaRPr lang="en-US" baseline="0" dirty="0" smtClean="0"/>
          </a:p>
          <a:p>
            <a:r>
              <a:rPr lang="en-US" dirty="0" smtClean="0"/>
              <a:t>The intuition here is that if any two messages are equally likely for a </a:t>
            </a:r>
            <a:r>
              <a:rPr lang="en-US" dirty="0" err="1" smtClean="0"/>
              <a:t>ciphertext</a:t>
            </a:r>
            <a:r>
              <a:rPr lang="en-US" dirty="0" smtClean="0"/>
              <a:t>, then it can’t be the case we can distinguish</a:t>
            </a:r>
            <a:r>
              <a:rPr lang="en-US" baseline="0" dirty="0" smtClean="0"/>
              <a:t> between them. We do this over all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proof, highlight that we are</a:t>
            </a:r>
            <a:r>
              <a:rPr lang="en-US" baseline="0" dirty="0" smtClean="0"/>
              <a:t> given c.  </a:t>
            </a:r>
          </a:p>
          <a:p>
            <a:r>
              <a:rPr lang="en-US" baseline="0" dirty="0" smtClean="0"/>
              <a:t>Then we fix an m_0. </a:t>
            </a:r>
          </a:p>
          <a:p>
            <a:r>
              <a:rPr lang="en-US" baseline="0" dirty="0" smtClean="0"/>
              <a:t>The probability that that m_0 is encrypted to c is the number of unique keys that would map m to c.</a:t>
            </a:r>
          </a:p>
          <a:p>
            <a:r>
              <a:rPr lang="en-US" baseline="0" dirty="0" smtClean="0"/>
              <a:t>By the previous slide, we know there is only one such key.  So the probability E(k,m_0) = C = ½^m</a:t>
            </a:r>
          </a:p>
          <a:p>
            <a:r>
              <a:rPr lang="en-US" baseline="0" dirty="0" smtClean="0"/>
              <a:t>Similarly for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[E(k,m_1).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proof, highlight that we are</a:t>
            </a:r>
            <a:r>
              <a:rPr lang="en-US" baseline="0" dirty="0" smtClean="0"/>
              <a:t> given c.  </a:t>
            </a:r>
          </a:p>
          <a:p>
            <a:r>
              <a:rPr lang="en-US" baseline="0" dirty="0" smtClean="0"/>
              <a:t>Then we fix an m_0. </a:t>
            </a:r>
          </a:p>
          <a:p>
            <a:r>
              <a:rPr lang="en-US" baseline="0" dirty="0" smtClean="0"/>
              <a:t>The probability that that m_0 is encrypted to c is the number of unique keys that would map m to c.</a:t>
            </a:r>
          </a:p>
          <a:p>
            <a:r>
              <a:rPr lang="en-US" baseline="0" dirty="0" smtClean="0"/>
              <a:t>By the previous slide, we know there is only one such key.  So the probability E(k,m_0) = C = ½^m</a:t>
            </a:r>
          </a:p>
          <a:p>
            <a:r>
              <a:rPr lang="en-US" baseline="0" dirty="0" smtClean="0"/>
              <a:t>Similarly for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[E(k,m_1).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security means</a:t>
            </a:r>
            <a:r>
              <a:rPr lang="en-US" baseline="0" dirty="0" smtClean="0"/>
              <a:t> two different things here. There is the notion of “enough” security, e.g., it would take 2^80 years to crack the cipher with todays technology. There is also a theoretic notion, e.g., no polynomial time algorithm could break the cipher.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this means is the OTP is really the best we can do.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slide, I explain the motivating scenario of sending a</a:t>
            </a:r>
            <a:r>
              <a:rPr lang="en-US" baseline="0" dirty="0" smtClean="0"/>
              <a:t> message across a public channel.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channel may be monitored. In fact, we typically assume a very powerful adversary. For those who know what it means, we would assume any polynomial time alg.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add an encryption (E) algorithm and decryption (D) algorithm.  These two algorithms should protect the overall message from Eve.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 define</a:t>
            </a:r>
            <a:r>
              <a:rPr lang="en-US" baseline="0" dirty="0" smtClean="0"/>
              <a:t> what it means to forge signatures,   give construction,   show that forging signatures is as hard as factoring.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 define</a:t>
            </a:r>
            <a:r>
              <a:rPr lang="en-US" baseline="0" dirty="0" smtClean="0"/>
              <a:t> what it means to forge signatures,   give construction,   show that forging signatures is as hard as factoring.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</a:t>
            </a:r>
            <a:r>
              <a:rPr lang="en-US" baseline="0" dirty="0" smtClean="0"/>
              <a:t> think about the fact is what if it were the case that the probability of a key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44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802.11b is an</a:t>
            </a:r>
            <a:r>
              <a:rPr lang="en-US" baseline="0" dirty="0" smtClean="0"/>
              <a:t> example of a two-time 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9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PRG(k) to generate a key per message. 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9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encrypt a note to </a:t>
            </a:r>
            <a:r>
              <a:rPr lang="en-US" dirty="0" err="1" smtClean="0"/>
              <a:t>alice</a:t>
            </a:r>
            <a:r>
              <a:rPr lang="en-US" dirty="0" smtClean="0"/>
              <a:t>. Then open it</a:t>
            </a:r>
            <a:r>
              <a:rPr lang="en-US" baseline="0" dirty="0" smtClean="0"/>
              <a:t> up and edit it, changing to eve. You can tell where the change was.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2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85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</a:t>
            </a:r>
            <a:r>
              <a:rPr lang="en-US" dirty="0" smtClean="0"/>
              <a:t>for which you can construct m0,m1 efficiently.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0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slide, we show a </a:t>
            </a:r>
            <a:r>
              <a:rPr lang="en-US" dirty="0" err="1" smtClean="0"/>
              <a:t>caesar</a:t>
            </a:r>
            <a:r>
              <a:rPr lang="en-US" dirty="0" smtClean="0"/>
              <a:t> cipher is simply a mapping where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 is the message + 3 letters.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common: e, t, a, o,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n.  Least common: </a:t>
            </a:r>
            <a:r>
              <a:rPr lang="en-US" baseline="0" dirty="0" err="1" smtClean="0"/>
              <a:t>j,x,q,z</a:t>
            </a:r>
            <a:endParaRPr lang="en-US" baseline="0" dirty="0" smtClean="0"/>
          </a:p>
          <a:p>
            <a:r>
              <a:rPr lang="en-US" baseline="0" dirty="0" smtClean="0"/>
              <a:t>Also works for bi-grams, tri-grams,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7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slide, in addition to noting variables et al, we talk about private key and public key cryptosystems. We also talk about how Decryption can return error,</a:t>
            </a:r>
            <a:r>
              <a:rPr lang="en-US" baseline="0" dirty="0" smtClean="0"/>
              <a:t> and note that this will be necessary when encrypting and we want integrity.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slide, in addition to noting variables et al, we talk about private key and public key cryptosystems. We also talk about how Decryption can return error,</a:t>
            </a:r>
            <a:r>
              <a:rPr lang="en-US" baseline="0" dirty="0" smtClean="0"/>
              <a:t> and note that this will be necessary when encrypting and we want integrity.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slide, in addition to noting variables et al, we talk about private key and public key cryptosystems. We also talk about how Decryption can return error,</a:t>
            </a:r>
            <a:r>
              <a:rPr lang="en-US" baseline="0" dirty="0" smtClean="0"/>
              <a:t> and note that this will be necessary when encrypting and we want integrity.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r>
              <a:rPr lang="en-US" baseline="0" dirty="0" smtClean="0"/>
              <a:t> is clearly 2. This is but one example of material taken from Dan </a:t>
            </a:r>
            <a:r>
              <a:rPr lang="en-US" baseline="0" dirty="0" err="1" smtClean="0"/>
              <a:t>Boneh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C235233-19B7-EE48-87DF-E74DB1195566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5EE967E-5212-9D47-96FE-04B2A38B701F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D7A38E-27C5-0647-BF7E-A9FBC10B381B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A29CE3-60A8-974E-8B65-B97A2A490295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1E3C-7002-5546-B428-28E77E8CADF5}" type="datetime1">
              <a:rPr lang="en-US" smtClean="0"/>
              <a:t>10/16/2013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9B8D633-5D31-BC4E-93E6-1DFEA1644CF5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792D34-6805-A549-9CC5-921F88D9525D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67FA6C2-E101-8840-BFEC-363DCD8AC0EB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F6C6-86B0-FB4C-B839-EA40EEE80E5C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A25E4DA-168A-8D49-9D25-8B712F21DECE}" type="datetime1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F42FEDF-F50E-3C45-B7BC-4B699EDF9FF6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099EB78-D139-F84C-9176-C005D5E2661E}" type="datetime1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13F476B-8425-2043-ACCE-9F3585722F84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4AE290B-9987-5947-8831-BE43DE818284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1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Introduction to Cryptography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689" y="6096000"/>
            <a:ext cx="8588623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great!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32" y="10668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Iterated design was only one we knew</a:t>
            </a:r>
            <a:br>
              <a:rPr lang="en-US" dirty="0" smtClean="0"/>
            </a:br>
            <a:r>
              <a:rPr lang="en-US" dirty="0" smtClean="0"/>
              <a:t>until 1945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286000"/>
            <a:ext cx="2362200" cy="3335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5638800"/>
            <a:ext cx="4114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0" dirty="0" smtClean="0">
                <a:latin typeface="Cambria"/>
                <a:cs typeface="Cambria"/>
              </a:rPr>
              <a:t>Claude Shannon: 1916 - 2001 </a:t>
            </a:r>
          </a:p>
        </p:txBody>
      </p:sp>
    </p:spTree>
    <p:extLst>
      <p:ext uri="{BB962C8B-B14F-4D97-AF65-F5344CB8AC3E}">
        <p14:creationId xmlns:p14="http://schemas.microsoft.com/office/powerpoint/2010/main" val="29733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163"/>
            <a:ext cx="8229600" cy="4445000"/>
          </a:xfrm>
        </p:spPr>
        <p:txBody>
          <a:bodyPr/>
          <a:lstStyle/>
          <a:p>
            <a:r>
              <a:rPr lang="en-US" dirty="0"/>
              <a:t>Formally </a:t>
            </a:r>
            <a:r>
              <a:rPr lang="en-US" dirty="0" smtClean="0"/>
              <a:t>define:</a:t>
            </a:r>
          </a:p>
          <a:p>
            <a:pPr lvl="1"/>
            <a:r>
              <a:rPr lang="en-US" dirty="0" smtClean="0"/>
              <a:t> </a:t>
            </a:r>
            <a:r>
              <a:rPr lang="en-US" i="1" dirty="0">
                <a:solidFill>
                  <a:schemeClr val="accent1"/>
                </a:solidFill>
              </a:rPr>
              <a:t>security </a:t>
            </a:r>
            <a:r>
              <a:rPr lang="en-US" i="1" dirty="0" smtClean="0">
                <a:solidFill>
                  <a:schemeClr val="accent1"/>
                </a:solidFill>
              </a:rPr>
              <a:t>goals</a:t>
            </a:r>
            <a:endParaRPr lang="en-US" dirty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adversarial models</a:t>
            </a:r>
            <a:endParaRPr lang="en-US" i="1" dirty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security </a:t>
            </a:r>
            <a:r>
              <a:rPr lang="en-US" i="1" dirty="0">
                <a:solidFill>
                  <a:schemeClr val="accent1"/>
                </a:solidFill>
              </a:rPr>
              <a:t>of </a:t>
            </a:r>
            <a:r>
              <a:rPr lang="en-US" i="1" dirty="0" smtClean="0">
                <a:solidFill>
                  <a:schemeClr val="accent1"/>
                </a:solidFill>
              </a:rPr>
              <a:t>system </a:t>
            </a:r>
            <a:r>
              <a:rPr lang="en-US" i="1" dirty="0" err="1" smtClean="0">
                <a:solidFill>
                  <a:schemeClr val="accent1"/>
                </a:solidFill>
              </a:rPr>
              <a:t>wrt</a:t>
            </a:r>
            <a:r>
              <a:rPr lang="en-US" i="1" dirty="0" smtClean="0">
                <a:solidFill>
                  <a:schemeClr val="accent1"/>
                </a:solidFill>
              </a:rPr>
              <a:t> goals</a:t>
            </a:r>
          </a:p>
          <a:p>
            <a:pPr lvl="1"/>
            <a:endParaRPr lang="en-US" i="1" dirty="0">
              <a:solidFill>
                <a:schemeClr val="accent1"/>
              </a:solidFill>
            </a:endParaRPr>
          </a:p>
          <a:p>
            <a:r>
              <a:rPr lang="en-US" dirty="0"/>
              <a:t>Beyond iterated design: </a:t>
            </a:r>
            <a:r>
              <a:rPr lang="en-US" dirty="0" smtClean="0"/>
              <a:t>Proof!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28600"/>
            <a:ext cx="1028700" cy="14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Cryptosystem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466956" y="1676400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2466956" y="2596212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39818" y="117455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40588" y="2752436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3702" y="16484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63201"/>
              </p:ext>
            </p:extLst>
          </p:nvPr>
        </p:nvGraphicFramePr>
        <p:xfrm>
          <a:off x="228600" y="4114800"/>
          <a:ext cx="6019800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762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r>
                        <a:rPr lang="en-US" baseline="0" dirty="0" smtClean="0"/>
                        <a:t> (aka plaintext). From the </a:t>
                      </a:r>
                      <a:r>
                        <a:rPr lang="en-US" i="1" u="sng" baseline="0" dirty="0" smtClean="0"/>
                        <a:t>message space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Ciphertext</a:t>
                      </a:r>
                      <a:r>
                        <a:rPr lang="en-US" dirty="0" smtClean="0"/>
                        <a:t>. From the </a:t>
                      </a:r>
                      <a:r>
                        <a:rPr lang="en-US" i="1" u="sng" dirty="0" err="1" smtClean="0"/>
                        <a:t>ciphertext</a:t>
                      </a:r>
                      <a:r>
                        <a:rPr lang="en-US" i="1" u="sng" dirty="0" smtClean="0"/>
                        <a:t> space 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 Algorithm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D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Decryption Algorithm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</a:t>
                      </a:r>
                      <a:r>
                        <a:rPr lang="en-US" b="1" baseline="-25000" dirty="0" err="1" smtClean="0"/>
                        <a:t>e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 key. From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i="1" u="sng" baseline="0" dirty="0" smtClean="0"/>
                        <a:t>key space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</a:t>
                      </a:r>
                      <a:r>
                        <a:rPr lang="en-US" b="1" baseline="-25000" dirty="0" err="1" smtClean="0"/>
                        <a:t>d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Decryption. Also from the </a:t>
                      </a:r>
                      <a:r>
                        <a:rPr lang="en-US" i="1" u="sng" dirty="0" smtClean="0"/>
                        <a:t>key space</a:t>
                      </a:r>
                      <a:r>
                        <a:rPr lang="en-US" dirty="0" smtClean="0"/>
                        <a:t> K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755073" y="1981200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09800" y="1981200"/>
            <a:ext cx="533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E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00336" y="2895600"/>
            <a:ext cx="1991695" cy="609600"/>
            <a:chOff x="14504488" y="3892572"/>
            <a:chExt cx="1991695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14972183" y="389257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504488" y="3892572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 bwMode="auto">
          <a:xfrm flipV="1">
            <a:off x="6922165" y="350520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695797" y="366142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6922165" y="258921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67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Symmetric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r>
              <a:rPr lang="en-US" dirty="0" smtClean="0"/>
              <a:t>k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Everyone who knows k knows the full secret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cxnSp>
        <p:nvCxnSpPr>
          <p:cNvPr id="27" name="Curved Connector 26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466956" y="1676400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466956" y="2596212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39818" y="117455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0588" y="2752436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3702" y="16484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5073" y="1981200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09800" y="1981200"/>
            <a:ext cx="533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E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00336" y="2895600"/>
            <a:ext cx="1991695" cy="609600"/>
            <a:chOff x="14504488" y="3892572"/>
            <a:chExt cx="1991695" cy="609600"/>
          </a:xfrm>
        </p:grpSpPr>
        <p:sp>
          <p:nvSpPr>
            <p:cNvPr id="49" name="Rounded Rectangle 48"/>
            <p:cNvSpPr/>
            <p:nvPr/>
          </p:nvSpPr>
          <p:spPr>
            <a:xfrm>
              <a:off x="14972183" y="389257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504488" y="3892572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 flipV="1">
            <a:off x="6922165" y="350520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695797" y="366142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922165" y="258921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376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Asymmetric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970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!=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Encryption Example: </a:t>
            </a:r>
          </a:p>
          <a:p>
            <a:pPr lvl="1"/>
            <a:r>
              <a:rPr lang="en-US" dirty="0" smtClean="0"/>
              <a:t>Alice generates private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)/public(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 </a:t>
            </a:r>
            <a:r>
              <a:rPr lang="en-US" dirty="0" err="1" smtClean="0"/>
              <a:t>keypair</a:t>
            </a:r>
            <a:r>
              <a:rPr lang="en-US" dirty="0" smtClean="0"/>
              <a:t>. Sends bob public key</a:t>
            </a:r>
          </a:p>
          <a:p>
            <a:pPr lvl="1"/>
            <a:r>
              <a:rPr lang="en-US" dirty="0" smtClean="0"/>
              <a:t>To encrypt</a:t>
            </a:r>
            <a:r>
              <a:rPr lang="en-US" dirty="0"/>
              <a:t> </a:t>
            </a:r>
            <a:r>
              <a:rPr lang="en-US" dirty="0" smtClean="0"/>
              <a:t>a message to Alice, Bob computes c = E(</a:t>
            </a:r>
            <a:r>
              <a:rPr lang="en-US" dirty="0" err="1" smtClean="0"/>
              <a:t>m,K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 decrypt, Alice computes m = D(m,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cxnSp>
        <p:nvCxnSpPr>
          <p:cNvPr id="27" name="Curved Connector 26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466956" y="1676400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466956" y="2596212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39818" y="117455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0588" y="2752436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3702" y="16484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5073" y="1981200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09800" y="1981200"/>
            <a:ext cx="533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E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00336" y="2895600"/>
            <a:ext cx="1991695" cy="609600"/>
            <a:chOff x="14504488" y="3892572"/>
            <a:chExt cx="1991695" cy="609600"/>
          </a:xfrm>
        </p:grpSpPr>
        <p:sp>
          <p:nvSpPr>
            <p:cNvPr id="49" name="Rounded Rectangle 48"/>
            <p:cNvSpPr/>
            <p:nvPr/>
          </p:nvSpPr>
          <p:spPr>
            <a:xfrm>
              <a:off x="14972183" y="389257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504488" y="3892572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 flipV="1">
            <a:off x="6922165" y="350520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695797" y="366142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922165" y="258921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77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all is not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Message Authentication Code: Only people with the private key k could have sent the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33400" y="3955671"/>
            <a:ext cx="2743200" cy="1566890"/>
            <a:chOff x="5604089" y="4300510"/>
            <a:chExt cx="2743200" cy="1566890"/>
          </a:xfrm>
        </p:grpSpPr>
        <p:sp>
          <p:nvSpPr>
            <p:cNvPr id="5" name="Rectangle 4"/>
            <p:cNvSpPr/>
            <p:nvPr/>
          </p:nvSpPr>
          <p:spPr>
            <a:xfrm>
              <a:off x="5604089" y="4300510"/>
              <a:ext cx="2743200" cy="103349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Message m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“I love you, Bob”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4089" y="5334000"/>
              <a:ext cx="2743200" cy="53340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s = </a:t>
              </a:r>
              <a:r>
                <a:rPr lang="en-US" sz="2400" b="1" i="1" dirty="0" smtClean="0">
                  <a:solidFill>
                    <a:srgbClr val="000000"/>
                  </a:solidFill>
                </a:rPr>
                <a:t>S</a:t>
              </a:r>
              <a:r>
                <a:rPr lang="en-US" sz="2400" dirty="0" smtClean="0">
                  <a:solidFill>
                    <a:srgbClr val="000000"/>
                  </a:solidFill>
                </a:rPr>
                <a:t>ign(m,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2400" baseline="-25000" dirty="0" err="1" smtClean="0">
                  <a:solidFill>
                    <a:srgbClr val="000000"/>
                  </a:solidFill>
                </a:rPr>
                <a:t>sign</a:t>
              </a:r>
              <a:r>
                <a:rPr lang="en-US" sz="2400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990600" y="30502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30459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8" name="Straight Arrow Connector 17"/>
          <p:cNvCxnSpPr>
            <a:endCxn id="23" idx="1"/>
          </p:cNvCxnSpPr>
          <p:nvPr/>
        </p:nvCxnSpPr>
        <p:spPr>
          <a:xfrm flipV="1">
            <a:off x="2982295" y="33507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438400" y="3045983"/>
            <a:ext cx="4028105" cy="613901"/>
            <a:chOff x="2438400" y="3045983"/>
            <a:chExt cx="4028105" cy="613901"/>
          </a:xfrm>
        </p:grpSpPr>
        <p:sp>
          <p:nvSpPr>
            <p:cNvPr id="22" name="Rectangle 21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V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14800" y="28935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m||s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1800" y="38292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V</a:t>
            </a:r>
            <a:r>
              <a:rPr lang="en-US" sz="2400" dirty="0" smtClean="0"/>
              <a:t>erify(m, s,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verify</a:t>
            </a:r>
            <a:r>
              <a:rPr lang="en-US" sz="2400" dirty="0" smtClean="0"/>
              <a:t>) =?= true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66369" y="3352800"/>
            <a:ext cx="1735301" cy="2743200"/>
            <a:chOff x="3666369" y="3352800"/>
            <a:chExt cx="1735301" cy="2743200"/>
          </a:xfrm>
        </p:grpSpPr>
        <p:sp>
          <p:nvSpPr>
            <p:cNvPr id="34" name="Rounded Rectangle 33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5" name="Straight Arrow Connector 34"/>
            <p:cNvCxnSpPr>
              <a:stCxn id="34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666369" y="4988005"/>
              <a:ext cx="1735301" cy="110799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(tries to</a:t>
              </a:r>
              <a:r>
                <a:rPr lang="en-US" sz="2400" dirty="0"/>
                <a:t> </a:t>
              </a:r>
              <a:r>
                <a:rPr lang="en-US" sz="2400" dirty="0" smtClean="0"/>
                <a:t>alter</a:t>
              </a:r>
              <a:br>
                <a:rPr lang="en-US" sz="2400" dirty="0" smtClean="0"/>
              </a:br>
              <a:r>
                <a:rPr lang="en-US" sz="2400" dirty="0" smtClean="0"/>
                <a:t>m without</a:t>
              </a:r>
              <a:br>
                <a:rPr lang="en-US" sz="2400" dirty="0" smtClean="0"/>
              </a:br>
              <a:r>
                <a:rPr lang="en-US" sz="2400" dirty="0" smtClean="0"/>
                <a:t>detection)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5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story...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student enrolls in the Computer Security course @ Stanford</a:t>
            </a:r>
          </a:p>
          <a:p>
            <a:endParaRPr lang="en-US" dirty="0" smtClean="0"/>
          </a:p>
          <a:p>
            <a:r>
              <a:rPr lang="en-US" dirty="0" smtClean="0"/>
              <a:t>Proposes idea for public key crypto. Professor shoots it down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09980"/>
            <a:ext cx="25400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3200"/>
            <a:ext cx="3810000" cy="4572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r>
              <a:rPr lang="en-US" sz="1400" dirty="0"/>
              <a:t>Picture: http://</a:t>
            </a:r>
            <a:r>
              <a:rPr lang="en-US" sz="1400" dirty="0" err="1"/>
              <a:t>www.merkle.com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6755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Submits a paper to the Communications of the ACM</a:t>
            </a:r>
          </a:p>
          <a:p>
            <a:endParaRPr lang="en-US" sz="2000" dirty="0"/>
          </a:p>
          <a:p>
            <a:r>
              <a:rPr lang="en-US" sz="2000" dirty="0" smtClean="0"/>
              <a:t>“I </a:t>
            </a:r>
            <a:r>
              <a:rPr lang="en-US" sz="2000" dirty="0"/>
              <a:t>am sorry to have to inform you that the paper is not in the main stream of present cryptography thinking and I would not recommend that it be published in </a:t>
            </a:r>
            <a:r>
              <a:rPr lang="en-US" sz="2000" dirty="0" smtClean="0"/>
              <a:t>the Communications </a:t>
            </a:r>
            <a:r>
              <a:rPr lang="en-US" sz="2000" dirty="0"/>
              <a:t>of the </a:t>
            </a:r>
            <a:r>
              <a:rPr lang="en-US" sz="2000" dirty="0" smtClean="0"/>
              <a:t>ACM.</a:t>
            </a:r>
            <a:r>
              <a:rPr lang="en-US" sz="2000" dirty="0"/>
              <a:t> </a:t>
            </a:r>
            <a:r>
              <a:rPr lang="en-US" sz="2000" dirty="0" smtClean="0"/>
              <a:t>Experience </a:t>
            </a:r>
            <a:r>
              <a:rPr lang="en-US" sz="2000" dirty="0"/>
              <a:t>shows that it is extremely dangerous to transmit key information in the clear."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09980"/>
            <a:ext cx="2540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Ralph </a:t>
            </a:r>
            <a:r>
              <a:rPr lang="en-US" sz="3200" dirty="0" err="1" smtClean="0"/>
              <a:t>Merkle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A Father of Cryptography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809980"/>
            <a:ext cx="25400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715000"/>
            <a:ext cx="2743200" cy="4572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ctr"/>
            <a:r>
              <a:rPr lang="en-US" sz="1400" dirty="0"/>
              <a:t>Picture: http://</a:t>
            </a:r>
            <a:r>
              <a:rPr lang="en-US" sz="1400" dirty="0" err="1"/>
              <a:t>www.merkle.com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6969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Secure communication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web traffic: </a:t>
            </a:r>
            <a:r>
              <a:rPr lang="en-US" dirty="0" smtClean="0"/>
              <a:t>HTTPS</a:t>
            </a:r>
            <a:endParaRPr lang="en-US" dirty="0"/>
          </a:p>
          <a:p>
            <a:pPr lvl="1"/>
            <a:r>
              <a:rPr lang="en-US" dirty="0"/>
              <a:t>wireless traffic:  </a:t>
            </a:r>
            <a:r>
              <a:rPr lang="en-US" dirty="0" smtClean="0"/>
              <a:t>802.11i </a:t>
            </a:r>
            <a:r>
              <a:rPr lang="en-US" dirty="0"/>
              <a:t>WPA2 (and WEP),   GSM,   Bluetooth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Encrypting files on disk</a:t>
            </a:r>
            <a:r>
              <a:rPr lang="en-US" dirty="0"/>
              <a:t>:    EFS,  </a:t>
            </a:r>
            <a:r>
              <a:rPr lang="en-US" dirty="0" err="1"/>
              <a:t>TrueCrypt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Content </a:t>
            </a:r>
            <a:r>
              <a:rPr lang="en-US" b="1" dirty="0" smtClean="0"/>
              <a:t>protection:</a:t>
            </a:r>
            <a:endParaRPr lang="en-US" dirty="0"/>
          </a:p>
          <a:p>
            <a:pPr lvl="1">
              <a:spcBef>
                <a:spcPts val="2376"/>
              </a:spcBef>
            </a:pPr>
            <a:r>
              <a:rPr lang="en-US" dirty="0" smtClean="0"/>
              <a:t>CSS (DVD),  AACS (Blue-Ray)  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User </a:t>
            </a:r>
            <a:r>
              <a:rPr lang="en-US" b="1" dirty="0" smtClean="0"/>
              <a:t>authentication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Kerberos, HTTP Digest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i="1" dirty="0"/>
              <a:t>…   and much much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in this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28087"/>
              </p:ext>
            </p:extLst>
          </p:nvPr>
        </p:nvGraphicFramePr>
        <p:xfrm>
          <a:off x="323057" y="2123440"/>
          <a:ext cx="8497887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4912"/>
                <a:gridCol w="3190346"/>
                <a:gridCol w="2832629"/>
              </a:tblGrid>
              <a:tr h="51399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Symmetric Trust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Asymmetric Trust Model</a:t>
                      </a:r>
                      <a:endParaRPr lang="en-US" sz="2000" dirty="0"/>
                    </a:p>
                  </a:txBody>
                  <a:tcPr/>
                </a:tc>
              </a:tr>
              <a:tr h="8871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 Privacy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Private</a:t>
                      </a:r>
                      <a:r>
                        <a:rPr lang="en-US" sz="2000" baseline="0" dirty="0" smtClean="0"/>
                        <a:t> key encryption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Stream Ciphers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Block Ciphers </a:t>
                      </a:r>
                      <a:br>
                        <a:rPr lang="en-US" sz="2000" baseline="0" dirty="0" smtClean="0"/>
                      </a:b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Asymmetric encryption</a:t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(aka public key)</a:t>
                      </a:r>
                      <a:endParaRPr lang="en-US" sz="2000" dirty="0"/>
                    </a:p>
                  </a:txBody>
                  <a:tcPr/>
                </a:tc>
              </a:tr>
              <a:tr h="5139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 Authenticity and</a:t>
                      </a:r>
                      <a:r>
                        <a:rPr lang="en-US" sz="2000" baseline="0" dirty="0" smtClean="0"/>
                        <a:t> Integrity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</a:t>
                      </a:r>
                      <a:r>
                        <a:rPr lang="en-US" sz="2000" baseline="0" dirty="0" smtClean="0"/>
                        <a:t> Authenticity Code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(MAC)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Digital Signature Scheme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066800" y="1219200"/>
            <a:ext cx="2590800" cy="762000"/>
          </a:xfrm>
          <a:prstGeom prst="wedgeRoundRectCallout">
            <a:avLst>
              <a:gd name="adj1" fmla="val 77784"/>
              <a:gd name="adj2" fmla="val 88672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everyone shares </a:t>
            </a:r>
            <a:r>
              <a:rPr lang="en-US" sz="2400" i="1" u="sng" dirty="0" smtClean="0">
                <a:solidFill>
                  <a:schemeClr val="tx2"/>
                </a:solidFill>
              </a:rPr>
              <a:t>same</a:t>
            </a:r>
            <a:r>
              <a:rPr lang="en-US" sz="2400" dirty="0" smtClean="0">
                <a:solidFill>
                  <a:srgbClr val="000000"/>
                </a:solidFill>
              </a:rPr>
              <a:t> secret k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915944" y="1219200"/>
            <a:ext cx="1905000" cy="762000"/>
          </a:xfrm>
          <a:prstGeom prst="wedgeRoundRectCallout">
            <a:avLst>
              <a:gd name="adj1" fmla="val -35708"/>
              <a:gd name="adj2" fmla="val 8591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Only 1 party has a secret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22" y="5334000"/>
            <a:ext cx="7800187" cy="12926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Principle 1: All algorithms </a:t>
            </a:r>
            <a:r>
              <a:rPr lang="en-US" sz="2800" i="1" u="sng" dirty="0" smtClean="0">
                <a:solidFill>
                  <a:schemeClr val="tx2"/>
                </a:solidFill>
              </a:rPr>
              <a:t>public</a:t>
            </a:r>
          </a:p>
          <a:p>
            <a:r>
              <a:rPr lang="en-US" sz="2800" dirty="0" smtClean="0"/>
              <a:t>Principle 2: Security is determined </a:t>
            </a:r>
            <a:r>
              <a:rPr lang="en-US" sz="2800" i="1" u="sng" dirty="0" smtClean="0">
                <a:solidFill>
                  <a:srgbClr val="990000"/>
                </a:solidFill>
              </a:rPr>
              <a:t>only</a:t>
            </a:r>
            <a:r>
              <a:rPr lang="en-US" sz="2800" dirty="0" smtClean="0"/>
              <a:t> by key size</a:t>
            </a:r>
          </a:p>
          <a:p>
            <a:r>
              <a:rPr lang="en-US" sz="2800" dirty="0" smtClean="0"/>
              <a:t>Principle 3: If you roll your own, it will be </a:t>
            </a:r>
            <a:r>
              <a:rPr lang="en-US" sz="2800" i="1" u="sng" dirty="0" smtClean="0">
                <a:solidFill>
                  <a:srgbClr val="990000"/>
                </a:solidFill>
              </a:rPr>
              <a:t>insecure</a:t>
            </a:r>
          </a:p>
        </p:txBody>
      </p:sp>
    </p:spTree>
    <p:extLst>
      <p:ext uri="{BB962C8B-B14F-4D97-AF65-F5344CB8AC3E}">
        <p14:creationId xmlns:p14="http://schemas.microsoft.com/office/powerpoint/2010/main" val="4284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76300" y="4080789"/>
            <a:ext cx="2286000" cy="990601"/>
          </a:xfrm>
          <a:prstGeom prst="wedgeRoundRectCallout">
            <a:avLst>
              <a:gd name="adj1" fmla="val 100115"/>
              <a:gd name="adj2" fmla="val -17411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Cryptonium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Pipe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15" name="Can 1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8" name="Straight Arrow Connector 27"/>
          <p:cNvCxnSpPr>
            <a:endCxn id="36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5" name="Rectangle 34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21072" y="5492115"/>
            <a:ext cx="5901856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One Goal: </a:t>
            </a:r>
            <a:r>
              <a:rPr lang="en-US" sz="3200" i="1" u="sng" dirty="0" smtClean="0">
                <a:solidFill>
                  <a:schemeClr val="tx2"/>
                </a:solidFill>
              </a:rPr>
              <a:t>Privacy</a:t>
            </a:r>
          </a:p>
          <a:p>
            <a:pPr algn="ctr"/>
            <a:r>
              <a:rPr lang="en-US" sz="3200" dirty="0" smtClean="0"/>
              <a:t>Eve should not be able to learn m. 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9" name="Rounded Rectangular Callout 48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 access</a:t>
            </a:r>
          </a:p>
        </p:txBody>
      </p:sp>
    </p:spTree>
    <p:extLst>
      <p:ext uri="{BB962C8B-B14F-4D97-AF65-F5344CB8AC3E}">
        <p14:creationId xmlns:p14="http://schemas.microsoft.com/office/powerpoint/2010/main" val="3601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even 1 bit...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Suppose there are two possible messages that differ on one bit, e.g., whether Alice Loves or Hates Bob.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Privacy means Eve still should not be able to determine which message was sent.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990600" y="2667000"/>
            <a:ext cx="1828800" cy="1219200"/>
          </a:xfrm>
          <a:prstGeom prst="wedgeRoundRectCallout">
            <a:avLst>
              <a:gd name="adj1" fmla="val 34758"/>
              <a:gd name="adj2" fmla="val -83969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2641" y="4395510"/>
            <a:ext cx="8058719" cy="1676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Security guarantees should hold for all messages,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not just a particular kind of message.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87196" y="2055911"/>
            <a:ext cx="144796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 access)</a:t>
            </a:r>
          </a:p>
        </p:txBody>
      </p:sp>
    </p:spTree>
    <p:extLst>
      <p:ext uri="{BB962C8B-B14F-4D97-AF65-F5344CB8AC3E}">
        <p14:creationId xmlns:p14="http://schemas.microsoft.com/office/powerpoint/2010/main" val="2819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962400"/>
            <a:ext cx="4724400" cy="1858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Eve’s Powers</a:t>
            </a:r>
          </a:p>
          <a:p>
            <a:r>
              <a:rPr lang="en-US" sz="2400" dirty="0" err="1" smtClean="0"/>
              <a:t>Ciphertext</a:t>
            </a:r>
            <a:r>
              <a:rPr lang="en-US" sz="2400" dirty="0" smtClean="0"/>
              <a:t> Only</a:t>
            </a:r>
          </a:p>
          <a:p>
            <a:r>
              <a:rPr lang="en-US" sz="2400" dirty="0" smtClean="0"/>
              <a:t>Known Plaintext Attack (KPA)</a:t>
            </a:r>
          </a:p>
          <a:p>
            <a:r>
              <a:rPr lang="en-US" sz="2400" dirty="0" smtClean="0"/>
              <a:t>Chosen Plaintext Attack (CPA)</a:t>
            </a:r>
          </a:p>
          <a:p>
            <a:r>
              <a:rPr lang="en-US" sz="2400" dirty="0" smtClean="0"/>
              <a:t>Known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Attack (KCA)</a:t>
            </a:r>
          </a:p>
          <a:p>
            <a:r>
              <a:rPr lang="en-US" sz="2400" dirty="0" smtClean="0"/>
              <a:t>Chosen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Attack (CCA)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8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Cryptography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u="sng" dirty="0" err="1" smtClean="0"/>
              <a:t>Defn</a:t>
            </a:r>
            <a:r>
              <a:rPr lang="en-US" sz="2400" i="1" u="sng" dirty="0" smtClean="0"/>
              <a:t>:</a:t>
            </a:r>
            <a:r>
              <a:rPr lang="en-US" sz="2400" dirty="0" smtClean="0"/>
              <a:t> A symmetric key cipher consists of 3 polynomial time algorithms: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err="1" smtClean="0"/>
              <a:t>KeyGen</a:t>
            </a:r>
            <a:r>
              <a:rPr lang="en-US" sz="2400" i="1" dirty="0" smtClean="0"/>
              <a:t>(l)</a:t>
            </a:r>
            <a:r>
              <a:rPr lang="en-US" sz="2400" dirty="0" smtClean="0"/>
              <a:t>: A randomized algorithm that returns a key of length </a:t>
            </a:r>
            <a:r>
              <a:rPr lang="en-US" sz="2400" i="1" dirty="0" smtClean="0"/>
              <a:t>l</a:t>
            </a:r>
            <a:r>
              <a:rPr lang="en-US" sz="2400" dirty="0" smtClean="0"/>
              <a:t>. </a:t>
            </a:r>
            <a:r>
              <a:rPr lang="en-US" sz="2400" i="1" dirty="0" smtClean="0"/>
              <a:t>l </a:t>
            </a:r>
            <a:r>
              <a:rPr lang="en-US" sz="2400" dirty="0" smtClean="0"/>
              <a:t>is called the </a:t>
            </a:r>
            <a:r>
              <a:rPr lang="en-US" sz="2400" i="1" u="sng" dirty="0" smtClean="0">
                <a:solidFill>
                  <a:schemeClr val="tx2"/>
                </a:solidFill>
              </a:rPr>
              <a:t>security parameter.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E(</a:t>
            </a:r>
            <a:r>
              <a:rPr lang="en-US" sz="2400" i="1" dirty="0" err="1" smtClean="0"/>
              <a:t>k,m</a:t>
            </a:r>
            <a:r>
              <a:rPr lang="en-US" sz="2400" i="1" dirty="0" smtClean="0"/>
              <a:t>): </a:t>
            </a:r>
            <a:r>
              <a:rPr lang="en-US" sz="2400" dirty="0" smtClean="0"/>
              <a:t>A potentially randomized alg. that encrypts </a:t>
            </a:r>
            <a:r>
              <a:rPr lang="en-US" sz="2400" i="1" dirty="0" smtClean="0"/>
              <a:t>m</a:t>
            </a:r>
            <a:r>
              <a:rPr lang="en-US" sz="2400" dirty="0" smtClean="0"/>
              <a:t> with </a:t>
            </a:r>
            <a:r>
              <a:rPr lang="en-US" sz="2400" i="1" dirty="0" smtClean="0"/>
              <a:t>k. </a:t>
            </a:r>
            <a:r>
              <a:rPr lang="en-US" sz="2400" dirty="0" smtClean="0"/>
              <a:t>It returns a </a:t>
            </a:r>
            <a:r>
              <a:rPr lang="en-US" sz="2400" i="1" dirty="0" smtClean="0"/>
              <a:t>c </a:t>
            </a:r>
            <a:r>
              <a:rPr lang="en-US" sz="2400" dirty="0" smtClean="0"/>
              <a:t>in</a:t>
            </a:r>
            <a:r>
              <a:rPr lang="en-US" sz="2400" i="1" dirty="0" smtClean="0"/>
              <a:t> 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D(</a:t>
            </a:r>
            <a:r>
              <a:rPr lang="en-US" sz="2400" i="1" dirty="0" err="1" smtClean="0"/>
              <a:t>k,c</a:t>
            </a:r>
            <a:r>
              <a:rPr lang="en-US" sz="2400" i="1" dirty="0" smtClean="0"/>
              <a:t>): </a:t>
            </a:r>
            <a:r>
              <a:rPr lang="en-US" sz="2400" dirty="0" smtClean="0"/>
              <a:t>An always deterministic alg. that decrypts c with key k. It returns an </a:t>
            </a:r>
            <a:r>
              <a:rPr lang="en-US" sz="2400" i="1" dirty="0" smtClean="0"/>
              <a:t>m</a:t>
            </a:r>
            <a:r>
              <a:rPr lang="en-US" sz="2400" dirty="0" smtClean="0"/>
              <a:t> in </a:t>
            </a:r>
            <a:r>
              <a:rPr lang="en-US" sz="2400" i="1" dirty="0" smtClean="0"/>
              <a:t>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And (correctness condition)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1" y="5715000"/>
            <a:ext cx="6723019" cy="434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77000" y="2590800"/>
            <a:ext cx="2438400" cy="1770529"/>
            <a:chOff x="6477000" y="2590800"/>
            <a:chExt cx="2438400" cy="1770529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971800"/>
              <a:ext cx="2438400" cy="138952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572250" y="2590800"/>
              <a:ext cx="22479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Autofit/>
            </a:bodyPr>
            <a:lstStyle/>
            <a:p>
              <a:pPr marL="0" algn="ctr">
                <a:buFont typeface="Arial"/>
                <a:buNone/>
              </a:pPr>
              <a:r>
                <a:rPr lang="en-US" sz="2400" b="1" dirty="0" smtClean="0"/>
                <a:t>Type Signature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810" y="1049178"/>
            <a:ext cx="543438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Miller, 1882 and </a:t>
            </a:r>
            <a:r>
              <a:rPr lang="en-US" sz="3200" dirty="0" err="1" smtClean="0"/>
              <a:t>Vernam</a:t>
            </a:r>
            <a:r>
              <a:rPr lang="en-US" sz="3200" dirty="0" smtClean="0"/>
              <a:t>, 1917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7250"/>
            <a:ext cx="4191000" cy="1155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7400" y="1541621"/>
            <a:ext cx="37338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\begin{align*}</a:t>
            </a:r>
          </a:p>
          <a:p>
            <a:r>
              <a:rPr lang="fr-FR" sz="2000" dirty="0"/>
              <a:t>E(</a:t>
            </a:r>
            <a:r>
              <a:rPr lang="fr-FR" sz="2000" dirty="0" err="1"/>
              <a:t>k,m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m = c\\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k,c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c = m\\</a:t>
            </a:r>
          </a:p>
          <a:p>
            <a:r>
              <a:rPr lang="fr-FR" sz="2000" dirty="0"/>
              <a:t>\end{</a:t>
            </a:r>
            <a:r>
              <a:rPr lang="fr-FR" sz="2000" dirty="0" err="1"/>
              <a:t>align</a:t>
            </a:r>
            <a:r>
              <a:rPr lang="fr-FR" sz="2000" dirty="0"/>
              <a:t>*}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72600" y="3657600"/>
            <a:ext cx="3733800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\[</a:t>
            </a:r>
          </a:p>
          <a:p>
            <a:r>
              <a:rPr lang="en-US" sz="2000" dirty="0"/>
              <a:t>\begin{split}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k,E</a:t>
            </a:r>
            <a:r>
              <a:rPr lang="fr-FR" sz="2000" dirty="0"/>
              <a:t>(</a:t>
            </a:r>
            <a:r>
              <a:rPr lang="fr-FR" sz="2000" dirty="0" err="1"/>
              <a:t>k,m</a:t>
            </a:r>
            <a:r>
              <a:rPr lang="fr-FR" sz="2000" dirty="0"/>
              <a:t>)) &amp;= D(k, 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k \</a:t>
            </a:r>
            <a:r>
              <a:rPr lang="fr-FR" sz="2000" dirty="0" err="1"/>
              <a:t>oplus</a:t>
            </a:r>
            <a:r>
              <a:rPr lang="fr-FR" sz="2000" dirty="0"/>
              <a:t> (k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0 \</a:t>
            </a:r>
            <a:r>
              <a:rPr lang="fr-FR" sz="2000" dirty="0" err="1"/>
              <a:t>oplus</a:t>
            </a:r>
            <a:r>
              <a:rPr lang="fr-FR" sz="2000" dirty="0"/>
              <a:t> m \\</a:t>
            </a:r>
          </a:p>
          <a:p>
            <a:r>
              <a:rPr lang="fr-FR" sz="2000" dirty="0"/>
              <a:t> &amp;= m</a:t>
            </a:r>
          </a:p>
          <a:p>
            <a:r>
              <a:rPr lang="fr-FR" sz="2000" dirty="0"/>
              <a:t>\end{split}</a:t>
            </a:r>
          </a:p>
          <a:p>
            <a:r>
              <a:rPr lang="fr-FR" sz="2000" dirty="0"/>
              <a:t>\]</a:t>
            </a:r>
          </a:p>
        </p:txBody>
      </p:sp>
      <p:graphicFrame>
        <p:nvGraphicFramePr>
          <p:cNvPr id="1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55266"/>
              </p:ext>
            </p:extLst>
          </p:nvPr>
        </p:nvGraphicFramePr>
        <p:xfrm>
          <a:off x="1076940" y="3657600"/>
          <a:ext cx="699012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514622"/>
              </p:ext>
            </p:extLst>
          </p:nvPr>
        </p:nvGraphicFramePr>
        <p:xfrm>
          <a:off x="1076940" y="4804719"/>
          <a:ext cx="699012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071887"/>
              </p:ext>
            </p:extLst>
          </p:nvPr>
        </p:nvGraphicFramePr>
        <p:xfrm>
          <a:off x="1076940" y="5456556"/>
          <a:ext cx="699012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93256" y="2230667"/>
            <a:ext cx="2945944" cy="64547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 = C = K = {0,1}</a:t>
            </a:r>
            <a:r>
              <a:rPr lang="en-US" sz="2400" baseline="30000" dirty="0" smtClean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3886200"/>
            <a:ext cx="558800" cy="571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5143500"/>
            <a:ext cx="558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810" y="1049178"/>
            <a:ext cx="543438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Miller, 1882 and </a:t>
            </a:r>
            <a:r>
              <a:rPr lang="en-US" sz="3200" dirty="0" err="1" smtClean="0"/>
              <a:t>Vernam</a:t>
            </a:r>
            <a:r>
              <a:rPr lang="en-US" sz="3200" dirty="0" smtClean="0"/>
              <a:t>, 1917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7250"/>
            <a:ext cx="4191000" cy="1155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7400" y="1541621"/>
            <a:ext cx="37338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\begin{align*}</a:t>
            </a:r>
          </a:p>
          <a:p>
            <a:r>
              <a:rPr lang="fr-FR" sz="2000" dirty="0"/>
              <a:t>E(</a:t>
            </a:r>
            <a:r>
              <a:rPr lang="fr-FR" sz="2000" dirty="0" err="1"/>
              <a:t>k,m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m = c\\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k,c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c = m\\</a:t>
            </a:r>
          </a:p>
          <a:p>
            <a:r>
              <a:rPr lang="fr-FR" sz="2000" dirty="0"/>
              <a:t>\end{</a:t>
            </a:r>
            <a:r>
              <a:rPr lang="fr-FR" sz="2000" dirty="0" err="1"/>
              <a:t>align</a:t>
            </a:r>
            <a:r>
              <a:rPr lang="fr-FR" sz="2000" dirty="0"/>
              <a:t>*}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31" y="4273656"/>
            <a:ext cx="5087138" cy="2127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72600" y="3657600"/>
            <a:ext cx="3733800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\[</a:t>
            </a:r>
          </a:p>
          <a:p>
            <a:r>
              <a:rPr lang="en-US" sz="2000" dirty="0"/>
              <a:t>\begin{split}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k,E</a:t>
            </a:r>
            <a:r>
              <a:rPr lang="fr-FR" sz="2000" dirty="0"/>
              <a:t>(</a:t>
            </a:r>
            <a:r>
              <a:rPr lang="fr-FR" sz="2000" dirty="0" err="1"/>
              <a:t>k,m</a:t>
            </a:r>
            <a:r>
              <a:rPr lang="fr-FR" sz="2000" dirty="0"/>
              <a:t>)) &amp;= D(k, 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k \</a:t>
            </a:r>
            <a:r>
              <a:rPr lang="fr-FR" sz="2000" dirty="0" err="1"/>
              <a:t>oplus</a:t>
            </a:r>
            <a:r>
              <a:rPr lang="fr-FR" sz="2000" dirty="0"/>
              <a:t> (k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0 \</a:t>
            </a:r>
            <a:r>
              <a:rPr lang="fr-FR" sz="2000" dirty="0" err="1"/>
              <a:t>oplus</a:t>
            </a:r>
            <a:r>
              <a:rPr lang="fr-FR" sz="2000" dirty="0"/>
              <a:t> m \\</a:t>
            </a:r>
          </a:p>
          <a:p>
            <a:r>
              <a:rPr lang="fr-FR" sz="2000" dirty="0"/>
              <a:t> &amp;= m</a:t>
            </a:r>
          </a:p>
          <a:p>
            <a:r>
              <a:rPr lang="fr-FR" sz="2000" dirty="0"/>
              <a:t>\end{split}</a:t>
            </a:r>
          </a:p>
          <a:p>
            <a:r>
              <a:rPr lang="fr-FR" sz="2000" dirty="0"/>
              <a:t>\]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95134" y="1905000"/>
            <a:ext cx="3096466" cy="1600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Is it a cipher?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Efficient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5736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c </a:t>
            </a:r>
            <a:r>
              <a:rPr lang="en-US" dirty="0" smtClean="0"/>
              <a:t>encrypted with an</a:t>
            </a:r>
            <a:r>
              <a:rPr lang="en-US" i="1" dirty="0" smtClean="0"/>
              <a:t> </a:t>
            </a:r>
            <a:r>
              <a:rPr lang="en-US" dirty="0" smtClean="0"/>
              <a:t>OTP, can you compute the key?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the key is k = m </a:t>
            </a:r>
            <a:r>
              <a:rPr lang="en-US" dirty="0"/>
              <a:t>⊕</a:t>
            </a:r>
            <a:r>
              <a:rPr lang="en-US" sz="3600" dirty="0"/>
              <a:t> 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only compute half the bits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the key is k = m </a:t>
            </a:r>
            <a:r>
              <a:rPr lang="en-US" dirty="0"/>
              <a:t>⊕</a:t>
            </a:r>
            <a:r>
              <a:rPr lang="en-US" sz="3600" dirty="0"/>
              <a:t> </a:t>
            </a:r>
            <a:r>
              <a:rPr lang="en-US" sz="3600" dirty="0" smtClean="0"/>
              <a:t>m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</a:t>
            </a:r>
            <a:r>
              <a:rPr lang="en-US" sz="2200" dirty="0" smtClean="0"/>
              <a:t>[Shannon1945]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(Information Theoretic Secrec</a:t>
            </a:r>
            <a:r>
              <a:rPr lang="en-US" sz="3100" dirty="0" smtClean="0">
                <a:solidFill>
                  <a:srgbClr val="171616"/>
                </a:solidFill>
              </a:rPr>
              <a:t>y)</a:t>
            </a:r>
            <a:endParaRPr lang="en-US" sz="3100" dirty="0">
              <a:solidFill>
                <a:srgbClr val="171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828800"/>
            <a:ext cx="8497887" cy="2438400"/>
          </a:xfrm>
        </p:spPr>
        <p:txBody>
          <a:bodyPr/>
          <a:lstStyle/>
          <a:p>
            <a:pPr>
              <a:buNone/>
            </a:pPr>
            <a:r>
              <a:rPr lang="en-US" i="1" u="sng" dirty="0" err="1" smtClean="0"/>
              <a:t>Defn</a:t>
            </a:r>
            <a:r>
              <a:rPr lang="en-US" i="1" u="sng" dirty="0" smtClean="0"/>
              <a:t> Perfect Secrecy (informal):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We’re no better off determining the plaintext when given the </a:t>
            </a:r>
            <a:r>
              <a:rPr lang="en-US" dirty="0" err="1" smtClean="0"/>
              <a:t>ciphertext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386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447800" y="4419600"/>
            <a:ext cx="2590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71700" y="5410200"/>
            <a:ext cx="1143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390" y="5404247"/>
            <a:ext cx="5257850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everything but the c. Guesses m</a:t>
            </a:r>
            <a:r>
              <a:rPr lang="en-US" sz="2000" baseline="-25000" dirty="0" smtClean="0"/>
              <a:t>1</a:t>
            </a:r>
          </a:p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c. Guesses m</a:t>
            </a:r>
            <a:r>
              <a:rPr lang="en-US" sz="2000" baseline="-25000" dirty="0" smtClean="0"/>
              <a:t>2</a:t>
            </a:r>
            <a:endParaRPr lang="en-US" sz="2000" dirty="0"/>
          </a:p>
          <a:p>
            <a:r>
              <a:rPr lang="en-US" sz="2000" dirty="0" smtClean="0"/>
              <a:t>Goal: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86" y="6020701"/>
            <a:ext cx="3126614" cy="4115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72600" y="6300880"/>
            <a:ext cx="2565406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/>
              <a:t>\</a:t>
            </a:r>
            <a:r>
              <a:rPr lang="en-US" sz="1600" dirty="0" err="1"/>
              <a:t>Pr</a:t>
            </a:r>
            <a:r>
              <a:rPr lang="en-US" sz="1600" dirty="0"/>
              <a:t>[m = m_1] = \</a:t>
            </a:r>
            <a:r>
              <a:rPr lang="en-US" sz="1600" dirty="0" err="1"/>
              <a:t>Pr</a:t>
            </a:r>
            <a:r>
              <a:rPr lang="en-US" sz="1600" dirty="0"/>
              <a:t>[m = m_2]</a:t>
            </a:r>
            <a:endParaRPr lang="en-US" sz="1600" dirty="0" smtClean="0"/>
          </a:p>
        </p:txBody>
      </p:sp>
      <p:cxnSp>
        <p:nvCxnSpPr>
          <p:cNvPr id="21" name="Straight Arrow Connector 20"/>
          <p:cNvCxnSpPr>
            <a:endCxn id="12" idx="0"/>
          </p:cNvCxnSpPr>
          <p:nvPr/>
        </p:nvCxnSpPr>
        <p:spPr>
          <a:xfrm>
            <a:off x="2743200" y="4419600"/>
            <a:ext cx="0" cy="990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4" y="228600"/>
            <a:ext cx="113325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Suppose there are 3 possible messages Alice may send: 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The attack is at 1pm. The probability of this message is 1/2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The attack is at 2pm. The probability of this message is 1/4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 The attack is at 3pm. The probability of this message is 1/4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16002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16002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3276600" y="1905000"/>
            <a:ext cx="2590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000500" y="2895600"/>
            <a:ext cx="1143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895583"/>
            <a:ext cx="0" cy="990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28014"/>
              </p:ext>
            </p:extLst>
          </p:nvPr>
        </p:nvGraphicFramePr>
        <p:xfrm>
          <a:off x="1752600" y="5867400"/>
          <a:ext cx="5638800" cy="741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[M=m]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30502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30459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endCxn id="20" idx="1"/>
          </p:cNvCxnSpPr>
          <p:nvPr/>
        </p:nvCxnSpPr>
        <p:spPr>
          <a:xfrm flipV="1">
            <a:off x="2982295" y="33507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228600" y="4114800"/>
            <a:ext cx="2590800" cy="838200"/>
          </a:xfrm>
          <a:prstGeom prst="wedgeRoundRectCallout">
            <a:avLst>
              <a:gd name="adj1" fmla="val 12478"/>
              <a:gd name="adj2" fmla="val -10024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message m =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“I 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6911" y="29834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90800" y="3352800"/>
            <a:ext cx="3886431" cy="2743200"/>
            <a:chOff x="2590800" y="3352800"/>
            <a:chExt cx="3886431" cy="2743200"/>
          </a:xfrm>
        </p:grpSpPr>
        <p:sp>
          <p:nvSpPr>
            <p:cNvPr id="8" name="Rounded Rectangle 7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90800" y="4988005"/>
              <a:ext cx="3886431" cy="110799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Eve is a </a:t>
              </a:r>
              <a:r>
                <a:rPr lang="en-US" sz="2400" i="1" u="sng" dirty="0" smtClean="0">
                  <a:solidFill>
                    <a:schemeClr val="tx2"/>
                  </a:solidFill>
                </a:rPr>
                <a:t>very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powerful, smart person</a:t>
              </a:r>
              <a:br>
                <a:rPr lang="en-US" sz="2400" dirty="0" smtClean="0"/>
              </a:br>
              <a:r>
                <a:rPr lang="en-US" sz="2400" dirty="0" smtClean="0"/>
                <a:t>(say any polynomial time </a:t>
              </a:r>
              <a:r>
                <a:rPr lang="en-US" sz="2400" dirty="0" err="1" smtClean="0"/>
                <a:t>alg</a:t>
              </a:r>
              <a:r>
                <a:rPr lang="en-US" sz="2400" dirty="0" smtClean="0"/>
                <a:t>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3045983"/>
            <a:ext cx="4028105" cy="613901"/>
            <a:chOff x="2438400" y="3045983"/>
            <a:chExt cx="4028105" cy="613901"/>
          </a:xfrm>
        </p:grpSpPr>
        <p:sp>
          <p:nvSpPr>
            <p:cNvPr id="19" name="Rectangle 18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2981451"/>
            <a:ext cx="2757989" cy="369332"/>
            <a:chOff x="3048000" y="2981451"/>
            <a:chExt cx="2757989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43000" y="1447800"/>
            <a:ext cx="6858000" cy="914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Goal: Protect Alice’s Communications with Bob</a:t>
            </a:r>
          </a:p>
        </p:txBody>
      </p:sp>
    </p:spTree>
    <p:extLst>
      <p:ext uri="{BB962C8B-B14F-4D97-AF65-F5344CB8AC3E}">
        <p14:creationId xmlns:p14="http://schemas.microsoft.com/office/powerpoint/2010/main" val="912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</a:t>
            </a:r>
            <a:r>
              <a:rPr lang="en-US" sz="2200" dirty="0" smtClean="0"/>
              <a:t>[Shannon1945]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(Information Theoretic Secrec</a:t>
            </a:r>
            <a:r>
              <a:rPr lang="en-US" sz="3100" dirty="0" smtClean="0">
                <a:solidFill>
                  <a:srgbClr val="171616"/>
                </a:solidFill>
              </a:rPr>
              <a:t>y)</a:t>
            </a:r>
            <a:endParaRPr lang="en-US" sz="3100" dirty="0">
              <a:solidFill>
                <a:srgbClr val="171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828800"/>
            <a:ext cx="8497887" cy="838200"/>
          </a:xfrm>
        </p:spPr>
        <p:txBody>
          <a:bodyPr/>
          <a:lstStyle/>
          <a:p>
            <a:pPr>
              <a:buNone/>
            </a:pPr>
            <a:r>
              <a:rPr lang="en-US" sz="2800" i="1" u="sng" dirty="0" err="1" smtClean="0"/>
              <a:t>Defn</a:t>
            </a:r>
            <a:r>
              <a:rPr lang="en-US" sz="2800" i="1" u="sng" dirty="0" smtClean="0"/>
              <a:t> Perfect Secrecy (formal):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4" y="228600"/>
            <a:ext cx="1133256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8800" y="2569964"/>
            <a:ext cx="6169025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\begin{split}</a:t>
            </a:r>
          </a:p>
          <a:p>
            <a:r>
              <a:rPr lang="en-US" sz="2000" dirty="0"/>
              <a:t>&amp;\</a:t>
            </a:r>
            <a:r>
              <a:rPr lang="en-US" sz="2000" dirty="0" err="1"/>
              <a:t>forall</a:t>
            </a:r>
            <a:r>
              <a:rPr lang="en-US" sz="2000" dirty="0"/>
              <a:t> m_0, m_1 \in M. \text{~where~} |m_0| = |m_1|\\</a:t>
            </a:r>
          </a:p>
          <a:p>
            <a:r>
              <a:rPr lang="pt-BR" sz="2000" dirty="0"/>
              <a:t>&amp;\</a:t>
            </a:r>
            <a:r>
              <a:rPr lang="pt-BR" sz="2000" dirty="0" err="1"/>
              <a:t>forall</a:t>
            </a:r>
            <a:r>
              <a:rPr lang="pt-BR" sz="2000" dirty="0"/>
              <a:t> </a:t>
            </a:r>
            <a:r>
              <a:rPr lang="pt-BR" sz="2000" dirty="0" err="1"/>
              <a:t>c</a:t>
            </a:r>
            <a:r>
              <a:rPr lang="pt-BR" sz="2000" dirty="0"/>
              <a:t> \in C.\\</a:t>
            </a:r>
          </a:p>
          <a:p>
            <a:r>
              <a:rPr lang="pt-BR" sz="2000" dirty="0"/>
              <a:t>&amp;\</a:t>
            </a:r>
            <a:r>
              <a:rPr lang="pt-BR" sz="2000" dirty="0" err="1"/>
              <a:t>Pr</a:t>
            </a:r>
            <a:r>
              <a:rPr lang="pt-BR" sz="2000" dirty="0"/>
              <a:t>{[E(k,m_0) = </a:t>
            </a:r>
            <a:r>
              <a:rPr lang="pt-BR" sz="2000" dirty="0" err="1"/>
              <a:t>c</a:t>
            </a:r>
            <a:r>
              <a:rPr lang="pt-BR" sz="2000" dirty="0"/>
              <a:t>]} = \</a:t>
            </a:r>
            <a:r>
              <a:rPr lang="pt-BR" sz="2000" dirty="0" err="1"/>
              <a:t>Pr</a:t>
            </a:r>
            <a:r>
              <a:rPr lang="pt-BR" sz="2000" dirty="0"/>
              <a:t>{[E(k,m_1) = </a:t>
            </a:r>
            <a:r>
              <a:rPr lang="pt-BR" sz="2000" dirty="0" err="1"/>
              <a:t>c</a:t>
            </a:r>
            <a:r>
              <a:rPr lang="pt-BR" sz="2000" dirty="0"/>
              <a:t>]}</a:t>
            </a:r>
          </a:p>
          <a:p>
            <a:r>
              <a:rPr lang="pt-BR" sz="2000" dirty="0"/>
              <a:t>\</a:t>
            </a:r>
            <a:r>
              <a:rPr lang="pt-BR" sz="2000" dirty="0" err="1"/>
              <a:t>end</a:t>
            </a:r>
            <a:r>
              <a:rPr lang="pt-BR" sz="2000" dirty="0"/>
              <a:t>{</a:t>
            </a:r>
            <a:r>
              <a:rPr lang="pt-BR" sz="2000" dirty="0" err="1"/>
              <a:t>split</a:t>
            </a:r>
            <a:r>
              <a:rPr lang="pt-BR" sz="2000" dirty="0"/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5638800" cy="15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many OTP keys map </a:t>
            </a:r>
            <a:r>
              <a:rPr lang="en-US" i="1" dirty="0" smtClean="0"/>
              <a:t>m</a:t>
            </a:r>
            <a:r>
              <a:rPr lang="en-US" dirty="0" smtClean="0"/>
              <a:t> to </a:t>
            </a:r>
            <a:r>
              <a:rPr lang="en-US" i="1" dirty="0" smtClean="0"/>
              <a:t>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Depends on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295400"/>
            <a:ext cx="4191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has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Intuition:</a:t>
            </a:r>
            <a:r>
              <a:rPr lang="en-US" sz="2800" dirty="0" smtClean="0"/>
              <a:t>  Say that M = {00,01,10,11}, and </a:t>
            </a:r>
            <a:r>
              <a:rPr lang="en-US" sz="2800" i="1" dirty="0" smtClean="0"/>
              <a:t>m</a:t>
            </a:r>
            <a:r>
              <a:rPr lang="en-US" sz="2800" dirty="0" smtClean="0"/>
              <a:t> = 11. The adversary receives c = 10.  It asks itself whether the plaintext was m</a:t>
            </a:r>
            <a:r>
              <a:rPr lang="en-US" sz="2800" baseline="-25000" dirty="0"/>
              <a:t>0</a:t>
            </a:r>
            <a:r>
              <a:rPr lang="en-US" sz="2800" dirty="0" smtClean="0"/>
              <a:t> or m</a:t>
            </a:r>
            <a:r>
              <a:rPr lang="en-US" sz="2800" baseline="-25000" dirty="0"/>
              <a:t>1</a:t>
            </a:r>
            <a:r>
              <a:rPr lang="en-US" sz="2800" dirty="0" smtClean="0"/>
              <a:t> (e.g., 01 or 10). It reasons:</a:t>
            </a:r>
          </a:p>
          <a:p>
            <a:r>
              <a:rPr lang="en-US" sz="2800" dirty="0" smtClean="0"/>
              <a:t>if m</a:t>
            </a:r>
            <a:r>
              <a:rPr lang="en-US" sz="2800" baseline="-25000" dirty="0"/>
              <a:t>0</a:t>
            </a:r>
            <a:r>
              <a:rPr lang="en-US" sz="2800" dirty="0" smtClean="0"/>
              <a:t>, then k = m</a:t>
            </a:r>
            <a:r>
              <a:rPr lang="en-US" sz="2800" baseline="-25000" dirty="0"/>
              <a:t>0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 c = </a:t>
            </a:r>
            <a:r>
              <a:rPr lang="en-US" sz="2800" dirty="0" smtClean="0"/>
              <a:t>01 </a:t>
            </a:r>
            <a:r>
              <a:rPr lang="en-US" sz="2800" dirty="0" smtClean="0">
                <a:sym typeface="Symbol"/>
              </a:rPr>
              <a:t> 10 = 11. </a:t>
            </a:r>
          </a:p>
          <a:p>
            <a:r>
              <a:rPr lang="en-US" sz="2800" dirty="0" smtClean="0">
                <a:sym typeface="Symbol"/>
              </a:rPr>
              <a:t>if m</a:t>
            </a:r>
            <a:r>
              <a:rPr lang="en-US" sz="2800" baseline="-25000" dirty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, then k = m</a:t>
            </a:r>
            <a:r>
              <a:rPr lang="en-US" sz="2800" baseline="-25000" dirty="0">
                <a:sym typeface="Symbol"/>
              </a:rPr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c = </a:t>
            </a:r>
            <a:r>
              <a:rPr lang="en-US" sz="2800" dirty="0" smtClean="0">
                <a:sym typeface="Symbol"/>
              </a:rPr>
              <a:t>10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10 = </a:t>
            </a:r>
            <a:r>
              <a:rPr lang="en-US" sz="2800" dirty="0" smtClean="0">
                <a:sym typeface="Symbol"/>
              </a:rPr>
              <a:t>00.  </a:t>
            </a: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But all keys are equally likely, so it doesn’t know which case it could be.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4494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has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Proof:</a:t>
            </a:r>
            <a:endParaRPr lang="en-US" sz="28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467600" cy="33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 is Insecure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Time Pad: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 k</a:t>
            </a:r>
          </a:p>
          <a:p>
            <a:pPr marL="0" indent="0">
              <a:buNone/>
            </a:pPr>
            <a:r>
              <a:rPr lang="en-US" dirty="0" smtClean="0"/>
              <a:t>   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 k</a:t>
            </a:r>
            <a:r>
              <a:rPr lang="en-US" dirty="0" smtClean="0">
                <a:sym typeface="Symbol"/>
              </a:rPr>
              <a:t>   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Eavesdropper gets 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and 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 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What is the problem?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4461268" y="1524000"/>
            <a:ext cx="4495800" cy="1947289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Enough redundancy in ASCII (and </a:t>
            </a:r>
            <a:r>
              <a:rPr lang="en-US" sz="2800" dirty="0" err="1" smtClean="0">
                <a:solidFill>
                  <a:schemeClr val="bg1"/>
                </a:solidFill>
              </a:rPr>
              <a:t>english</a:t>
            </a:r>
            <a:r>
              <a:rPr lang="en-US" sz="2800" dirty="0" smtClean="0">
                <a:solidFill>
                  <a:schemeClr val="bg1"/>
                </a:solidFill>
              </a:rPr>
              <a:t>) that</a:t>
            </a:r>
          </a:p>
          <a:p>
            <a:pPr algn="ctr"/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enough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to know m</a:t>
            </a:r>
            <a:r>
              <a:rPr lang="en-US" sz="2800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 and m</a:t>
            </a:r>
            <a:r>
              <a:rPr lang="en-US" sz="2800" baseline="-25000" dirty="0" smtClean="0">
                <a:sym typeface="Symbol"/>
              </a:rPr>
              <a:t>2</a:t>
            </a:r>
            <a:endParaRPr lang="en-US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705100" y="4960875"/>
            <a:ext cx="3733800" cy="677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346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6300" y="5029200"/>
            <a:ext cx="7391400" cy="1143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practice, we usually shoot for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i="1" u="sng" dirty="0" smtClean="0">
                <a:solidFill>
                  <a:schemeClr val="bg1"/>
                </a:solidFill>
              </a:rPr>
              <a:t>computational security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380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OTP provides perfect secrecy.  </a:t>
            </a:r>
          </a:p>
          <a:p>
            <a:pPr marL="0" indent="0" algn="r">
              <a:buNone/>
            </a:pPr>
            <a:r>
              <a:rPr lang="en-US" dirty="0" smtClean="0"/>
              <a:t>......But is that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26670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3952" y="2057400"/>
            <a:ext cx="161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e</a:t>
            </a:r>
            <a:r>
              <a:rPr lang="en-US" sz="2400" dirty="0" err="1" smtClean="0">
                <a:latin typeface="Cambria"/>
                <a:cs typeface="Cambria"/>
              </a:rPr>
              <a:t>nc</a:t>
            </a:r>
            <a:r>
              <a:rPr lang="en-US" sz="2400" dirty="0" smtClean="0">
                <a:latin typeface="Cambria"/>
                <a:cs typeface="Cambria"/>
              </a:rPr>
              <a:t> 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24384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⊕ k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37338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⊕ k </a:t>
            </a:r>
            <a:r>
              <a:rPr lang="en-US" sz="2400" dirty="0" smtClean="0">
                <a:solidFill>
                  <a:srgbClr val="000000"/>
                </a:solidFill>
                <a:cs typeface="Cambria"/>
              </a:rPr>
              <a:t>⊕ evil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37338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</a:t>
            </a:r>
            <a:r>
              <a:rPr lang="en-US" sz="2400" dirty="0" smtClean="0">
                <a:solidFill>
                  <a:srgbClr val="000000"/>
                </a:solidFill>
                <a:cs typeface="Cambria"/>
              </a:rPr>
              <a:t>⊕ evil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40386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32780" y="3505200"/>
            <a:ext cx="154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</a:t>
            </a:r>
            <a:r>
              <a:rPr lang="en-US" sz="2400" dirty="0" err="1" smtClean="0">
                <a:latin typeface="Cambria"/>
                <a:cs typeface="Cambria"/>
              </a:rPr>
              <a:t>ec</a:t>
            </a:r>
            <a:r>
              <a:rPr lang="en-US" sz="2400" dirty="0" smtClean="0">
                <a:latin typeface="Cambria"/>
                <a:cs typeface="Cambria"/>
              </a:rPr>
              <a:t>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3733800"/>
            <a:ext cx="2133600" cy="45720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?</a:t>
            </a:r>
            <a:endParaRPr lang="en-US" sz="2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8800" y="35814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43600" y="2575711"/>
            <a:ext cx="2828722" cy="929489"/>
            <a:chOff x="5943600" y="2575711"/>
            <a:chExt cx="2828722" cy="929489"/>
          </a:xfrm>
        </p:grpSpPr>
        <p:sp>
          <p:nvSpPr>
            <p:cNvPr id="15" name="TextBox 14"/>
            <p:cNvSpPr txBox="1"/>
            <p:nvPr/>
          </p:nvSpPr>
          <p:spPr>
            <a:xfrm>
              <a:off x="8077200" y="2575711"/>
              <a:ext cx="69512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Cambria"/>
                  <a:cs typeface="Cambria"/>
                </a:rPr>
                <a:t>⊕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3048000"/>
              <a:ext cx="213360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Cambria"/>
                  <a:cs typeface="Cambria"/>
                </a:rPr>
                <a:t>evil</a:t>
              </a:r>
              <a:endParaRPr lang="en-US" sz="24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43600" y="3733800"/>
            <a:ext cx="2133600" cy="45720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mbria"/>
                <a:cs typeface="Cambria"/>
              </a:rPr>
              <a:t>?</a:t>
            </a:r>
            <a:endParaRPr lang="en-US" sz="2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3600" y="1600200"/>
            <a:ext cx="2057400" cy="4572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40934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0" grpId="0"/>
      <p:bldP spid="23" grpId="0" animBg="1"/>
      <p:bldP spid="23" grpId="1" animBg="1"/>
      <p:bldP spid="25" grpId="0" animBg="1"/>
      <p:bldP spid="2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Bob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26670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3952" y="2057400"/>
            <a:ext cx="161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e</a:t>
            </a:r>
            <a:r>
              <a:rPr lang="en-US" sz="2400" dirty="0" err="1" smtClean="0">
                <a:latin typeface="Cambria"/>
                <a:cs typeface="Cambria"/>
              </a:rPr>
              <a:t>nc</a:t>
            </a:r>
            <a:r>
              <a:rPr lang="en-US" sz="2400" dirty="0" smtClean="0">
                <a:latin typeface="Cambria"/>
                <a:cs typeface="Cambria"/>
              </a:rPr>
              <a:t> 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24384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Bob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44958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Eve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45720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Eve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48006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32780" y="4267200"/>
            <a:ext cx="154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</a:t>
            </a:r>
            <a:r>
              <a:rPr lang="en-US" sz="2400" dirty="0" err="1" smtClean="0">
                <a:latin typeface="Cambria"/>
                <a:cs typeface="Cambria"/>
              </a:rPr>
              <a:t>ec</a:t>
            </a:r>
            <a:r>
              <a:rPr lang="en-US" sz="2400" dirty="0" smtClean="0">
                <a:latin typeface="Cambria"/>
                <a:cs typeface="Cambria"/>
              </a:rPr>
              <a:t> ( ⊕k )</a:t>
            </a:r>
            <a:endParaRPr lang="en-US" sz="2400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8800" y="43434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43600" y="2575711"/>
            <a:ext cx="2828722" cy="1615289"/>
            <a:chOff x="5943600" y="2575711"/>
            <a:chExt cx="2828722" cy="1615289"/>
          </a:xfrm>
        </p:grpSpPr>
        <p:sp>
          <p:nvSpPr>
            <p:cNvPr id="15" name="TextBox 14"/>
            <p:cNvSpPr txBox="1"/>
            <p:nvPr/>
          </p:nvSpPr>
          <p:spPr>
            <a:xfrm>
              <a:off x="8077200" y="2575711"/>
              <a:ext cx="69512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Cambria"/>
                  <a:cs typeface="Cambria"/>
                </a:rPr>
                <a:t>⊕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3048000"/>
              <a:ext cx="2133600" cy="1143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00 00 00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/>
              </a:r>
              <a:br>
                <a:rPr lang="en-US" sz="2400" dirty="0" smtClean="0">
                  <a:solidFill>
                    <a:srgbClr val="000000"/>
                  </a:solidFill>
                  <a:cs typeface="Cambria"/>
                </a:rPr>
              </a:b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00 </a:t>
              </a:r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00 00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/>
              </a:r>
              <a:br>
                <a:rPr lang="en-US" sz="2400" dirty="0" smtClean="0">
                  <a:solidFill>
                    <a:srgbClr val="000000"/>
                  </a:solidFill>
                  <a:cs typeface="Cambria"/>
                </a:rPr>
              </a:b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07 </a:t>
              </a:r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19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07</a:t>
              </a:r>
              <a:endParaRPr lang="en-US" sz="2400" dirty="0">
                <a:solidFill>
                  <a:srgbClr val="000000"/>
                </a:solidFill>
                <a:cs typeface="Cambria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943600" y="1600200"/>
            <a:ext cx="2057400" cy="4572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18765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15" name="Can 1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8" name="Straight Arrow Connector 27"/>
          <p:cNvCxnSpPr>
            <a:endCxn id="36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5" name="Rectangle 34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9" name="Rounded Rectangular Callout 48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read/</a:t>
            </a:r>
            <a:r>
              <a:rPr lang="en-US" sz="2800" i="1" u="sng" dirty="0" smtClean="0">
                <a:solidFill>
                  <a:schemeClr val="bg1"/>
                </a:solidFill>
              </a:rPr>
              <a:t>write</a:t>
            </a:r>
            <a:r>
              <a:rPr lang="en-US" sz="2800" dirty="0" smtClean="0">
                <a:solidFill>
                  <a:schemeClr val="bg1"/>
                </a:solidFill>
              </a:rPr>
              <a:t> access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08241" y="5316378"/>
            <a:ext cx="5727529" cy="1477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Goal 2: </a:t>
            </a:r>
            <a:r>
              <a:rPr lang="en-US" sz="3200" i="1" u="sng" dirty="0" smtClean="0">
                <a:solidFill>
                  <a:schemeClr val="tx2"/>
                </a:solidFill>
              </a:rPr>
              <a:t>Integrity</a:t>
            </a:r>
          </a:p>
          <a:p>
            <a:pPr algn="ctr"/>
            <a:r>
              <a:rPr lang="en-US" sz="3200" dirty="0" smtClean="0"/>
              <a:t>Eve should not be able to alter </a:t>
            </a:r>
            <a:r>
              <a:rPr lang="en-US" sz="3200" i="1" dirty="0" smtClean="0"/>
              <a:t>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without detection. </a:t>
            </a:r>
          </a:p>
        </p:txBody>
      </p:sp>
    </p:spTree>
    <p:extLst>
      <p:ext uri="{BB962C8B-B14F-4D97-AF65-F5344CB8AC3E}">
        <p14:creationId xmlns:p14="http://schemas.microsoft.com/office/powerpoint/2010/main" val="40052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9372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David Kahn,   “The code breakers”   </a:t>
            </a:r>
            <a:r>
              <a:rPr lang="en-US" sz="2400" dirty="0" smtClean="0"/>
              <a:t>(1996)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95550"/>
            <a:ext cx="1694923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Flipped Bits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Bob should be able to determine if M=M’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Ex:</a:t>
            </a:r>
            <a:r>
              <a:rPr lang="en-US" sz="2800" dirty="0" smtClean="0"/>
              <a:t> Eve </a:t>
            </a:r>
            <a:r>
              <a:rPr lang="en-US" sz="2800" dirty="0"/>
              <a:t>should not be able to flip Alice’s </a:t>
            </a:r>
            <a:r>
              <a:rPr lang="en-US" sz="2800" dirty="0" smtClean="0"/>
              <a:t>message without detection (even when Eve doesn’t know content of M)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990600" y="2667000"/>
            <a:ext cx="1828800" cy="1219200"/>
          </a:xfrm>
          <a:prstGeom prst="wedgeRoundRectCallout">
            <a:avLst>
              <a:gd name="adj1" fmla="val 34758"/>
              <a:gd name="adj2" fmla="val -83969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196" y="2055911"/>
            <a:ext cx="140813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(read/write)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400800" y="2738959"/>
            <a:ext cx="1371600" cy="762000"/>
          </a:xfrm>
          <a:prstGeom prst="wedgeRoundRectCallout">
            <a:avLst>
              <a:gd name="adj1" fmla="val -44662"/>
              <a:gd name="adj2" fmla="val -11539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Receives M’</a:t>
            </a:r>
          </a:p>
        </p:txBody>
      </p:sp>
    </p:spTree>
    <p:extLst>
      <p:ext uri="{BB962C8B-B14F-4D97-AF65-F5344CB8AC3E}">
        <p14:creationId xmlns:p14="http://schemas.microsoft.com/office/powerpoint/2010/main" val="13068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075" y="5316378"/>
            <a:ext cx="8573861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Goal 3: </a:t>
            </a:r>
            <a:r>
              <a:rPr lang="en-US" sz="3200" i="1" u="sng" dirty="0" smtClean="0">
                <a:solidFill>
                  <a:schemeClr val="tx2"/>
                </a:solidFill>
              </a:rPr>
              <a:t>Authenticity</a:t>
            </a:r>
          </a:p>
          <a:p>
            <a:pPr algn="ctr"/>
            <a:r>
              <a:rPr lang="en-US" sz="3200" dirty="0" smtClean="0"/>
              <a:t>Eve should not be able to forge messages as Alice</a:t>
            </a:r>
          </a:p>
        </p:txBody>
      </p:sp>
      <p:sp>
        <p:nvSpPr>
          <p:cNvPr id="25" name="Can 2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8" name="Straight Arrow Connector 27"/>
          <p:cNvCxnSpPr>
            <a:endCxn id="35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4" name="Rectangle 33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7" name="Rounded Rectangular Callout 46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read/</a:t>
            </a:r>
            <a:r>
              <a:rPr lang="en-US" sz="2800" i="1" u="sng" dirty="0" smtClean="0">
                <a:solidFill>
                  <a:schemeClr val="bg1"/>
                </a:solidFill>
              </a:rPr>
              <a:t>write</a:t>
            </a:r>
            <a:r>
              <a:rPr lang="en-US" sz="2800" dirty="0" smtClean="0">
                <a:solidFill>
                  <a:schemeClr val="bg1"/>
                </a:solidFill>
              </a:rPr>
              <a:t> access</a:t>
            </a:r>
          </a:p>
        </p:txBody>
      </p:sp>
    </p:spTree>
    <p:extLst>
      <p:ext uri="{BB962C8B-B14F-4D97-AF65-F5344CB8AC3E}">
        <p14:creationId xmlns:p14="http://schemas.microsoft.com/office/powerpoint/2010/main" val="29294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Flipped Bits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Bob should be able to determine M wasn’t sent from Alice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1676400" y="3048000"/>
            <a:ext cx="1828800" cy="1219200"/>
          </a:xfrm>
          <a:prstGeom prst="wedgeRoundRectCallout">
            <a:avLst>
              <a:gd name="adj1" fmla="val 61731"/>
              <a:gd name="adj2" fmla="val -5383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Love you, signed Alice”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196" y="2055911"/>
            <a:ext cx="140813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(read/write)</a:t>
            </a:r>
          </a:p>
        </p:txBody>
      </p:sp>
    </p:spTree>
    <p:extLst>
      <p:ext uri="{BB962C8B-B14F-4D97-AF65-F5344CB8AC3E}">
        <p14:creationId xmlns:p14="http://schemas.microsoft.com/office/powerpoint/2010/main" val="4457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38250" y="5432408"/>
            <a:ext cx="6667500" cy="1295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Cryptonium</a:t>
            </a:r>
            <a:r>
              <a:rPr lang="en-US" sz="3200" dirty="0" smtClean="0">
                <a:solidFill>
                  <a:schemeClr val="bg1"/>
                </a:solidFill>
              </a:rPr>
              <a:t> Pipe Goals: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Privacy, Integrity, and Authenticity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25" name="Can 2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30" name="Straight Arrow Connector 29"/>
          <p:cNvCxnSpPr>
            <a:endCxn id="37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3" name="Rounded Rectangle 32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4" name="Straight Arrow Connector 33"/>
            <p:cNvCxnSpPr>
              <a:stCxn id="33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6" name="Rectangle 35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9" name="Rounded Rectangular Callout 48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read/</a:t>
            </a:r>
            <a:r>
              <a:rPr lang="en-US" sz="2800" i="1" u="sng" dirty="0" smtClean="0">
                <a:solidFill>
                  <a:schemeClr val="bg1"/>
                </a:solidFill>
              </a:rPr>
              <a:t>write</a:t>
            </a:r>
            <a:r>
              <a:rPr lang="en-US" sz="2800" dirty="0" smtClean="0">
                <a:solidFill>
                  <a:schemeClr val="bg1"/>
                </a:solidFill>
              </a:rPr>
              <a:t> access</a:t>
            </a:r>
          </a:p>
        </p:txBody>
      </p:sp>
    </p:spTree>
    <p:extLst>
      <p:ext uri="{BB962C8B-B14F-4D97-AF65-F5344CB8AC3E}">
        <p14:creationId xmlns:p14="http://schemas.microsoft.com/office/powerpoint/2010/main" val="31307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 is a awesome tool</a:t>
            </a:r>
          </a:p>
          <a:p>
            <a:pPr lvl="1"/>
            <a:r>
              <a:rPr lang="en-US" dirty="0" smtClean="0"/>
              <a:t>But not a complete solution to security</a:t>
            </a:r>
          </a:p>
          <a:p>
            <a:pPr lvl="1"/>
            <a:r>
              <a:rPr lang="en-US" dirty="0" smtClean="0"/>
              <a:t>Authenticity, Integrity, Secrecy</a:t>
            </a:r>
          </a:p>
          <a:p>
            <a:endParaRPr lang="en-US" dirty="0"/>
          </a:p>
          <a:p>
            <a:r>
              <a:rPr lang="en-US" dirty="0" smtClean="0"/>
              <a:t>Perfect secrecy and OTP</a:t>
            </a:r>
          </a:p>
          <a:p>
            <a:pPr lvl="1"/>
            <a:r>
              <a:rPr lang="en-US" dirty="0" smtClean="0"/>
              <a:t>Good news and Bad News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igin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091022" cy="1677267"/>
          </a:xfrm>
          <a:prstGeom prst="rect">
            <a:avLst/>
          </a:prstGeom>
        </p:spPr>
      </p:pic>
      <p:pic>
        <p:nvPicPr>
          <p:cNvPr id="9" name="Picture 8" descr="origin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2091022" cy="167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01" y="3276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132620"/>
            <a:ext cx="1219200" cy="151558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3081622" y="2515034"/>
            <a:ext cx="3014378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90800" y="3276600"/>
            <a:ext cx="3810000" cy="533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Continuous stream of data</a:t>
            </a:r>
          </a:p>
        </p:txBody>
      </p:sp>
    </p:spTree>
    <p:extLst>
      <p:ext uri="{BB962C8B-B14F-4D97-AF65-F5344CB8AC3E}">
        <p14:creationId xmlns:p14="http://schemas.microsoft.com/office/powerpoint/2010/main" val="4866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52800" y="1926330"/>
            <a:ext cx="2667000" cy="20895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b"/>
          <a:lstStyle/>
          <a:p>
            <a:pPr algn="ctr">
              <a:defRPr/>
            </a:pPr>
            <a:r>
              <a:rPr lang="en-US" sz="2000" dirty="0" smtClean="0">
                <a:latin typeface="+mn-lt"/>
              </a:rPr>
              <a:t>Server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14" name="Rounded Rectangle 13"/>
          <p:cNvSpPr/>
          <p:nvPr/>
        </p:nvSpPr>
        <p:spPr>
          <a:xfrm>
            <a:off x="3657600" y="2110877"/>
            <a:ext cx="2057400" cy="8382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Block of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6096000" y="3301502"/>
            <a:ext cx="2261559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41712" y="4358778"/>
            <a:ext cx="8483600" cy="91940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Analogous to secure communication: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	Alice today sends a message to Alice tomorrow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095500" y="2529976"/>
            <a:ext cx="1562100" cy="174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41" y="19050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5143887" y="2553094"/>
            <a:ext cx="1562100" cy="174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6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641112" y="106680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000" y="990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Public Channel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209800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581400"/>
            <a:ext cx="1828800" cy="13716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49756" y="281098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38250" y="5432408"/>
            <a:ext cx="6667500" cy="1295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Cryptonium</a:t>
            </a:r>
            <a:r>
              <a:rPr lang="en-US" sz="3200" dirty="0" smtClean="0">
                <a:solidFill>
                  <a:schemeClr val="bg1"/>
                </a:solidFill>
              </a:rPr>
              <a:t> Pipe Goals: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Privacy, Integrity, and Authenticity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17711" y="2895600"/>
            <a:ext cx="622178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0900" y="28956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sp>
        <p:nvSpPr>
          <p:cNvPr id="17" name="Can 16"/>
          <p:cNvSpPr/>
          <p:nvPr/>
        </p:nvSpPr>
        <p:spPr bwMode="auto">
          <a:xfrm rot="6341800">
            <a:off x="4341226" y="753306"/>
            <a:ext cx="457200" cy="2716463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Cipher: c = m + 3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94104" y="1342577"/>
            <a:ext cx="2506896" cy="5515423"/>
            <a:chOff x="5105400" y="1342214"/>
            <a:chExt cx="2506896" cy="5515423"/>
          </a:xfrm>
        </p:grpSpPr>
        <p:pic>
          <p:nvPicPr>
            <p:cNvPr id="5" name="Picture 4" descr="220px-Giulio-cesare-enhanced_1-800x145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990" y="1342214"/>
              <a:ext cx="2471716" cy="44827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05400" y="5872752"/>
              <a:ext cx="2506896" cy="9848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3200" dirty="0" smtClean="0"/>
                <a:t>Julius Caesar</a:t>
              </a:r>
            </a:p>
            <a:p>
              <a:pPr algn="ctr"/>
              <a:r>
                <a:rPr lang="en-US" sz="3200" dirty="0" smtClean="0"/>
                <a:t>100 BC- 44 BC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" y="14478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A B C D E F G H I J 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/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K L M N O P Q R </a:t>
            </a:r>
          </a:p>
          <a:p>
            <a:endParaRPr lang="en-US" sz="3200" dirty="0" smtClean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S T U V W X Y Z</a:t>
            </a:r>
            <a:endParaRPr lang="en-US" sz="3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622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20" descr="bsd-b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28600"/>
            <a:ext cx="251498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723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46100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553200" y="1193800"/>
            <a:ext cx="1828800" cy="3454400"/>
            <a:chOff x="5486400" y="895350"/>
            <a:chExt cx="1828800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1047750"/>
              <a:ext cx="1676400" cy="178816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715000" y="2724150"/>
              <a:ext cx="1371600" cy="5334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 signature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895350"/>
              <a:ext cx="1828800" cy="2590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46100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endParaRPr lang="en-US" dirty="0" smtClean="0"/>
          </a:p>
          <a:p>
            <a:r>
              <a:rPr lang="en-US" dirty="0" smtClean="0"/>
              <a:t>Anonymous communication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34269" y="5042285"/>
            <a:ext cx="914400" cy="123151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400669" y="565188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00669" y="534708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3315069" y="3924685"/>
            <a:ext cx="2133600" cy="812800"/>
          </a:xfrm>
          <a:prstGeom prst="cloudCallout">
            <a:avLst>
              <a:gd name="adj1" fmla="val 18642"/>
              <a:gd name="adj2" fmla="val 9791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Who did I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just talk to?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5359400"/>
            <a:ext cx="531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Bob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05081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195" y="5525532"/>
            <a:ext cx="1016805" cy="103635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67360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Anonymous communication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Anonymous </a:t>
            </a:r>
            <a:r>
              <a:rPr lang="en-US" b="1" dirty="0" smtClean="0"/>
              <a:t>digital</a:t>
            </a:r>
            <a:r>
              <a:rPr lang="en-US" dirty="0" smtClean="0"/>
              <a:t> cash</a:t>
            </a:r>
          </a:p>
          <a:p>
            <a:pPr lvl="1"/>
            <a:r>
              <a:rPr lang="en-US" sz="2000" dirty="0" smtClean="0"/>
              <a:t>Can I spend a “digital coin” without anyone knowing who I am?</a:t>
            </a:r>
          </a:p>
          <a:p>
            <a:pPr lvl="1"/>
            <a:r>
              <a:rPr lang="en-US" sz="2000" dirty="0" smtClean="0"/>
              <a:t>How to prevent double spending?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562600"/>
            <a:ext cx="672370" cy="990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410200" y="6172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7467600" y="5359400"/>
            <a:ext cx="1447800" cy="812800"/>
          </a:xfrm>
          <a:prstGeom prst="cloudCallout">
            <a:avLst>
              <a:gd name="adj1" fmla="val -65569"/>
              <a:gd name="adj2" fmla="val 729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Who was that?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2894" y="5765800"/>
            <a:ext cx="9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1" y="5461000"/>
            <a:ext cx="798713" cy="1219200"/>
            <a:chOff x="1371600" y="4152900"/>
            <a:chExt cx="798713" cy="914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4400550"/>
              <a:ext cx="646313" cy="6667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71600" y="4152900"/>
              <a:ext cx="53407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1$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0" y="6093328"/>
            <a:ext cx="1449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(anon. comm.)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30643 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038600"/>
            <a:ext cx="4419600" cy="15240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667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33400" y="4191000"/>
            <a:ext cx="42672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dirty="0" smtClean="0"/>
              <a:t>: Encryption Algorithm</a:t>
            </a:r>
          </a:p>
          <a:p>
            <a:pPr>
              <a:buNone/>
            </a:pPr>
            <a:r>
              <a:rPr lang="en-US" b="1" i="1" dirty="0" smtClean="0"/>
              <a:t>D</a:t>
            </a:r>
            <a:r>
              <a:rPr lang="en-US" dirty="0" smtClean="0"/>
              <a:t>: Decryption Algorithm</a:t>
            </a:r>
          </a:p>
        </p:txBody>
      </p:sp>
      <p:sp>
        <p:nvSpPr>
          <p:cNvPr id="18" name="Content Placeholder 26"/>
          <p:cNvSpPr txBox="1">
            <a:spLocks/>
          </p:cNvSpPr>
          <p:nvPr/>
        </p:nvSpPr>
        <p:spPr bwMode="auto">
          <a:xfrm>
            <a:off x="4724400" y="4191000"/>
            <a:ext cx="426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Encryption Key</a:t>
            </a:r>
          </a:p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Decryption 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344958" y="5891301"/>
            <a:ext cx="5943600" cy="838200"/>
          </a:xfrm>
          <a:prstGeom prst="wedgeRoundRectCallout">
            <a:avLst>
              <a:gd name="adj1" fmla="val -26598"/>
              <a:gd name="adj2" fmla="val -7622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Algorithms: Standardized and Public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994" y="4037879"/>
            <a:ext cx="4148931" cy="15240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667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33400" y="4191000"/>
            <a:ext cx="42672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dirty="0" smtClean="0"/>
              <a:t>: Encryption Algorithm</a:t>
            </a:r>
          </a:p>
          <a:p>
            <a:pPr>
              <a:buNone/>
            </a:pPr>
            <a:r>
              <a:rPr lang="en-US" b="1" i="1" dirty="0" smtClean="0"/>
              <a:t>D</a:t>
            </a:r>
            <a:r>
              <a:rPr lang="en-US" dirty="0" smtClean="0"/>
              <a:t>: Decryption Algorithm</a:t>
            </a:r>
          </a:p>
        </p:txBody>
      </p:sp>
      <p:sp>
        <p:nvSpPr>
          <p:cNvPr id="18" name="Content Placeholder 26"/>
          <p:cNvSpPr txBox="1">
            <a:spLocks/>
          </p:cNvSpPr>
          <p:nvPr/>
        </p:nvSpPr>
        <p:spPr bwMode="auto">
          <a:xfrm>
            <a:off x="4724400" y="4191000"/>
            <a:ext cx="426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Encryption Key</a:t>
            </a:r>
          </a:p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Decryption 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1344958" y="5891301"/>
            <a:ext cx="5943600" cy="838200"/>
          </a:xfrm>
          <a:prstGeom prst="wedgeRoundRectCallout">
            <a:avLst>
              <a:gd name="adj1" fmla="val 7965"/>
              <a:gd name="adj2" fmla="val -1118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Private. Length of key determines security</a:t>
            </a:r>
          </a:p>
        </p:txBody>
      </p:sp>
    </p:spTree>
    <p:extLst>
      <p:ext uri="{BB962C8B-B14F-4D97-AF65-F5344CB8AC3E}">
        <p14:creationId xmlns:p14="http://schemas.microsoft.com/office/powerpoint/2010/main" val="40411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Symmetric and Asymmetric</a:t>
            </a:r>
            <a:r>
              <a:rPr lang="en-US" dirty="0" smtClean="0"/>
              <a:t> Cryptosystem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667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33400" y="4191000"/>
            <a:ext cx="42672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dirty="0" smtClean="0"/>
              <a:t>: Encryption Algorithm</a:t>
            </a:r>
          </a:p>
          <a:p>
            <a:pPr>
              <a:buNone/>
            </a:pPr>
            <a:r>
              <a:rPr lang="en-US" b="1" i="1" dirty="0" smtClean="0"/>
              <a:t>D</a:t>
            </a:r>
            <a:r>
              <a:rPr lang="en-US" dirty="0" smtClean="0"/>
              <a:t>: Decryption Algorithm</a:t>
            </a:r>
          </a:p>
        </p:txBody>
      </p:sp>
      <p:sp>
        <p:nvSpPr>
          <p:cNvPr id="18" name="Content Placeholder 26"/>
          <p:cNvSpPr txBox="1">
            <a:spLocks/>
          </p:cNvSpPr>
          <p:nvPr/>
        </p:nvSpPr>
        <p:spPr bwMode="auto">
          <a:xfrm>
            <a:off x="4724400" y="4191000"/>
            <a:ext cx="426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Encryption Key</a:t>
            </a:r>
          </a:p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Decryption 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5410200"/>
            <a:ext cx="8077200" cy="1295400"/>
          </a:xfrm>
          <a:prstGeom prst="snip1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45720" rIns="182880" bIns="45720" rtlCol="0">
            <a:noAutofit/>
          </a:bodyPr>
          <a:lstStyle/>
          <a:p>
            <a:pPr algn="l"/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Symmetric (shared key) :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 =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en-US" sz="3200" b="0" baseline="-250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3200" b="0" baseline="-250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Asymmetric (public key) :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 public,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en-US" sz="3200" b="0" baseline="-250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three properties crypto tries to achieve?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362200" y="2819400"/>
            <a:ext cx="4495800" cy="1752600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Integrity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Authenticity</a:t>
            </a:r>
          </a:p>
        </p:txBody>
      </p:sp>
    </p:spTree>
    <p:extLst>
      <p:ext uri="{BB962C8B-B14F-4D97-AF65-F5344CB8AC3E}">
        <p14:creationId xmlns:p14="http://schemas.microsoft.com/office/powerpoint/2010/main" val="12101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rigorous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three steps in cryptography:</a:t>
            </a:r>
            <a:endParaRPr lang="en-US" sz="36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Precisely specify threat model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Propose a construction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Prove that breaking construction under </a:t>
            </a:r>
            <a:br>
              <a:rPr lang="en-US" sz="3200" dirty="0" smtClean="0"/>
            </a:br>
            <a:r>
              <a:rPr lang="en-US" sz="3200" dirty="0" smtClean="0"/>
              <a:t>threat mode will solve an underlying hard problem</a:t>
            </a:r>
            <a:endParaRPr lang="en-US" sz="3200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5913696" y="2362200"/>
            <a:ext cx="914400" cy="3556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80496" y="3124200"/>
            <a:ext cx="2087304" cy="1981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Mathematical properties in terms of security parameter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rigorous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three steps in cryptography:</a:t>
            </a:r>
            <a:endParaRPr lang="en-US" sz="36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Precisely specify threat model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Propose a construction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Prove that breaking construction under </a:t>
            </a:r>
            <a:br>
              <a:rPr lang="en-US" sz="3200" dirty="0" smtClean="0"/>
            </a:br>
            <a:r>
              <a:rPr lang="en-US" sz="3200" dirty="0" smtClean="0"/>
              <a:t>threat mode will solve an underlying hard problem</a:t>
            </a:r>
            <a:endParaRPr lang="en-US" sz="3200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5913696" y="2362200"/>
            <a:ext cx="914400" cy="3556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80496" y="3124200"/>
            <a:ext cx="2087304" cy="1981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Mathematical properties in terms of security parameter 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895600"/>
            <a:ext cx="9144000" cy="2438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The #1 Rule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Never role your own crypto.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(including inventing your own protocol)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would you </a:t>
            </a:r>
            <a:r>
              <a:rPr lang="en-US" i="1" u="sng" dirty="0" smtClean="0"/>
              <a:t>attack</a:t>
            </a:r>
            <a:r>
              <a:rPr lang="en-US" dirty="0" smtClean="0">
                <a:solidFill>
                  <a:schemeClr val="tx1"/>
                </a:solidFill>
              </a:rPr>
              <a:t> messages encrypted with a substitution cipher?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497887" cy="195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do write software that can protect private information like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,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do we know implementation of </a:t>
            </a:r>
            <a:r>
              <a:rPr lang="en-US" sz="2400" b="1" i="1" dirty="0" smtClean="0"/>
              <a:t>E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D</a:t>
            </a:r>
            <a:r>
              <a:rPr lang="en-US" sz="2400" dirty="0" smtClean="0"/>
              <a:t> are correct?</a:t>
            </a:r>
          </a:p>
          <a:p>
            <a:r>
              <a:rPr lang="en-US" sz="2400" dirty="0" smtClean="0"/>
              <a:t>How do we build networks that are secure, reliable, and available?</a:t>
            </a:r>
          </a:p>
          <a:p>
            <a:r>
              <a:rPr lang="en-US" sz="2400" dirty="0" smtClean="0"/>
              <a:t>How do we ensure only Alice can access her keys?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 bwMode="auto">
          <a:xfrm>
            <a:off x="228600" y="1371600"/>
            <a:ext cx="7162800" cy="25908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Domain of Security Problems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24400" y="2743200"/>
            <a:ext cx="3505200" cy="8382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Crypto</a:t>
            </a:r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 bwMode="auto">
          <a:xfrm rot="5400000">
            <a:off x="7530563" y="2471715"/>
            <a:ext cx="579950" cy="20852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91400" y="1828800"/>
            <a:ext cx="1143000" cy="533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9372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David Kahn,   “The code breakers”   </a:t>
            </a:r>
            <a:r>
              <a:rPr lang="en-US" sz="2400" dirty="0" smtClean="0"/>
              <a:t>(1996)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95550"/>
            <a:ext cx="1694923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History: Substitution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= </a:t>
            </a:r>
            <a:r>
              <a:rPr lang="en-US" dirty="0" err="1" smtClean="0"/>
              <a:t>π</a:t>
            </a:r>
            <a:r>
              <a:rPr lang="en-US" dirty="0" smtClean="0"/>
              <a:t>: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Σ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e.g., </a:t>
            </a:r>
            <a:r>
              <a:rPr lang="en-US" dirty="0" err="1" smtClean="0"/>
              <a:t>Σ</a:t>
            </a:r>
            <a:r>
              <a:rPr lang="en-US" dirty="0" smtClean="0"/>
              <a:t> = {</a:t>
            </a:r>
            <a:r>
              <a:rPr lang="en-US" dirty="0" err="1" smtClean="0"/>
              <a:t>a,b,c</a:t>
            </a:r>
            <a:r>
              <a:rPr lang="en-US" dirty="0" smtClean="0"/>
              <a:t>,...} or {1,2,3,..} etc.</a:t>
            </a:r>
          </a:p>
          <a:p>
            <a:r>
              <a:rPr lang="en-US" dirty="0" err="1" smtClean="0"/>
              <a:t>π</a:t>
            </a:r>
            <a:r>
              <a:rPr lang="en-US" dirty="0" smtClean="0"/>
              <a:t> is a permutation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99514"/>
              </p:ext>
            </p:extLst>
          </p:nvPr>
        </p:nvGraphicFramePr>
        <p:xfrm>
          <a:off x="457200" y="3596640"/>
          <a:ext cx="4114800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σ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b="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π(σ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0000" y="3352800"/>
            <a:ext cx="32004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E</a:t>
            </a:r>
            <a:r>
              <a:rPr lang="en-US" sz="2800" b="0" baseline="-25000" dirty="0" smtClean="0">
                <a:latin typeface="Calibri"/>
                <a:cs typeface="Calibri"/>
              </a:rPr>
              <a:t>π</a:t>
            </a:r>
            <a:r>
              <a:rPr lang="en-US" sz="2800" b="0" dirty="0" smtClean="0">
                <a:latin typeface="Calibri"/>
                <a:cs typeface="Calibri"/>
              </a:rPr>
              <a:t>(CAB)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=  π(C) π(A) π(B)</a:t>
            </a:r>
          </a:p>
          <a:p>
            <a:r>
              <a:rPr lang="en-US" sz="2800" b="0" dirty="0" smtClean="0">
                <a:latin typeface="Calibri"/>
                <a:cs typeface="Calibri"/>
              </a:rPr>
              <a:t>= Z  E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0000" y="4953000"/>
            <a:ext cx="39624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D</a:t>
            </a:r>
            <a:r>
              <a:rPr lang="en-US" sz="2800" b="0" baseline="-25000" dirty="0" smtClean="0">
                <a:latin typeface="Calibri"/>
                <a:cs typeface="Calibri"/>
              </a:rPr>
              <a:t>π</a:t>
            </a:r>
            <a:r>
              <a:rPr lang="en-US" sz="2800" b="0" dirty="0" smtClean="0">
                <a:latin typeface="Calibri"/>
                <a:cs typeface="Calibri"/>
              </a:rPr>
              <a:t>(ZEA)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= π</a:t>
            </a:r>
            <a:r>
              <a:rPr lang="en-US" sz="2800" b="0" baseline="30000" dirty="0" smtClean="0">
                <a:latin typeface="Calibri"/>
                <a:cs typeface="Calibri"/>
              </a:rPr>
              <a:t>-1 </a:t>
            </a:r>
            <a:r>
              <a:rPr lang="en-US" sz="2800" b="0" dirty="0" smtClean="0">
                <a:latin typeface="Calibri"/>
                <a:cs typeface="Calibri"/>
              </a:rPr>
              <a:t>(Z) π</a:t>
            </a:r>
            <a:r>
              <a:rPr lang="en-US" sz="2800" b="0" baseline="30000" dirty="0" smtClean="0">
                <a:latin typeface="Calibri"/>
                <a:cs typeface="Calibri"/>
              </a:rPr>
              <a:t>-1 </a:t>
            </a:r>
            <a:r>
              <a:rPr lang="en-US" sz="2800" b="0" dirty="0" smtClean="0">
                <a:latin typeface="Calibri"/>
                <a:cs typeface="Calibri"/>
              </a:rPr>
              <a:t>(E) π</a:t>
            </a:r>
            <a:r>
              <a:rPr lang="en-US" sz="2800" b="0" baseline="30000" dirty="0" smtClean="0">
                <a:latin typeface="Calibri"/>
                <a:cs typeface="Calibri"/>
              </a:rPr>
              <a:t>-1</a:t>
            </a:r>
            <a:r>
              <a:rPr lang="en-US" sz="2800" b="0" dirty="0" smtClean="0">
                <a:latin typeface="Calibri"/>
                <a:cs typeface="Calibri"/>
              </a:rPr>
              <a:t>(A)</a:t>
            </a:r>
          </a:p>
          <a:p>
            <a:r>
              <a:rPr lang="en-US" sz="2800" b="0" dirty="0" smtClean="0">
                <a:latin typeface="Calibri"/>
                <a:cs typeface="Calibri"/>
              </a:rPr>
              <a:t>= C A 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5524500"/>
            <a:ext cx="3429000" cy="8382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Complete Insecure!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Substitution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would you break a message encrypted with the substitution cipher?</a:t>
            </a:r>
          </a:p>
          <a:p>
            <a:endParaRPr lang="en-US" dirty="0"/>
          </a:p>
          <a:p>
            <a:r>
              <a:rPr lang="en-US" dirty="0" smtClean="0"/>
              <a:t>Analyze the </a:t>
            </a:r>
            <a:r>
              <a:rPr lang="en-US" dirty="0" err="1" smtClean="0"/>
              <a:t>ciphertext</a:t>
            </a:r>
            <a:r>
              <a:rPr lang="en-US" dirty="0" smtClean="0"/>
              <a:t> (CT attack)!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Frequency of letters</a:t>
            </a:r>
          </a:p>
          <a:p>
            <a:pPr lvl="1"/>
            <a:r>
              <a:rPr lang="en-US" dirty="0" smtClean="0"/>
              <a:t>“e” 12.7%, “t” 9.1%, “a” 8.1%, ...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Pairs of letters: “he”, “an”, “in”, “</a:t>
            </a:r>
            <a:r>
              <a:rPr lang="en-US" dirty="0" err="1" smtClean="0"/>
              <a:t>th</a:t>
            </a:r>
            <a:r>
              <a:rPr lang="en-US" dirty="0" smtClean="0"/>
              <a:t>”,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2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KBYBIPOUZBCUFEEBORUKBYBHOBBRFESPVKBWFOFERVNBCVBZPRUBOFERVNBCVBPCYYFVUFOFEIKNWFRFIKJNUPWRFIPOUNVNIPUBRNCUKBEFWWFDNCHXCYBOHOPYXPUBNCUBOYNRVNIWNCPOJIOFHOPZRVFZIXUBORJRUBZRBCHNCBBONCHRJZSFWNVRJRUBZRPCYZPUKBZPUNVPWPCYVFZIXUPUNFCPWRVNBCVBRPYYNUNFCPWWJUKBYBIPOUZBCUIPOUNVNIPUBRNCHOPYXPUBNCUBOYNRVNIWNCPOJIOFHOPZRNCRVNBCUNENVVFZIXUNCHPCYVFZIXUPUNFCPWZPUKBZPUNVR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18290"/>
              </p:ext>
            </p:extLst>
          </p:nvPr>
        </p:nvGraphicFramePr>
        <p:xfrm>
          <a:off x="140976" y="3712606"/>
          <a:ext cx="1371600" cy="2438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5800"/>
                <a:gridCol w="685800"/>
              </a:tblGrid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36</a:t>
                      </a:r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34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33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32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1" y="3733801"/>
            <a:ext cx="73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  <a:sym typeface="Wingdings"/>
              </a:rPr>
              <a:t> E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749801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T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1919" y="5228822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A</a:t>
            </a:r>
            <a:endParaRPr lang="en-US" sz="2400" b="1" dirty="0">
              <a:latin typeface="Cambria"/>
              <a:cs typeface="Cambri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6781"/>
              </p:ext>
            </p:extLst>
          </p:nvPr>
        </p:nvGraphicFramePr>
        <p:xfrm>
          <a:off x="3048000" y="3712606"/>
          <a:ext cx="1524000" cy="19778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2000"/>
                <a:gridCol w="7620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NC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PU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UB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UN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372933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IN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1" y="4235848"/>
            <a:ext cx="95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AT</a:t>
            </a:r>
            <a:endParaRPr lang="en-US" sz="2400" b="1" dirty="0">
              <a:latin typeface="Cambria"/>
              <a:cs typeface="Cambri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76721"/>
              </p:ext>
            </p:extLst>
          </p:nvPr>
        </p:nvGraphicFramePr>
        <p:xfrm>
          <a:off x="6241084" y="3835400"/>
          <a:ext cx="1447800" cy="15714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7314"/>
                <a:gridCol w="620486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UKB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</a:p>
                  </a:txBody>
                  <a:tcPr marT="60960" marB="60960"/>
                </a:tc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RVN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FZI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72401" y="3806633"/>
            <a:ext cx="115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THE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0561" y="5669107"/>
            <a:ext cx="125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digrams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5188" y="535969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trigrams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WWII: Enigma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401428"/>
            <a:ext cx="2590800" cy="3454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99" y="1401428"/>
            <a:ext cx="2761963" cy="3454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81600"/>
            <a:ext cx="6705600" cy="76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0" dirty="0" smtClean="0">
                <a:latin typeface="Cambria"/>
                <a:cs typeface="Cambria"/>
              </a:rPr>
              <a:t>Broken by an effort led by our friend </a:t>
            </a:r>
            <a:br>
              <a:rPr lang="en-US" sz="2800" b="0" dirty="0" smtClean="0">
                <a:latin typeface="Cambria"/>
                <a:cs typeface="Cambria"/>
              </a:rPr>
            </a:br>
            <a:r>
              <a:rPr lang="en-US" sz="2800" b="0" dirty="0" smtClean="0">
                <a:latin typeface="Cambria"/>
                <a:cs typeface="Cambria"/>
              </a:rPr>
              <a:t>Alan Turing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Approach: Iterated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752600"/>
            <a:ext cx="1143000" cy="533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Scheme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9000" y="1752600"/>
            <a:ext cx="2362200" cy="457200"/>
            <a:chOff x="3429000" y="1752600"/>
            <a:chExt cx="2362200" cy="457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429000" y="1981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876800" y="1752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solidFill>
                    <a:schemeClr val="tx1"/>
                  </a:solidFill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286794"/>
            <a:ext cx="1143000" cy="1142206"/>
            <a:chOff x="2057400" y="2286794"/>
            <a:chExt cx="1143000" cy="114220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>
              <a:off x="2209800" y="2590800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57400" y="2895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895600"/>
            <a:ext cx="2209800" cy="457200"/>
            <a:chOff x="3505200" y="2895600"/>
            <a:chExt cx="2209800" cy="4572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505200" y="3124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00600" y="2895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3429000"/>
            <a:ext cx="1143000" cy="1143000"/>
            <a:chOff x="2057400" y="3429000"/>
            <a:chExt cx="1143000" cy="11430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5400000">
              <a:off x="2210594" y="3733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057400" y="4038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3962400"/>
            <a:ext cx="2209800" cy="457200"/>
            <a:chOff x="3505200" y="3962400"/>
            <a:chExt cx="2209800" cy="4572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Deploy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0" y="4572000"/>
            <a:ext cx="230188" cy="1109537"/>
            <a:chOff x="2286000" y="4572000"/>
            <a:chExt cx="230188" cy="110953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2134394" y="4876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86000" y="5148137"/>
              <a:ext cx="230188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0" dirty="0" smtClean="0">
                  <a:latin typeface="Calibri"/>
                  <a:cs typeface="Calibri"/>
                </a:rPr>
                <a:t>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1200" y="4038600"/>
            <a:ext cx="2209800" cy="457200"/>
            <a:chOff x="3505200" y="3962400"/>
            <a:chExt cx="2209800" cy="45720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828800" y="5715000"/>
            <a:ext cx="5486400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way to say anything is secure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(and you may not know when broken)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Iterated design was only one known</a:t>
            </a:r>
            <a:br>
              <a:rPr lang="en-US" dirty="0" smtClean="0"/>
            </a:br>
            <a:r>
              <a:rPr lang="en-US" dirty="0" smtClean="0"/>
              <a:t>until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2971800"/>
            <a:ext cx="8497887" cy="3403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4267200"/>
            <a:ext cx="8497887" cy="210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 Cryptography: 1945 with Shannon</a:t>
            </a:r>
          </a:p>
          <a:p>
            <a:r>
              <a:rPr lang="en-US" dirty="0" smtClean="0"/>
              <a:t>Formally define </a:t>
            </a:r>
            <a:r>
              <a:rPr lang="en-US" i="1" dirty="0" smtClean="0">
                <a:solidFill>
                  <a:schemeClr val="accent1"/>
                </a:solidFill>
              </a:rPr>
              <a:t>security goals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accent1"/>
                </a:solidFill>
              </a:rPr>
              <a:t>adversarial models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chemeClr val="accent1"/>
                </a:solidFill>
              </a:rPr>
              <a:t> and security of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Beyond iterated design: Proof by reduction that cryptosystem achieves goals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4600" y="457200"/>
            <a:ext cx="4114800" cy="3657600"/>
            <a:chOff x="2590800" y="457200"/>
            <a:chExt cx="4114800" cy="3657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7100" y="457200"/>
              <a:ext cx="2362200" cy="33355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90800" y="3810000"/>
              <a:ext cx="41148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Claude Shannon: 1916 - 2001 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Proving Information Theoretic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54888"/>
            <a:ext cx="4800600" cy="1181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6400" y="3065383"/>
            <a:ext cx="6206827" cy="138499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\[</a:t>
            </a:r>
          </a:p>
          <a:p>
            <a:r>
              <a:rPr lang="en-US" dirty="0"/>
              <a:t>\begin{split}</a:t>
            </a:r>
          </a:p>
          <a:p>
            <a:r>
              <a:rPr lang="cs-CZ" dirty="0"/>
              <a:t>\</a:t>
            </a:r>
            <a:r>
              <a:rPr lang="cs-CZ" dirty="0" err="1"/>
              <a:t>Pr</a:t>
            </a:r>
            <a:r>
              <a:rPr lang="cs-CZ" dirty="0"/>
              <a:t>{[E(</a:t>
            </a:r>
            <a:r>
              <a:rPr lang="cs-CZ" dirty="0" err="1"/>
              <a:t>k,m</a:t>
            </a:r>
            <a:r>
              <a:rPr lang="cs-CZ" dirty="0"/>
              <a:t>) = c]} = \</a:t>
            </a:r>
            <a:r>
              <a:rPr lang="cs-CZ" dirty="0" err="1"/>
              <a:t>frac</a:t>
            </a:r>
            <a:r>
              <a:rPr lang="cs-CZ" dirty="0"/>
              <a:t>{ k \in K \text{~</a:t>
            </a:r>
            <a:r>
              <a:rPr lang="cs-CZ" dirty="0" err="1"/>
              <a:t>s.t</a:t>
            </a:r>
            <a:r>
              <a:rPr lang="cs-CZ" dirty="0"/>
              <a:t>.~} E(k, m) = c}{|K|}</a:t>
            </a:r>
          </a:p>
          <a:p>
            <a:r>
              <a:rPr lang="cs-CZ" dirty="0"/>
              <a:t>\end{split}</a:t>
            </a:r>
          </a:p>
          <a:p>
            <a:r>
              <a:rPr lang="cs-CZ" dirty="0"/>
              <a:t>\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12" y="3151010"/>
            <a:ext cx="5049698" cy="658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678" y="3151011"/>
            <a:ext cx="84859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Fact: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4858940"/>
            <a:ext cx="8534400" cy="1618060"/>
            <a:chOff x="457200" y="4858940"/>
            <a:chExt cx="8534400" cy="161806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397221"/>
              <a:ext cx="8534400" cy="469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2954" y="4858940"/>
              <a:ext cx="85921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So, if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954" y="5984557"/>
              <a:ext cx="387826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Then perfectly secure.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96400" y="5122783"/>
            <a:ext cx="539891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\[</a:t>
            </a:r>
          </a:p>
          <a:p>
            <a:r>
              <a:rPr lang="nb-NO" dirty="0"/>
              <a:t>\</a:t>
            </a:r>
            <a:r>
              <a:rPr lang="nb-NO" dirty="0" err="1"/>
              <a:t>forall</a:t>
            </a:r>
            <a:r>
              <a:rPr lang="nb-NO" dirty="0"/>
              <a:t> </a:t>
            </a:r>
            <a:r>
              <a:rPr lang="nb-NO" dirty="0" err="1"/>
              <a:t>m,c</a:t>
            </a:r>
            <a:r>
              <a:rPr lang="nb-NO" dirty="0"/>
              <a:t> : \#\{k \in K: E(</a:t>
            </a:r>
            <a:r>
              <a:rPr lang="nb-NO" dirty="0" err="1"/>
              <a:t>k,m</a:t>
            </a:r>
            <a:r>
              <a:rPr lang="nb-NO" dirty="0"/>
              <a:t>) = c\} = \</a:t>
            </a:r>
            <a:r>
              <a:rPr lang="nb-NO" dirty="0" err="1"/>
              <a:t>text</a:t>
            </a:r>
            <a:r>
              <a:rPr lang="nb-NO" dirty="0"/>
              <a:t>{</a:t>
            </a:r>
            <a:r>
              <a:rPr lang="nb-NO" dirty="0" err="1"/>
              <a:t>constant</a:t>
            </a:r>
            <a:r>
              <a:rPr lang="nb-NO" dirty="0"/>
              <a:t>}</a:t>
            </a:r>
          </a:p>
          <a:p>
            <a:r>
              <a:rPr lang="nb-NO" dirty="0"/>
              <a:t>\]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97026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Given: </a:t>
            </a:r>
          </a:p>
        </p:txBody>
      </p:sp>
    </p:spTree>
    <p:extLst>
      <p:ext uri="{BB962C8B-B14F-4D97-AF65-F5344CB8AC3E}">
        <p14:creationId xmlns:p14="http://schemas.microsoft.com/office/powerpoint/2010/main" val="35763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Substitution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600px-English_letter_frequency_(alphabetic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5412204" cy="4329763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381000" y="3827497"/>
            <a:ext cx="2362200" cy="18288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Trick 2:</a:t>
            </a:r>
          </a:p>
          <a:p>
            <a:pPr algn="ctr"/>
            <a:r>
              <a:rPr lang="en-US" sz="3200" i="1" u="sng" dirty="0" smtClean="0">
                <a:solidFill>
                  <a:schemeClr val="bg1"/>
                </a:solidFill>
              </a:rPr>
              <a:t>Letter Frequency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7752" y="1968367"/>
            <a:ext cx="3680495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Most common: </a:t>
            </a:r>
            <a:r>
              <a:rPr lang="en-US" sz="2800" dirty="0" err="1" smtClean="0"/>
              <a:t>e,t,a,o,i,n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Least common: </a:t>
            </a:r>
            <a:r>
              <a:rPr lang="en-US" sz="2800" dirty="0" err="1" smtClean="0"/>
              <a:t>j,x,q,z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95" y="6570697"/>
            <a:ext cx="2125381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 smtClean="0"/>
              <a:t>image source: </a:t>
            </a:r>
            <a:r>
              <a:rPr lang="en-US" sz="1600" dirty="0" err="1" smtClean="0"/>
              <a:t>wikipedia</a:t>
            </a:r>
            <a:endParaRPr lang="en-US" sz="1600" dirty="0" smtClean="0"/>
          </a:p>
        </p:txBody>
      </p:sp>
      <p:sp>
        <p:nvSpPr>
          <p:cNvPr id="10" name="Folded Corner 9"/>
          <p:cNvSpPr/>
          <p:nvPr/>
        </p:nvSpPr>
        <p:spPr>
          <a:xfrm>
            <a:off x="381000" y="1648831"/>
            <a:ext cx="2362200" cy="18288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Trick 1:</a:t>
            </a:r>
          </a:p>
          <a:p>
            <a:pPr algn="ctr"/>
            <a:r>
              <a:rPr lang="en-US" sz="3200" i="1" u="sng" dirty="0" smtClean="0">
                <a:solidFill>
                  <a:schemeClr val="bg1"/>
                </a:solidFill>
              </a:rPr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28304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PRNG’s and amplifying secrets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Amplifying Randomness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Perfect cipher requires </a:t>
            </a:r>
            <a:r>
              <a:rPr lang="en-US" dirty="0"/>
              <a:t>|K| &gt;= |M|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make practical: replace “random” key with “pseudo-random” key generated by a </a:t>
            </a:r>
            <a:br>
              <a:rPr lang="en-US" dirty="0" smtClean="0"/>
            </a:br>
            <a:r>
              <a:rPr lang="en-US" i="1" u="sng" dirty="0" smtClean="0"/>
              <a:t>pseudo-random (number) generator</a:t>
            </a:r>
            <a:r>
              <a:rPr lang="en-US" dirty="0" smtClean="0"/>
              <a:t> (PRG)</a:t>
            </a:r>
            <a:endParaRPr lang="en-US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77400" y="2819400"/>
            <a:ext cx="5283498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\text{Let~} S: \{0,1\}^s \text{~and~} K: \{0,1\}^k\\</a:t>
            </a:r>
          </a:p>
          <a:p>
            <a:r>
              <a:rPr lang="en-US" dirty="0"/>
              <a:t>G: S \</a:t>
            </a:r>
            <a:r>
              <a:rPr lang="en-US" dirty="0" err="1"/>
              <a:t>impl</a:t>
            </a:r>
            <a:r>
              <a:rPr lang="en-US" dirty="0"/>
              <a:t> K \text{~where~} k \</a:t>
            </a:r>
            <a:r>
              <a:rPr lang="en-US" dirty="0" err="1"/>
              <a:t>gg</a:t>
            </a:r>
            <a:r>
              <a:rPr lang="en-US" dirty="0"/>
              <a:t> s</a:t>
            </a:r>
            <a:endParaRPr lang="en-US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419600"/>
            <a:ext cx="5283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Ciphers: A Practical OTP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7100" y="1676400"/>
            <a:ext cx="22098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140" y="2971800"/>
            <a:ext cx="573372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G(k)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5140" y="3733800"/>
            <a:ext cx="573372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527558" cy="527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05140" y="4495800"/>
            <a:ext cx="573372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5140" y="4648200"/>
            <a:ext cx="573372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5676900"/>
            <a:ext cx="4203700" cy="1028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8288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69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8633" y="2446445"/>
            <a:ext cx="1966734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PRG expansion</a:t>
            </a:r>
          </a:p>
        </p:txBody>
      </p:sp>
    </p:spTree>
    <p:extLst>
      <p:ext uri="{BB962C8B-B14F-4D97-AF65-F5344CB8AC3E}">
        <p14:creationId xmlns:p14="http://schemas.microsoft.com/office/powerpoint/2010/main" val="666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Can a stream cipher have perfect secrecy?</a:t>
            </a:r>
          </a:p>
          <a:p>
            <a:r>
              <a:rPr lang="en-US" sz="2800" dirty="0" smtClean="0"/>
              <a:t>Yes, if the PRG is secure</a:t>
            </a:r>
          </a:p>
          <a:p>
            <a:r>
              <a:rPr lang="en-US" sz="2800" dirty="0" smtClean="0"/>
              <a:t>No, there are no ciphers with perfect secrecy</a:t>
            </a:r>
          </a:p>
          <a:p>
            <a:r>
              <a:rPr lang="en-US" sz="2800" dirty="0" smtClean="0"/>
              <a:t>No, the key size is shorter than the message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requirement: Output of PRG is unpredictable (mimics a perfect source of randomness)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Suppose PRG is predictable: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Then insecure.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706603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\exists </a:t>
            </a:r>
            <a:r>
              <a:rPr lang="en-US" dirty="0" err="1"/>
              <a:t>i</a:t>
            </a:r>
            <a:r>
              <a:rPr lang="en-US" dirty="0"/>
              <a:t>. G(k)|_{1,\</a:t>
            </a:r>
            <a:r>
              <a:rPr lang="en-US" dirty="0" err="1"/>
              <a:t>ldots,i</a:t>
            </a:r>
            <a:r>
              <a:rPr lang="en-US" dirty="0"/>
              <a:t>} \</a:t>
            </a:r>
            <a:r>
              <a:rPr lang="en-US" dirty="0" err="1"/>
              <a:t>xrightarrow</a:t>
            </a:r>
            <a:r>
              <a:rPr lang="en-US" dirty="0"/>
              <a:t>{\text{</a:t>
            </a:r>
            <a:r>
              <a:rPr lang="en-US" dirty="0" err="1"/>
              <a:t>Alg</a:t>
            </a:r>
            <a:r>
              <a:rPr lang="en-US" dirty="0"/>
              <a:t>}} G(k)|_{i+1,\</a:t>
            </a:r>
            <a:r>
              <a:rPr lang="en-US" dirty="0" err="1"/>
              <a:t>ldots,n</a:t>
            </a:r>
            <a:r>
              <a:rPr lang="en-US" dirty="0"/>
              <a:t>}</a:t>
            </a:r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82625"/>
            <a:ext cx="4673600" cy="50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676400" y="5486400"/>
            <a:ext cx="5733720" cy="457200"/>
            <a:chOff x="1705140" y="5486400"/>
            <a:chExt cx="5733720" cy="457200"/>
          </a:xfrm>
        </p:grpSpPr>
        <p:sp>
          <p:nvSpPr>
            <p:cNvPr id="15" name="Rectangle 14"/>
            <p:cNvSpPr/>
            <p:nvPr/>
          </p:nvSpPr>
          <p:spPr>
            <a:xfrm>
              <a:off x="1705140" y="54864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140" y="5486400"/>
              <a:ext cx="1342860" cy="457200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676400" y="6053224"/>
            <a:ext cx="637206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76400" y="6172200"/>
            <a:ext cx="5733720" cy="457200"/>
            <a:chOff x="1676400" y="6172200"/>
            <a:chExt cx="5733720" cy="457200"/>
          </a:xfrm>
        </p:grpSpPr>
        <p:sp>
          <p:nvSpPr>
            <p:cNvPr id="17" name="Rectangle 16"/>
            <p:cNvSpPr/>
            <p:nvPr/>
          </p:nvSpPr>
          <p:spPr>
            <a:xfrm>
              <a:off x="1676400" y="6172200"/>
              <a:ext cx="5733720" cy="4572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6400" y="6172200"/>
              <a:ext cx="1342860" cy="457200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62600"/>
            <a:ext cx="304800" cy="304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76400" y="4876800"/>
            <a:ext cx="5733720" cy="457200"/>
            <a:chOff x="1705140" y="4876800"/>
            <a:chExt cx="5733720" cy="457200"/>
          </a:xfrm>
        </p:grpSpPr>
        <p:sp>
          <p:nvSpPr>
            <p:cNvPr id="11" name="Rectangle 10"/>
            <p:cNvSpPr/>
            <p:nvPr/>
          </p:nvSpPr>
          <p:spPr>
            <a:xfrm>
              <a:off x="1705140" y="48768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G(k)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5140" y="4876800"/>
              <a:ext cx="1342860" cy="457200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2000" dirty="0" smtClean="0">
                  <a:solidFill>
                    <a:srgbClr val="000000"/>
                  </a:solidFill>
                </a:rPr>
                <a:t> bits</a:t>
              </a:r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152400" y="5181600"/>
            <a:ext cx="1371600" cy="762000"/>
          </a:xfrm>
          <a:prstGeom prst="wedgeRoundRectCallout">
            <a:avLst>
              <a:gd name="adj1" fmla="val 82541"/>
              <a:gd name="adj2" fmla="val 7565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gives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324600" y="3613248"/>
            <a:ext cx="2514600" cy="958751"/>
          </a:xfrm>
          <a:prstGeom prst="wedgeRoundRectCallout">
            <a:avLst>
              <a:gd name="adj1" fmla="val -125349"/>
              <a:gd name="adj2" fmla="val 7324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predict these bits of insecure G</a:t>
            </a:r>
          </a:p>
        </p:txBody>
      </p:sp>
      <p:sp>
        <p:nvSpPr>
          <p:cNvPr id="31" name="Snip Single Corner Rectangle 30"/>
          <p:cNvSpPr/>
          <p:nvPr/>
        </p:nvSpPr>
        <p:spPr>
          <a:xfrm>
            <a:off x="6324600" y="2438400"/>
            <a:ext cx="2514600" cy="1022448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Even predicting 1 bit is insecure</a:t>
            </a:r>
          </a:p>
        </p:txBody>
      </p:sp>
    </p:spTree>
    <p:extLst>
      <p:ext uri="{BB962C8B-B14F-4D97-AF65-F5344CB8AC3E}">
        <p14:creationId xmlns:p14="http://schemas.microsoft.com/office/powerpoint/2010/main" val="33785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Goal: Output of PRG is unpredictable (mimics a perfect source of randomness)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Predictable: </a:t>
            </a:r>
            <a:br>
              <a:rPr lang="en-US" sz="2800" u="sng" dirty="0" smtClean="0"/>
            </a:br>
            <a:r>
              <a:rPr lang="en-US" sz="2800" dirty="0" smtClean="0"/>
              <a:t>PRG G is predictable if there is an efficient </a:t>
            </a:r>
            <a:r>
              <a:rPr lang="en-US" sz="2800" dirty="0" err="1" smtClean="0"/>
              <a:t>alg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Adv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non-negligible </a:t>
            </a:r>
            <a:r>
              <a:rPr lang="en-US" sz="2800" dirty="0" err="1" smtClean="0"/>
              <a:t>ε</a:t>
            </a:r>
            <a:r>
              <a:rPr lang="en-US" sz="2800" dirty="0" smtClean="0"/>
              <a:t> (for now, </a:t>
            </a:r>
            <a:r>
              <a:rPr lang="en-US" sz="2800" dirty="0" err="1"/>
              <a:t>ε</a:t>
            </a:r>
            <a:r>
              <a:rPr lang="en-US" sz="2800" dirty="0" smtClean="0"/>
              <a:t>&gt; 1/2</a:t>
            </a:r>
            <a:r>
              <a:rPr lang="en-US" sz="2800" baseline="30000" dirty="0" smtClean="0"/>
              <a:t>30</a:t>
            </a:r>
            <a:r>
              <a:rPr lang="en-US" sz="2800" dirty="0"/>
              <a:t>)</a:t>
            </a:r>
            <a:endParaRPr lang="en-US" sz="2800" baseline="30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/>
              <a:t>Unpredictable: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PRG is unpredictable if not predictable for all </a:t>
            </a:r>
            <a:r>
              <a:rPr lang="en-US" sz="2800" dirty="0" err="1" smtClean="0"/>
              <a:t>i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68608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</a:t>
            </a:r>
            <a:r>
              <a:rPr lang="en-US" dirty="0" err="1"/>
              <a:t>Pr</a:t>
            </a:r>
            <a:r>
              <a:rPr lang="en-US" dirty="0"/>
              <a:t>{[\</a:t>
            </a:r>
            <a:r>
              <a:rPr lang="en-US" dirty="0" err="1"/>
              <a:t>Adv</a:t>
            </a:r>
            <a:r>
              <a:rPr lang="en-US" dirty="0"/>
              <a:t>{(G(k)|_{</a:t>
            </a:r>
            <a:r>
              <a:rPr lang="en-US" dirty="0" err="1"/>
              <a:t>i</a:t>
            </a:r>
            <a:r>
              <a:rPr lang="en-US" dirty="0"/>
              <a:t>,\</a:t>
            </a:r>
            <a:r>
              <a:rPr lang="en-US" dirty="0" err="1"/>
              <a:t>ldots,i</a:t>
            </a:r>
            <a:r>
              <a:rPr lang="en-US" dirty="0"/>
              <a:t>}}) = G(k)|_{i+1}]} &gt; \</a:t>
            </a:r>
            <a:r>
              <a:rPr lang="en-US" dirty="0" err="1"/>
              <a:t>frac</a:t>
            </a:r>
            <a:r>
              <a:rPr lang="en-US" dirty="0"/>
              <a:t>{1}{2} + \epsilon</a:t>
            </a:r>
            <a:endParaRPr lang="en-US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630940"/>
            <a:ext cx="6299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Negligible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Practical:</a:t>
            </a:r>
          </a:p>
          <a:p>
            <a:pPr marL="0" indent="0">
              <a:buNone/>
            </a:pPr>
            <a:r>
              <a:rPr lang="en-US" dirty="0" smtClean="0"/>
              <a:t>Something is negligible if it is very small </a:t>
            </a:r>
            <a:r>
              <a:rPr lang="en-US" i="1" u="sng" dirty="0" smtClean="0"/>
              <a:t>constant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Non-negligible: 2</a:t>
            </a:r>
            <a:r>
              <a:rPr lang="en-US" baseline="30000" dirty="0" smtClean="0"/>
              <a:t>30</a:t>
            </a:r>
            <a:r>
              <a:rPr lang="en-US" dirty="0" smtClean="0"/>
              <a:t> (one GB of data)</a:t>
            </a:r>
          </a:p>
          <a:p>
            <a:pPr lvl="1"/>
            <a:r>
              <a:rPr lang="en-US" dirty="0" smtClean="0"/>
              <a:t>Negligible: 2</a:t>
            </a:r>
            <a:r>
              <a:rPr lang="en-US" baseline="30000" dirty="0" smtClean="0"/>
              <a:t>80</a:t>
            </a:r>
            <a:r>
              <a:rPr lang="en-US" dirty="0" smtClean="0"/>
              <a:t> (age of universe in seconds: 2</a:t>
            </a:r>
            <a:r>
              <a:rPr lang="en-US" baseline="30000" dirty="0" smtClean="0"/>
              <a:t>60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Formally: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u="sng" dirty="0" smtClean="0"/>
              <a:t>function</a:t>
            </a:r>
            <a:r>
              <a:rPr lang="en-US" dirty="0" smtClean="0"/>
              <a:t> </a:t>
            </a:r>
            <a:r>
              <a:rPr lang="en-US" dirty="0" err="1" smtClean="0"/>
              <a:t>ε</a:t>
            </a:r>
            <a:r>
              <a:rPr lang="en-US" dirty="0" smtClean="0"/>
              <a:t>: Z</a:t>
            </a:r>
            <a:r>
              <a:rPr lang="en-US" baseline="30000" dirty="0" smtClean="0"/>
              <a:t>≥0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</a:t>
            </a:r>
            <a:r>
              <a:rPr lang="en-US" baseline="30000" dirty="0"/>
              <a:t>≥</a:t>
            </a:r>
            <a:r>
              <a:rPr lang="en-US" baseline="30000" dirty="0" smtClean="0"/>
              <a:t>0</a:t>
            </a:r>
            <a:r>
              <a:rPr lang="en-US" dirty="0" smtClean="0"/>
              <a:t> is negligible if it approaches 0 faster than the reciprocal of any polynomial.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6083300"/>
            <a:ext cx="72898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3600" y="5791200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/>
              <a:t>\</a:t>
            </a:r>
            <a:r>
              <a:rPr lang="en-US" dirty="0" err="1"/>
              <a:t>forall</a:t>
            </a:r>
            <a:r>
              <a:rPr lang="en-US" dirty="0"/>
              <a:t> n \in \</a:t>
            </a:r>
            <a:r>
              <a:rPr lang="en-US" dirty="0" err="1"/>
              <a:t>mathbb</a:t>
            </a:r>
            <a:r>
              <a:rPr lang="en-US" dirty="0"/>
              <a:t>{N}. \exists </a:t>
            </a:r>
            <a:r>
              <a:rPr lang="en-US" dirty="0" err="1"/>
              <a:t>n_c</a:t>
            </a:r>
            <a:r>
              <a:rPr lang="en-US" dirty="0"/>
              <a:t> : \epsilon(n) \</a:t>
            </a:r>
            <a:r>
              <a:rPr lang="en-US" dirty="0" err="1"/>
              <a:t>leq</a:t>
            </a:r>
            <a:r>
              <a:rPr lang="en-US" dirty="0"/>
              <a:t> n^{-c} \</a:t>
            </a:r>
            <a:r>
              <a:rPr lang="en-US" dirty="0" err="1"/>
              <a:t>qquad</a:t>
            </a:r>
            <a:r>
              <a:rPr lang="en-US" dirty="0"/>
              <a:t> \</a:t>
            </a:r>
            <a:r>
              <a:rPr lang="en-US" dirty="0" err="1"/>
              <a:t>forall</a:t>
            </a:r>
            <a:r>
              <a:rPr lang="en-US" dirty="0"/>
              <a:t> n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n_c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3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PRGs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congruence generators </a:t>
            </a:r>
          </a:p>
          <a:p>
            <a:pPr lvl="1"/>
            <a:r>
              <a:rPr lang="en-US" dirty="0" smtClean="0"/>
              <a:t>Look random (see Art of Programming)</a:t>
            </a:r>
          </a:p>
          <a:p>
            <a:pPr lvl="1"/>
            <a:r>
              <a:rPr lang="en-US" dirty="0" smtClean="0"/>
              <a:t>But are predictable</a:t>
            </a:r>
          </a:p>
          <a:p>
            <a:pPr lvl="1"/>
            <a:endParaRPr lang="en-US" dirty="0"/>
          </a:p>
          <a:p>
            <a:r>
              <a:rPr lang="en-US" dirty="0" smtClean="0"/>
              <a:t>GNU </a:t>
            </a:r>
            <a:r>
              <a:rPr lang="en-US" dirty="0" err="1" smtClean="0"/>
              <a:t>libc</a:t>
            </a:r>
            <a:r>
              <a:rPr lang="en-US" dirty="0" smtClean="0"/>
              <a:t> random()</a:t>
            </a:r>
          </a:p>
          <a:p>
            <a:pPr lvl="1"/>
            <a:r>
              <a:rPr lang="en-US" dirty="0" smtClean="0"/>
              <a:t>Kerberos v4 did and was broken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 is Insecure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Time Pad: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 k</a:t>
            </a:r>
          </a:p>
          <a:p>
            <a:pPr marL="0" indent="0">
              <a:buNone/>
            </a:pPr>
            <a:r>
              <a:rPr lang="en-US" dirty="0" smtClean="0"/>
              <a:t>   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 k</a:t>
            </a:r>
            <a:r>
              <a:rPr lang="en-US" dirty="0" smtClean="0">
                <a:sym typeface="Symbol"/>
              </a:rPr>
              <a:t>   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Eavesdropper gets 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and 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 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What is the problem?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78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4461268" y="1524000"/>
            <a:ext cx="4495800" cy="1947289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Enough redundancy in ASCII (and </a:t>
            </a:r>
            <a:r>
              <a:rPr lang="en-US" sz="2800" dirty="0" err="1" smtClean="0">
                <a:solidFill>
                  <a:schemeClr val="bg1"/>
                </a:solidFill>
              </a:rPr>
              <a:t>english</a:t>
            </a:r>
            <a:r>
              <a:rPr lang="en-US" sz="2800" dirty="0" smtClean="0">
                <a:solidFill>
                  <a:schemeClr val="bg1"/>
                </a:solidFill>
              </a:rPr>
              <a:t>) that</a:t>
            </a:r>
          </a:p>
          <a:p>
            <a:pPr algn="ctr"/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enough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to know m</a:t>
            </a:r>
            <a:r>
              <a:rPr lang="en-US" sz="2800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 and m</a:t>
            </a:r>
            <a:r>
              <a:rPr lang="en-US" sz="2800" baseline="-25000" dirty="0" smtClean="0">
                <a:sym typeface="Symbol"/>
              </a:rPr>
              <a:t>2</a:t>
            </a:r>
            <a:endParaRPr lang="en-US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705100" y="4960875"/>
            <a:ext cx="3733800" cy="677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053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</a:t>
            </a:r>
            <a:r>
              <a:rPr lang="en-US" dirty="0" err="1" smtClean="0"/>
              <a:t>Venona</a:t>
            </a:r>
            <a:r>
              <a:rPr lang="en-US" dirty="0" smtClean="0"/>
              <a:t> (~1942-1945)</a:t>
            </a:r>
          </a:p>
          <a:p>
            <a:pPr lvl="1"/>
            <a:r>
              <a:rPr lang="en-US" dirty="0" smtClean="0"/>
              <a:t>Russians used same OTP twice </a:t>
            </a:r>
            <a:r>
              <a:rPr lang="en-US" dirty="0" smtClean="0">
                <a:sym typeface="Wingdings"/>
              </a:rPr>
              <a:t> break by American and British cryptographers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WEP 802.11b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Disk Encryption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MS-PPTP (Windows NT)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mlwclk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owmwez</a:t>
            </a:r>
            <a:r>
              <a:rPr lang="en-US" dirty="0"/>
              <a:t> </a:t>
            </a:r>
            <a:r>
              <a:rPr lang="en-US" dirty="0" err="1"/>
              <a:t>twp</a:t>
            </a:r>
            <a:r>
              <a:rPr lang="en-US" dirty="0"/>
              <a:t> </a:t>
            </a:r>
            <a:r>
              <a:rPr lang="en-US" dirty="0" err="1"/>
              <a:t>yusl</a:t>
            </a:r>
            <a:r>
              <a:rPr lang="en-US" dirty="0"/>
              <a:t> w </a:t>
            </a:r>
            <a:r>
              <a:rPr lang="en-US" dirty="0" err="1"/>
              <a:t>zyduo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pjdcluj</a:t>
            </a:r>
            <a:r>
              <a:rPr lang="en-US" dirty="0" smtClean="0"/>
              <a:t> </a:t>
            </a:r>
            <a:r>
              <a:rPr lang="en-US" dirty="0" err="1"/>
              <a:t>mqil</a:t>
            </a:r>
            <a:r>
              <a:rPr lang="en-US" dirty="0"/>
              <a:t> </a:t>
            </a:r>
            <a:r>
              <a:rPr lang="en-US" dirty="0" err="1"/>
              <a:t>zydkplmr</a:t>
            </a:r>
            <a:r>
              <a:rPr lang="en-US" dirty="0"/>
              <a:t>. </a:t>
            </a:r>
            <a:r>
              <a:rPr lang="en-US" dirty="0" err="1"/>
              <a:t>Hdj</a:t>
            </a:r>
            <a:r>
              <a:rPr lang="en-US" dirty="0"/>
              <a:t> </a:t>
            </a:r>
            <a:r>
              <a:rPr lang="en-US" dirty="0" err="1"/>
              <a:t>jvlz</a:t>
            </a:r>
            <a:r>
              <a:rPr lang="en-US" dirty="0"/>
              <a:t> </a:t>
            </a:r>
            <a:r>
              <a:rPr lang="en-US" dirty="0" err="1"/>
              <a:t>tykilc</a:t>
            </a:r>
            <a:r>
              <a:rPr lang="en-US" dirty="0"/>
              <a:t> </a:t>
            </a:r>
            <a:r>
              <a:rPr lang="en-US" dirty="0" err="1"/>
              <a:t>vwkc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mlwku</a:t>
            </a:r>
            <a:r>
              <a:rPr lang="en-US" dirty="0" smtClean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wkj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vwsiquo</a:t>
            </a:r>
            <a:r>
              <a:rPr lang="en-US" dirty="0"/>
              <a:t>, </a:t>
            </a:r>
            <a:r>
              <a:rPr lang="en-US" dirty="0" err="1"/>
              <a:t>tvqsv</a:t>
            </a:r>
            <a:r>
              <a:rPr lang="en-US" dirty="0"/>
              <a:t> </a:t>
            </a:r>
            <a:r>
              <a:rPr lang="en-US" dirty="0" err="1"/>
              <a:t>vlmflc</a:t>
            </a:r>
            <a:r>
              <a:rPr lang="en-US" dirty="0"/>
              <a:t> </a:t>
            </a:r>
            <a:r>
              <a:rPr lang="en-US" dirty="0" err="1"/>
              <a:t>mlwc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jvlg</a:t>
            </a:r>
            <a:r>
              <a:rPr lang="en-US" dirty="0" smtClean="0"/>
              <a:t>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err="1"/>
              <a:t>oklwjulpp</a:t>
            </a:r>
            <a:r>
              <a:rPr lang="en-US" dirty="0"/>
              <a:t>. </a:t>
            </a:r>
            <a:r>
              <a:rPr lang="en-US" dirty="0" err="1"/>
              <a:t>Zyd</a:t>
            </a:r>
            <a:r>
              <a:rPr lang="en-US" dirty="0"/>
              <a:t> </a:t>
            </a:r>
            <a:r>
              <a:rPr lang="en-US" dirty="0" err="1"/>
              <a:t>vwnl</a:t>
            </a:r>
            <a:r>
              <a:rPr lang="en-US" dirty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fyjlujqwm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 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jvl</a:t>
            </a:r>
            <a:r>
              <a:rPr lang="en-US" dirty="0" smtClean="0"/>
              <a:t> </a:t>
            </a:r>
            <a:r>
              <a:rPr lang="en-US" dirty="0" err="1"/>
              <a:t>pwgl</a:t>
            </a:r>
            <a:r>
              <a:rPr lang="en-US" dirty="0"/>
              <a:t>. </a:t>
            </a:r>
            <a:r>
              <a:rPr lang="en-US" dirty="0" err="1"/>
              <a:t>Zydk</a:t>
            </a:r>
            <a:r>
              <a:rPr lang="en-US" dirty="0"/>
              <a:t> </a:t>
            </a:r>
            <a:r>
              <a:rPr lang="en-US" dirty="0" err="1"/>
              <a:t>plsklj</a:t>
            </a:r>
            <a:r>
              <a:rPr lang="en-US" dirty="0"/>
              <a:t> </a:t>
            </a:r>
            <a:r>
              <a:rPr lang="en-US" dirty="0" err="1"/>
              <a:t>fwpptykc</a:t>
            </a:r>
            <a:r>
              <a:rPr lang="en-US" dirty="0"/>
              <a:t> </a:t>
            </a:r>
            <a:r>
              <a:rPr lang="en-US" dirty="0" err="1"/>
              <a:t>qp</a:t>
            </a:r>
            <a:r>
              <a:rPr lang="en-US" dirty="0"/>
              <a:t>: JYWPJ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3887" y="6246653"/>
            <a:ext cx="182902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http://picoctf.com</a:t>
            </a:r>
          </a:p>
        </p:txBody>
      </p:sp>
    </p:spTree>
    <p:extLst>
      <p:ext uri="{BB962C8B-B14F-4D97-AF65-F5344CB8AC3E}">
        <p14:creationId xmlns:p14="http://schemas.microsoft.com/office/powerpoint/2010/main" val="39982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802.11b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Wireless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Card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62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Access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Point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3048000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36457" y="1881441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22457" y="1881441"/>
            <a:ext cx="1202143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crc</a:t>
            </a:r>
            <a:r>
              <a:rPr lang="en-US" sz="2400" dirty="0" smtClean="0"/>
              <a:t>(m)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2438400"/>
            <a:ext cx="3505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PRG(IV || k)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3250303"/>
            <a:ext cx="3505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00530" y="3250303"/>
            <a:ext cx="71887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6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084637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Length of IV: 24 bits</a:t>
            </a:r>
          </a:p>
          <a:p>
            <a:pPr lvl="1"/>
            <a:r>
              <a:rPr lang="en-US" dirty="0" smtClean="0"/>
              <a:t>Repeat after 2</a:t>
            </a:r>
            <a:r>
              <a:rPr lang="en-US" baseline="30000" dirty="0" smtClean="0"/>
              <a:t>24</a:t>
            </a:r>
            <a:r>
              <a:rPr lang="en-US" dirty="0" smtClean="0"/>
              <a:t> ≈ 16M frames</a:t>
            </a:r>
          </a:p>
          <a:p>
            <a:pPr lvl="1"/>
            <a:r>
              <a:rPr lang="en-US" dirty="0" smtClean="0"/>
              <a:t>Some cards reset to 0 after power cycle</a:t>
            </a:r>
          </a:p>
          <a:p>
            <a:pPr lvl="1"/>
            <a:r>
              <a:rPr lang="en-US" dirty="0" smtClean="0"/>
              <a:t>Best attacks reduce to 10</a:t>
            </a:r>
            <a:r>
              <a:rPr lang="en-US" baseline="30000" dirty="0" smtClean="0"/>
              <a:t>6</a:t>
            </a:r>
          </a:p>
          <a:p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33" y="2514600"/>
            <a:ext cx="304800" cy="304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762000"/>
            <a:ext cx="2209800" cy="1119441"/>
          </a:xfrm>
          <a:prstGeom prst="wedgeRoundRectCallout">
            <a:avLst>
              <a:gd name="adj1" fmla="val 62150"/>
              <a:gd name="adj2" fmla="val 10420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Only IV changed per message</a:t>
            </a:r>
          </a:p>
        </p:txBody>
      </p:sp>
    </p:spTree>
    <p:extLst>
      <p:ext uri="{BB962C8B-B14F-4D97-AF65-F5344CB8AC3E}">
        <p14:creationId xmlns:p14="http://schemas.microsoft.com/office/powerpoint/2010/main" val="4221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Wireless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Card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62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Access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Point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3048000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59019" y="14478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6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Each message has a unique key</a:t>
            </a:r>
          </a:p>
          <a:p>
            <a:pPr marL="0" indent="0">
              <a:buNone/>
            </a:pPr>
            <a:r>
              <a:rPr lang="en-US" dirty="0" smtClean="0"/>
              <a:t>Best method: use WPA2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03641" y="14478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75241" y="14478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53634"/>
            <a:ext cx="95038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PRG(k)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937499" y="1524000"/>
            <a:ext cx="424701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9019" y="19812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3810000" y="19812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5181600" y="19812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15" y="2057400"/>
            <a:ext cx="304800" cy="304800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6934200" y="404559"/>
            <a:ext cx="2209800" cy="1119441"/>
          </a:xfrm>
          <a:prstGeom prst="wedgeRoundRectCallout">
            <a:avLst>
              <a:gd name="adj1" fmla="val -76450"/>
              <a:gd name="adj2" fmla="val 6416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PRG output different </a:t>
            </a:r>
            <a:r>
              <a:rPr lang="en-US" sz="2400" smtClean="0">
                <a:solidFill>
                  <a:schemeClr val="bg1"/>
                </a:solidFill>
              </a:rPr>
              <a:t>per message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609600" y="1828800"/>
            <a:ext cx="1981200" cy="144780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0" rIns="0" bIns="0" rtlCol="0" anchor="t" anchorCtr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Dear Alice: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You are my sunshine.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337257"/>
            <a:ext cx="43130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" y="3657600"/>
            <a:ext cx="2438400" cy="1447800"/>
            <a:chOff x="152400" y="3657600"/>
            <a:chExt cx="2438400" cy="1447800"/>
          </a:xfrm>
        </p:grpSpPr>
        <p:sp>
          <p:nvSpPr>
            <p:cNvPr id="10" name="Snip Single Corner Rectangle 9"/>
            <p:cNvSpPr/>
            <p:nvPr/>
          </p:nvSpPr>
          <p:spPr>
            <a:xfrm>
              <a:off x="609600" y="3657600"/>
              <a:ext cx="1981200" cy="1447800"/>
            </a:xfrm>
            <a:prstGeom prst="snip1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0" bIns="0" rtlCol="0" anchor="t" anchorCtr="0">
              <a:no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Dear Grace: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You are my sunshine.</a:t>
              </a:r>
            </a:p>
            <a:p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4166057"/>
              <a:ext cx="431308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m</a:t>
              </a:r>
              <a:r>
                <a:rPr lang="en-US" sz="2800" baseline="-25000" dirty="0" smtClean="0"/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9000" y="1524000"/>
            <a:ext cx="5105400" cy="1295400"/>
            <a:chOff x="3429000" y="1524000"/>
            <a:chExt cx="5105400" cy="1295400"/>
          </a:xfrm>
        </p:grpSpPr>
        <p:sp>
          <p:nvSpPr>
            <p:cNvPr id="11" name="Rectangle 10"/>
            <p:cNvSpPr/>
            <p:nvPr/>
          </p:nvSpPr>
          <p:spPr>
            <a:xfrm>
              <a:off x="3429000" y="1981200"/>
              <a:ext cx="5105400" cy="83820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prstClr val="white"/>
              </a:bgClr>
            </a:patt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Dear Alice: You are my sunshine.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8806" y="1524000"/>
              <a:ext cx="1064394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/>
                <a:t>m</a:t>
              </a:r>
              <a:r>
                <a:rPr lang="en-US" sz="2800" baseline="-25000" dirty="0"/>
                <a:t>1</a:t>
              </a:r>
              <a:r>
                <a:rPr lang="en-US" sz="2800" dirty="0"/>
                <a:t> </a:t>
              </a:r>
              <a:r>
                <a:rPr lang="en-US" sz="2800" dirty="0">
                  <a:sym typeface="Symbol"/>
                </a:rPr>
                <a:t> k</a:t>
              </a:r>
              <a:endParaRPr lang="en-US" sz="2800" baseline="-250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3505200"/>
            <a:ext cx="5105400" cy="1295400"/>
            <a:chOff x="3429000" y="3505200"/>
            <a:chExt cx="5105400" cy="1295400"/>
          </a:xfrm>
        </p:grpSpPr>
        <p:sp>
          <p:nvSpPr>
            <p:cNvPr id="12" name="Rectangle 11"/>
            <p:cNvSpPr/>
            <p:nvPr/>
          </p:nvSpPr>
          <p:spPr>
            <a:xfrm>
              <a:off x="3429000" y="3962400"/>
              <a:ext cx="5105400" cy="83820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prstClr val="white"/>
              </a:bgClr>
            </a:patt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Dear Grace: You are my sunshine.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8806" y="3505200"/>
              <a:ext cx="1064394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m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</a:t>
              </a:r>
              <a:r>
                <a:rPr lang="en-US" sz="2800" dirty="0">
                  <a:sym typeface="Symbol"/>
                </a:rPr>
                <a:t> k</a:t>
              </a:r>
              <a:endParaRPr lang="en-US" sz="2800" baseline="-25000" dirty="0" smtClean="0"/>
            </a:p>
          </p:txBody>
        </p:sp>
      </p:grpSp>
      <p:sp>
        <p:nvSpPr>
          <p:cNvPr id="22" name="Snip Single Corner Rectangle 21"/>
          <p:cNvSpPr/>
          <p:nvPr/>
        </p:nvSpPr>
        <p:spPr>
          <a:xfrm>
            <a:off x="3771900" y="5468782"/>
            <a:ext cx="4648200" cy="1085856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Attacker knows where messages are same, and where different!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5800" y="1828800"/>
            <a:ext cx="838200" cy="31242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Never use the same stream cipher key twice!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Network traffic: Pick a new key each time, and a separate key for client and server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Disk encryption: don’t use stream cipher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1040" y="863602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0640" y="17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42067" y="0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42640" y="863602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65841" y="133508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K</a:t>
            </a:r>
            <a:endParaRPr lang="en-US" b="1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32640" y="974726"/>
            <a:ext cx="3810000" cy="538163"/>
            <a:chOff x="1776" y="1783"/>
            <a:chExt cx="2400" cy="339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32640" y="1584328"/>
            <a:ext cx="3733800" cy="569913"/>
            <a:chOff x="1776" y="2051"/>
            <a:chExt cx="2352" cy="359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10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E(k, </a:t>
              </a:r>
              <a:r>
                <a:rPr lang="en-US" sz="2400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052240" y="2447924"/>
            <a:ext cx="1431925" cy="762000"/>
            <a:chOff x="4560" y="2842"/>
            <a:chExt cx="902" cy="480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5240" y="558802"/>
            <a:ext cx="7924800" cy="2117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1922" y="3797878"/>
            <a:ext cx="7736826" cy="10592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dirty="0"/>
              <a:t>for b=0,1: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:= [ event that EXP(b)=1  </a:t>
            </a:r>
            <a:r>
              <a:rPr lang="en-US" sz="32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3200" dirty="0" err="1" smtClean="0"/>
              <a:t>Adv</a:t>
            </a:r>
            <a:r>
              <a:rPr lang="en-US" sz="3200" baseline="-25000" dirty="0" err="1" smtClean="0"/>
              <a:t>SS</a:t>
            </a:r>
            <a:r>
              <a:rPr lang="en-US" sz="3200" dirty="0"/>
              <a:t>[A,E] := </a:t>
            </a:r>
            <a:r>
              <a:rPr lang="en-US" sz="3600" dirty="0"/>
              <a:t>|</a:t>
            </a:r>
            <a:r>
              <a:rPr lang="en-US" sz="3200" dirty="0"/>
              <a:t> </a:t>
            </a:r>
            <a:r>
              <a:rPr lang="en-US" sz="3200" dirty="0" err="1"/>
              <a:t>Pr</a:t>
            </a:r>
            <a:r>
              <a:rPr lang="en-US" sz="3200" dirty="0"/>
              <a:t>[ W</a:t>
            </a:r>
            <a:r>
              <a:rPr lang="en-US" sz="3200" baseline="-25000" dirty="0"/>
              <a:t>0</a:t>
            </a:r>
            <a:r>
              <a:rPr lang="en-US" sz="3200" dirty="0"/>
              <a:t> ] −  </a:t>
            </a:r>
            <a:r>
              <a:rPr lang="en-US" sz="3200" dirty="0" err="1"/>
              <a:t>Pr</a:t>
            </a:r>
            <a:r>
              <a:rPr lang="en-US" sz="3200" dirty="0"/>
              <a:t>[ W</a:t>
            </a:r>
            <a:r>
              <a:rPr lang="en-US" sz="3200" baseline="-25000" dirty="0"/>
              <a:t>1</a:t>
            </a:r>
            <a:r>
              <a:rPr lang="en-US" sz="3200" dirty="0"/>
              <a:t> ] </a:t>
            </a:r>
            <a:r>
              <a:rPr lang="en-US" sz="3600" dirty="0"/>
              <a:t>|</a:t>
            </a:r>
            <a:r>
              <a:rPr lang="en-US" sz="3200" dirty="0"/>
              <a:t>     ∈ [0,1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21" name="Snip Single Corner Rectangle 20"/>
          <p:cNvSpPr/>
          <p:nvPr/>
        </p:nvSpPr>
        <p:spPr>
          <a:xfrm>
            <a:off x="3284080" y="5157747"/>
            <a:ext cx="5707520" cy="1401466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Security for: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Chosen Plaintext Attack (CPA)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IND-CPA Game</a:t>
            </a:r>
          </a:p>
        </p:txBody>
      </p:sp>
    </p:spTree>
    <p:extLst>
      <p:ext uri="{BB962C8B-B14F-4D97-AF65-F5344CB8AC3E}">
        <p14:creationId xmlns:p14="http://schemas.microsoft.com/office/powerpoint/2010/main" val="9890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OTP is semantically secure</a:t>
            </a:r>
            <a:endParaRPr lang="en-US" dirty="0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228601" y="48006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b="1" dirty="0" smtClean="0"/>
              <a:t>all</a:t>
            </a:r>
            <a:r>
              <a:rPr lang="en-US" sz="2800" dirty="0" smtClean="0"/>
              <a:t> A:  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Adv</a:t>
            </a:r>
            <a:r>
              <a:rPr lang="en-US" sz="2800" baseline="-25000" dirty="0" err="1" smtClean="0"/>
              <a:t>SS</a:t>
            </a:r>
            <a:r>
              <a:rPr lang="en-US" sz="2800" dirty="0" smtClean="0"/>
              <a:t>[A,OTP] </a:t>
            </a:r>
            <a:r>
              <a:rPr lang="en-US" sz="2800" dirty="0"/>
              <a:t>= | </a:t>
            </a:r>
            <a:r>
              <a:rPr lang="en-US" sz="2800" dirty="0" err="1"/>
              <a:t>Pr</a:t>
            </a:r>
            <a:r>
              <a:rPr lang="en-US" sz="2800" dirty="0"/>
              <a:t>[ </a:t>
            </a:r>
            <a:r>
              <a:rPr lang="en-US" sz="2800" b="1" dirty="0" smtClean="0"/>
              <a:t>A(</a:t>
            </a:r>
            <a:r>
              <a:rPr lang="en-US" sz="2800" b="1" dirty="0"/>
              <a:t>k⊕</a:t>
            </a:r>
            <a:r>
              <a:rPr lang="en-US" sz="2800" b="1" dirty="0" smtClean="0"/>
              <a:t>m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)</a:t>
            </a:r>
            <a:r>
              <a:rPr lang="en-US" sz="2800" dirty="0" smtClean="0"/>
              <a:t>=1 </a:t>
            </a:r>
            <a:r>
              <a:rPr lang="en-US" sz="2800" dirty="0"/>
              <a:t>] −  </a:t>
            </a:r>
            <a:r>
              <a:rPr lang="en-US" sz="2800" dirty="0" err="1"/>
              <a:t>Pr</a:t>
            </a:r>
            <a:r>
              <a:rPr lang="en-US" sz="2800" dirty="0"/>
              <a:t>[ </a:t>
            </a:r>
            <a:r>
              <a:rPr lang="en-US" sz="2800" b="1" dirty="0" smtClean="0"/>
              <a:t>A(</a:t>
            </a:r>
            <a:r>
              <a:rPr lang="en-US" sz="2800" b="1" dirty="0"/>
              <a:t>k⊕</a:t>
            </a:r>
            <a:r>
              <a:rPr lang="en-US" sz="2800" b="1" dirty="0" smtClean="0"/>
              <a:t>m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)</a:t>
            </a:r>
            <a:r>
              <a:rPr lang="en-US" sz="2800" dirty="0" smtClean="0"/>
              <a:t>=1 </a:t>
            </a:r>
            <a:r>
              <a:rPr lang="en-US" sz="2800" dirty="0"/>
              <a:t>] </a:t>
            </a:r>
            <a:r>
              <a:rPr lang="en-US" sz="2800" dirty="0" smtClean="0"/>
              <a:t>|</a:t>
            </a:r>
            <a:br>
              <a:rPr lang="en-US" sz="2800" dirty="0" smtClean="0"/>
            </a:br>
            <a:r>
              <a:rPr lang="en-US" sz="2800" dirty="0" smtClean="0"/>
              <a:t>= 0</a:t>
            </a:r>
            <a:endParaRPr lang="en-US" sz="28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295400" y="2073278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905000" y="13874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876427" y="1209676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629400" y="2073278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600201" y="254476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K</a:t>
            </a:r>
            <a:endParaRPr lang="en-US" b="1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2667000" y="2184402"/>
            <a:ext cx="3810000" cy="538163"/>
            <a:chOff x="1776" y="1783"/>
            <a:chExt cx="2400" cy="339"/>
          </a:xfrm>
        </p:grpSpPr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2667000" y="2741617"/>
            <a:ext cx="4054475" cy="692150"/>
            <a:chOff x="1776" y="2018"/>
            <a:chExt cx="2554" cy="436"/>
          </a:xfrm>
        </p:grpSpPr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1776" y="2454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1968" y="2018"/>
              <a:ext cx="236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 smtClean="0"/>
                <a:t>k</a:t>
              </a:r>
              <a:r>
                <a:rPr lang="en-US" sz="2800" dirty="0" smtClean="0"/>
                <a:t>⊕</a:t>
              </a:r>
              <a:r>
                <a:rPr lang="en-US" sz="2400" b="1" dirty="0" smtClean="0"/>
                <a:t>m</a:t>
              </a:r>
              <a:r>
                <a:rPr lang="en-US" sz="2400" b="1" baseline="-25000" dirty="0" smtClean="0"/>
                <a:t>0</a:t>
              </a:r>
              <a:r>
                <a:rPr lang="en-US" sz="2400" b="1" dirty="0" smtClean="0"/>
                <a:t> </a:t>
              </a:r>
              <a:r>
                <a:rPr lang="en-US" sz="2400" dirty="0" smtClean="0"/>
                <a:t>   or    </a:t>
              </a:r>
              <a:r>
                <a:rPr lang="en-US" sz="2000" dirty="0"/>
                <a:t>c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k</a:t>
              </a:r>
              <a:r>
                <a:rPr lang="en-US" sz="2800" dirty="0"/>
                <a:t>⊕</a:t>
              </a:r>
              <a:r>
                <a:rPr lang="en-US" sz="2400" b="1" dirty="0" smtClean="0"/>
                <a:t>m</a:t>
              </a:r>
              <a:r>
                <a:rPr lang="en-US" sz="2400" b="1" baseline="-25000" dirty="0"/>
                <a:t>1</a:t>
              </a:r>
              <a:endParaRPr lang="en-US" sz="2000" dirty="0"/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7086600" y="3657600"/>
            <a:ext cx="1431925" cy="762000"/>
            <a:chOff x="4560" y="2842"/>
            <a:chExt cx="902" cy="480"/>
          </a:xfrm>
        </p:grpSpPr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09600" y="1768478"/>
            <a:ext cx="7924800" cy="2117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Approach: Iterated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752600"/>
            <a:ext cx="1143000" cy="533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Scheme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9000" y="1752600"/>
            <a:ext cx="2362200" cy="457200"/>
            <a:chOff x="3429000" y="1752600"/>
            <a:chExt cx="2362200" cy="457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429000" y="1981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876800" y="1752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solidFill>
                    <a:schemeClr val="tx1"/>
                  </a:solidFill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286794"/>
            <a:ext cx="1143000" cy="1142206"/>
            <a:chOff x="2057400" y="2286794"/>
            <a:chExt cx="1143000" cy="114220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>
              <a:off x="2209800" y="2590800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57400" y="2895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895600"/>
            <a:ext cx="2209800" cy="457200"/>
            <a:chOff x="3505200" y="2895600"/>
            <a:chExt cx="2209800" cy="4572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505200" y="3124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00600" y="2895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3429000"/>
            <a:ext cx="1143000" cy="1143000"/>
            <a:chOff x="2057400" y="3429000"/>
            <a:chExt cx="1143000" cy="11430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5400000">
              <a:off x="2210594" y="3733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057400" y="4038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3962400"/>
            <a:ext cx="2209800" cy="457200"/>
            <a:chOff x="3505200" y="3962400"/>
            <a:chExt cx="2209800" cy="4572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Deploy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0" y="4572000"/>
            <a:ext cx="230188" cy="1109537"/>
            <a:chOff x="2286000" y="4572000"/>
            <a:chExt cx="230188" cy="110953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2134394" y="4876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86000" y="5148137"/>
              <a:ext cx="230188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0" dirty="0" smtClean="0">
                  <a:latin typeface="Calibri"/>
                  <a:cs typeface="Calibri"/>
                </a:rPr>
                <a:t>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1200" y="4038600"/>
            <a:ext cx="2209800" cy="457200"/>
            <a:chOff x="3505200" y="3962400"/>
            <a:chExt cx="2209800" cy="45720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828800" y="5715000"/>
            <a:ext cx="5486400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way to say anything is secure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(and you may not know when broken)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ot="0" spcFirstLastPara="0" vertOverflow="overflow" horzOverflow="overflow" vert="horz" wrap="square" lIns="0" tIns="0" rIns="0" bIns="0" numCol="1" spcCol="0" rtlCol="0" fromWordArt="0" anchor="ctr" anchorCtr="1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rmAutofit fontScale="92500" lnSpcReduction="10000"/>
      </a:bodyPr>
      <a:lstStyle>
        <a:defPPr marL="0">
          <a:buFont typeface="Arial"/>
          <a:buNone/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15875</TotalTime>
  <Words>3986</Words>
  <Application>Microsoft Office PowerPoint</Application>
  <PresentationFormat>On-screen Show (4:3)</PresentationFormat>
  <Paragraphs>953</Paragraphs>
  <Slides>85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3" baseType="lpstr">
      <vt:lpstr>ＭＳ Ｐゴシック</vt:lpstr>
      <vt:lpstr>Arial</vt:lpstr>
      <vt:lpstr>Calibri</vt:lpstr>
      <vt:lpstr>Cambria</vt:lpstr>
      <vt:lpstr>Consolas</vt:lpstr>
      <vt:lpstr>Symbol</vt:lpstr>
      <vt:lpstr>Wingdings</vt:lpstr>
      <vt:lpstr>template</vt:lpstr>
      <vt:lpstr>Introduction to Cryptography </vt:lpstr>
      <vt:lpstr>Cryptography is Everywhere</vt:lpstr>
      <vt:lpstr>PowerPoint Presentation</vt:lpstr>
      <vt:lpstr>History of Cryptography</vt:lpstr>
      <vt:lpstr>Caesar Cipher: c = m + 3</vt:lpstr>
      <vt:lpstr>How would you attack messages encrypted with a substitution cipher?</vt:lpstr>
      <vt:lpstr>Attacking Substitution Ciphers</vt:lpstr>
      <vt:lpstr>PowerPoint Presentation</vt:lpstr>
      <vt:lpstr>Classical Approach: Iterated Design</vt:lpstr>
      <vt:lpstr>Iterated design was only one we knew until 1945</vt:lpstr>
      <vt:lpstr>Claude Shannon</vt:lpstr>
      <vt:lpstr>Cryptosystem</vt:lpstr>
      <vt:lpstr>Symmetric Cryptography</vt:lpstr>
      <vt:lpstr>Asymmetric Cryptography</vt:lpstr>
      <vt:lpstr>But all is not encryption</vt:lpstr>
      <vt:lpstr>An interesting story...</vt:lpstr>
      <vt:lpstr>1974</vt:lpstr>
      <vt:lpstr>1975</vt:lpstr>
      <vt:lpstr>Today</vt:lpstr>
      <vt:lpstr>Covered in this class</vt:lpstr>
      <vt:lpstr>Security Goals</vt:lpstr>
      <vt:lpstr>Not even 1 bit...</vt:lpstr>
      <vt:lpstr>PowerPoint Presentation</vt:lpstr>
      <vt:lpstr>Symmetric Cryptography</vt:lpstr>
      <vt:lpstr>The One Time Pad</vt:lpstr>
      <vt:lpstr>The One Time Pad</vt:lpstr>
      <vt:lpstr>Question</vt:lpstr>
      <vt:lpstr>Perfect Secrecy [Shannon1945] (Information Theoretic Secrecy)</vt:lpstr>
      <vt:lpstr>Example</vt:lpstr>
      <vt:lpstr>Perfect Secrecy [Shannon1945] (Information Theoretic Secrecy)</vt:lpstr>
      <vt:lpstr>Question</vt:lpstr>
      <vt:lpstr>Good News: OTP has Perfect Secrecy</vt:lpstr>
      <vt:lpstr>Good News: OTP has Perfect Secrecy</vt:lpstr>
      <vt:lpstr>Two Time Pad is Insecure</vt:lpstr>
      <vt:lpstr>The “Bad News” Theorem</vt:lpstr>
      <vt:lpstr>PowerPoint Presentation</vt:lpstr>
      <vt:lpstr>No Integrity</vt:lpstr>
      <vt:lpstr>No Integrity</vt:lpstr>
      <vt:lpstr>Security Goals</vt:lpstr>
      <vt:lpstr>Detecting Flipped Bits</vt:lpstr>
      <vt:lpstr>PowerPoint Presentation</vt:lpstr>
      <vt:lpstr>Detecting Flipped Bits</vt:lpstr>
      <vt:lpstr>PowerPoint Presentation</vt:lpstr>
      <vt:lpstr>Summary</vt:lpstr>
      <vt:lpstr>PowerPoint Presentation</vt:lpstr>
      <vt:lpstr>END</vt:lpstr>
      <vt:lpstr>Stream Ciphers</vt:lpstr>
      <vt:lpstr>Block Ciphers</vt:lpstr>
      <vt:lpstr>PowerPoint Presentation</vt:lpstr>
      <vt:lpstr>PowerPoint Presentation</vt:lpstr>
      <vt:lpstr>But crypto can do much more</vt:lpstr>
      <vt:lpstr>But crypto can do much more</vt:lpstr>
      <vt:lpstr>But crypto can do much more</vt:lpstr>
      <vt:lpstr>Cryptosystem</vt:lpstr>
      <vt:lpstr>Cryptosystem</vt:lpstr>
      <vt:lpstr>Symmetric and Asymmetric Cryptosystem</vt:lpstr>
      <vt:lpstr>Quiz</vt:lpstr>
      <vt:lpstr>A rigorous science</vt:lpstr>
      <vt:lpstr>A rigorous science</vt:lpstr>
      <vt:lpstr>Computer Security</vt:lpstr>
      <vt:lpstr>History of Cryptography</vt:lpstr>
      <vt:lpstr>Early History: Substitution Cipher</vt:lpstr>
      <vt:lpstr>Attacking Substitution Ciphers</vt:lpstr>
      <vt:lpstr>An Example</vt:lpstr>
      <vt:lpstr>WWII: Enigma</vt:lpstr>
      <vt:lpstr>Classical Approach: Iterated Design</vt:lpstr>
      <vt:lpstr>Iterated design was only one known until 1945</vt:lpstr>
      <vt:lpstr>PowerPoint Presentation</vt:lpstr>
      <vt:lpstr>Proving Information Theoretic Secrecy</vt:lpstr>
      <vt:lpstr>Stream Ciphers</vt:lpstr>
      <vt:lpstr>Amplifying Randomness</vt:lpstr>
      <vt:lpstr>Stream Ciphers: A Practical OTP</vt:lpstr>
      <vt:lpstr>Question</vt:lpstr>
      <vt:lpstr>PRG Security</vt:lpstr>
      <vt:lpstr>PRG Security</vt:lpstr>
      <vt:lpstr>Negligible Functions</vt:lpstr>
      <vt:lpstr>Weak PRGs</vt:lpstr>
      <vt:lpstr>Two Time Pad is Insecure</vt:lpstr>
      <vt:lpstr>Real World Examples</vt:lpstr>
      <vt:lpstr>WEP 802.11b</vt:lpstr>
      <vt:lpstr>A better approach</vt:lpstr>
      <vt:lpstr>Disk Encryption</vt:lpstr>
      <vt:lpstr>Two Time Pad</vt:lpstr>
      <vt:lpstr>PowerPoint Presentation</vt:lpstr>
      <vt:lpstr>OTP is semantically secure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Jonathan Burket</cp:lastModifiedBy>
  <cp:revision>4950</cp:revision>
  <dcterms:created xsi:type="dcterms:W3CDTF">2011-11-02T18:57:24Z</dcterms:created>
  <dcterms:modified xsi:type="dcterms:W3CDTF">2013-10-16T22:53:30Z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