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6.xml" ContentType="application/vnd.openxmlformats-officedocument.presentationml.tags+xml"/>
  <Override PartName="/ppt/notesSlides/notesSlide1.xml" ContentType="application/vnd.openxmlformats-officedocument.presentationml.notesSlide+xml"/>
  <Override PartName="/ppt/tags/tag67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836" r:id="rId2"/>
    <p:sldId id="839" r:id="rId3"/>
    <p:sldId id="840" r:id="rId4"/>
    <p:sldId id="849" r:id="rId5"/>
    <p:sldId id="841" r:id="rId6"/>
    <p:sldId id="845" r:id="rId7"/>
    <p:sldId id="846" r:id="rId8"/>
    <p:sldId id="843" r:id="rId9"/>
    <p:sldId id="844" r:id="rId10"/>
    <p:sldId id="847" r:id="rId11"/>
    <p:sldId id="848" r:id="rId12"/>
    <p:sldId id="851" r:id="rId13"/>
    <p:sldId id="850" r:id="rId14"/>
    <p:sldId id="838" r:id="rId15"/>
    <p:sldId id="268" r:id="rId16"/>
    <p:sldId id="387" r:id="rId17"/>
    <p:sldId id="83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EAEE1610-0505-CA4A-BCC7-AA58FD6B1707}">
          <p14:sldIdLst>
            <p14:sldId id="836"/>
            <p14:sldId id="839"/>
            <p14:sldId id="840"/>
            <p14:sldId id="849"/>
            <p14:sldId id="841"/>
            <p14:sldId id="845"/>
            <p14:sldId id="846"/>
            <p14:sldId id="843"/>
            <p14:sldId id="844"/>
            <p14:sldId id="847"/>
            <p14:sldId id="848"/>
            <p14:sldId id="851"/>
            <p14:sldId id="850"/>
            <p14:sldId id="838"/>
          </p14:sldIdLst>
        </p14:section>
        <p14:section name="Conclusion" id="{FAD998B4-7667-8F40-A1A8-42BF6A185D67}">
          <p14:sldIdLst>
            <p14:sldId id="268"/>
            <p14:sldId id="387"/>
            <p14:sldId id="837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verick Woo" initials="ma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schemeClr val="hlink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FC5C8B"/>
    <a:srgbClr val="FF3300"/>
    <a:srgbClr val="0000FF"/>
    <a:srgbClr val="FF0000"/>
    <a:srgbClr val="0080FF"/>
    <a:srgbClr val="3F5842"/>
    <a:srgbClr val="595A5A"/>
    <a:srgbClr val="A32D1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81791" autoAdjust="0"/>
  </p:normalViewPr>
  <p:slideViewPr>
    <p:cSldViewPr snapToObjects="1">
      <p:cViewPr>
        <p:scale>
          <a:sx n="72" d="100"/>
          <a:sy n="72" d="100"/>
        </p:scale>
        <p:origin x="-1880" y="-1096"/>
      </p:cViewPr>
      <p:guideLst>
        <p:guide orient="horz" pos="2880"/>
        <p:guide orient="horz" pos="1392"/>
        <p:guide pos="3840"/>
        <p:guide pos="19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0" d="100"/>
          <a:sy n="90" d="100"/>
        </p:scale>
        <p:origin x="-347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commentAuthors" Target="commentAuthors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81C90-955A-E944-AB32-466E55900D6A}" type="datetime1">
              <a:rPr lang="en-US" smtClean="0"/>
              <a:t>9/17/13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F8D97-067E-974E-BD5D-FA8C0988A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0919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EA11A-7C1A-F544-A99B-661F38A45889}" type="datetime1">
              <a:rPr lang="en-US" smtClean="0"/>
              <a:t>9/17/13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5A8A3-9FBB-431D-AAA8-BEEA360F5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7664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13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 once mixed, you need conventions.</a:t>
            </a:r>
            <a:r>
              <a:rPr lang="en-US" baseline="0" dirty="0" smtClean="0"/>
              <a:t> but bad guys break conventions.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689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of</a:t>
            </a:r>
            <a:r>
              <a:rPr lang="en-US" baseline="0" dirty="0" smtClean="0"/>
              <a:t> course </a:t>
            </a:r>
            <a:r>
              <a:rPr lang="en-US" baseline="0" dirty="0" err="1" smtClean="0"/>
              <a:t>perl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etc</a:t>
            </a:r>
            <a:r>
              <a:rPr lang="en-US" baseline="0" dirty="0" smtClean="0"/>
              <a:t> are interpreted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07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738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4" Type="http://schemas.openxmlformats.org/officeDocument/2006/relationships/tags" Target="../tags/tag9.xml"/><Relationship Id="rId5" Type="http://schemas.openxmlformats.org/officeDocument/2006/relationships/tags" Target="../tags/tag10.xml"/><Relationship Id="rId6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2" Type="http://schemas.openxmlformats.org/officeDocument/2006/relationships/tags" Target="../tags/tag7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4" Type="http://schemas.openxmlformats.org/officeDocument/2006/relationships/tags" Target="../tags/tag53.xml"/><Relationship Id="rId5" Type="http://schemas.openxmlformats.org/officeDocument/2006/relationships/tags" Target="../tags/tag54.xml"/><Relationship Id="rId6" Type="http://schemas.openxmlformats.org/officeDocument/2006/relationships/tags" Target="../tags/tag55.xml"/><Relationship Id="rId7" Type="http://schemas.openxmlformats.org/officeDocument/2006/relationships/slideMaster" Target="../slideMasters/slideMaster1.xml"/><Relationship Id="rId1" Type="http://schemas.openxmlformats.org/officeDocument/2006/relationships/tags" Target="../tags/tag50.xml"/><Relationship Id="rId2" Type="http://schemas.openxmlformats.org/officeDocument/2006/relationships/tags" Target="../tags/tag5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4" Type="http://schemas.openxmlformats.org/officeDocument/2006/relationships/tags" Target="../tags/tag59.xml"/><Relationship Id="rId5" Type="http://schemas.openxmlformats.org/officeDocument/2006/relationships/tags" Target="../tags/tag60.xml"/><Relationship Id="rId6" Type="http://schemas.openxmlformats.org/officeDocument/2006/relationships/slideMaster" Target="../slideMasters/slideMaster1.xml"/><Relationship Id="rId1" Type="http://schemas.openxmlformats.org/officeDocument/2006/relationships/tags" Target="../tags/tag56.xml"/><Relationship Id="rId2" Type="http://schemas.openxmlformats.org/officeDocument/2006/relationships/tags" Target="../tags/tag57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4" Type="http://schemas.openxmlformats.org/officeDocument/2006/relationships/tags" Target="../tags/tag64.xml"/><Relationship Id="rId5" Type="http://schemas.openxmlformats.org/officeDocument/2006/relationships/tags" Target="../tags/tag65.xml"/><Relationship Id="rId6" Type="http://schemas.openxmlformats.org/officeDocument/2006/relationships/slideMaster" Target="../slideMasters/slideMaster1.xml"/><Relationship Id="rId1" Type="http://schemas.openxmlformats.org/officeDocument/2006/relationships/tags" Target="../tags/tag61.xml"/><Relationship Id="rId2" Type="http://schemas.openxmlformats.org/officeDocument/2006/relationships/tags" Target="../tags/tag6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4" Type="http://schemas.openxmlformats.org/officeDocument/2006/relationships/tags" Target="../tags/tag14.xml"/><Relationship Id="rId5" Type="http://schemas.openxmlformats.org/officeDocument/2006/relationships/tags" Target="../tags/tag15.xml"/><Relationship Id="rId6" Type="http://schemas.openxmlformats.org/officeDocument/2006/relationships/slideMaster" Target="../slideMasters/slideMaster1.xml"/><Relationship Id="rId1" Type="http://schemas.openxmlformats.org/officeDocument/2006/relationships/tags" Target="../tags/tag11.xml"/><Relationship Id="rId2" Type="http://schemas.openxmlformats.org/officeDocument/2006/relationships/tags" Target="../tags/tag1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4" Type="http://schemas.openxmlformats.org/officeDocument/2006/relationships/tags" Target="../tags/tag19.xml"/><Relationship Id="rId5" Type="http://schemas.openxmlformats.org/officeDocument/2006/relationships/tags" Target="../tags/tag20.xml"/><Relationship Id="rId6" Type="http://schemas.openxmlformats.org/officeDocument/2006/relationships/slideMaster" Target="../slideMasters/slideMaster1.xml"/><Relationship Id="rId1" Type="http://schemas.openxmlformats.org/officeDocument/2006/relationships/tags" Target="../tags/tag16.xml"/><Relationship Id="rId2" Type="http://schemas.openxmlformats.org/officeDocument/2006/relationships/tags" Target="../tags/tag17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4" Type="http://schemas.openxmlformats.org/officeDocument/2006/relationships/tags" Target="../tags/tag24.xml"/><Relationship Id="rId5" Type="http://schemas.openxmlformats.org/officeDocument/2006/relationships/tags" Target="../tags/tag25.xml"/><Relationship Id="rId6" Type="http://schemas.openxmlformats.org/officeDocument/2006/relationships/slideMaster" Target="../slideMasters/slideMaster1.xml"/><Relationship Id="rId1" Type="http://schemas.openxmlformats.org/officeDocument/2006/relationships/tags" Target="../tags/tag21.xml"/><Relationship Id="rId2" Type="http://schemas.openxmlformats.org/officeDocument/2006/relationships/tags" Target="../tags/tag2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4" Type="http://schemas.openxmlformats.org/officeDocument/2006/relationships/slideMaster" Target="../slideMasters/slideMaster1.xml"/><Relationship Id="rId1" Type="http://schemas.openxmlformats.org/officeDocument/2006/relationships/tags" Target="../tags/tag26.xml"/><Relationship Id="rId2" Type="http://schemas.openxmlformats.org/officeDocument/2006/relationships/tags" Target="../tags/tag27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4" Type="http://schemas.openxmlformats.org/officeDocument/2006/relationships/tags" Target="../tags/tag32.xml"/><Relationship Id="rId5" Type="http://schemas.openxmlformats.org/officeDocument/2006/relationships/tags" Target="../tags/tag33.xml"/><Relationship Id="rId6" Type="http://schemas.openxmlformats.org/officeDocument/2006/relationships/tags" Target="../tags/tag34.xml"/><Relationship Id="rId7" Type="http://schemas.openxmlformats.org/officeDocument/2006/relationships/tags" Target="../tags/tag35.xml"/><Relationship Id="rId8" Type="http://schemas.openxmlformats.org/officeDocument/2006/relationships/tags" Target="../tags/tag36.xml"/><Relationship Id="rId9" Type="http://schemas.openxmlformats.org/officeDocument/2006/relationships/slideMaster" Target="../slideMasters/slideMaster1.xml"/><Relationship Id="rId1" Type="http://schemas.openxmlformats.org/officeDocument/2006/relationships/tags" Target="../tags/tag29.xml"/><Relationship Id="rId2" Type="http://schemas.openxmlformats.org/officeDocument/2006/relationships/tags" Target="../tags/tag30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4" Type="http://schemas.openxmlformats.org/officeDocument/2006/relationships/tags" Target="../tags/tag40.xml"/><Relationship Id="rId5" Type="http://schemas.openxmlformats.org/officeDocument/2006/relationships/slideMaster" Target="../slideMasters/slideMaster1.xml"/><Relationship Id="rId1" Type="http://schemas.openxmlformats.org/officeDocument/2006/relationships/tags" Target="../tags/tag37.xml"/><Relationship Id="rId2" Type="http://schemas.openxmlformats.org/officeDocument/2006/relationships/tags" Target="../tags/tag38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4" Type="http://schemas.openxmlformats.org/officeDocument/2006/relationships/slideMaster" Target="../slideMasters/slideMaster1.xml"/><Relationship Id="rId1" Type="http://schemas.openxmlformats.org/officeDocument/2006/relationships/tags" Target="../tags/tag41.xml"/><Relationship Id="rId2" Type="http://schemas.openxmlformats.org/officeDocument/2006/relationships/tags" Target="../tags/tag4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4" Type="http://schemas.openxmlformats.org/officeDocument/2006/relationships/tags" Target="../tags/tag47.xml"/><Relationship Id="rId5" Type="http://schemas.openxmlformats.org/officeDocument/2006/relationships/tags" Target="../tags/tag48.xml"/><Relationship Id="rId6" Type="http://schemas.openxmlformats.org/officeDocument/2006/relationships/tags" Target="../tags/tag49.xml"/><Relationship Id="rId7" Type="http://schemas.openxmlformats.org/officeDocument/2006/relationships/slideMaster" Target="../slideMasters/slideMaster1.xml"/><Relationship Id="rId1" Type="http://schemas.openxmlformats.org/officeDocument/2006/relationships/tags" Target="../tags/tag44.xml"/><Relationship Id="rId2" Type="http://schemas.openxmlformats.org/officeDocument/2006/relationships/tags" Target="../tags/tag4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 i="0">
                <a:solidFill>
                  <a:schemeClr val="tx2"/>
                </a:solidFill>
                <a:latin typeface="+mj-lt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0" i="0">
                <a:solidFill>
                  <a:srgbClr val="000000"/>
                </a:solidFill>
                <a:latin typeface="+mj-lt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A99170D3-89C4-BB42-836D-D925400CC7A3}" type="datetime1">
              <a:rPr lang="en-US" smtClean="0"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57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3C1F5B7F-F702-E24B-B97E-863D4E495E13}" type="datetime1">
              <a:rPr lang="en-US" smtClean="0"/>
              <a:t>9/17/13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236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CA9756D6-8139-C44F-931B-372F152FA7C2}" type="datetime1">
              <a:rPr lang="en-US" smtClean="0"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15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2DE4327B-086F-C14D-B06F-CE57E273F375}" type="datetime1">
              <a:rPr lang="en-US" smtClean="0"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44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3BD3B-C321-3747-A281-298A36F52409}" type="datetime1">
              <a:rPr lang="en-US" smtClean="0"/>
              <a:t>9/17/13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D5B71E-FB01-F541-8DE0-7E75CAB5AD6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356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5DD7A3CB-B31F-F44D-BE5E-9BB9DAE334F7}" type="datetime1">
              <a:rPr lang="en-US" smtClean="0"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15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57200" y="3034508"/>
            <a:ext cx="6951274" cy="1308892"/>
          </a:xfrm>
        </p:spPr>
        <p:txBody>
          <a:bodyPr anchor="t"/>
          <a:lstStyle>
            <a:lvl1pPr algn="l">
              <a:defRPr sz="4000" b="1" i="0" cap="none">
                <a:latin typeface="+mj-lt"/>
                <a:cs typeface="Calibri"/>
              </a:defRPr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74134" y="1524000"/>
            <a:ext cx="6951274" cy="1500187"/>
          </a:xfrm>
        </p:spPr>
        <p:txBody>
          <a:bodyPr lIns="0" rIns="0" anchor="b" anchorCtr="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58842061-E09A-C64F-AC91-6B22DD773FB7}" type="datetime1">
              <a:rPr lang="en-US" smtClean="0"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13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264380" y="2013343"/>
            <a:ext cx="6951274" cy="753670"/>
          </a:xfrm>
        </p:spPr>
        <p:txBody>
          <a:bodyPr anchor="t"/>
          <a:lstStyle>
            <a:lvl1pPr algn="l">
              <a:defRPr sz="4000" b="0" i="0" cap="none">
                <a:latin typeface="+mj-lt"/>
                <a:cs typeface="Calibri"/>
              </a:defRPr>
            </a:lvl1pPr>
          </a:lstStyle>
          <a:p>
            <a:r>
              <a:rPr lang="en-US" dirty="0" smtClean="0"/>
              <a:t>Section Header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264380" y="2919413"/>
            <a:ext cx="6951274" cy="1500187"/>
          </a:xfrm>
        </p:spPr>
        <p:txBody>
          <a:bodyPr anchor="t"/>
          <a:lstStyle>
            <a:lvl1pPr marL="457200" indent="-457200" algn="l">
              <a:buFont typeface="+mj-lt"/>
              <a:buAutoNum type="arabicPeriod"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C88B15C4-75F8-8145-B332-9C9E6CC1694D}" type="datetime1">
              <a:rPr lang="en-US" smtClean="0"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98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447800"/>
            <a:ext cx="4038600" cy="4678363"/>
          </a:xfrm>
        </p:spPr>
        <p:txBody>
          <a:bodyPr anchor="t" anchorCtr="0"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447800"/>
            <a:ext cx="4038600" cy="4678363"/>
          </a:xfrm>
        </p:spPr>
        <p:txBody>
          <a:bodyPr anchor="t" anchorCtr="0"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DE902-58D7-5940-B7B2-BB1B96F0CB4F}" type="datetime1">
              <a:rPr lang="en-US" smtClean="0"/>
              <a:t>9/17/13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3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446087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1981200"/>
            <a:ext cx="4040188" cy="41449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446087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1981200"/>
            <a:ext cx="4041775" cy="41449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97BE05AF-3078-DE4E-8E55-E5E804412B8D}" type="datetime1">
              <a:rPr lang="en-US" smtClean="0"/>
              <a:t>9/17/13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85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F38595AD-FC1D-6647-9C7B-6A6A09EB9496}" type="datetime1">
              <a:rPr lang="en-US" smtClean="0"/>
              <a:t>9/17/13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74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8FB06B4-F6A6-3F44-9030-7566931308D3}" type="datetime1">
              <a:rPr lang="en-US" smtClean="0"/>
              <a:t>9/17/13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>
            <a:noAutofit/>
          </a:bodyPr>
          <a:lstStyle>
            <a:lvl1pPr algn="l">
              <a:defRPr sz="4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8BF8F280-9551-E344-89F9-EAAD5E158938}" type="datetime1">
              <a:rPr lang="en-US" smtClean="0"/>
              <a:t>9/17/13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80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tags" Target="../tags/tag1.xml"/><Relationship Id="rId16" Type="http://schemas.openxmlformats.org/officeDocument/2006/relationships/tags" Target="../tags/tag2.xml"/><Relationship Id="rId17" Type="http://schemas.openxmlformats.org/officeDocument/2006/relationships/tags" Target="../tags/tag3.xml"/><Relationship Id="rId18" Type="http://schemas.openxmlformats.org/officeDocument/2006/relationships/tags" Target="../tags/tag4.xml"/><Relationship Id="rId19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5"/>
            </p:custDataLst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6"/>
            </p:custDataLst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7"/>
            </p:custDataLst>
          </p:nvPr>
        </p:nvSpPr>
        <p:spPr>
          <a:xfrm>
            <a:off x="152400" y="6492875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  <a:latin typeface="+mj-lt"/>
                <a:cs typeface="Calibri"/>
              </a:defRPr>
            </a:lvl1pPr>
          </a:lstStyle>
          <a:p>
            <a:fld id="{A990C2A9-FE53-4849-A08D-11DD13CE8E41}" type="datetime1">
              <a:rPr lang="en-US" smtClean="0"/>
              <a:pPr/>
              <a:t>9/17/13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8"/>
            </p:custDataLst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tx1"/>
                </a:solidFill>
                <a:latin typeface="+mj-lt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  <a:cs typeface="Calibri"/>
              </a:defRPr>
            </a:lvl1pPr>
          </a:lstStyle>
          <a:p>
            <a:fld id="{B747839D-A323-47F3-909F-5484993996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604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 spc="-50" normalizeH="0">
          <a:solidFill>
            <a:schemeClr val="tx2"/>
          </a:solidFill>
          <a:latin typeface="+mj-lt"/>
          <a:ea typeface="+mj-ea"/>
          <a:cs typeface="Cambria"/>
        </a:defRPr>
      </a:lvl1pPr>
    </p:titleStyle>
    <p:bodyStyle>
      <a:lvl1pPr marL="292100" indent="-29210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Calibri"/>
        </a:defRPr>
      </a:lvl1pPr>
      <a:lvl2pPr marL="635000" indent="-29210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Calibri"/>
        </a:defRPr>
      </a:lvl2pPr>
      <a:lvl3pPr marL="914400" indent="-22860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Calibri"/>
        </a:defRPr>
      </a:lvl3pPr>
      <a:lvl4pPr marL="1143000" indent="-22860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–"/>
        <a:tabLst/>
        <a:defRPr sz="2000" kern="1200">
          <a:solidFill>
            <a:schemeClr val="tx1"/>
          </a:solidFill>
          <a:latin typeface="+mn-lt"/>
          <a:ea typeface="+mn-ea"/>
          <a:cs typeface="Calibri"/>
        </a:defRPr>
      </a:lvl4pPr>
      <a:lvl5pPr marL="1320800" indent="-17780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66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68.x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1.jpg"/><Relationship Id="rId1" Type="http://schemas.openxmlformats.org/officeDocument/2006/relationships/tags" Target="../tags/tag69.xml"/><Relationship Id="rId2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67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1802348"/>
            <a:ext cx="7772400" cy="1702852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sz="3600" b="1" dirty="0" smtClean="0"/>
              <a:t>Review: Software Security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99462" y="4572000"/>
            <a:ext cx="285873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 smtClean="0"/>
              <a:t>David Brumley</a:t>
            </a:r>
          </a:p>
          <a:p>
            <a:pPr algn="r"/>
            <a:r>
              <a:rPr lang="en-US" sz="2400" dirty="0" err="1" smtClean="0"/>
              <a:t>dbrumley@cmu.edu</a:t>
            </a:r>
            <a:endParaRPr lang="en-US" sz="2400" dirty="0"/>
          </a:p>
          <a:p>
            <a:pPr algn="r"/>
            <a:r>
              <a:rPr lang="en-US" dirty="0" smtClean="0"/>
              <a:t>Carnegie Mellon University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3408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10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590342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92100" indent="-2921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1pPr>
            <a:lvl2pPr marL="635000" indent="-2921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2pPr>
            <a:lvl3pPr marL="914400" indent="-2286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3pPr>
            <a:lvl4pPr marL="1143000" indent="-2286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–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4pPr>
            <a:lvl5pPr marL="1320800" indent="-1778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800" b="1" i="1" dirty="0" smtClean="0">
                <a:solidFill>
                  <a:srgbClr val="000000"/>
                </a:solidFill>
              </a:rPr>
              <a:t>computation</a:t>
            </a:r>
            <a:r>
              <a:rPr lang="en-US" sz="2800" dirty="0" smtClean="0">
                <a:solidFill>
                  <a:srgbClr val="000000"/>
                </a:solidFill>
              </a:rPr>
              <a:t>                     +                          </a:t>
            </a:r>
            <a:r>
              <a:rPr lang="en-US" sz="2800" b="1" i="1" dirty="0" smtClean="0">
                <a:solidFill>
                  <a:srgbClr val="000000"/>
                </a:solidFill>
              </a:rPr>
              <a:t>control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226860"/>
              </p:ext>
            </p:extLst>
          </p:nvPr>
        </p:nvGraphicFramePr>
        <p:xfrm>
          <a:off x="933450" y="1828800"/>
          <a:ext cx="7277100" cy="5181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2400"/>
                <a:gridCol w="2209800"/>
                <a:gridCol w="1104900"/>
              </a:tblGrid>
              <a:tr h="3672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>
                          <a:solidFill>
                            <a:schemeClr val="bg1"/>
                          </a:solidFill>
                          <a:latin typeface="+mn-lt"/>
                          <a:cs typeface="Consolas"/>
                        </a:rPr>
                        <a:t>shellcode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  <a:latin typeface="+mn-lt"/>
                          <a:cs typeface="Consolas"/>
                        </a:rPr>
                        <a:t> (aka payload)</a:t>
                      </a:r>
                      <a:endParaRPr lang="en-US" sz="2800" dirty="0" smtClean="0">
                        <a:solidFill>
                          <a:schemeClr val="bg1"/>
                        </a:solidFill>
                        <a:latin typeface="+mn-lt"/>
                        <a:cs typeface="Consolas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+mn-lt"/>
                          <a:cs typeface="Consolas"/>
                        </a:rPr>
                        <a:t>padding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+mn-lt"/>
                          <a:cs typeface="Consolas"/>
                        </a:rPr>
                        <a:t>&amp;</a:t>
                      </a:r>
                      <a:r>
                        <a:rPr lang="en-US" sz="2800" dirty="0" err="1" smtClean="0">
                          <a:solidFill>
                            <a:schemeClr val="bg1"/>
                          </a:solidFill>
                          <a:latin typeface="+mn-lt"/>
                          <a:cs typeface="Consolas"/>
                        </a:rPr>
                        <a:t>buf</a:t>
                      </a:r>
                      <a:endParaRPr lang="en-US" sz="2800" dirty="0" smtClean="0">
                        <a:solidFill>
                          <a:schemeClr val="bg1"/>
                        </a:solidFill>
                        <a:latin typeface="+mn-lt"/>
                        <a:cs typeface="Consolas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65771" y="3200400"/>
            <a:ext cx="2491467" cy="49244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3200" dirty="0" smtClean="0"/>
              <a:t>Primarily DEP</a:t>
            </a:r>
            <a:endParaRPr lang="en-US" sz="32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6019800" y="3200400"/>
            <a:ext cx="2693045" cy="49244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3200" dirty="0" smtClean="0"/>
              <a:t>Primarily ASLR</a:t>
            </a:r>
            <a:endParaRPr lang="en-US" sz="3200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397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2"/>
          <p:cNvSpPr>
            <a:spLocks noGrp="1"/>
          </p:cNvSpPr>
          <p:nvPr>
            <p:ph type="title"/>
          </p:nvPr>
        </p:nvSpPr>
        <p:spPr>
          <a:xfrm>
            <a:off x="457200" y="266700"/>
            <a:ext cx="8229600" cy="879475"/>
          </a:xfrm>
        </p:spPr>
        <p:txBody>
          <a:bodyPr/>
          <a:lstStyle/>
          <a:p>
            <a:r>
              <a:rPr lang="en-US" dirty="0">
                <a:solidFill>
                  <a:srgbClr val="990000"/>
                </a:solidFill>
                <a:latin typeface="Calibri" charset="0"/>
                <a:ea typeface="ＭＳ Ｐゴシック" charset="0"/>
                <a:cs typeface="ＭＳ Ｐゴシック" charset="0"/>
              </a:rPr>
              <a:t>How to attack with ASLR?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87363" y="1474788"/>
            <a:ext cx="8229600" cy="3554412"/>
            <a:chOff x="487363" y="1474788"/>
            <a:chExt cx="8229600" cy="3554412"/>
          </a:xfrm>
        </p:grpSpPr>
        <p:sp>
          <p:nvSpPr>
            <p:cNvPr id="4" name="Rectangle 3"/>
            <p:cNvSpPr/>
            <p:nvPr/>
          </p:nvSpPr>
          <p:spPr>
            <a:xfrm>
              <a:off x="487363" y="1474788"/>
              <a:ext cx="8229600" cy="709612"/>
            </a:xfrm>
            <a:prstGeom prst="rect">
              <a:avLst/>
            </a:prstGeom>
            <a:solidFill>
              <a:srgbClr val="B64926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b="1" dirty="0"/>
                <a:t>Attack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487363" y="2330450"/>
              <a:ext cx="1501775" cy="132873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/>
                <a:t>Brute </a:t>
              </a:r>
              <a:r>
                <a:rPr lang="en-US" sz="2400" b="1" dirty="0" smtClean="0"/>
                <a:t>Force</a:t>
              </a:r>
              <a:endParaRPr lang="en-US" sz="2400" b="1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260600" y="2330450"/>
              <a:ext cx="2120900" cy="1328738"/>
            </a:xfrm>
            <a:prstGeom prst="rect">
              <a:avLst/>
            </a:prstGeom>
            <a:solidFill>
              <a:srgbClr val="595A5A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/>
                <a:t>Non-</a:t>
              </a:r>
              <a:r>
                <a:rPr lang="en-US" sz="2400" b="1" dirty="0" smtClean="0"/>
                <a:t>randomized </a:t>
              </a:r>
              <a:r>
                <a:rPr lang="en-US" sz="2400" b="1" dirty="0"/>
                <a:t>memory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583113" y="2330450"/>
              <a:ext cx="1951037" cy="1328738"/>
            </a:xfrm>
            <a:prstGeom prst="rect">
              <a:avLst/>
            </a:prstGeom>
            <a:solidFill>
              <a:srgbClr val="595A5A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/>
                <a:t>Stack </a:t>
              </a:r>
              <a:r>
                <a:rPr lang="en-US" sz="2400" b="1" dirty="0" smtClean="0"/>
                <a:t>Juggling</a:t>
              </a:r>
              <a:endParaRPr lang="en-US" sz="2400" b="1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2260600" y="3794125"/>
              <a:ext cx="2120900" cy="604838"/>
            </a:xfrm>
            <a:prstGeom prst="ellipse">
              <a:avLst/>
            </a:prstGeom>
            <a:solidFill>
              <a:srgbClr val="8E2800">
                <a:alpha val="74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/>
                <a:t>ret2text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2260600" y="4424362"/>
              <a:ext cx="2120900" cy="604838"/>
            </a:xfrm>
            <a:prstGeom prst="ellipse">
              <a:avLst/>
            </a:prstGeom>
            <a:solidFill>
              <a:srgbClr val="8E2800">
                <a:alpha val="74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 err="1"/>
                <a:t>Func</a:t>
              </a:r>
              <a:r>
                <a:rPr lang="en-US" sz="2400" b="1" dirty="0"/>
                <a:t> </a:t>
              </a:r>
              <a:r>
                <a:rPr lang="en-US" sz="2400" b="1" dirty="0" err="1"/>
                <a:t>ptr</a:t>
              </a:r>
              <a:endParaRPr lang="en-US" sz="2400" b="1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4583113" y="3810000"/>
              <a:ext cx="2120900" cy="604838"/>
            </a:xfrm>
            <a:prstGeom prst="ellipse">
              <a:avLst/>
            </a:prstGeom>
            <a:solidFill>
              <a:srgbClr val="8E2800">
                <a:alpha val="74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/>
                <a:t>ret2ret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4568825" y="4424363"/>
              <a:ext cx="2120900" cy="604837"/>
            </a:xfrm>
            <a:prstGeom prst="ellipse">
              <a:avLst/>
            </a:prstGeom>
            <a:solidFill>
              <a:srgbClr val="8E2800">
                <a:alpha val="74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/>
                <a:t>ret2pop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765925" y="2330450"/>
              <a:ext cx="1951038" cy="1328738"/>
            </a:xfrm>
            <a:prstGeom prst="rect">
              <a:avLst/>
            </a:prstGeom>
            <a:solidFill>
              <a:srgbClr val="595A5A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/>
                <a:t>GOT</a:t>
              </a:r>
            </a:p>
            <a:p>
              <a:pPr algn="ctr">
                <a:defRPr/>
              </a:pPr>
              <a:r>
                <a:rPr lang="en-US" sz="2400" b="1" dirty="0"/>
                <a:t>H</a:t>
              </a:r>
              <a:r>
                <a:rPr lang="en-US" sz="2400" b="1" dirty="0" smtClean="0"/>
                <a:t>ijacking</a:t>
              </a:r>
              <a:endParaRPr lang="en-US" sz="2400" b="1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6772275" y="3810000"/>
              <a:ext cx="1944688" cy="604838"/>
            </a:xfrm>
            <a:prstGeom prst="ellipse">
              <a:avLst/>
            </a:prstGeom>
            <a:solidFill>
              <a:srgbClr val="8E2800">
                <a:alpha val="74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/>
                <a:t>ret2got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11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0082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Return-Oriented Programming (ROP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how it works and when it is needed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35083" y="2471879"/>
            <a:ext cx="2721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Desired </a:t>
            </a:r>
            <a:r>
              <a:rPr lang="en-US" sz="2400" b="1" i="1" dirty="0" smtClean="0"/>
              <a:t>Shellcode</a:t>
            </a:r>
            <a:endParaRPr lang="en-US" sz="2400" b="1" i="1" dirty="0"/>
          </a:p>
        </p:txBody>
      </p:sp>
      <p:sp>
        <p:nvSpPr>
          <p:cNvPr id="6" name="Rounded Rectangle 5"/>
          <p:cNvSpPr/>
          <p:nvPr/>
        </p:nvSpPr>
        <p:spPr>
          <a:xfrm>
            <a:off x="1157341" y="1939747"/>
            <a:ext cx="3276600" cy="508759"/>
          </a:xfrm>
          <a:prstGeom prst="roundRect">
            <a:avLst/>
          </a:prstGeom>
          <a:ln w="28575" cap="flat" cmpd="sng">
            <a:miter lim="800000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r>
              <a:rPr lang="en-US" sz="2800" dirty="0" err="1">
                <a:latin typeface="Consolas"/>
                <a:cs typeface="Consolas"/>
              </a:rPr>
              <a:t>Mem</a:t>
            </a:r>
            <a:r>
              <a:rPr lang="en-US" sz="2800" dirty="0">
                <a:latin typeface="Consolas"/>
                <a:cs typeface="Consolas"/>
              </a:rPr>
              <a:t>[v2] = v1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023723"/>
              </p:ext>
            </p:extLst>
          </p:nvPr>
        </p:nvGraphicFramePr>
        <p:xfrm>
          <a:off x="5988304" y="1794931"/>
          <a:ext cx="1461558" cy="48175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1558"/>
              </a:tblGrid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argv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argc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caller’s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ebp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224682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(64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bytes)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argv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[1]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7470547" y="3425610"/>
            <a:ext cx="1032104" cy="369332"/>
            <a:chOff x="7959243" y="3429000"/>
            <a:chExt cx="1032104" cy="369332"/>
          </a:xfrm>
        </p:grpSpPr>
        <p:sp>
          <p:nvSpPr>
            <p:cNvPr id="9" name="TextBox 8"/>
            <p:cNvSpPr txBox="1"/>
            <p:nvPr/>
          </p:nvSpPr>
          <p:spPr>
            <a:xfrm>
              <a:off x="8229600" y="3429000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ebp</a:t>
              </a:r>
              <a:endParaRPr lang="en-US" dirty="0" smtClean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7470547" y="6412468"/>
            <a:ext cx="1006456" cy="369332"/>
            <a:chOff x="7959243" y="3429000"/>
            <a:chExt cx="1006456" cy="369332"/>
          </a:xfrm>
        </p:grpSpPr>
        <p:sp>
          <p:nvSpPr>
            <p:cNvPr id="12" name="TextBox 11"/>
            <p:cNvSpPr txBox="1"/>
            <p:nvPr/>
          </p:nvSpPr>
          <p:spPr>
            <a:xfrm>
              <a:off x="8229600" y="3429000"/>
              <a:ext cx="736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esp</a:t>
              </a:r>
              <a:endParaRPr lang="en-US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Arc 13"/>
          <p:cNvSpPr/>
          <p:nvPr/>
        </p:nvSpPr>
        <p:spPr>
          <a:xfrm>
            <a:off x="5638800" y="5876897"/>
            <a:ext cx="685800" cy="534486"/>
          </a:xfrm>
          <a:prstGeom prst="arc">
            <a:avLst>
              <a:gd name="adj1" fmla="val 5305641"/>
              <a:gd name="adj2" fmla="val 16471755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Curved Connector 14"/>
          <p:cNvCxnSpPr/>
          <p:nvPr/>
        </p:nvCxnSpPr>
        <p:spPr>
          <a:xfrm flipV="1">
            <a:off x="7449862" y="5725583"/>
            <a:ext cx="824189" cy="381000"/>
          </a:xfrm>
          <a:prstGeom prst="curved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877866"/>
              </p:ext>
            </p:extLst>
          </p:nvPr>
        </p:nvGraphicFramePr>
        <p:xfrm>
          <a:off x="5977962" y="1443143"/>
          <a:ext cx="1482242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2242"/>
              </a:tblGrid>
              <a:tr h="34215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r>
                        <a:rPr lang="en-US" sz="1800" b="0" baseline="-250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800" b="0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00"/>
                    </a:solidFill>
                  </a:tcPr>
                </a:tc>
              </a:tr>
              <a:tr h="3421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  <a:r>
                        <a:rPr lang="en-US" sz="1800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800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00"/>
                    </a:solidFill>
                  </a:tcPr>
                </a:tc>
              </a:tr>
              <a:tr h="34215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r>
                        <a:rPr lang="en-US" sz="1800" b="0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800" b="0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00"/>
                    </a:solidFill>
                  </a:tcPr>
                </a:tc>
              </a:tr>
              <a:tr h="3421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  <a:r>
                        <a:rPr lang="en-US" sz="1800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800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00"/>
                    </a:solidFill>
                  </a:tcPr>
                </a:tc>
              </a:tr>
              <a:tr h="342150"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r>
                        <a:rPr lang="en-US" sz="1800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800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052052"/>
              </p:ext>
            </p:extLst>
          </p:nvPr>
        </p:nvGraphicFramePr>
        <p:xfrm>
          <a:off x="5977962" y="3271943"/>
          <a:ext cx="1482242" cy="26049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2242"/>
              </a:tblGrid>
              <a:tr h="2604954">
                <a:tc>
                  <a:txBody>
                    <a:bodyPr/>
                    <a:lstStyle/>
                    <a:p>
                      <a:pPr algn="ctr"/>
                      <a:endParaRPr lang="en-US" sz="1800" b="0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00"/>
                    </a:solidFill>
                  </a:tcPr>
                </a:tc>
              </a:tr>
            </a:tbl>
          </a:graphicData>
        </a:graphic>
      </p:graphicFrame>
      <p:sp>
        <p:nvSpPr>
          <p:cNvPr id="21" name="Content Placeholder 2"/>
          <p:cNvSpPr txBox="1">
            <a:spLocks/>
          </p:cNvSpPr>
          <p:nvPr/>
        </p:nvSpPr>
        <p:spPr>
          <a:xfrm>
            <a:off x="1157341" y="3810000"/>
            <a:ext cx="3733800" cy="1447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92100" indent="-2921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1pPr>
            <a:lvl2pPr marL="635000" indent="-2921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2pPr>
            <a:lvl3pPr marL="914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3pPr>
            <a:lvl4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4pPr>
            <a:lvl5pPr marL="1320800" indent="-1778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 dirty="0" smtClean="0">
                <a:latin typeface="Consolas"/>
                <a:cs typeface="Consolas"/>
              </a:rPr>
              <a:t>a</a:t>
            </a:r>
            <a:r>
              <a:rPr lang="en-US" sz="2400" baseline="-25000" dirty="0" smtClean="0">
                <a:latin typeface="Consolas"/>
                <a:cs typeface="Consolas"/>
              </a:rPr>
              <a:t>1</a:t>
            </a:r>
            <a:r>
              <a:rPr lang="en-US" sz="2400" dirty="0" smtClean="0">
                <a:latin typeface="Consolas"/>
                <a:cs typeface="Consolas"/>
              </a:rPr>
              <a:t>: pop </a:t>
            </a:r>
            <a:r>
              <a:rPr lang="en-US" sz="2400" dirty="0" err="1" smtClean="0">
                <a:latin typeface="Consolas"/>
                <a:cs typeface="Consolas"/>
              </a:rPr>
              <a:t>eax</a:t>
            </a:r>
            <a:r>
              <a:rPr lang="en-US" sz="2400" dirty="0" smtClean="0">
                <a:latin typeface="Consolas"/>
                <a:cs typeface="Consolas"/>
              </a:rPr>
              <a:t>; ret</a:t>
            </a:r>
          </a:p>
          <a:p>
            <a:pPr marL="0" indent="0">
              <a:buFont typeface="Arial"/>
              <a:buNone/>
            </a:pPr>
            <a:r>
              <a:rPr lang="en-US" sz="2400" dirty="0" smtClean="0">
                <a:latin typeface="Consolas"/>
                <a:cs typeface="Consolas"/>
              </a:rPr>
              <a:t>a</a:t>
            </a:r>
            <a:r>
              <a:rPr lang="en-US" sz="2400" baseline="-25000" dirty="0" smtClean="0">
                <a:latin typeface="Consolas"/>
                <a:cs typeface="Consolas"/>
              </a:rPr>
              <a:t>2</a:t>
            </a:r>
            <a:r>
              <a:rPr lang="en-US" sz="2400" dirty="0" smtClean="0">
                <a:latin typeface="Consolas"/>
                <a:cs typeface="Consolas"/>
              </a:rPr>
              <a:t>: pop </a:t>
            </a:r>
            <a:r>
              <a:rPr lang="en-US" sz="2400" dirty="0" err="1" smtClean="0">
                <a:latin typeface="Consolas"/>
                <a:cs typeface="Consolas"/>
              </a:rPr>
              <a:t>ebx</a:t>
            </a:r>
            <a:r>
              <a:rPr lang="en-US" sz="2400" dirty="0" smtClean="0">
                <a:latin typeface="Consolas"/>
                <a:cs typeface="Consolas"/>
              </a:rPr>
              <a:t>; ret</a:t>
            </a:r>
          </a:p>
          <a:p>
            <a:pPr marL="0" indent="0">
              <a:buFont typeface="Arial"/>
              <a:buNone/>
            </a:pPr>
            <a:r>
              <a:rPr lang="en-US" sz="2400" dirty="0" smtClean="0">
                <a:latin typeface="Consolas"/>
                <a:cs typeface="Consolas"/>
              </a:rPr>
              <a:t>a</a:t>
            </a:r>
            <a:r>
              <a:rPr lang="en-US" sz="2400" baseline="-25000" dirty="0" smtClean="0">
                <a:latin typeface="Consolas"/>
                <a:cs typeface="Consolas"/>
              </a:rPr>
              <a:t>3</a:t>
            </a:r>
            <a:r>
              <a:rPr lang="en-US" sz="2400" dirty="0" smtClean="0">
                <a:latin typeface="Consolas"/>
                <a:cs typeface="Consolas"/>
              </a:rPr>
              <a:t>: </a:t>
            </a:r>
            <a:r>
              <a:rPr lang="en-US" sz="2400" dirty="0" err="1" smtClean="0">
                <a:latin typeface="Consolas"/>
                <a:cs typeface="Consolas"/>
              </a:rPr>
              <a:t>mov</a:t>
            </a:r>
            <a:r>
              <a:rPr lang="en-US" sz="2400" dirty="0" smtClean="0">
                <a:latin typeface="Consolas"/>
                <a:cs typeface="Consolas"/>
              </a:rPr>
              <a:t> [</a:t>
            </a:r>
            <a:r>
              <a:rPr lang="en-US" sz="2400" dirty="0" err="1" smtClean="0">
                <a:latin typeface="Consolas"/>
                <a:cs typeface="Consolas"/>
              </a:rPr>
              <a:t>ebx</a:t>
            </a:r>
            <a:r>
              <a:rPr lang="en-US" sz="2400" dirty="0" smtClean="0">
                <a:latin typeface="Consolas"/>
                <a:cs typeface="Consolas"/>
              </a:rPr>
              <a:t>], </a:t>
            </a:r>
            <a:r>
              <a:rPr lang="en-US" sz="2400" dirty="0" err="1" smtClean="0">
                <a:latin typeface="Consolas"/>
                <a:cs typeface="Consolas"/>
              </a:rPr>
              <a:t>eax</a:t>
            </a:r>
            <a:endParaRPr lang="en-US" sz="2400" dirty="0">
              <a:latin typeface="Consolas"/>
              <a:cs typeface="Consolas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85800" y="5561514"/>
            <a:ext cx="4267200" cy="535571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Desired store executed!</a:t>
            </a:r>
          </a:p>
        </p:txBody>
      </p:sp>
    </p:spTree>
    <p:extLst>
      <p:ext uri="{BB962C8B-B14F-4D97-AF65-F5344CB8AC3E}">
        <p14:creationId xmlns:p14="http://schemas.microsoft.com/office/powerpoint/2010/main" val="868862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Sound/Complete</a:t>
            </a:r>
          </a:p>
          <a:p>
            <a:endParaRPr lang="en-US" dirty="0"/>
          </a:p>
          <a:p>
            <a:r>
              <a:rPr lang="en-US" dirty="0" smtClean="0"/>
              <a:t>Sensitivity in program analysis</a:t>
            </a:r>
          </a:p>
          <a:p>
            <a:endParaRPr lang="en-US" dirty="0"/>
          </a:p>
          <a:p>
            <a:r>
              <a:rPr lang="en-US" dirty="0" smtClean="0"/>
              <a:t>CFI instrumentation</a:t>
            </a:r>
          </a:p>
          <a:p>
            <a:endParaRPr lang="en-US" dirty="0"/>
          </a:p>
          <a:p>
            <a:r>
              <a:rPr lang="en-US" dirty="0" smtClean="0"/>
              <a:t>CFI assumptions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392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In-class</a:t>
            </a:r>
          </a:p>
          <a:p>
            <a:endParaRPr lang="en-US" dirty="0"/>
          </a:p>
          <a:p>
            <a:r>
              <a:rPr lang="en-US" dirty="0" smtClean="0"/>
              <a:t>Timed</a:t>
            </a:r>
          </a:p>
          <a:p>
            <a:endParaRPr lang="en-US" dirty="0"/>
          </a:p>
          <a:p>
            <a:r>
              <a:rPr lang="en-US" dirty="0" smtClean="0"/>
              <a:t>Closed book, closed note, closed computer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057400" y="5029200"/>
            <a:ext cx="5029200" cy="1096963"/>
          </a:xfrm>
          <a:prstGeom prst="roundRect">
            <a:avLst/>
          </a:prstGeom>
          <a:solidFill>
            <a:schemeClr val="accent5"/>
          </a:solidFill>
          <a:ln w="28575" cap="rnd" cmpd="sng">
            <a:noFill/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Good Luck!</a:t>
            </a:r>
            <a:endParaRPr lang="en-US" sz="5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195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0" y="3768804"/>
            <a:ext cx="44550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Questions?</a:t>
            </a:r>
            <a:endParaRPr lang="en-US" sz="66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5794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325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17</a:t>
            </a:fld>
            <a:endParaRPr lang="en-US"/>
          </a:p>
        </p:txBody>
      </p:sp>
      <p:sp>
        <p:nvSpPr>
          <p:cNvPr id="5" name="Folded Corner 4"/>
          <p:cNvSpPr/>
          <p:nvPr/>
        </p:nvSpPr>
        <p:spPr>
          <a:xfrm>
            <a:off x="2057400" y="2590800"/>
            <a:ext cx="4800600" cy="1524000"/>
          </a:xfrm>
          <a:prstGeom prst="foldedCorner">
            <a:avLst/>
          </a:prstGeom>
          <a:solidFill>
            <a:schemeClr val="accent5"/>
          </a:solidFill>
          <a:ln w="28575" cap="rnd" cmpd="sng">
            <a:noFill/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18288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Thought</a:t>
            </a:r>
          </a:p>
        </p:txBody>
      </p:sp>
    </p:spTree>
    <p:extLst>
      <p:ext uri="{BB962C8B-B14F-4D97-AF65-F5344CB8AC3E}">
        <p14:creationId xmlns:p14="http://schemas.microsoft.com/office/powerpoint/2010/main" val="1216662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Execution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</a:t>
            </a:fld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1754117" y="1066800"/>
            <a:ext cx="5635767" cy="5530798"/>
            <a:chOff x="3505200" y="1066800"/>
            <a:chExt cx="5635767" cy="5530798"/>
          </a:xfrm>
        </p:grpSpPr>
        <p:sp>
          <p:nvSpPr>
            <p:cNvPr id="17" name="Rounded Rectangle 16"/>
            <p:cNvSpPr/>
            <p:nvPr/>
          </p:nvSpPr>
          <p:spPr>
            <a:xfrm>
              <a:off x="3505200" y="1263598"/>
              <a:ext cx="2362200" cy="5334000"/>
            </a:xfrm>
            <a:prstGeom prst="roundRect">
              <a:avLst/>
            </a:prstGeom>
            <a:solidFill>
              <a:srgbClr val="929393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b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</a:rPr>
                <a:t>Process</a:t>
              </a:r>
              <a:br>
                <a:rPr lang="en-US" sz="2800" dirty="0" smtClean="0">
                  <a:solidFill>
                    <a:schemeClr val="bg1"/>
                  </a:solidFill>
                </a:rPr>
              </a:br>
              <a:r>
                <a:rPr lang="en-US" sz="2800" dirty="0" smtClean="0">
                  <a:solidFill>
                    <a:schemeClr val="bg1"/>
                  </a:solidFill>
                </a:rPr>
                <a:t>Memory</a:t>
              </a: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4038600" y="3657600"/>
              <a:ext cx="1295399" cy="914400"/>
            </a:xfrm>
            <a:prstGeom prst="roundRect">
              <a:avLst/>
            </a:prstGeom>
            <a:solidFill>
              <a:srgbClr val="F4AB70"/>
            </a:solidFill>
            <a:ln>
              <a:solidFill>
                <a:schemeClr val="bg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</a:rPr>
                <a:t>Stack</a:t>
              </a: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038600" y="4648200"/>
              <a:ext cx="1295399" cy="914400"/>
            </a:xfrm>
            <a:prstGeom prst="roundRect">
              <a:avLst/>
            </a:prstGeom>
            <a:solidFill>
              <a:srgbClr val="F4AB70"/>
            </a:solidFill>
            <a:ln>
              <a:solidFill>
                <a:schemeClr val="bg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</a:rPr>
                <a:t>Heap</a:t>
              </a: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6629400" y="2667000"/>
              <a:ext cx="2362200" cy="1066800"/>
            </a:xfrm>
            <a:prstGeom prst="roundRect">
              <a:avLst/>
            </a:prstGeom>
            <a:solidFill>
              <a:srgbClr val="929393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</a:rPr>
                <a:t>Processor</a:t>
              </a: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5333999" y="1535668"/>
              <a:ext cx="3806968" cy="1131332"/>
              <a:chOff x="5333999" y="1535668"/>
              <a:chExt cx="3806968" cy="1131332"/>
            </a:xfrm>
          </p:grpSpPr>
          <p:cxnSp>
            <p:nvCxnSpPr>
              <p:cNvPr id="22" name="Elbow Connector 21"/>
              <p:cNvCxnSpPr>
                <a:endCxn id="20" idx="0"/>
              </p:cNvCxnSpPr>
              <p:nvPr/>
            </p:nvCxnSpPr>
            <p:spPr>
              <a:xfrm>
                <a:off x="5333999" y="1997333"/>
                <a:ext cx="2476501" cy="669667"/>
              </a:xfrm>
              <a:prstGeom prst="bentConnector2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6019800" y="1535668"/>
                <a:ext cx="312116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Fetch, decode, execute</a:t>
                </a:r>
                <a:endParaRPr lang="en-US" sz="2400" dirty="0"/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6934200" y="1066800"/>
              <a:ext cx="1846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5333999" y="3733800"/>
              <a:ext cx="2802637" cy="1840775"/>
              <a:chOff x="5333999" y="3733800"/>
              <a:chExt cx="2802637" cy="1840775"/>
            </a:xfrm>
          </p:grpSpPr>
          <p:cxnSp>
            <p:nvCxnSpPr>
              <p:cNvPr id="26" name="Elbow Connector 25"/>
              <p:cNvCxnSpPr/>
              <p:nvPr/>
            </p:nvCxnSpPr>
            <p:spPr>
              <a:xfrm flipV="1">
                <a:off x="5333999" y="3810000"/>
                <a:ext cx="2476501" cy="381000"/>
              </a:xfrm>
              <a:prstGeom prst="bentConnector2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Elbow Connector 26"/>
              <p:cNvCxnSpPr>
                <a:endCxn id="20" idx="2"/>
              </p:cNvCxnSpPr>
              <p:nvPr/>
            </p:nvCxnSpPr>
            <p:spPr>
              <a:xfrm flipV="1">
                <a:off x="5333999" y="3733800"/>
                <a:ext cx="2476501" cy="1371600"/>
              </a:xfrm>
              <a:prstGeom prst="bentConnector2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6019800" y="5112910"/>
                <a:ext cx="21168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read and write</a:t>
                </a:r>
                <a:endParaRPr lang="en-US" sz="2400" dirty="0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4038600" y="1600200"/>
              <a:ext cx="1295399" cy="1981200"/>
              <a:chOff x="838201" y="2057400"/>
              <a:chExt cx="1295399" cy="1981200"/>
            </a:xfrm>
          </p:grpSpPr>
          <p:sp>
            <p:nvSpPr>
              <p:cNvPr id="30" name="Rounded Rectangle 29"/>
              <p:cNvSpPr/>
              <p:nvPr/>
            </p:nvSpPr>
            <p:spPr>
              <a:xfrm>
                <a:off x="838201" y="2057400"/>
                <a:ext cx="1295399" cy="685800"/>
              </a:xfrm>
              <a:prstGeom prst="roundRect">
                <a:avLst/>
              </a:prstGeom>
              <a:solidFill>
                <a:srgbClr val="F4AB70"/>
              </a:solidFill>
              <a:ln>
                <a:solidFill>
                  <a:schemeClr val="bg1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 anchorCtr="1">
                <a:noAutofit/>
              </a:bodyPr>
              <a:lstStyle/>
              <a:p>
                <a:pPr algn="ctr"/>
                <a:r>
                  <a:rPr lang="en-US" sz="2800" dirty="0" smtClean="0">
                    <a:solidFill>
                      <a:schemeClr val="bg1"/>
                    </a:solidFill>
                  </a:rPr>
                  <a:t>Code </a:t>
                </a:r>
              </a:p>
            </p:txBody>
          </p:sp>
          <p:sp>
            <p:nvSpPr>
              <p:cNvPr id="31" name="Rounded Rectangle 30"/>
              <p:cNvSpPr/>
              <p:nvPr/>
            </p:nvSpPr>
            <p:spPr>
              <a:xfrm>
                <a:off x="838201" y="2819400"/>
                <a:ext cx="1295399" cy="609600"/>
              </a:xfrm>
              <a:prstGeom prst="roundRect">
                <a:avLst/>
              </a:prstGeom>
              <a:solidFill>
                <a:srgbClr val="F4AB70"/>
              </a:solidFill>
              <a:ln>
                <a:solidFill>
                  <a:schemeClr val="bg1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 anchorCtr="1">
                <a:noAutofit/>
              </a:bodyPr>
              <a:lstStyle/>
              <a:p>
                <a:pPr algn="ctr"/>
                <a:r>
                  <a:rPr lang="en-US" sz="2800" dirty="0" smtClean="0">
                    <a:solidFill>
                      <a:schemeClr val="bg1"/>
                    </a:solidFill>
                  </a:rPr>
                  <a:t>Data</a:t>
                </a:r>
              </a:p>
            </p:txBody>
          </p:sp>
          <p:sp>
            <p:nvSpPr>
              <p:cNvPr id="32" name="Rounded Rectangle 31"/>
              <p:cNvSpPr/>
              <p:nvPr/>
            </p:nvSpPr>
            <p:spPr>
              <a:xfrm>
                <a:off x="838201" y="3581400"/>
                <a:ext cx="1295399" cy="457200"/>
              </a:xfrm>
              <a:prstGeom prst="roundRect">
                <a:avLst/>
              </a:prstGeom>
              <a:solidFill>
                <a:srgbClr val="F4AB70"/>
              </a:solidFill>
              <a:ln>
                <a:solidFill>
                  <a:schemeClr val="bg1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 anchorCtr="1">
                <a:noAutofit/>
              </a:bodyPr>
              <a:lstStyle/>
              <a:p>
                <a:pPr algn="ctr"/>
                <a:r>
                  <a:rPr lang="en-US" sz="2800" dirty="0" smtClean="0">
                    <a:solidFill>
                      <a:schemeClr val="bg1"/>
                    </a:solidFill>
                  </a:rPr>
                  <a:t>...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35664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cdecl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00"/>
                </a:solidFill>
              </a:rPr>
              <a:t>–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the default for Linux &amp; </a:t>
            </a:r>
            <a:r>
              <a:rPr lang="en-US" dirty="0" err="1" smtClean="0">
                <a:solidFill>
                  <a:schemeClr val="tx1"/>
                </a:solidFill>
              </a:rPr>
              <a:t>gcc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2954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292100" indent="-2921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1pPr>
            <a:lvl2pPr marL="635000" indent="-2921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2pPr>
            <a:lvl3pPr marL="914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3pPr>
            <a:lvl4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4pPr>
            <a:lvl5pPr marL="1320800" indent="-1778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r>
              <a:rPr lang="en-US" sz="2400" dirty="0" err="1" smtClean="0">
                <a:latin typeface="Consolas"/>
                <a:cs typeface="Consolas"/>
              </a:rPr>
              <a:t>int</a:t>
            </a:r>
            <a:r>
              <a:rPr lang="en-US" sz="2400" dirty="0" smtClean="0">
                <a:latin typeface="Consolas"/>
                <a:cs typeface="Consolas"/>
              </a:rPr>
              <a:t> orange(</a:t>
            </a:r>
            <a:r>
              <a:rPr lang="en-US" sz="2400" dirty="0" err="1" smtClean="0">
                <a:latin typeface="Consolas"/>
                <a:cs typeface="Consolas"/>
              </a:rPr>
              <a:t>int</a:t>
            </a:r>
            <a:r>
              <a:rPr lang="en-US" sz="2400" dirty="0" smtClean="0">
                <a:latin typeface="Consolas"/>
                <a:cs typeface="Consolas"/>
              </a:rPr>
              <a:t> a, </a:t>
            </a:r>
            <a:r>
              <a:rPr lang="en-US" sz="2400" dirty="0" err="1" smtClean="0">
                <a:latin typeface="Consolas"/>
                <a:cs typeface="Consolas"/>
              </a:rPr>
              <a:t>int</a:t>
            </a:r>
            <a:r>
              <a:rPr lang="en-US" sz="2400" dirty="0" smtClean="0">
                <a:latin typeface="Consolas"/>
                <a:cs typeface="Consolas"/>
              </a:rPr>
              <a:t> b)</a:t>
            </a:r>
          </a:p>
          <a:p>
            <a:pPr>
              <a:buFont typeface="Arial"/>
              <a:buNone/>
            </a:pPr>
            <a:r>
              <a:rPr lang="en-US" sz="2400" dirty="0" smtClean="0">
                <a:latin typeface="Consolas"/>
                <a:cs typeface="Consolas"/>
              </a:rPr>
              <a:t>{</a:t>
            </a:r>
          </a:p>
          <a:p>
            <a:pPr>
              <a:buFont typeface="Arial"/>
              <a:buNone/>
            </a:pPr>
            <a:r>
              <a:rPr lang="en-US" sz="2400" dirty="0" smtClean="0">
                <a:latin typeface="Consolas"/>
                <a:cs typeface="Consolas"/>
              </a:rPr>
              <a:t>  char </a:t>
            </a:r>
            <a:r>
              <a:rPr lang="en-US" sz="2400" dirty="0" err="1" smtClean="0">
                <a:latin typeface="Consolas"/>
                <a:cs typeface="Consolas"/>
              </a:rPr>
              <a:t>buf</a:t>
            </a:r>
            <a:r>
              <a:rPr lang="en-US" sz="2400" dirty="0" smtClean="0">
                <a:latin typeface="Consolas"/>
                <a:cs typeface="Consolas"/>
              </a:rPr>
              <a:t>[16];</a:t>
            </a:r>
          </a:p>
          <a:p>
            <a:pPr>
              <a:buFont typeface="Arial"/>
              <a:buNone/>
            </a:pPr>
            <a:r>
              <a:rPr lang="en-US" sz="2400" dirty="0" smtClean="0">
                <a:latin typeface="Consolas"/>
                <a:cs typeface="Consolas"/>
              </a:rPr>
              <a:t>  </a:t>
            </a:r>
            <a:r>
              <a:rPr lang="en-US" sz="2400" dirty="0" err="1" smtClean="0">
                <a:latin typeface="Consolas"/>
                <a:cs typeface="Consolas"/>
              </a:rPr>
              <a:t>int</a:t>
            </a:r>
            <a:r>
              <a:rPr lang="en-US" sz="2400" dirty="0" smtClean="0">
                <a:latin typeface="Consolas"/>
                <a:cs typeface="Consolas"/>
              </a:rPr>
              <a:t> c, d;</a:t>
            </a:r>
          </a:p>
          <a:p>
            <a:pPr>
              <a:buFont typeface="Arial"/>
              <a:buNone/>
            </a:pPr>
            <a:r>
              <a:rPr lang="en-US" sz="2400" dirty="0" smtClean="0">
                <a:latin typeface="Consolas"/>
                <a:cs typeface="Consolas"/>
              </a:rPr>
              <a:t>  if(a &gt; b)</a:t>
            </a:r>
            <a:br>
              <a:rPr lang="en-US" sz="2400" dirty="0" smtClean="0">
                <a:latin typeface="Consolas"/>
                <a:cs typeface="Consolas"/>
              </a:rPr>
            </a:br>
            <a:r>
              <a:rPr lang="en-US" sz="2400" dirty="0" smtClean="0">
                <a:latin typeface="Consolas"/>
                <a:cs typeface="Consolas"/>
              </a:rPr>
              <a:t>   c = a;</a:t>
            </a:r>
          </a:p>
          <a:p>
            <a:pPr>
              <a:buFont typeface="Arial"/>
              <a:buNone/>
            </a:pPr>
            <a:r>
              <a:rPr lang="en-US" sz="2400" dirty="0" smtClean="0">
                <a:latin typeface="Consolas"/>
                <a:cs typeface="Consolas"/>
              </a:rPr>
              <a:t>  else</a:t>
            </a:r>
            <a:br>
              <a:rPr lang="en-US" sz="2400" dirty="0" smtClean="0">
                <a:latin typeface="Consolas"/>
                <a:cs typeface="Consolas"/>
              </a:rPr>
            </a:br>
            <a:r>
              <a:rPr lang="en-US" sz="2400" dirty="0" smtClean="0">
                <a:latin typeface="Consolas"/>
                <a:cs typeface="Consolas"/>
              </a:rPr>
              <a:t>   c = b;</a:t>
            </a:r>
          </a:p>
          <a:p>
            <a:pPr>
              <a:buFont typeface="Arial"/>
              <a:buNone/>
            </a:pPr>
            <a:r>
              <a:rPr lang="en-US" sz="2400" dirty="0" smtClean="0">
                <a:latin typeface="Consolas"/>
                <a:cs typeface="Consolas"/>
              </a:rPr>
              <a:t>  d = red(c, </a:t>
            </a:r>
            <a:r>
              <a:rPr lang="en-US" sz="2400" dirty="0" err="1" smtClean="0">
                <a:latin typeface="Consolas"/>
                <a:cs typeface="Consolas"/>
              </a:rPr>
              <a:t>buf</a:t>
            </a:r>
            <a:r>
              <a:rPr lang="en-US" sz="2400" dirty="0" smtClean="0">
                <a:latin typeface="Consolas"/>
                <a:cs typeface="Consolas"/>
              </a:rPr>
              <a:t>);</a:t>
            </a:r>
          </a:p>
          <a:p>
            <a:pPr>
              <a:buFont typeface="Arial"/>
              <a:buNone/>
            </a:pPr>
            <a:r>
              <a:rPr lang="en-US" sz="2400" dirty="0" smtClean="0">
                <a:latin typeface="Consolas"/>
                <a:cs typeface="Consolas"/>
              </a:rPr>
              <a:t>  return d;</a:t>
            </a:r>
          </a:p>
          <a:p>
            <a:pPr>
              <a:buFont typeface="Arial"/>
              <a:buNone/>
            </a:pPr>
            <a:r>
              <a:rPr lang="en-US" sz="2400" dirty="0" smtClean="0">
                <a:latin typeface="Consolas"/>
                <a:cs typeface="Consolas"/>
              </a:rPr>
              <a:t>}</a:t>
            </a:r>
            <a:endParaRPr lang="en-US" sz="2400" dirty="0">
              <a:latin typeface="Consolas"/>
              <a:cs typeface="Consolas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452489"/>
              </p:ext>
            </p:extLst>
          </p:nvPr>
        </p:nvGraphicFramePr>
        <p:xfrm>
          <a:off x="6185958" y="1142999"/>
          <a:ext cx="1752600" cy="56004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</a:tblGrid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caller’s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ebp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callee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19354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locals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c, d ≥ 28 bytes if stored on stack)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orange’s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ebp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7959243" y="2773678"/>
            <a:ext cx="1100454" cy="646331"/>
            <a:chOff x="7959243" y="3429000"/>
            <a:chExt cx="1100454" cy="646331"/>
          </a:xfrm>
        </p:grpSpPr>
        <p:sp>
          <p:nvSpPr>
            <p:cNvPr id="3" name="TextBox 2"/>
            <p:cNvSpPr txBox="1"/>
            <p:nvPr/>
          </p:nvSpPr>
          <p:spPr>
            <a:xfrm>
              <a:off x="8229600" y="3429000"/>
              <a:ext cx="83009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ebp</a:t>
              </a:r>
              <a:endParaRPr lang="en-US" dirty="0" smtClean="0"/>
            </a:p>
            <a:p>
              <a:r>
                <a:rPr lang="en-US" i="1" dirty="0" smtClean="0"/>
                <a:t>frame</a:t>
              </a:r>
              <a:endParaRPr lang="en-US" i="1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7959243" y="4342229"/>
            <a:ext cx="1017511" cy="646331"/>
            <a:chOff x="7959243" y="3429000"/>
            <a:chExt cx="1017511" cy="646331"/>
          </a:xfrm>
        </p:grpSpPr>
        <p:sp>
          <p:nvSpPr>
            <p:cNvPr id="45" name="TextBox 44"/>
            <p:cNvSpPr txBox="1"/>
            <p:nvPr/>
          </p:nvSpPr>
          <p:spPr>
            <a:xfrm>
              <a:off x="8229600" y="3429000"/>
              <a:ext cx="74715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esp</a:t>
              </a:r>
              <a:r>
                <a:rPr lang="en-US" dirty="0" smtClean="0"/>
                <a:t/>
              </a:r>
              <a:br>
                <a:rPr lang="en-US" dirty="0" smtClean="0"/>
              </a:br>
              <a:r>
                <a:rPr lang="en-US" i="1" dirty="0" smtClean="0"/>
                <a:t>stack</a:t>
              </a:r>
              <a:endParaRPr lang="en-US" i="1" dirty="0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4479809" y="1513840"/>
            <a:ext cx="1692391" cy="722531"/>
            <a:chOff x="4479809" y="1828800"/>
            <a:chExt cx="1692391" cy="722531"/>
          </a:xfrm>
        </p:grpSpPr>
        <p:sp>
          <p:nvSpPr>
            <p:cNvPr id="10" name="Left Brace 9"/>
            <p:cNvSpPr/>
            <p:nvPr/>
          </p:nvSpPr>
          <p:spPr>
            <a:xfrm>
              <a:off x="5867400" y="1828800"/>
              <a:ext cx="304800" cy="722531"/>
            </a:xfrm>
            <a:prstGeom prst="leftBrace">
              <a:avLst/>
            </a:prstGeom>
            <a:ln>
              <a:solidFill>
                <a:schemeClr val="tx1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479809" y="1866900"/>
              <a:ext cx="139315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parameter</a:t>
              </a:r>
              <a:br>
                <a:rPr lang="en-US" dirty="0" smtClean="0"/>
              </a:br>
              <a:r>
                <a:rPr lang="en-US" dirty="0" smtClean="0"/>
                <a:t>area (caller)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851869" y="2246531"/>
            <a:ext cx="1320331" cy="2293817"/>
            <a:chOff x="4851869" y="2590800"/>
            <a:chExt cx="1320331" cy="2575560"/>
          </a:xfrm>
        </p:grpSpPr>
        <p:sp>
          <p:nvSpPr>
            <p:cNvPr id="47" name="Left Brace 46"/>
            <p:cNvSpPr/>
            <p:nvPr/>
          </p:nvSpPr>
          <p:spPr>
            <a:xfrm>
              <a:off x="5867400" y="2590800"/>
              <a:ext cx="304800" cy="2575560"/>
            </a:xfrm>
            <a:prstGeom prst="leftBrace">
              <a:avLst>
                <a:gd name="adj1" fmla="val 16668"/>
                <a:gd name="adj2" fmla="val 50000"/>
              </a:avLst>
            </a:prstGeom>
            <a:ln>
              <a:solidFill>
                <a:schemeClr val="tx1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851869" y="3214206"/>
              <a:ext cx="1021095" cy="1328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orange’s</a:t>
              </a:r>
              <a:br>
                <a:rPr lang="en-US" dirty="0" smtClean="0"/>
              </a:br>
              <a:r>
                <a:rPr lang="en-US" dirty="0" smtClean="0"/>
                <a:t>initial</a:t>
              </a:r>
              <a:br>
                <a:rPr lang="en-US" dirty="0" smtClean="0"/>
              </a:br>
              <a:r>
                <a:rPr lang="en-US" dirty="0" smtClean="0"/>
                <a:t>stack</a:t>
              </a:r>
              <a:br>
                <a:rPr lang="en-US" dirty="0" smtClean="0"/>
              </a:br>
              <a:r>
                <a:rPr lang="en-US" dirty="0" smtClean="0"/>
                <a:t>frame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355063" y="4545648"/>
            <a:ext cx="1817137" cy="1093152"/>
            <a:chOff x="4355063" y="2658280"/>
            <a:chExt cx="1817137" cy="2575560"/>
          </a:xfrm>
        </p:grpSpPr>
        <p:sp>
          <p:nvSpPr>
            <p:cNvPr id="49" name="Left Brace 48"/>
            <p:cNvSpPr/>
            <p:nvPr/>
          </p:nvSpPr>
          <p:spPr>
            <a:xfrm>
              <a:off x="5867400" y="2658280"/>
              <a:ext cx="304800" cy="2575560"/>
            </a:xfrm>
            <a:prstGeom prst="leftBrace">
              <a:avLst>
                <a:gd name="adj1" fmla="val 16668"/>
                <a:gd name="adj2" fmla="val 50000"/>
              </a:avLst>
            </a:prstGeom>
            <a:ln>
              <a:solidFill>
                <a:schemeClr val="tx1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355063" y="2873479"/>
              <a:ext cx="1517901" cy="21451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to be created</a:t>
              </a:r>
              <a:br>
                <a:rPr lang="en-US" dirty="0" smtClean="0"/>
              </a:br>
              <a:r>
                <a:rPr lang="en-US" dirty="0" smtClean="0"/>
                <a:t>before</a:t>
              </a:r>
              <a:br>
                <a:rPr lang="en-US" dirty="0" smtClean="0"/>
              </a:br>
              <a:r>
                <a:rPr lang="en-US" dirty="0" smtClean="0"/>
                <a:t>calling</a:t>
              </a:r>
              <a:r>
                <a:rPr lang="en-US" dirty="0"/>
                <a:t> </a:t>
              </a:r>
              <a:r>
                <a:rPr lang="en-US" dirty="0" smtClean="0"/>
                <a:t>red</a:t>
              </a:r>
            </a:p>
          </p:txBody>
        </p:sp>
      </p:grpSp>
      <p:sp>
        <p:nvSpPr>
          <p:cNvPr id="7" name="Rectangle 6"/>
          <p:cNvSpPr/>
          <p:nvPr/>
        </p:nvSpPr>
        <p:spPr>
          <a:xfrm>
            <a:off x="6185958" y="4535488"/>
            <a:ext cx="1752600" cy="2206773"/>
          </a:xfrm>
          <a:prstGeom prst="rect">
            <a:avLst/>
          </a:prstGeom>
          <a:solidFill>
            <a:schemeClr val="tx1">
              <a:alpha val="4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442502" y="5638800"/>
            <a:ext cx="1729698" cy="1088265"/>
            <a:chOff x="4442502" y="2658280"/>
            <a:chExt cx="1729698" cy="2575560"/>
          </a:xfrm>
        </p:grpSpPr>
        <p:sp>
          <p:nvSpPr>
            <p:cNvPr id="25" name="Left Brace 24"/>
            <p:cNvSpPr/>
            <p:nvPr/>
          </p:nvSpPr>
          <p:spPr>
            <a:xfrm>
              <a:off x="5867400" y="2658280"/>
              <a:ext cx="304800" cy="2575560"/>
            </a:xfrm>
            <a:prstGeom prst="leftBrace">
              <a:avLst>
                <a:gd name="adj1" fmla="val 16668"/>
                <a:gd name="adj2" fmla="val 50000"/>
              </a:avLst>
            </a:prstGeom>
            <a:ln>
              <a:solidFill>
                <a:schemeClr val="tx1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442502" y="3195253"/>
              <a:ext cx="1430462" cy="15296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after red has</a:t>
              </a:r>
              <a:br>
                <a:rPr lang="en-US" dirty="0" smtClean="0"/>
              </a:br>
              <a:r>
                <a:rPr lang="en-US" dirty="0" smtClean="0"/>
                <a:t>been called</a:t>
              </a:r>
            </a:p>
          </p:txBody>
        </p:sp>
      </p:grpSp>
      <p:sp>
        <p:nvSpPr>
          <p:cNvPr id="15" name="Down Arrow 14"/>
          <p:cNvSpPr/>
          <p:nvPr/>
        </p:nvSpPr>
        <p:spPr>
          <a:xfrm>
            <a:off x="8305800" y="4988560"/>
            <a:ext cx="472440" cy="1371600"/>
          </a:xfrm>
          <a:prstGeom prst="downArrow">
            <a:avLst/>
          </a:prstGeom>
          <a:solidFill>
            <a:schemeClr val="accent3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wrap="square" lIns="0" rtlCol="0" anchor="ctr" anchorCtr="1">
            <a:no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grow</a:t>
            </a:r>
          </a:p>
        </p:txBody>
      </p:sp>
    </p:spTree>
    <p:extLst>
      <p:ext uri="{BB962C8B-B14F-4D97-AF65-F5344CB8AC3E}">
        <p14:creationId xmlns:p14="http://schemas.microsoft.com/office/powerpoint/2010/main" val="1306183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 prepared to draw and </a:t>
            </a:r>
            <a:br>
              <a:rPr lang="en-US" dirty="0" smtClean="0"/>
            </a:br>
            <a:r>
              <a:rPr lang="en-US" dirty="0" smtClean="0"/>
              <a:t>analyze stack diagrams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962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Control Flow Hijack: </a:t>
            </a:r>
            <a:br>
              <a:rPr lang="en-US" dirty="0" smtClean="0"/>
            </a:br>
            <a:r>
              <a:rPr lang="en-US" i="1" dirty="0" smtClean="0">
                <a:solidFill>
                  <a:schemeClr val="tx1"/>
                </a:solidFill>
              </a:rPr>
              <a:t>Always Computation + Control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2849563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sz="2800" b="1" i="1" dirty="0" smtClean="0">
                <a:solidFill>
                  <a:srgbClr val="000000"/>
                </a:solidFill>
              </a:rPr>
              <a:t>computation</a:t>
            </a:r>
            <a:r>
              <a:rPr lang="en-US" sz="2800" dirty="0" smtClean="0">
                <a:solidFill>
                  <a:srgbClr val="000000"/>
                </a:solidFill>
              </a:rPr>
              <a:t>                     </a:t>
            </a:r>
            <a:r>
              <a:rPr lang="en-US" sz="2800" dirty="0">
                <a:solidFill>
                  <a:srgbClr val="000000"/>
                </a:solidFill>
              </a:rPr>
              <a:t>+                          </a:t>
            </a:r>
            <a:r>
              <a:rPr lang="en-US" sz="2800" b="1" i="1" dirty="0" smtClean="0">
                <a:solidFill>
                  <a:srgbClr val="000000"/>
                </a:solidFill>
              </a:rPr>
              <a:t>control</a:t>
            </a:r>
          </a:p>
          <a:p>
            <a:pPr marL="0" lvl="0" indent="0"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en-US" sz="2800" dirty="0" smtClean="0">
              <a:solidFill>
                <a:srgbClr val="0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12152"/>
              </p:ext>
            </p:extLst>
          </p:nvPr>
        </p:nvGraphicFramePr>
        <p:xfrm>
          <a:off x="933450" y="2515059"/>
          <a:ext cx="7277100" cy="5181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2400"/>
                <a:gridCol w="2209800"/>
                <a:gridCol w="1104900"/>
              </a:tblGrid>
              <a:tr h="3672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>
                          <a:solidFill>
                            <a:schemeClr val="bg1"/>
                          </a:solidFill>
                          <a:latin typeface="+mn-lt"/>
                          <a:cs typeface="Consolas"/>
                        </a:rPr>
                        <a:t>shellcode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  <a:latin typeface="+mn-lt"/>
                          <a:cs typeface="Consolas"/>
                        </a:rPr>
                        <a:t> (aka payload)</a:t>
                      </a:r>
                      <a:endParaRPr lang="en-US" sz="2800" dirty="0" smtClean="0">
                        <a:solidFill>
                          <a:schemeClr val="bg1"/>
                        </a:solidFill>
                        <a:latin typeface="+mn-lt"/>
                        <a:cs typeface="Consolas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+mn-lt"/>
                          <a:cs typeface="Consolas"/>
                        </a:rPr>
                        <a:t>padding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+mn-lt"/>
                          <a:cs typeface="Consolas"/>
                        </a:rPr>
                        <a:t>&amp;</a:t>
                      </a:r>
                      <a:r>
                        <a:rPr lang="en-US" sz="2800" dirty="0" err="1" smtClean="0">
                          <a:solidFill>
                            <a:schemeClr val="bg1"/>
                          </a:solidFill>
                          <a:latin typeface="+mn-lt"/>
                          <a:cs typeface="Consolas"/>
                        </a:rPr>
                        <a:t>buf</a:t>
                      </a:r>
                      <a:endParaRPr lang="en-US" sz="2800" dirty="0" smtClean="0">
                        <a:solidFill>
                          <a:schemeClr val="bg1"/>
                        </a:solidFill>
                        <a:latin typeface="+mn-lt"/>
                        <a:cs typeface="Consolas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5</a:t>
            </a:fld>
            <a:endParaRPr lang="en-US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4267200"/>
            <a:ext cx="8229600" cy="19812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77500" lnSpcReduction="20000"/>
          </a:bodyPr>
          <a:lstStyle>
            <a:lvl1pPr marL="292100" indent="-2921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1pPr>
            <a:lvl2pPr marL="635000" indent="-2921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2pPr>
            <a:lvl3pPr marL="914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3pPr>
            <a:lvl4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4pPr>
            <a:lvl5pPr marL="1320800" indent="-1778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code injection</a:t>
            </a:r>
          </a:p>
          <a:p>
            <a:r>
              <a:rPr lang="en-US" dirty="0" smtClean="0"/>
              <a:t>return-to-</a:t>
            </a:r>
            <a:r>
              <a:rPr lang="en-US" dirty="0" err="1" smtClean="0"/>
              <a:t>libc</a:t>
            </a:r>
            <a:endParaRPr lang="en-US" dirty="0" smtClean="0"/>
          </a:p>
          <a:p>
            <a:r>
              <a:rPr lang="en-US" dirty="0" smtClean="0"/>
              <a:t>Heap metadata overwrite</a:t>
            </a:r>
          </a:p>
          <a:p>
            <a:r>
              <a:rPr lang="en-US" dirty="0" smtClean="0"/>
              <a:t>return-oriented programming</a:t>
            </a:r>
          </a:p>
          <a:p>
            <a:r>
              <a:rPr lang="en-US" dirty="0" smtClean="0"/>
              <a:t>...</a:t>
            </a:r>
          </a:p>
          <a:p>
            <a:endParaRPr lang="en-US" dirty="0" smtClean="0"/>
          </a:p>
          <a:p>
            <a:pPr marL="0" indent="0">
              <a:buFont typeface="Arial"/>
              <a:buNone/>
            </a:pP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5092700" y="4267200"/>
            <a:ext cx="304800" cy="1600200"/>
          </a:xfrm>
          <a:prstGeom prst="rightBrac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5486400" y="4313237"/>
            <a:ext cx="3352800" cy="1325563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Same principle,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different mechanism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7334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Channeling Vulnerabilities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10077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... arise when control and data</a:t>
            </a:r>
            <a:br>
              <a:rPr lang="en-US" sz="2800" dirty="0" smtClean="0"/>
            </a:br>
            <a:r>
              <a:rPr lang="en-US" sz="2800" dirty="0" smtClean="0"/>
              <a:t>are mixed into one channel. </a:t>
            </a:r>
          </a:p>
          <a:p>
            <a:endParaRPr lang="en-US" sz="28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769709"/>
              </p:ext>
            </p:extLst>
          </p:nvPr>
        </p:nvGraphicFramePr>
        <p:xfrm>
          <a:off x="558624" y="3161490"/>
          <a:ext cx="8026752" cy="239268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006688"/>
                <a:gridCol w="2006688"/>
                <a:gridCol w="2006688"/>
                <a:gridCol w="200668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Situation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Channel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Control Channel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Security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Format</a:t>
                      </a:r>
                      <a:r>
                        <a:rPr lang="en-US" baseline="0" dirty="0" smtClean="0"/>
                        <a:t> Strings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 string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Format parameters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Disclose</a:t>
                      </a:r>
                      <a:r>
                        <a:rPr lang="en-US" baseline="0" dirty="0" smtClean="0"/>
                        <a:t> or write to memory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malloc</a:t>
                      </a:r>
                      <a:r>
                        <a:rPr lang="en-US" baseline="0" dirty="0" smtClean="0"/>
                        <a:t> buffers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malloc</a:t>
                      </a:r>
                      <a:r>
                        <a:rPr lang="en-US" dirty="0" smtClean="0"/>
                        <a:t>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Heap metadata info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Control hijack/write to memory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Stack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 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Control hijack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Phreaking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Voice or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Operator tones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Seize</a:t>
                      </a:r>
                      <a:r>
                        <a:rPr lang="en-US" baseline="0" dirty="0" smtClean="0"/>
                        <a:t> line control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802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overflows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Gaining control through...</a:t>
            </a:r>
          </a:p>
          <a:p>
            <a:pPr lvl="1"/>
            <a:r>
              <a:rPr lang="en-US" dirty="0" smtClean="0"/>
              <a:t>Overwriting saved return addresses</a:t>
            </a:r>
          </a:p>
          <a:p>
            <a:pPr lvl="1"/>
            <a:r>
              <a:rPr lang="en-US" dirty="0" smtClean="0"/>
              <a:t>Overwriting function pointers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13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212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 </a:t>
            </a:r>
            <a:r>
              <a:rPr lang="en-US" dirty="0" smtClean="0"/>
              <a:t>non-</a:t>
            </a:r>
            <a:r>
              <a:rPr lang="en-US" dirty="0" err="1" smtClean="0"/>
              <a:t>variadic</a:t>
            </a:r>
            <a:r>
              <a:rPr lang="en-US" dirty="0" smtClean="0"/>
              <a:t> functions, the compiler:</a:t>
            </a:r>
          </a:p>
          <a:p>
            <a:pPr lvl="1"/>
            <a:r>
              <a:rPr lang="en-US" dirty="0"/>
              <a:t>k</a:t>
            </a:r>
            <a:r>
              <a:rPr lang="en-US" dirty="0" smtClean="0"/>
              <a:t>nows number and types of arguments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mits instructions for caller to push arguments</a:t>
            </a:r>
            <a:br>
              <a:rPr lang="en-US" dirty="0" smtClean="0"/>
            </a:br>
            <a:r>
              <a:rPr lang="en-US" dirty="0" smtClean="0"/>
              <a:t>right to left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mits instructions for callee to access arguments</a:t>
            </a:r>
            <a:br>
              <a:rPr lang="en-US" dirty="0" smtClean="0"/>
            </a:br>
            <a:r>
              <a:rPr lang="en-US" dirty="0" smtClean="0"/>
              <a:t>via frame pointer (or stack pointer [advanced])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For variadic functions, the compiler emits instructions for the program to</a:t>
            </a:r>
          </a:p>
          <a:p>
            <a:pPr marL="0" indent="0" algn="ctr">
              <a:buNone/>
            </a:pPr>
            <a:r>
              <a:rPr lang="en-US" b="1" i="1" dirty="0" smtClean="0"/>
              <a:t>walk the stack at runtime for arguments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532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string exploits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Occur when the user can control the format string </a:t>
            </a:r>
            <a:r>
              <a:rPr lang="en-US" dirty="0" err="1"/>
              <a:t>specifier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Can be used to:</a:t>
            </a:r>
          </a:p>
          <a:p>
            <a:pPr marL="857250" lvl="1" indent="-514350">
              <a:buFont typeface="+mj-lt"/>
              <a:buAutoNum type="arabicPeriod"/>
            </a:pPr>
            <a:r>
              <a:rPr lang="en-US" dirty="0" smtClean="0"/>
              <a:t>View memory (e.g., information disclosure)</a:t>
            </a:r>
          </a:p>
          <a:p>
            <a:pPr marL="857250" lvl="1" indent="-514350">
              <a:buFont typeface="+mj-lt"/>
              <a:buAutoNum type="arabicPeriod"/>
            </a:pPr>
            <a:r>
              <a:rPr lang="en-US" dirty="0" smtClean="0"/>
              <a:t>Write to specific addresses</a:t>
            </a:r>
          </a:p>
          <a:p>
            <a:pPr marL="857250" lvl="1" indent="-514350">
              <a:buFont typeface="+mj-lt"/>
              <a:buAutoNum type="arabicPeriod"/>
            </a:pPr>
            <a:r>
              <a:rPr lang="en-US" dirty="0" err="1" smtClean="0"/>
              <a:t>sprintf</a:t>
            </a:r>
            <a:r>
              <a:rPr lang="en-US" dirty="0" smtClean="0"/>
              <a:t>: expand user input to cause a buffer overflow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10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aEgROsvYJr9WlM1wRei0f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R6xg7Dt6H5Yz7z7DT3FGn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P2pIhzqOomffMJobGx7WB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Zh0mnJPcxXhtguRpmTGS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kSMneHn7yrNI37IUbHZbP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YisUkgadgIqnX8zZu7Ppp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FyrKHrIYTvM1UtVkn7Xkb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iF9AlbcRmpT8DUszyJvhO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BWe54aJHs4EAfMB75wL1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8LQ0RNyeOUgm4dmg727FX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t2EGYrDYvMNeOse3jW8e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o2HWuJV9V0smEon833pS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jTHnLPpJTtpjhOmaO7APo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zPoT13JbwJyJILYBGNzMS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PuaqH871DqlPjSYRNl0I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Ly5AbdqNgCBf0UJBmA3u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nSs6CO0dMam9JBk6XUBQ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e3R47cZpEszDac84BBM3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TRa7ggC9TgYEEpfxHOdmv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z6r8XTiZ36SNaZT0VJNvz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FvyJO4UYPuVYh4G8iJQUc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aDbSJvOQYWtWxGbyfln2P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qvo4Ium2FZAvgeaSXL2Av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dmHq0BQ1hpzXQZzFl9NZ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T3wRDPQI7iQcqObivc0XF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mzPbYz0efPNzsEU8Y1bzh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7EzKt2EAZdYPGW2rQgHT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oQmxoneZL6N5saCe5YAE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BDXY5xaURne6gJoWDgm0r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2BtRPCaIjobNfIzphGOR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RmUTP9kjiP9IBlueIyK9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VstFmeZFbADCK7WVM1n06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Ew7eV3Yf65l1rspaM6kC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tY7C9JbeBmvHCbxp1qMTk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4ZAniMMJL3JzNWx8jWGWt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gJGtwBehFtG5s8EyLctmk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hREtCENoVH5wIQHOgavto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TIuptKbut6eYrOP3ZAuhy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ZVqNQWWiRQT1YWYca2dr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hJpSYcbVZ7HUIyZGTeyaf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5pQS4Mpr36K1EGnYXJ7W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k4dpdt8ZS4JTEZ268ovx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9HUjiVgO3ixj5MFEzWj4d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hL2oWRBIriIJUwvUadJ4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M879Xa5DQyah1pW5lDQqn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llUgrtPzeZmtp9hUZodlQ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AmR89EL5l9FQpGuGq7SR3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mq6mDfekQFA6KxoijaO8D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NzJAqiX5sYaQ0q1N1vR0j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giWWh8NI3U59CxC3PVnKd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WTxXgw8ihDTNirDu1PiJV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LQOtaYFWDyNEm2okRhzLD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fPebplUxstGG8G9MlaCk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0E4A5GY0a9CjBYfZzk255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YGUHa4Vo8jrTPA6Ofdzri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ZyBZkxJBNCN0cZvZL09Xw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3O5axlBhiUfGFoGnvT5L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SH9ETK5OwD1sC6C0wzNQ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E9VI8RHFmxuKWn0TsQcto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FdLAKvmvXail30JaCd7Qh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XR9fZD7XEx72tHWx6cjRz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sAj0ahdYmykbgTqvvJoZ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0V1Wiyq8TI2mgrCoimzhq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5wif0Q2wfUwWj2sLplz8mm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mCmg7wNBwsFtuDeGdSswQt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rIEdv18DG593JvVXcctEip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xl98tW482U5y9yxXQxUeK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t1cXzmRPhqG21gPc4NxFz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UDQWsNaB3icYR7VvmIgcD"/>
</p:tagLst>
</file>

<file path=ppt/theme/theme1.xml><?xml version="1.0" encoding="utf-8"?>
<a:theme xmlns:a="http://schemas.openxmlformats.org/drawingml/2006/main" name="template">
  <a:themeElements>
    <a:clrScheme name="DBrumley201205 1">
      <a:dk1>
        <a:srgbClr val="000000"/>
      </a:dk1>
      <a:lt1>
        <a:srgbClr val="FFFFFF"/>
      </a:lt1>
      <a:dk2>
        <a:srgbClr val="990000"/>
      </a:dk2>
      <a:lt2>
        <a:srgbClr val="E3E1E1"/>
      </a:lt2>
      <a:accent1>
        <a:srgbClr val="990000"/>
      </a:accent1>
      <a:accent2>
        <a:srgbClr val="E47932"/>
      </a:accent2>
      <a:accent3>
        <a:srgbClr val="00709E"/>
      </a:accent3>
      <a:accent4>
        <a:srgbClr val="595A5A"/>
      </a:accent4>
      <a:accent5>
        <a:srgbClr val="009446"/>
      </a:accent5>
      <a:accent6>
        <a:srgbClr val="936241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 w="28575" cap="rnd" cmpd="sng">
          <a:noFill/>
          <a:prstDash val="solid"/>
          <a:miter lim="800000"/>
        </a:ln>
        <a:effectLst/>
      </a:spPr>
      <a:bodyPr wrap="square" lIns="0" tIns="0" rIns="0" bIns="0" rtlCol="0" anchor="ctr" anchorCtr="1">
        <a:noAutofit/>
      </a:bodyPr>
      <a:lstStyle>
        <a:defPPr algn="ctr">
          <a:defRPr sz="2400"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28575" cap="rnd" cmpd="sng">
          <a:solidFill>
            <a:schemeClr val="tx1"/>
          </a:solidFill>
          <a:miter lim="800000"/>
          <a:headEnd type="none"/>
          <a:tailEnd type="non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 anchor="t" anchorCtr="0">
        <a:spAutoFit/>
      </a:bodyPr>
      <a:lstStyle>
        <a:defPPr>
          <a:defRPr sz="32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9927</TotalTime>
  <Words>443</Words>
  <Application>Microsoft Macintosh PowerPoint</Application>
  <PresentationFormat>On-screen Show (4:3)</PresentationFormat>
  <Paragraphs>179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template</vt:lpstr>
      <vt:lpstr>Review: Software Security</vt:lpstr>
      <vt:lpstr>Basic Execution Model</vt:lpstr>
      <vt:lpstr>cdecl – the default for Linux &amp; gcc</vt:lpstr>
      <vt:lpstr>Be prepared to draw and  analyze stack diagrams</vt:lpstr>
      <vt:lpstr>Control Flow Hijack:  Always Computation + Control</vt:lpstr>
      <vt:lpstr>Channeling Vulnerabilities</vt:lpstr>
      <vt:lpstr>Buffer overflows</vt:lpstr>
      <vt:lpstr>format strings</vt:lpstr>
      <vt:lpstr>format string exploits</vt:lpstr>
      <vt:lpstr>Defenses</vt:lpstr>
      <vt:lpstr>How to attack with ASLR?</vt:lpstr>
      <vt:lpstr>Return-Oriented Programming (ROP) how it works and when it is needed</vt:lpstr>
      <vt:lpstr>CFI</vt:lpstr>
      <vt:lpstr>Test</vt:lpstr>
      <vt:lpstr>PowerPoint Presentation</vt:lpstr>
      <vt:lpstr>END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Darpa Presentation</dc:title>
  <dc:creator>ed</dc:creator>
  <cp:lastModifiedBy>David Brumley</cp:lastModifiedBy>
  <cp:revision>4504</cp:revision>
  <dcterms:created xsi:type="dcterms:W3CDTF">2011-11-02T18:57:24Z</dcterms:created>
  <dcterms:modified xsi:type="dcterms:W3CDTF">2013-09-17T21:17:41Z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false</vt:lpwstr>
  </property>
  <property fmtid="{D5CDD505-2E9C-101B-9397-08002B2CF9AE}" pid="3" name="Google.Documents.DocumentId">
    <vt:lpwstr>11L1CS3lWunNfTuci5gPLtht4ZjOn7gyfIKyZn-f7p20</vt:lpwstr>
  </property>
  <property fmtid="{D5CDD505-2E9C-101B-9397-08002B2CF9AE}" pid="4" name="Google.Documents.RevisionId">
    <vt:lpwstr>13701622749194124332</vt:lpwstr>
  </property>
  <property fmtid="{D5CDD505-2E9C-101B-9397-08002B2CF9AE}" pid="5" name="Google.Documents.PreviousRevisionId">
    <vt:lpwstr>17594234182614114890</vt:lpwstr>
  </property>
  <property fmtid="{D5CDD505-2E9C-101B-9397-08002B2CF9AE}" pid="6" name="Google.Documents.PluginVersion">
    <vt:lpwstr>2.0.2424.7283</vt:lpwstr>
  </property>
  <property fmtid="{D5CDD505-2E9C-101B-9397-08002B2CF9AE}" pid="7" name="Google.Documents.MergeIncapabilityFlags">
    <vt:i4>0</vt:i4>
  </property>
</Properties>
</file>