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89" r:id="rId2"/>
    <p:sldId id="485" r:id="rId3"/>
    <p:sldId id="486" r:id="rId4"/>
    <p:sldId id="527" r:id="rId5"/>
    <p:sldId id="529" r:id="rId6"/>
    <p:sldId id="530" r:id="rId7"/>
    <p:sldId id="531" r:id="rId8"/>
    <p:sldId id="532" r:id="rId9"/>
    <p:sldId id="491" r:id="rId10"/>
    <p:sldId id="492" r:id="rId11"/>
    <p:sldId id="458" r:id="rId12"/>
    <p:sldId id="488" r:id="rId13"/>
    <p:sldId id="526" r:id="rId14"/>
    <p:sldId id="490" r:id="rId15"/>
    <p:sldId id="459" r:id="rId16"/>
    <p:sldId id="470" r:id="rId17"/>
    <p:sldId id="471" r:id="rId18"/>
    <p:sldId id="461" r:id="rId19"/>
    <p:sldId id="462" r:id="rId20"/>
    <p:sldId id="525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533" r:id="rId29"/>
    <p:sldId id="496" r:id="rId30"/>
    <p:sldId id="473" r:id="rId31"/>
    <p:sldId id="474" r:id="rId32"/>
    <p:sldId id="499" r:id="rId33"/>
    <p:sldId id="534" r:id="rId34"/>
    <p:sldId id="497" r:id="rId35"/>
    <p:sldId id="502" r:id="rId36"/>
    <p:sldId id="498" r:id="rId37"/>
    <p:sldId id="500" r:id="rId38"/>
    <p:sldId id="501" r:id="rId39"/>
    <p:sldId id="503" r:id="rId40"/>
    <p:sldId id="479" r:id="rId41"/>
    <p:sldId id="477" r:id="rId42"/>
    <p:sldId id="476" r:id="rId43"/>
    <p:sldId id="507" r:id="rId44"/>
    <p:sldId id="475" r:id="rId45"/>
    <p:sldId id="480" r:id="rId46"/>
    <p:sldId id="505" r:id="rId47"/>
    <p:sldId id="521" r:id="rId48"/>
    <p:sldId id="509" r:id="rId49"/>
    <p:sldId id="510" r:id="rId50"/>
    <p:sldId id="511" r:id="rId51"/>
    <p:sldId id="512" r:id="rId52"/>
    <p:sldId id="513" r:id="rId53"/>
    <p:sldId id="514" r:id="rId54"/>
    <p:sldId id="516" r:id="rId55"/>
    <p:sldId id="524" r:id="rId56"/>
    <p:sldId id="388" r:id="rId57"/>
    <p:sldId id="389" r:id="rId58"/>
    <p:sldId id="390" r:id="rId59"/>
    <p:sldId id="391" r:id="rId60"/>
    <p:sldId id="392" r:id="rId61"/>
    <p:sldId id="395" r:id="rId62"/>
    <p:sldId id="268" r:id="rId63"/>
    <p:sldId id="387" r:id="rId64"/>
    <p:sldId id="456" r:id="rId65"/>
    <p:sldId id="535" r:id="rId66"/>
    <p:sldId id="536" r:id="rId67"/>
    <p:sldId id="537" r:id="rId68"/>
    <p:sldId id="538" r:id="rId69"/>
    <p:sldId id="539" r:id="rId70"/>
    <p:sldId id="540" r:id="rId71"/>
    <p:sldId id="54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85"/>
            <p14:sldId id="486"/>
          </p14:sldIdLst>
        </p14:section>
        <p14:section name="Reference Monitor" id="{64B17C6A-FFD0-FB4A-AA38-3E50B59CE53F}">
          <p14:sldIdLst>
            <p14:sldId id="527"/>
            <p14:sldId id="529"/>
            <p14:sldId id="530"/>
            <p14:sldId id="531"/>
          </p14:sldIdLst>
        </p14:section>
        <p14:section name="CFI" id="{E7C6775B-E752-EF48-B368-86758FC82941}">
          <p14:sldIdLst>
            <p14:sldId id="532"/>
            <p14:sldId id="491"/>
            <p14:sldId id="492"/>
            <p14:sldId id="458"/>
          </p14:sldIdLst>
        </p14:section>
        <p14:section name="Control Flow Graphs" id="{685666EA-D347-A948-8503-BAE90A5779E5}">
          <p14:sldIdLst>
            <p14:sldId id="488"/>
            <p14:sldId id="526"/>
            <p14:sldId id="490"/>
            <p14:sldId id="459"/>
            <p14:sldId id="470"/>
            <p14:sldId id="471"/>
            <p14:sldId id="461"/>
            <p14:sldId id="462"/>
            <p14:sldId id="525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  <p14:section name="CFI Steps" id="{599781C8-B478-8B44-B190-2B1105BB27D1}">
          <p14:sldIdLst>
            <p14:sldId id="533"/>
            <p14:sldId id="496"/>
            <p14:sldId id="473"/>
            <p14:sldId id="474"/>
            <p14:sldId id="499"/>
            <p14:sldId id="534"/>
            <p14:sldId id="497"/>
            <p14:sldId id="502"/>
            <p14:sldId id="498"/>
            <p14:sldId id="500"/>
            <p14:sldId id="501"/>
            <p14:sldId id="503"/>
            <p14:sldId id="479"/>
            <p14:sldId id="477"/>
            <p14:sldId id="476"/>
            <p14:sldId id="507"/>
            <p14:sldId id="475"/>
            <p14:sldId id="480"/>
          </p14:sldIdLst>
        </p14:section>
        <p14:section name="SFI" id="{0A84F597-685F-CE4C-9556-B5CA3E561591}">
          <p14:sldIdLst>
            <p14:sldId id="505"/>
            <p14:sldId id="521"/>
            <p14:sldId id="509"/>
            <p14:sldId id="510"/>
            <p14:sldId id="511"/>
            <p14:sldId id="512"/>
            <p14:sldId id="513"/>
            <p14:sldId id="514"/>
            <p14:sldId id="516"/>
          </p14:sldIdLst>
        </p14:section>
        <p14:section name="NaCl" id="{7F62962F-8CCB-4A46-98AF-7E95DDA1C1BC}">
          <p14:sldIdLst>
            <p14:sldId id="524"/>
            <p14:sldId id="388"/>
            <p14:sldId id="389"/>
            <p14:sldId id="390"/>
            <p14:sldId id="391"/>
            <p14:sldId id="392"/>
            <p14:sldId id="395"/>
          </p14:sldIdLst>
        </p14:section>
        <p14:section name="Conclusion" id="{9261A7F0-4603-054A-9F9B-B1F21EA47009}">
          <p14:sldIdLst>
            <p14:sldId id="268"/>
            <p14:sldId id="387"/>
          </p14:sldIdLst>
        </p14:section>
        <p14:section name="Cherries" id="{61833DD4-085E-AD41-B5A7-86415516A8FD}">
          <p14:sldIdLst>
            <p14:sldId id="456"/>
          </p14:sldIdLst>
        </p14:section>
        <p14:section name="Stencils" id="{C36C102D-6D1A-D549-BCA1-2FF4955F838B}">
          <p14:sldIdLst>
            <p14:sldId id="535"/>
            <p14:sldId id="536"/>
            <p14:sldId id="537"/>
            <p14:sldId id="538"/>
            <p14:sldId id="539"/>
            <p14:sldId id="540"/>
            <p14:sldId id="54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87473" autoAdjust="0"/>
  </p:normalViewPr>
  <p:slideViewPr>
    <p:cSldViewPr snapToObjects="1">
      <p:cViewPr varScale="1">
        <p:scale>
          <a:sx n="69" d="100"/>
          <a:sy n="69" d="100"/>
        </p:scale>
        <p:origin x="-2168" y="-104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0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commentAuthors" Target="commentAuthors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</a:t>
            </a:r>
            <a:r>
              <a:rPr lang="en-US" sz="1200" b="1" dirty="0" smtClean="0"/>
              <a:t>flow-sensitive</a:t>
            </a:r>
            <a:r>
              <a:rPr lang="en-US" sz="1200" dirty="0" smtClean="0"/>
              <a:t> analysis takes into account the order of statements in a program. For example, a flow-insensitive pointer alias analysis may determine "variables </a:t>
            </a:r>
            <a:r>
              <a:rPr lang="en-US" sz="1200" i="1" dirty="0" smtClean="0"/>
              <a:t>x</a:t>
            </a:r>
            <a:r>
              <a:rPr lang="en-US" sz="1200" dirty="0" smtClean="0"/>
              <a:t> and </a:t>
            </a:r>
            <a:r>
              <a:rPr lang="en-US" sz="1200" i="1" dirty="0" smtClean="0"/>
              <a:t>y</a:t>
            </a:r>
            <a:r>
              <a:rPr lang="en-US" sz="1200" dirty="0" smtClean="0"/>
              <a:t> may refer to the same location", while a flow-sensitive analysis may determine "after statement 20, variables </a:t>
            </a:r>
            <a:r>
              <a:rPr lang="en-US" sz="1200" i="1" dirty="0" smtClean="0"/>
              <a:t>x</a:t>
            </a:r>
            <a:r>
              <a:rPr lang="en-US" sz="1200" dirty="0" smtClean="0"/>
              <a:t> and </a:t>
            </a:r>
            <a:r>
              <a:rPr lang="en-US" sz="1200" i="1" dirty="0" smtClean="0"/>
              <a:t>y</a:t>
            </a:r>
            <a:r>
              <a:rPr lang="en-US" sz="1200" dirty="0" smtClean="0"/>
              <a:t> may refer to the same location”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</a:t>
            </a:r>
            <a:r>
              <a:rPr lang="en-US" sz="1200" b="1" dirty="0" smtClean="0"/>
              <a:t>path-sensitive</a:t>
            </a:r>
            <a:r>
              <a:rPr lang="en-US" sz="1200" dirty="0" smtClean="0"/>
              <a:t> analysis computes different pieces of analysis information dependent on the predicates at conditional branch instructions. For instance, if a branch contains a condition </a:t>
            </a:r>
            <a:r>
              <a:rPr lang="en-US" sz="1200" i="1" dirty="0" smtClean="0"/>
              <a:t>x&gt;0</a:t>
            </a:r>
            <a:r>
              <a:rPr lang="en-US" sz="1200" dirty="0" smtClean="0"/>
              <a:t>, then on the </a:t>
            </a:r>
            <a:r>
              <a:rPr lang="en-US" sz="1200" i="1" dirty="0" smtClean="0"/>
              <a:t>fall-through</a:t>
            </a:r>
            <a:r>
              <a:rPr lang="en-US" sz="1200" dirty="0" smtClean="0"/>
              <a:t> path, the analysis would assume that </a:t>
            </a:r>
            <a:r>
              <a:rPr lang="en-US" sz="1200" i="1" dirty="0" smtClean="0"/>
              <a:t>x&lt;=0</a:t>
            </a:r>
            <a:r>
              <a:rPr lang="en-US" sz="1200" dirty="0" smtClean="0"/>
              <a:t> and on the target of the branch it would assume that indeed </a:t>
            </a:r>
            <a:r>
              <a:rPr lang="en-US" sz="1200" i="1" dirty="0" smtClean="0"/>
              <a:t>x&gt;0</a:t>
            </a:r>
            <a:r>
              <a:rPr lang="en-US" sz="1200" dirty="0" smtClean="0"/>
              <a:t> holds.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Data-flow analysis is inherently flow-sensitive. Data-flow analysis is typically path-insensitive, though it is possible to define data-flow equations that yield a path-sensitive analysis.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analysis,</a:t>
            </a:r>
            <a:r>
              <a:rPr lang="en-US" baseline="0" dirty="0" smtClean="0"/>
              <a:t> or even security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each instruction keeps a SET</a:t>
            </a:r>
            <a:r>
              <a:rPr lang="en-US" baseline="0" dirty="0" smtClean="0"/>
              <a:t> of destination =&gt; too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complexity is our</a:t>
            </a:r>
            <a:r>
              <a:rPr lang="en-US" sz="2000" baseline="0" dirty="0" smtClean="0"/>
              <a:t> enemy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baseline="0" dirty="0" smtClean="0"/>
              <a:t> non-temporal =&gt; load to L2 please, no reuse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 are often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Pop from stack, then jump.  TOC/TOU</a:t>
            </a:r>
            <a:r>
              <a:rPr lang="en-US" baseline="0" dirty="0" smtClean="0"/>
              <a:t>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Illustrates bonus.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conducted analysis on the 107 CERT advisories from 2000 to</a:t>
            </a:r>
            <a:r>
              <a:rPr lang="en-US" baseline="0" dirty="0" smtClean="0"/>
              <a:t> </a:t>
            </a:r>
            <a:r>
              <a:rPr lang="en-US" dirty="0" smtClean="0"/>
              <a:t>2003.</a:t>
            </a:r>
          </a:p>
          <a:p>
            <a:r>
              <a:rPr lang="en-US" dirty="0" smtClean="0"/>
              <a:t>Our survey of the CERT advisories indicates that</a:t>
            </a:r>
            <a:r>
              <a:rPr lang="en-US" baseline="0" dirty="0" smtClean="0"/>
              <a:t> </a:t>
            </a:r>
            <a:r>
              <a:rPr lang="en-US" dirty="0" smtClean="0"/>
              <a:t>UCIT vulnerabilities account for 65% of advisory entries.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research.microsoft.com</a:t>
            </a:r>
            <a:r>
              <a:rPr lang="en-US" dirty="0" smtClean="0"/>
              <a:t>/en-us/um/people/</a:t>
            </a:r>
            <a:r>
              <a:rPr lang="en-US" dirty="0" err="1" smtClean="0"/>
              <a:t>shuochen</a:t>
            </a:r>
            <a:r>
              <a:rPr lang="en-US" dirty="0" smtClean="0"/>
              <a:t>/papers/</a:t>
            </a:r>
            <a:r>
              <a:rPr lang="en-US" dirty="0" err="1" smtClean="0"/>
              <a:t>ieee-proc.pdf</a:t>
            </a:r>
            <a:endParaRPr lang="en-US" dirty="0" smtClean="0"/>
          </a:p>
          <a:p>
            <a:r>
              <a:rPr lang="en-US" dirty="0" smtClean="0"/>
              <a:t>Journal version of “XKI03” in</a:t>
            </a:r>
            <a:r>
              <a:rPr lang="en-US" baseline="0" dirty="0" smtClean="0"/>
              <a:t> CFI slides from Princeton.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4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id, data</a:t>
            </a:r>
            <a:r>
              <a:rPr lang="en-US" baseline="0" dirty="0" smtClean="0"/>
              <a:t> id, dedicated, shift amount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5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buffer overflow writes</a:t>
            </a:r>
            <a:r>
              <a:rPr lang="en-US" baseline="0" dirty="0" smtClean="0"/>
              <a:t> to contiguous memory; data </a:t>
            </a:r>
            <a:r>
              <a:rPr lang="en-US" baseline="0" dirty="0" err="1" smtClean="0"/>
              <a:t>ptr</a:t>
            </a:r>
            <a:r>
              <a:rPr lang="en-US" baseline="0" dirty="0" smtClean="0"/>
              <a:t> subterfuge allows you to skip over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box around “data memory” is to highlight we’re going to limit the power of the attacker</a:t>
            </a:r>
            <a:r>
              <a:rPr lang="en-US" baseline="0" dirty="0" smtClean="0"/>
              <a:t> for memory with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analysis,</a:t>
            </a:r>
            <a:r>
              <a:rPr lang="en-US" baseline="0" dirty="0" smtClean="0"/>
              <a:t> or even security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Block</a:t>
            </a:r>
          </a:p>
          <a:p>
            <a:r>
              <a:rPr lang="en-US" dirty="0" smtClean="0"/>
              <a:t>CFG,</a:t>
            </a:r>
            <a:r>
              <a:rPr lang="en-US" baseline="0" dirty="0" smtClean="0"/>
              <a:t> usually for procedures</a:t>
            </a:r>
            <a:endParaRPr lang="en-US" dirty="0" smtClean="0"/>
          </a:p>
          <a:p>
            <a:r>
              <a:rPr lang="en-US" dirty="0" smtClean="0"/>
              <a:t>Call Graph</a:t>
            </a:r>
          </a:p>
          <a:p>
            <a:r>
              <a:rPr lang="en-US" dirty="0" smtClean="0"/>
              <a:t>Super Graph</a:t>
            </a:r>
            <a:r>
              <a:rPr lang="en-US" baseline="0" dirty="0" smtClean="0"/>
              <a:t> by superimposing the two using call 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basic block (e.g., in runtime tools) All statements executed between jumps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</a:t>
            </a:r>
            <a:r>
              <a:rPr lang="en-US" sz="1200" b="1" dirty="0" smtClean="0"/>
              <a:t>context-sensitive</a:t>
            </a:r>
            <a:r>
              <a:rPr lang="en-US" sz="1200" dirty="0" smtClean="0"/>
              <a:t> analysis is an </a:t>
            </a:r>
            <a:r>
              <a:rPr lang="en-US" sz="1200" i="1" dirty="0" err="1" smtClean="0"/>
              <a:t>interprocedural</a:t>
            </a:r>
            <a:r>
              <a:rPr lang="en-US" sz="1200" dirty="0" smtClean="0"/>
              <a:t> analysis that considers the calling context when analyzing the target of a function call. In particular, using context information one can </a:t>
            </a:r>
            <a:r>
              <a:rPr lang="en-US" sz="1200" i="1" dirty="0" smtClean="0"/>
              <a:t>jump back</a:t>
            </a:r>
            <a:r>
              <a:rPr lang="en-US" sz="1200" dirty="0" smtClean="0"/>
              <a:t> to the original call site, whereas without that information, the analysis information has to be propagated back to all possible call sites, potentially losing 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365A97-04BF-E049-8B71-47229E58054F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618C55-B7FB-CF48-9057-CB0EAADEDE46}" type="datetime1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F7746AA-A7CA-9E46-8F0F-539CE2262B7D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1E9A64A-4B6A-5C4D-8649-353CCA9C7CF4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1963F5-ADA7-6041-8BE5-B12DBD281C1F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2E190D6-30F8-2A42-A999-C3B2A18B9CA5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0F934D9-7BC1-AC4D-8729-CC7A47035D7F}" type="datetime1">
              <a:rPr lang="en-US" smtClean="0"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8009-E0F7-F746-B160-230F98A149A2}" type="datetime1">
              <a:rPr lang="en-US" smtClean="0"/>
              <a:t>9/18/13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09717C9-43E9-0140-AA17-73B2A4BB3256}" type="datetime1">
              <a:rPr lang="en-US" smtClean="0"/>
              <a:t>9/18/13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A4935B5-8B26-7A4C-B00C-BFF4D2F9C1C1}" type="datetime1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E07B22D-5539-AD43-938B-6463933DEC58}" type="datetime1">
              <a:rPr lang="en-US" smtClean="0"/>
              <a:t>9/18/13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0ED8F6-EA16-FE4B-B5B2-1BD1CBCC7690}" type="datetime1">
              <a:rPr lang="en-US" smtClean="0"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tags" Target="../tags/tag2.xml"/><Relationship Id="rId16" Type="http://schemas.openxmlformats.org/officeDocument/2006/relationships/tags" Target="../tags/tag3.x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6D424CEA-12A0-7148-9CBA-A69D5F520C3C}" type="datetime1">
              <a:rPr lang="en-US" smtClean="0"/>
              <a:t>9/18/13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1.jpg"/><Relationship Id="rId1" Type="http://schemas.openxmlformats.org/officeDocument/2006/relationships/tags" Target="../tags/tag71.xml"/><Relationship Id="rId2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Control Flow </a:t>
            </a:r>
            <a:r>
              <a:rPr lang="en-US" b="1" dirty="0" smtClean="0"/>
              <a:t>Integrity &amp;</a:t>
            </a:r>
            <a:br>
              <a:rPr lang="en-US" b="1" dirty="0" smtClean="0"/>
            </a:br>
            <a:r>
              <a:rPr lang="en-US" b="1" dirty="0" smtClean="0"/>
              <a:t>Software </a:t>
            </a:r>
            <a:r>
              <a:rPr lang="en-US" b="1" dirty="0"/>
              <a:t>Fault Isolation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2133600"/>
            <a:ext cx="2362200" cy="674132"/>
            <a:chOff x="3200400" y="2133600"/>
            <a:chExt cx="2362200" cy="67413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4191000" y="1143000"/>
              <a:ext cx="381000" cy="23622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33451" y="2438400"/>
              <a:ext cx="89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“static”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improved slides on this in S12 temporal model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err="1" smtClean="0">
                <a:solidFill>
                  <a:schemeClr val="tx2"/>
                </a:solidFill>
              </a:rPr>
              <a:t>Defn</a:t>
            </a:r>
            <a:r>
              <a:rPr lang="en-US" sz="2400" b="1" i="1" u="sng" dirty="0" smtClean="0">
                <a:solidFill>
                  <a:schemeClr val="tx2"/>
                </a:solidFill>
              </a:rPr>
              <a:t> Basic Block</a:t>
            </a:r>
            <a:r>
              <a:rPr lang="en-US" sz="2400" b="1" i="1" dirty="0" smtClean="0">
                <a:solidFill>
                  <a:schemeClr val="tx2"/>
                </a:solidFill>
              </a:rPr>
              <a:t>: </a:t>
            </a:r>
            <a:r>
              <a:rPr lang="en-US" sz="2400" dirty="0" smtClean="0"/>
              <a:t>A consecutive sequence of instructions / code such that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instruction in each </a:t>
            </a:r>
            <a:r>
              <a:rPr lang="en-US" sz="2400" dirty="0" smtClean="0"/>
              <a:t>position </a:t>
            </a:r>
            <a:r>
              <a:rPr lang="en-US" sz="2400" dirty="0"/>
              <a:t>always executes </a:t>
            </a:r>
            <a:r>
              <a:rPr lang="en-US" sz="2400" dirty="0" smtClean="0"/>
              <a:t>before (dominates) all </a:t>
            </a:r>
            <a:r>
              <a:rPr lang="en-US" sz="2400" dirty="0"/>
              <a:t>those in later positions</a:t>
            </a:r>
            <a:r>
              <a:rPr lang="en-US" sz="2400" dirty="0" smtClean="0"/>
              <a:t>, and</a:t>
            </a:r>
          </a:p>
          <a:p>
            <a:r>
              <a:rPr lang="en-US" sz="2400" dirty="0" smtClean="0"/>
              <a:t>no outside instruction can execute </a:t>
            </a:r>
            <a:r>
              <a:rPr lang="en-US" sz="2400" dirty="0"/>
              <a:t>between two instructions in the </a:t>
            </a:r>
            <a:r>
              <a:rPr lang="en-US" sz="2400" dirty="0" smtClean="0"/>
              <a:t>sequence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" y="1828800"/>
            <a:ext cx="8153400" cy="1676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control is “straight”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(no jump targets except at </a:t>
            </a:r>
            <a:r>
              <a:rPr lang="en-US" sz="2800" dirty="0">
                <a:solidFill>
                  <a:schemeClr val="bg1"/>
                </a:solidFill>
              </a:rPr>
              <a:t>the beginning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>
                <a:solidFill>
                  <a:schemeClr val="bg1"/>
                </a:solidFill>
              </a:rPr>
              <a:t>jumps except at the end)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4053" y="4041401"/>
            <a:ext cx="3775547" cy="2435599"/>
            <a:chOff x="853918" y="3908154"/>
            <a:chExt cx="3775547" cy="2435599"/>
          </a:xfrm>
        </p:grpSpPr>
        <p:grpSp>
          <p:nvGrpSpPr>
            <p:cNvPr id="16" name="Group 15"/>
            <p:cNvGrpSpPr/>
            <p:nvPr/>
          </p:nvGrpSpPr>
          <p:grpSpPr>
            <a:xfrm>
              <a:off x="853918" y="3908154"/>
              <a:ext cx="1817305" cy="2435599"/>
              <a:chOff x="853918" y="3908154"/>
              <a:chExt cx="1817305" cy="24355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53918" y="3908154"/>
                <a:ext cx="1817305" cy="788149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1. x = y + z</a:t>
                </a:r>
              </a:p>
              <a:p>
                <a:r>
                  <a:rPr lang="en-US" sz="2000" dirty="0" smtClean="0"/>
                  <a:t>2.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53918" y="4805768"/>
                <a:ext cx="1817305" cy="1100125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3. x = y + z</a:t>
                </a:r>
              </a:p>
              <a:p>
                <a:r>
                  <a:rPr lang="en-US" sz="2000" dirty="0" smtClean="0"/>
                  <a:t>4.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  <a:p>
                <a:r>
                  <a:rPr lang="en-US" sz="2000" dirty="0" smtClean="0"/>
                  <a:t>5.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3918" y="5988841"/>
                <a:ext cx="1817305" cy="354912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6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3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43200" y="3908154"/>
              <a:ext cx="1886265" cy="2435599"/>
              <a:chOff x="2743200" y="3908154"/>
              <a:chExt cx="1886265" cy="2435599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2743200" y="3908154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4200" y="4772010"/>
                <a:ext cx="1505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3 static 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locks</a:t>
                </a:r>
                <a:endParaRPr 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953000" y="4041401"/>
            <a:ext cx="3738182" cy="2435599"/>
            <a:chOff x="5308732" y="3733800"/>
            <a:chExt cx="3738182" cy="2435599"/>
          </a:xfrm>
        </p:grpSpPr>
        <p:sp>
          <p:nvSpPr>
            <p:cNvPr id="10" name="Rectangle 9"/>
            <p:cNvSpPr/>
            <p:nvPr/>
          </p:nvSpPr>
          <p:spPr>
            <a:xfrm>
              <a:off x="5308732" y="4127873"/>
              <a:ext cx="1817305" cy="1647453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/>
                <a:t>1. x = y + z</a:t>
              </a:r>
            </a:p>
            <a:p>
              <a:r>
                <a:rPr lang="en-US" sz="2000" dirty="0" smtClean="0"/>
                <a:t>2. z = t +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/>
                <a:t>3. x = </a:t>
              </a:r>
              <a:r>
                <a:rPr lang="en-US" sz="2000" dirty="0" smtClean="0"/>
                <a:t>y + z</a:t>
              </a:r>
              <a:endParaRPr lang="en-US" sz="2000" dirty="0"/>
            </a:p>
            <a:p>
              <a:r>
                <a:rPr lang="en-US" sz="2000" dirty="0"/>
                <a:t>4. z = </a:t>
              </a:r>
              <a:r>
                <a:rPr lang="en-US" sz="2000" dirty="0" smtClean="0"/>
                <a:t>t + </a:t>
              </a:r>
              <a:r>
                <a:rPr lang="en-US" sz="2000" dirty="0" err="1" smtClean="0"/>
                <a:t>i</a:t>
              </a:r>
              <a:endParaRPr lang="en-US" sz="2000" dirty="0"/>
            </a:p>
            <a:p>
              <a:r>
                <a:rPr lang="en-US" sz="2000" dirty="0"/>
                <a:t>5. </a:t>
              </a:r>
              <a:r>
                <a:rPr lang="en-US" sz="2000" dirty="0" err="1"/>
                <a:t>jmp</a:t>
              </a:r>
              <a:r>
                <a:rPr lang="en-US" sz="2000" dirty="0"/>
                <a:t> </a:t>
              </a:r>
              <a:r>
                <a:rPr lang="en-US" sz="2000" dirty="0" smtClean="0"/>
                <a:t>1</a:t>
              </a:r>
              <a:endParaRPr lang="en-US" sz="2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08171" y="3733800"/>
              <a:ext cx="1838743" cy="2435599"/>
              <a:chOff x="7208171" y="3733800"/>
              <a:chExt cx="1838743" cy="2435599"/>
            </a:xfrm>
          </p:grpSpPr>
          <p:sp>
            <p:nvSpPr>
              <p:cNvPr id="11" name="Right Brace 10"/>
              <p:cNvSpPr/>
              <p:nvPr/>
            </p:nvSpPr>
            <p:spPr>
              <a:xfrm>
                <a:off x="7208171" y="3733800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43966" y="4597656"/>
                <a:ext cx="1402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1 dynamic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0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static </a:t>
            </a:r>
            <a:r>
              <a:rPr lang="en-US" b="1" i="1" dirty="0" smtClean="0"/>
              <a:t>Control Flow Graph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graph where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vertex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is </a:t>
            </a:r>
            <a:r>
              <a:rPr lang="en-US" dirty="0" smtClean="0"/>
              <a:t>a basic block, and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edge (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/>
              <a:t>)</a:t>
            </a:r>
            <a:r>
              <a:rPr lang="en-US" dirty="0"/>
              <a:t> if there </a:t>
            </a:r>
            <a:r>
              <a:rPr lang="en-US" b="1" i="1" dirty="0"/>
              <a:t>may</a:t>
            </a:r>
            <a:r>
              <a:rPr lang="en-US" dirty="0"/>
              <a:t> be a transfer </a:t>
            </a:r>
            <a:r>
              <a:rPr lang="en-US" dirty="0" smtClean="0"/>
              <a:t>of control </a:t>
            </a:r>
            <a:r>
              <a:rPr lang="en-US" dirty="0"/>
              <a:t>from </a:t>
            </a:r>
            <a:r>
              <a:rPr lang="en-US" dirty="0" smtClean="0"/>
              <a:t>block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to block</a:t>
            </a:r>
            <a:r>
              <a:rPr lang="en-US" i="1" dirty="0" smtClean="0"/>
              <a:t>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Historically, the scope of a “CFG” is limited to a </a:t>
            </a:r>
            <a:r>
              <a:rPr lang="en-US" dirty="0"/>
              <a:t>function or </a:t>
            </a:r>
            <a:r>
              <a:rPr lang="en-US" dirty="0" smtClean="0"/>
              <a:t>procedure, i.e., </a:t>
            </a:r>
            <a:r>
              <a:rPr lang="en-US" i="1" u="sng" dirty="0" smtClean="0">
                <a:solidFill>
                  <a:srgbClr val="990000"/>
                </a:solidFill>
              </a:rPr>
              <a:t>intra</a:t>
            </a:r>
            <a:r>
              <a:rPr lang="en-US" dirty="0" smtClean="0"/>
              <a:t>-procedural.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are functions. There is an edge (v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) if function v</a:t>
            </a:r>
            <a:r>
              <a:rPr lang="en-US" baseline="-25000" dirty="0" smtClean="0"/>
              <a:t>i</a:t>
            </a:r>
            <a:r>
              <a:rPr lang="en-US" dirty="0" smtClean="0"/>
              <a:t> calls function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green</a:t>
            </a:r>
            <a:r>
              <a:rPr lang="en-US" sz="2000" smtClean="0">
                <a:latin typeface="Courier"/>
                <a:cs typeface="Courier"/>
              </a:rPr>
              <a:t>();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...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809" y="5429478"/>
            <a:ext cx="1576457" cy="831936"/>
          </a:xfrm>
          <a:prstGeom prst="round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range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8580" y="5429478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9457" y="5451371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reen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cxnSp>
        <p:nvCxnSpPr>
          <p:cNvPr id="11" name="Curved Connector 10"/>
          <p:cNvCxnSpPr>
            <a:stCxn id="7" idx="0"/>
            <a:endCxn id="8" idx="0"/>
          </p:cNvCxnSpPr>
          <p:nvPr/>
        </p:nvCxnSpPr>
        <p:spPr>
          <a:xfrm rot="5400000" flipH="1" flipV="1">
            <a:off x="2955423" y="4138093"/>
            <a:ext cx="12700" cy="2582771"/>
          </a:xfrm>
          <a:prstGeom prst="curvedConnector3">
            <a:avLst>
              <a:gd name="adj1" fmla="val 526481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8" idx="0"/>
            <a:endCxn id="9" idx="0"/>
          </p:cNvCxnSpPr>
          <p:nvPr/>
        </p:nvCxnSpPr>
        <p:spPr>
          <a:xfrm rot="16200000" flipH="1">
            <a:off x="5516300" y="4159986"/>
            <a:ext cx="21893" cy="2560877"/>
          </a:xfrm>
          <a:prstGeom prst="curvedConnector3">
            <a:avLst>
              <a:gd name="adj1" fmla="val -3236811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590208" y="5160348"/>
            <a:ext cx="914692" cy="700149"/>
          </a:xfrm>
          <a:custGeom>
            <a:avLst/>
            <a:gdLst>
              <a:gd name="connsiteX0" fmla="*/ 0 w 914692"/>
              <a:gd name="connsiteY0" fmla="*/ 570070 h 700149"/>
              <a:gd name="connsiteX1" fmla="*/ 340009 w 914692"/>
              <a:gd name="connsiteY1" fmla="*/ 28 h 700149"/>
              <a:gd name="connsiteX2" fmla="*/ 910024 w 914692"/>
              <a:gd name="connsiteY2" fmla="*/ 590071 h 700149"/>
              <a:gd name="connsiteX3" fmla="*/ 0 w 914692"/>
              <a:gd name="connsiteY3" fmla="*/ 700079 h 7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692" h="700149">
                <a:moveTo>
                  <a:pt x="0" y="570070"/>
                </a:moveTo>
                <a:cubicBezTo>
                  <a:pt x="94169" y="283382"/>
                  <a:pt x="188338" y="-3306"/>
                  <a:pt x="340009" y="28"/>
                </a:cubicBezTo>
                <a:cubicBezTo>
                  <a:pt x="491680" y="3361"/>
                  <a:pt x="966692" y="473396"/>
                  <a:pt x="910024" y="590071"/>
                </a:cubicBezTo>
                <a:cubicBezTo>
                  <a:pt x="853356" y="706746"/>
                  <a:pt x="0" y="700079"/>
                  <a:pt x="0" y="70007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9" idx="2"/>
            <a:endCxn id="7" idx="2"/>
          </p:cNvCxnSpPr>
          <p:nvPr/>
        </p:nvCxnSpPr>
        <p:spPr>
          <a:xfrm rot="5400000" flipH="1">
            <a:off x="4224915" y="3700537"/>
            <a:ext cx="21893" cy="5143648"/>
          </a:xfrm>
          <a:prstGeom prst="curvedConnector3">
            <a:avLst>
              <a:gd name="adj1" fmla="val -214050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Superimpose CFGs of all procedures over the call graph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0647" y="4989564"/>
            <a:ext cx="1576457" cy="1751444"/>
          </a:xfrm>
          <a:prstGeom prst="roundRect">
            <a:avLst>
              <a:gd name="adj" fmla="val 14035"/>
            </a:avLst>
          </a:prstGeom>
          <a:solidFill>
            <a:srgbClr val="E4793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294798" y="520665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1: 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764" y="5101082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4764" y="5636435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4764" y="6171788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84283" y="593350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 smtClean="0"/>
              <a:t>: red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1926783" y="5101082"/>
            <a:ext cx="1357500" cy="10557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>
            <a:off x="1926783" y="6126164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1926783" y="5626516"/>
            <a:ext cx="1335604" cy="41256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7601" y="5122974"/>
            <a:ext cx="362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i="1" u="sng" dirty="0" smtClean="0">
                <a:solidFill>
                  <a:srgbClr val="990000"/>
                </a:solidFill>
              </a:rPr>
              <a:t>context sensitive </a:t>
            </a:r>
            <a:r>
              <a:rPr lang="en-US" sz="2800" dirty="0" smtClean="0"/>
              <a:t>super-graph for orange lines 1 and 2.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6883" y="2774853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2079183" y="5530916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Precision: Sensitive or Insensitive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more precise the analysis, the more accurate it reflects the “real” program behavior.</a:t>
            </a:r>
          </a:p>
          <a:p>
            <a:pPr lvl="1"/>
            <a:r>
              <a:rPr lang="en-US" sz="2400" dirty="0" smtClean="0"/>
              <a:t>More precise = more time to compute</a:t>
            </a:r>
          </a:p>
          <a:p>
            <a:pPr lvl="1"/>
            <a:r>
              <a:rPr lang="en-US" sz="2400" dirty="0" smtClean="0"/>
              <a:t>More precise = more space </a:t>
            </a:r>
          </a:p>
          <a:p>
            <a:pPr lvl="1"/>
            <a:r>
              <a:rPr lang="en-US" sz="2400" dirty="0" smtClean="0"/>
              <a:t>Limited by </a:t>
            </a:r>
            <a:r>
              <a:rPr lang="en-US" sz="2400" b="1" i="1" dirty="0" smtClean="0"/>
              <a:t>soundness/completeness </a:t>
            </a:r>
            <a:r>
              <a:rPr lang="en-US" sz="2400" dirty="0" smtClean="0"/>
              <a:t>tradeoff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Common Terminology in any Static Analysis:</a:t>
            </a:r>
          </a:p>
          <a:p>
            <a:pPr lvl="1"/>
            <a:r>
              <a:rPr lang="en-US" sz="2400" b="1" i="1" dirty="0" smtClean="0"/>
              <a:t>Context </a:t>
            </a:r>
            <a:r>
              <a:rPr lang="en-US" sz="2400" dirty="0" smtClean="0"/>
              <a:t>sensitive vs. context insensitive</a:t>
            </a:r>
          </a:p>
          <a:p>
            <a:pPr lvl="1"/>
            <a:r>
              <a:rPr lang="en-US" sz="2400" b="1" i="1" dirty="0" smtClean="0"/>
              <a:t>Flow</a:t>
            </a:r>
            <a:r>
              <a:rPr lang="en-US" sz="2400" dirty="0" smtClean="0"/>
              <a:t> sensitive vs. flow insensitive</a:t>
            </a:r>
          </a:p>
          <a:p>
            <a:pPr lvl="1"/>
            <a:r>
              <a:rPr lang="en-US" sz="2400" b="1" i="1" dirty="0" smtClean="0"/>
              <a:t>Path</a:t>
            </a:r>
            <a:r>
              <a:rPr lang="en-US" sz="2400" dirty="0" smtClean="0"/>
              <a:t> sensitive vs. path insensitive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271200" y="3035316"/>
            <a:ext cx="3181950" cy="24699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27805" cy="1143000"/>
          </a:xfrm>
        </p:spPr>
        <p:txBody>
          <a:bodyPr/>
          <a:lstStyle/>
          <a:p>
            <a:r>
              <a:rPr lang="en-US" dirty="0" smtClean="0"/>
              <a:t>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592578"/>
            <a:ext cx="38773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analysis says X is true, then X is true.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640866" y="3198427"/>
            <a:ext cx="3146072" cy="2306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1820" y="4330716"/>
            <a:ext cx="2004165" cy="7689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73" y="274638"/>
            <a:ext cx="44278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Completeness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3481" y="1592578"/>
            <a:ext cx="387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If X is true, then analysis says </a:t>
            </a:r>
            <a:r>
              <a:rPr lang="en-US" sz="2800" dirty="0"/>
              <a:t>X</a:t>
            </a:r>
            <a:r>
              <a:rPr lang="en-US" sz="2800" dirty="0" smtClean="0"/>
              <a:t> is true.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696964" y="4152037"/>
            <a:ext cx="2330422" cy="11184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703" y="5549916"/>
            <a:ext cx="276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Sound: Say nothing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5324" y="5549916"/>
            <a:ext cx="333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complete: Say everything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10" y="6106180"/>
            <a:ext cx="902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Sound and Complete: Say exactly the set of true things!</a:t>
            </a:r>
            <a:endParaRPr lang="en-US" sz="2800" b="1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5 at 22.09.00 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5" y="1417284"/>
            <a:ext cx="9060532" cy="43739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so far…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ducttap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72" y="2030984"/>
            <a:ext cx="4568028" cy="4674616"/>
          </a:xfrm>
          <a:prstGeom prst="rect">
            <a:avLst/>
          </a:prstGeom>
        </p:spPr>
      </p:pic>
      <p:sp>
        <p:nvSpPr>
          <p:cNvPr id="17" name="Folded Corner 16"/>
          <p:cNvSpPr/>
          <p:nvPr/>
        </p:nvSpPr>
        <p:spPr>
          <a:xfrm>
            <a:off x="381000" y="4800600"/>
            <a:ext cx="1905000" cy="175182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0" rtlCol="0" anchor="t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nauthorized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ontrol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nformation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ampering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6642556"/>
            <a:ext cx="3365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http://</a:t>
            </a:r>
            <a:r>
              <a:rPr lang="en-US" sz="800" dirty="0" err="1"/>
              <a:t>propercourse.blogspot.com</a:t>
            </a:r>
            <a:r>
              <a:rPr lang="en-US" sz="800" dirty="0"/>
              <a:t>/2010/05/</a:t>
            </a:r>
            <a:r>
              <a:rPr lang="en-US" sz="800" dirty="0" err="1"/>
              <a:t>i</a:t>
            </a:r>
            <a:r>
              <a:rPr lang="en-US" sz="800" dirty="0"/>
              <a:t>-believe-in-duct-</a:t>
            </a:r>
            <a:r>
              <a:rPr lang="en-US" sz="800" dirty="0" err="1"/>
              <a:t>tape.html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25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Soundness, Completeness, Precision, Recall, False Negative, False Positive, All that Jazz…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Imagine we are building a </a:t>
            </a:r>
            <a:r>
              <a:rPr lang="en-US" i="1" dirty="0" smtClean="0"/>
              <a:t>classifier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b="1" dirty="0" smtClean="0"/>
              <a:t>Ground truth:	</a:t>
            </a:r>
            <a:r>
              <a:rPr lang="en-US" dirty="0" smtClean="0"/>
              <a:t>things on the left is “in”.</a:t>
            </a:r>
            <a:br>
              <a:rPr lang="en-US" dirty="0" smtClean="0"/>
            </a:br>
            <a:r>
              <a:rPr lang="en-US" b="1" dirty="0"/>
              <a:t>O</a:t>
            </a:r>
            <a:r>
              <a:rPr lang="en-US" b="1" dirty="0" smtClean="0"/>
              <a:t>ur classifier:</a:t>
            </a:r>
            <a:r>
              <a:rPr lang="en-US" dirty="0" smtClean="0"/>
              <a:t>	things inside circle is “in”.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1" y="3200400"/>
            <a:ext cx="3809999" cy="3292475"/>
            <a:chOff x="457200" y="3200400"/>
            <a:chExt cx="4572000" cy="3292475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200400"/>
              <a:ext cx="4572000" cy="3292475"/>
              <a:chOff x="762000" y="3200400"/>
              <a:chExt cx="4572000" cy="32924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62000" y="3200400"/>
                <a:ext cx="2286000" cy="3292475"/>
              </a:xfrm>
              <a:prstGeom prst="rect">
                <a:avLst/>
              </a:prstGeom>
              <a:solidFill>
                <a:schemeClr val="accent5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48000" y="3200400"/>
                <a:ext cx="2286000" cy="329247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066800" y="3627437"/>
              <a:ext cx="3352800" cy="24384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79" y="3429000"/>
              <a:ext cx="7203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FN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429000"/>
              <a:ext cx="74464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TN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0642" y="4520624"/>
              <a:ext cx="6959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TP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8959" y="4520624"/>
              <a:ext cx="6716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FP</a:t>
              </a:r>
              <a:endParaRPr lang="en-US" sz="3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91000" y="3265944"/>
            <a:ext cx="49347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Sound</a:t>
            </a:r>
            <a:r>
              <a:rPr lang="en-US" sz="2400" dirty="0" smtClean="0"/>
              <a:t> means</a:t>
            </a:r>
            <a:r>
              <a:rPr lang="en-US" sz="2400" dirty="0" smtClean="0">
                <a:sym typeface="Wingdings"/>
              </a:rPr>
              <a:t> FP</a:t>
            </a:r>
            <a:r>
              <a:rPr lang="en-US" sz="2400" dirty="0" smtClean="0"/>
              <a:t> is empty</a:t>
            </a:r>
          </a:p>
          <a:p>
            <a:r>
              <a:rPr lang="en-US" sz="2400" b="1" dirty="0" smtClean="0"/>
              <a:t>Complete</a:t>
            </a:r>
            <a:r>
              <a:rPr lang="en-US" sz="2400" dirty="0" smtClean="0"/>
              <a:t> means FN is empty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Precision</a:t>
            </a:r>
            <a:r>
              <a:rPr lang="en-US" sz="2400" dirty="0" smtClean="0"/>
              <a:t> </a:t>
            </a:r>
            <a:r>
              <a:rPr lang="en-US" sz="2400" dirty="0"/>
              <a:t>=</a:t>
            </a:r>
            <a:r>
              <a:rPr lang="en-US" sz="2400" dirty="0" smtClean="0"/>
              <a:t> TP/(TP+FP)</a:t>
            </a:r>
          </a:p>
          <a:p>
            <a:r>
              <a:rPr lang="en-US" sz="2400" b="1" dirty="0" smtClean="0"/>
              <a:t>Recall</a:t>
            </a:r>
            <a:r>
              <a:rPr lang="en-US" sz="2400" dirty="0" smtClean="0"/>
              <a:t> = TP/(FN+TP)</a:t>
            </a:r>
          </a:p>
          <a:p>
            <a:r>
              <a:rPr lang="en-US" sz="2400" b="1" dirty="0" smtClean="0"/>
              <a:t>False Positive Rate </a:t>
            </a:r>
            <a:r>
              <a:rPr lang="en-US" sz="2400" dirty="0" smtClean="0"/>
              <a:t>= FP/(TP+FP)</a:t>
            </a:r>
          </a:p>
          <a:p>
            <a:r>
              <a:rPr lang="en-US" sz="2400" b="1" dirty="0" smtClean="0"/>
              <a:t>False Negative Rate </a:t>
            </a:r>
            <a:r>
              <a:rPr lang="en-US" sz="2400" dirty="0"/>
              <a:t>=</a:t>
            </a:r>
            <a:r>
              <a:rPr lang="en-US" sz="2400" dirty="0" smtClean="0"/>
              <a:t> FN/(FN+TN)</a:t>
            </a:r>
          </a:p>
          <a:p>
            <a:r>
              <a:rPr lang="en-US" sz="2400" b="1" dirty="0" smtClean="0"/>
              <a:t>Accuracy</a:t>
            </a:r>
            <a:r>
              <a:rPr lang="en-US" sz="2400" dirty="0" smtClean="0"/>
              <a:t> = (TP+TN)/(</a:t>
            </a:r>
            <a:r>
              <a:rPr lang="en-US" sz="2400" dirty="0" err="1" smtClean="0"/>
              <a:t>Σ</a:t>
            </a:r>
            <a:r>
              <a:rPr lang="en-US" sz="2400" smtClean="0"/>
              <a:t> everything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51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46"/>
            <a:ext cx="8229600" cy="50096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Whether different calling contexts are distinguished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7" y="2358886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yellow()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358886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358886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yellow();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54988" y="4088312"/>
            <a:ext cx="2819742" cy="1093288"/>
          </a:xfrm>
          <a:prstGeom prst="wedgeRoundRectCallout">
            <a:avLst>
              <a:gd name="adj1" fmla="val -67178"/>
              <a:gd name="adj2" fmla="val -96528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Context sensitive distinguishes 2 different calls to red(-)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" y="1598663"/>
            <a:ext cx="2301601" cy="1116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a = id(4);</a:t>
            </a:r>
            <a:br>
              <a:rPr lang="en-US" sz="2400" dirty="0" smtClean="0">
                <a:latin typeface="Courier"/>
                <a:cs typeface="Courier"/>
              </a:rPr>
            </a:b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455" y="164244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283530" y="183948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1933207" y="216788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283530" y="1822838"/>
            <a:ext cx="1269925" cy="892371"/>
          </a:xfrm>
          <a:prstGeom prst="curved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1933208" y="2473445"/>
            <a:ext cx="2092277" cy="591201"/>
          </a:xfrm>
          <a:prstGeom prst="curvedConnector3">
            <a:avLst/>
          </a:prstGeom>
          <a:ln>
            <a:solidFill>
              <a:srgbClr val="00944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0791" y="1642449"/>
            <a:ext cx="248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Context-Sensitive</a:t>
            </a:r>
            <a:br>
              <a:rPr lang="en-US" sz="2400" dirty="0" smtClean="0"/>
            </a:br>
            <a:r>
              <a:rPr lang="en-US" dirty="0" smtClean="0"/>
              <a:t>(color denotes </a:t>
            </a:r>
            <a:br>
              <a:rPr lang="en-US" dirty="0" smtClean="0"/>
            </a:br>
            <a:r>
              <a:rPr lang="en-US" dirty="0" smtClean="0"/>
              <a:t>matching call/ret)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8986" y="4619053"/>
            <a:ext cx="2301601" cy="1116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a = id(4);</a:t>
            </a:r>
            <a:br>
              <a:rPr lang="en-US" sz="2400" smtClean="0">
                <a:latin typeface="Courier"/>
                <a:cs typeface="Courier"/>
              </a:rPr>
            </a:br>
            <a:endParaRPr lang="en-US" sz="240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9664" y="466283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2239739" y="485987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1889416" y="518827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35275" y="4870838"/>
            <a:ext cx="1269925" cy="86476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889417" y="5493835"/>
            <a:ext cx="2092277" cy="591201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1009" y="4682363"/>
            <a:ext cx="25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Context-Insensitive</a:t>
            </a:r>
            <a:br>
              <a:rPr lang="en-US" sz="2400" dirty="0" smtClean="0"/>
            </a:br>
            <a:r>
              <a:rPr lang="en-US" sz="2400" dirty="0" smtClean="0"/>
              <a:t>(note merging)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8986" y="3962643"/>
            <a:ext cx="85078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488" y="3272961"/>
            <a:ext cx="558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sensitive can tell one call returns 4, the other 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0279" y="6308209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insensitive will say both calls return {4,5}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3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271"/>
            <a:ext cx="8610600" cy="3873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flow</a:t>
            </a:r>
            <a:r>
              <a:rPr lang="en-US" sz="2800" dirty="0" smtClean="0"/>
              <a:t> sensitive analysis considers the order (flow) of statements</a:t>
            </a:r>
          </a:p>
          <a:p>
            <a:pPr lvl="1"/>
            <a:r>
              <a:rPr lang="en-US" sz="2400" dirty="0" smtClean="0"/>
              <a:t>Flow insensitive = usually linear-type algorithm</a:t>
            </a:r>
          </a:p>
          <a:p>
            <a:pPr lvl="1"/>
            <a:r>
              <a:rPr lang="en-US" sz="2400" dirty="0" smtClean="0"/>
              <a:t>Flow sensitive = usually at least quadratic (dataflow)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400" dirty="0" smtClean="0"/>
              <a:t>Type checking is flow insensitive since a variable has a single type regardless of the order of statements</a:t>
            </a:r>
          </a:p>
          <a:p>
            <a:pPr lvl="1"/>
            <a:r>
              <a:rPr lang="en-US" sz="2400" dirty="0" smtClean="0"/>
              <a:t>Detecting uninitialized variables requires flow sensitivity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82991" y="5210547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22839" y="5316119"/>
            <a:ext cx="3021543" cy="1138439"/>
          </a:xfrm>
          <a:prstGeom prst="wedgeRoundRectCallout">
            <a:avLst>
              <a:gd name="adj1" fmla="val -84713"/>
              <a:gd name="adj2" fmla="val -25466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Flow sensitive can distinguish values of x, flow insensitive cannot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752" y="2605273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1. 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n. 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sensitive:</a:t>
            </a:r>
            <a:br>
              <a:rPr lang="en-US" sz="2400" dirty="0" smtClean="0"/>
            </a:br>
            <a:r>
              <a:rPr lang="en-US" sz="2400" dirty="0" smtClean="0"/>
              <a:t>x is the constant 4 at line 1, x is the constant 5 at line n 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insensitive:</a:t>
            </a:r>
            <a:br>
              <a:rPr lang="en-US" sz="2400" dirty="0" smtClean="0"/>
            </a:br>
            <a:r>
              <a:rPr lang="en-US" sz="2400" dirty="0" smtClean="0"/>
              <a:t>x is not a constant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3021543" y="2605273"/>
            <a:ext cx="634962" cy="16200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path sensitive analysis maintains branch conditions along each </a:t>
            </a:r>
            <a:r>
              <a:rPr lang="en-US" b="1" i="1" dirty="0" smtClean="0"/>
              <a:t>execution path</a:t>
            </a:r>
          </a:p>
          <a:p>
            <a:pPr lvl="1"/>
            <a:r>
              <a:rPr lang="en-US" dirty="0" smtClean="0"/>
              <a:t>Requires extreme care to make scalable</a:t>
            </a:r>
          </a:p>
          <a:p>
            <a:pPr lvl="1"/>
            <a:r>
              <a:rPr lang="en-US" dirty="0" smtClean="0"/>
              <a:t>Subsumes flow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1129"/>
            <a:ext cx="3418258" cy="360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"/>
                <a:cs typeface="Courier"/>
              </a:rPr>
              <a:t>1. if(x &gt;= 0)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2.   y = x;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3. else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4.   y = -x;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sensitive:</a:t>
            </a:r>
            <a:br>
              <a:rPr lang="en-US" sz="2400" dirty="0" smtClean="0"/>
            </a:br>
            <a:r>
              <a:rPr lang="en-US" sz="2400" dirty="0" smtClean="0"/>
              <a:t>y &gt;= 0 at line 2,</a:t>
            </a:r>
            <a:br>
              <a:rPr lang="en-US" sz="2400" dirty="0" smtClean="0"/>
            </a:br>
            <a:r>
              <a:rPr lang="en-US" sz="2400" dirty="0" smtClean="0"/>
              <a:t>y </a:t>
            </a:r>
            <a:r>
              <a:rPr lang="en-US" sz="2400" dirty="0"/>
              <a:t>&gt;</a:t>
            </a:r>
            <a:r>
              <a:rPr lang="en-US" sz="2400" dirty="0" smtClean="0"/>
              <a:t> 0 at line 4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insensitive:</a:t>
            </a:r>
            <a:br>
              <a:rPr lang="en-US" sz="2400" dirty="0" smtClean="0"/>
            </a:br>
            <a:r>
              <a:rPr lang="en-US" sz="2400" dirty="0" smtClean="0"/>
              <a:t>y is not a constant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3240496" y="2421129"/>
            <a:ext cx="634962" cy="23791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 path sensitive analysis approximates behavior due to:</a:t>
            </a:r>
          </a:p>
          <a:p>
            <a:r>
              <a:rPr lang="en-US" dirty="0" smtClean="0"/>
              <a:t>loops/recursion </a:t>
            </a:r>
          </a:p>
          <a:p>
            <a:r>
              <a:rPr lang="en-US" dirty="0" smtClean="0"/>
              <a:t>unrealizable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95800"/>
            <a:ext cx="8686801" cy="1817124"/>
            <a:chOff x="457199" y="4495800"/>
            <a:chExt cx="8686801" cy="181712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7199" y="4495800"/>
              <a:ext cx="8686801" cy="18171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urier"/>
                  <a:cs typeface="Courier"/>
                </a:rPr>
                <a:t>1. if(a</a:t>
              </a:r>
              <a:r>
                <a:rPr lang="en-US" sz="2400" baseline="30000" dirty="0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+ </a:t>
              </a:r>
              <a:r>
                <a:rPr lang="en-US" sz="2400" dirty="0" err="1" smtClean="0">
                  <a:latin typeface="Courier"/>
                  <a:cs typeface="Courier"/>
                </a:rPr>
                <a:t>b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= </a:t>
              </a:r>
              <a:r>
                <a:rPr lang="en-US" sz="2400" dirty="0" err="1" smtClean="0">
                  <a:latin typeface="Courier"/>
                  <a:cs typeface="Courier"/>
                </a:rPr>
                <a:t>c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&amp;&amp; n&gt;2 &amp;&amp; a&gt;0 &amp;&amp; b&gt;0 &amp;&amp; c&gt;0)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2.   x = 7;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3. else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4.   x = 8;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4795057" y="5265949"/>
              <a:ext cx="3021545" cy="806150"/>
            </a:xfrm>
            <a:prstGeom prst="wedgeRoundRectCallout">
              <a:avLst>
                <a:gd name="adj1" fmla="val -106799"/>
                <a:gd name="adj2" fmla="val -59201"/>
                <a:gd name="adj3" fmla="val 16667"/>
              </a:avLst>
            </a:pr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/>
                <a:t>Unrealizable path. </a:t>
              </a:r>
              <a:br>
                <a:rPr lang="en-US" sz="2400" dirty="0" smtClean="0"/>
              </a:br>
              <a:r>
                <a:rPr lang="en-US" sz="2400" dirty="0" smtClean="0"/>
                <a:t>x will always be 8</a:t>
              </a:r>
              <a:endParaRPr lang="en-US" sz="24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(Analysis)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Cowan et al., USENIX </a:t>
            </a:r>
            <a:r>
              <a:rPr lang="en-US" sz="2800" dirty="0"/>
              <a:t>Security </a:t>
            </a:r>
            <a:r>
              <a:rPr lang="en-US" sz="2800" dirty="0" smtClean="0"/>
              <a:t>1998</a:t>
            </a:r>
          </a:p>
          <a:p>
            <a:pPr marL="0" indent="0">
              <a:buNone/>
            </a:pPr>
            <a:r>
              <a:rPr lang="en-US" sz="2800" dirty="0" err="1" smtClean="0"/>
              <a:t>StackGuard</a:t>
            </a:r>
            <a:r>
              <a:rPr lang="en-US" sz="2800" dirty="0"/>
              <a:t>: Automatic Adaptive Detection and Prevention of Buffer-Overflow </a:t>
            </a:r>
            <a:r>
              <a:rPr lang="en-US" sz="2800" dirty="0" smtClean="0"/>
              <a:t>Attacks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i="1" dirty="0" smtClean="0"/>
              <a:t>“Programs </a:t>
            </a:r>
            <a:r>
              <a:rPr lang="en-US" sz="2800" i="1" dirty="0"/>
              <a:t>compiled with </a:t>
            </a:r>
            <a:r>
              <a:rPr lang="en-US" sz="2800" i="1" dirty="0" err="1"/>
              <a:t>StackGuard</a:t>
            </a:r>
            <a:r>
              <a:rPr lang="en-US" sz="2800" i="1" dirty="0"/>
              <a:t> </a:t>
            </a:r>
            <a:r>
              <a:rPr lang="en-US" sz="2800" i="1" dirty="0" smtClean="0"/>
              <a:t>are safe </a:t>
            </a:r>
            <a:r>
              <a:rPr lang="en-US" sz="2800" i="1" dirty="0"/>
              <a:t>from </a:t>
            </a:r>
            <a:r>
              <a:rPr lang="en-US" sz="2800" b="1" i="1" dirty="0"/>
              <a:t>buffer overflow attack</a:t>
            </a:r>
            <a:r>
              <a:rPr lang="en-US" sz="2800" i="1" dirty="0" smtClean="0"/>
              <a:t>, regardless </a:t>
            </a:r>
            <a:r>
              <a:rPr lang="en-US" sz="2800" i="1" dirty="0"/>
              <a:t>of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i="1" dirty="0"/>
              <a:t>software engineering quality of the program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7300" y="5318125"/>
            <a:ext cx="6629400" cy="1006475"/>
          </a:xfrm>
          <a:prstGeom prst="roundRect">
            <a:avLst/>
          </a:prstGeom>
          <a:solidFill>
            <a:srgbClr val="E479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 adversary is more powerful?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How powerful is powerful enough?</a:t>
            </a:r>
          </a:p>
        </p:txBody>
      </p:sp>
    </p:spTree>
    <p:extLst>
      <p:ext uri="{BB962C8B-B14F-4D97-AF65-F5344CB8AC3E}">
        <p14:creationId xmlns:p14="http://schemas.microsoft.com/office/powerpoint/2010/main" val="311048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2-02-06 at 03.55.0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CFG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867925" y="5013510"/>
            <a:ext cx="2361675" cy="1158690"/>
          </a:xfrm>
          <a:prstGeom prst="wedgeRoundRectCallout">
            <a:avLst>
              <a:gd name="adj1" fmla="val -52516"/>
              <a:gd name="adj2" fmla="val -104167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Two possible</a:t>
            </a:r>
            <a:br>
              <a:rPr lang="en-US" dirty="0" smtClean="0"/>
            </a:br>
            <a:r>
              <a:rPr lang="en-US" dirty="0" smtClean="0"/>
              <a:t>return sites due to</a:t>
            </a:r>
            <a:br>
              <a:rPr lang="en-US" dirty="0" smtClean="0"/>
            </a:br>
            <a:r>
              <a:rPr lang="en-US" dirty="0" smtClean="0"/>
              <a:t>context insensitivity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56156" y="1307068"/>
            <a:ext cx="2521044" cy="750332"/>
            <a:chOff x="5257800" y="1383268"/>
            <a:chExt cx="2521044" cy="750332"/>
          </a:xfrm>
        </p:grpSpPr>
        <p:grpSp>
          <p:nvGrpSpPr>
            <p:cNvPr id="12" name="Group 11"/>
            <p:cNvGrpSpPr/>
            <p:nvPr/>
          </p:nvGrpSpPr>
          <p:grpSpPr>
            <a:xfrm>
              <a:off x="5257800" y="1383268"/>
              <a:ext cx="2328684" cy="369332"/>
              <a:chOff x="5257800" y="1383268"/>
              <a:chExt cx="2328684" cy="3693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257800" y="1567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324600" y="1383268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direct calls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57800" y="1764268"/>
              <a:ext cx="2521044" cy="369332"/>
              <a:chOff x="5257800" y="1764268"/>
              <a:chExt cx="2521044" cy="3693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257800" y="1948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324600" y="1764268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indirect calls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9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06 at 03.55.0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Instrument Binary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3799"/>
            <a:ext cx="8229600" cy="76236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Insert a unique number at each destination</a:t>
            </a:r>
          </a:p>
          <a:p>
            <a:r>
              <a:rPr lang="en-US" sz="2400" dirty="0" smtClean="0"/>
              <a:t>Two destinations are equivalent if CFG contains edges</a:t>
            </a:r>
            <a:br>
              <a:rPr lang="en-US" sz="2400" dirty="0" smtClean="0"/>
            </a:br>
            <a:r>
              <a:rPr lang="en-US" sz="2400" dirty="0" smtClean="0"/>
              <a:t>to each from the same source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00944" y="1181231"/>
            <a:ext cx="4443868" cy="919508"/>
          </a:xfrm>
          <a:prstGeom prst="wedgeRoundRectCallout">
            <a:avLst>
              <a:gd name="adj1" fmla="val 6187"/>
              <a:gd name="adj2" fmla="val 133928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call 17, R: transfer control to R </a:t>
            </a:r>
            <a:br>
              <a:rPr lang="en-US" dirty="0" smtClean="0"/>
            </a:br>
            <a:r>
              <a:rPr lang="en-US" dirty="0" smtClean="0"/>
              <a:t>only when R has label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876800"/>
            <a:ext cx="2935871" cy="649051"/>
          </a:xfrm>
          <a:prstGeom prst="wedgeRoundRectCallout">
            <a:avLst>
              <a:gd name="adj1" fmla="val 40132"/>
              <a:gd name="adj2" fmla="val -83329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ret 23: transfer control to only label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CFI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jump targets</a:t>
            </a:r>
            <a:r>
              <a:rPr lang="en-US" dirty="0" smtClean="0"/>
              <a:t> </a:t>
            </a:r>
            <a:r>
              <a:rPr lang="en-US" sz="2400" dirty="0" smtClean="0"/>
              <a:t>(e.g</a:t>
            </a:r>
            <a:r>
              <a:rPr lang="en-US" sz="2400" dirty="0"/>
              <a:t>. </a:t>
            </a:r>
            <a:r>
              <a:rPr lang="en-US" sz="2400" dirty="0">
                <a:latin typeface="Consolas"/>
                <a:cs typeface="Consolas"/>
              </a:rPr>
              <a:t>call </a:t>
            </a:r>
            <a:r>
              <a:rPr lang="en-US" sz="2400" dirty="0" smtClean="0">
                <a:latin typeface="Consolas"/>
                <a:cs typeface="Consolas"/>
              </a:rPr>
              <a:t>0x12345678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are all targets valid according to CFG?</a:t>
            </a:r>
          </a:p>
          <a:p>
            <a:r>
              <a:rPr lang="en-US" b="1" dirty="0" smtClean="0"/>
              <a:t>IDs</a:t>
            </a:r>
          </a:p>
          <a:p>
            <a:pPr lvl="1"/>
            <a:r>
              <a:rPr lang="en-US" dirty="0" smtClean="0"/>
              <a:t>is there an ID right after every entry point?</a:t>
            </a:r>
          </a:p>
          <a:p>
            <a:pPr lvl="1"/>
            <a:r>
              <a:rPr lang="en-US" dirty="0" smtClean="0"/>
              <a:t>does any ID appear in the binary by accident?</a:t>
            </a:r>
          </a:p>
          <a:p>
            <a:r>
              <a:rPr lang="en-US" b="1" dirty="0" smtClean="0"/>
              <a:t>ID Checks</a:t>
            </a:r>
          </a:p>
          <a:p>
            <a:pPr lvl="1"/>
            <a:r>
              <a:rPr lang="en-US" dirty="0" smtClean="0"/>
              <a:t>is there a check before every control transfer?</a:t>
            </a:r>
          </a:p>
          <a:p>
            <a:pPr lvl="1"/>
            <a:r>
              <a:rPr lang="en-US" dirty="0" smtClean="0"/>
              <a:t>does each check respect the CFG?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419100" y="5809357"/>
            <a:ext cx="8305800" cy="63546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asy to implement correctly =&gt; trustworthy</a:t>
            </a:r>
          </a:p>
        </p:txBody>
      </p:sp>
    </p:spTree>
    <p:extLst>
      <p:ext uri="{BB962C8B-B14F-4D97-AF65-F5344CB8AC3E}">
        <p14:creationId xmlns:p14="http://schemas.microsoft.com/office/powerpoint/2010/main" val="15295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about indirect jumps and ret?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Checks</a:t>
            </a:r>
            <a:endParaRPr lang="en-US" dirty="0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43400" y="609600"/>
            <a:ext cx="4038600" cy="1905000"/>
            <a:chOff x="4343400" y="609600"/>
            <a:chExt cx="4038600" cy="19050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791200" y="609600"/>
              <a:ext cx="2590800" cy="762000"/>
            </a:xfrm>
            <a:prstGeom prst="wedgeRoundRectCallout">
              <a:avLst>
                <a:gd name="adj1" fmla="val -68265"/>
                <a:gd name="adj2" fmla="val 16329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286000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081" y="2911880"/>
            <a:ext cx="7984719" cy="2747296"/>
            <a:chOff x="702081" y="2911880"/>
            <a:chExt cx="7984719" cy="2747296"/>
          </a:xfrm>
        </p:grpSpPr>
        <p:sp>
          <p:nvSpPr>
            <p:cNvPr id="6" name="Rectangle 5"/>
            <p:cNvSpPr/>
            <p:nvPr/>
          </p:nvSpPr>
          <p:spPr>
            <a:xfrm>
              <a:off x="702081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2535" y="5430576"/>
              <a:ext cx="2286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096000" y="3810000"/>
              <a:ext cx="2590800" cy="762000"/>
            </a:xfrm>
            <a:prstGeom prst="wedgeRoundRectCallout">
              <a:avLst>
                <a:gd name="adj1" fmla="val -75268"/>
                <a:gd name="adj2" fmla="val 170437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22298" y="5430576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09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Screen Shot 2012-02-06 at 05.13.19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12" y="3124200"/>
            <a:ext cx="897048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Size:</a:t>
            </a:r>
            <a:r>
              <a:rPr lang="en-US" dirty="0" smtClean="0"/>
              <a:t> increase 8% </a:t>
            </a:r>
            <a:r>
              <a:rPr lang="en-US" dirty="0" err="1" smtClean="0"/>
              <a:t>avg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Time:</a:t>
            </a:r>
            <a:r>
              <a:rPr lang="en-US" dirty="0" smtClean="0"/>
              <a:t> increase 0-45%; 16% </a:t>
            </a:r>
            <a:r>
              <a:rPr lang="en-US" dirty="0" err="1" smtClean="0"/>
              <a:t>avg</a:t>
            </a:r>
            <a:endParaRPr lang="en-US" dirty="0" smtClean="0"/>
          </a:p>
          <a:p>
            <a:pPr lvl="1"/>
            <a:r>
              <a:rPr lang="en-US" dirty="0" smtClean="0"/>
              <a:t>I/O latency helps hide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69745" y="45074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6545" y="32882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343400"/>
          </a:xfrm>
          <a:ln w="28575" cmpd="sng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228600" y="5105400"/>
            <a:ext cx="4078288" cy="1116360"/>
          </a:xfrm>
          <a:prstGeom prst="foldedCorner">
            <a:avLst>
              <a:gd name="adj" fmla="val 10549"/>
            </a:avLst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Assumptions are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often vulnerabilities!</a:t>
            </a:r>
          </a:p>
        </p:txBody>
      </p:sp>
    </p:spTree>
    <p:extLst>
      <p:ext uri="{BB962C8B-B14F-4D97-AF65-F5344CB8AC3E}">
        <p14:creationId xmlns:p14="http://schemas.microsoft.com/office/powerpoint/2010/main" val="78483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our assumptions!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Non-executable Data</a:t>
            </a:r>
          </a:p>
          <a:p>
            <a:pPr lvl="1"/>
            <a:r>
              <a:rPr lang="en-US" dirty="0" smtClean="0"/>
              <a:t>let’s inject code with desired ID…</a:t>
            </a:r>
          </a:p>
          <a:p>
            <a:r>
              <a:rPr lang="en-US" b="1" dirty="0" smtClean="0"/>
              <a:t>Non-writable Code</a:t>
            </a:r>
          </a:p>
          <a:p>
            <a:pPr lvl="1"/>
            <a:r>
              <a:rPr lang="en-US" dirty="0" smtClean="0"/>
              <a:t>let’s overwrite the check instructions…</a:t>
            </a:r>
          </a:p>
          <a:p>
            <a:pPr lvl="1"/>
            <a:r>
              <a:rPr lang="en-US" dirty="0" smtClean="0"/>
              <a:t>can be problematic for JIT compilers</a:t>
            </a:r>
          </a:p>
          <a:p>
            <a:r>
              <a:rPr lang="en-US" b="1" dirty="0" smtClean="0"/>
              <a:t>Context-Switching Preserves Registers</a:t>
            </a:r>
          </a:p>
          <a:p>
            <a:pPr lvl="1"/>
            <a:r>
              <a:rPr lang="en-US" dirty="0" smtClean="0"/>
              <a:t>time-of-check vs. time-of-use</a:t>
            </a:r>
          </a:p>
          <a:p>
            <a:pPr lvl="1"/>
            <a:r>
              <a:rPr lang="en-US" b="1" dirty="0" smtClean="0"/>
              <a:t>BONUS</a:t>
            </a:r>
            <a:r>
              <a:rPr lang="en-US" dirty="0" smtClean="0"/>
              <a:t> point: why don’t we use the </a:t>
            </a:r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instruction to return?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Time-of-Check vs. Time-of-Use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54563"/>
          </a:xfrm>
        </p:spPr>
      </p:pic>
      <p:cxnSp>
        <p:nvCxnSpPr>
          <p:cNvPr id="7" name="Straight Connector 6"/>
          <p:cNvCxnSpPr/>
          <p:nvPr/>
        </p:nvCxnSpPr>
        <p:spPr>
          <a:xfrm>
            <a:off x="3107919" y="5883680"/>
            <a:ext cx="1524000" cy="0"/>
          </a:xfrm>
          <a:prstGeom prst="line">
            <a:avLst/>
          </a:prstGeom>
          <a:ln w="28575" cmpd="sng">
            <a:solidFill>
              <a:schemeClr val="tx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0" y="4876800"/>
            <a:ext cx="3581400" cy="1463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there is a context switch here?</a:t>
            </a:r>
          </a:p>
        </p:txBody>
      </p:sp>
    </p:spTree>
    <p:extLst>
      <p:ext uri="{BB962C8B-B14F-4D97-AF65-F5344CB8AC3E}">
        <p14:creationId xmlns:p14="http://schemas.microsoft.com/office/powerpoint/2010/main" val="393876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Effective against attacks based on illegitimate control-flow transfer</a:t>
            </a:r>
          </a:p>
          <a:p>
            <a:pPr lvl="1"/>
            <a:r>
              <a:rPr lang="en-US" dirty="0" smtClean="0"/>
              <a:t>buffer overflow, ret2libc, pointer subterfuge,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 data-only attacks since they respect CFG!</a:t>
            </a:r>
          </a:p>
          <a:p>
            <a:pPr lvl="1"/>
            <a:r>
              <a:rPr lang="en-US" dirty="0" smtClean="0"/>
              <a:t>incorrect usage (e.g. </a:t>
            </a:r>
            <a:r>
              <a:rPr lang="en-US" dirty="0" err="1" smtClean="0"/>
              <a:t>printf</a:t>
            </a:r>
            <a:r>
              <a:rPr lang="en-US" dirty="0" smtClean="0"/>
              <a:t> can still dump </a:t>
            </a:r>
            <a:r>
              <a:rPr lang="en-US" dirty="0" err="1" smtClean="0"/>
              <a:t>mem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substitution of data (e.g. replace file names)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3200400"/>
            <a:ext cx="7543800" cy="914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Any check becomes non-</a:t>
            </a:r>
            <a:r>
              <a:rPr lang="en-US" sz="2800" dirty="0" err="1" smtClean="0">
                <a:solidFill>
                  <a:schemeClr val="bg1"/>
                </a:solidFill>
              </a:rPr>
              <a:t>circumventable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1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Monitors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Fault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SFI ensures that a module only accesses memory within its region by adding </a:t>
            </a:r>
            <a:r>
              <a:rPr lang="en-US" b="1" i="1" dirty="0" smtClean="0"/>
              <a:t>checks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a plugin can accesses only its own memory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sz="2000" dirty="0" smtClean="0">
                <a:latin typeface="Courier"/>
                <a:cs typeface="Courier"/>
              </a:rPr>
              <a:t>if(</a:t>
            </a:r>
            <a:r>
              <a:rPr lang="en-US" sz="2000" dirty="0" err="1" smtClean="0">
                <a:latin typeface="Courier"/>
                <a:cs typeface="Courier"/>
              </a:rPr>
              <a:t>module_lower</a:t>
            </a:r>
            <a:r>
              <a:rPr lang="en-US" sz="2000" dirty="0" smtClean="0">
                <a:latin typeface="Courier"/>
                <a:cs typeface="Courier"/>
              </a:rPr>
              <a:t> &lt; x &lt; </a:t>
            </a:r>
            <a:r>
              <a:rPr lang="en-US" sz="2000" dirty="0" err="1" smtClean="0">
                <a:latin typeface="Courier"/>
                <a:cs typeface="Courier"/>
              </a:rPr>
              <a:t>module_upper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smtClean="0">
                <a:latin typeface="Courier"/>
                <a:cs typeface="Courier"/>
              </a:rPr>
              <a:t>   z = load[x];</a:t>
            </a:r>
            <a:endParaRPr lang="en-US" sz="2000" dirty="0">
              <a:latin typeface="Courier"/>
              <a:cs typeface="Courier"/>
            </a:endParaRPr>
          </a:p>
          <a:p>
            <a:endParaRPr lang="en-US" dirty="0" smtClean="0"/>
          </a:p>
          <a:p>
            <a:r>
              <a:rPr lang="en-US" dirty="0" smtClean="0"/>
              <a:t>CFI ensures inserted memory checks are executed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086600" y="3130707"/>
            <a:ext cx="1918570" cy="569220"/>
          </a:xfrm>
          <a:prstGeom prst="wedgeRoundRectCallout">
            <a:avLst>
              <a:gd name="adj1" fmla="val -73329"/>
              <a:gd name="adj2" fmla="val 20192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SFI Check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Reference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IRMs inline a security policy into </a:t>
            </a:r>
            <a:r>
              <a:rPr lang="en-US" dirty="0" smtClean="0"/>
              <a:t>binary to ensure security enforcement</a:t>
            </a:r>
          </a:p>
          <a:p>
            <a:endParaRPr lang="en-US" dirty="0" smtClean="0"/>
          </a:p>
          <a:p>
            <a:r>
              <a:rPr lang="en-US" dirty="0"/>
              <a:t>Any IRM can be supported by CFI + </a:t>
            </a:r>
            <a:r>
              <a:rPr lang="en-US" dirty="0" smtClean="0"/>
              <a:t>Software Memory Access Control</a:t>
            </a:r>
          </a:p>
          <a:p>
            <a:pPr lvl="1"/>
            <a:r>
              <a:rPr lang="en-US" dirty="0" smtClean="0"/>
              <a:t>  </a:t>
            </a:r>
            <a:r>
              <a:rPr lang="en-US" b="1" dirty="0" smtClean="0"/>
              <a:t>CFI:</a:t>
            </a:r>
            <a:r>
              <a:rPr lang="en-US" dirty="0" smtClean="0"/>
              <a:t> 	IRM code cannot be circumvented</a:t>
            </a:r>
          </a:p>
          <a:p>
            <a:pPr marL="342900" lvl="1" indent="0">
              <a:buNone/>
            </a:pPr>
            <a:r>
              <a:rPr lang="en-US" dirty="0" smtClean="0"/>
              <a:t>		 </a:t>
            </a:r>
            <a:r>
              <a:rPr lang="en-US" b="1" dirty="0" smtClean="0"/>
              <a:t>+</a:t>
            </a:r>
          </a:p>
          <a:p>
            <a:pPr lvl="1"/>
            <a:r>
              <a:rPr lang="en-US" b="1" dirty="0" smtClean="0"/>
              <a:t>SMAC:</a:t>
            </a:r>
            <a:r>
              <a:rPr lang="en-US" dirty="0" smtClean="0"/>
              <a:t> 	IRM state cannot be tampered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06 at 03.55.0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9949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accuracy of the CFG will reflect the level of enforcement of the security mechanism.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627078" y="5714088"/>
            <a:ext cx="3276075" cy="919508"/>
          </a:xfrm>
          <a:prstGeom prst="wedgeRoundRectCallout">
            <a:avLst>
              <a:gd name="adj1" fmla="val -52516"/>
              <a:gd name="adj2" fmla="val -10416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Indistinguishable sites, e.g., due to lack of context</a:t>
            </a:r>
            <a:r>
              <a:rPr lang="en-US" dirty="0"/>
              <a:t> </a:t>
            </a:r>
            <a:r>
              <a:rPr lang="en-US" dirty="0" smtClean="0"/>
              <a:t>sensitivity will be merged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Suppose </a:t>
            </a:r>
            <a:r>
              <a:rPr lang="en-US" dirty="0" smtClean="0"/>
              <a:t>A and B both call C.</a:t>
            </a:r>
            <a:endParaRPr lang="en-US" dirty="0"/>
          </a:p>
          <a:p>
            <a:r>
              <a:rPr lang="en-US" dirty="0" smtClean="0"/>
              <a:t>CFI </a:t>
            </a:r>
            <a:r>
              <a:rPr lang="en-US" dirty="0"/>
              <a:t>uses same </a:t>
            </a:r>
            <a:r>
              <a:rPr lang="en-US" dirty="0" smtClean="0"/>
              <a:t>return label in A and B.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prevent C from returning to B when</a:t>
            </a:r>
            <a:br>
              <a:rPr lang="en-US" dirty="0" smtClean="0"/>
            </a:br>
            <a:r>
              <a:rPr lang="en-US" dirty="0" smtClean="0"/>
              <a:t>it was called from A?</a:t>
            </a:r>
          </a:p>
          <a:p>
            <a:r>
              <a:rPr lang="en-US" b="1" dirty="0" smtClean="0"/>
              <a:t>Shadow Call Stack</a:t>
            </a:r>
          </a:p>
          <a:p>
            <a:pPr lvl="1"/>
            <a:r>
              <a:rPr lang="en-US" dirty="0" smtClean="0"/>
              <a:t>an protected memory region for call stack</a:t>
            </a:r>
          </a:p>
          <a:p>
            <a:pPr lvl="1"/>
            <a:r>
              <a:rPr lang="en-US" dirty="0" smtClean="0"/>
              <a:t>each call/ret instrumented to update shadow</a:t>
            </a:r>
          </a:p>
          <a:p>
            <a:pPr lvl="1"/>
            <a:r>
              <a:rPr lang="en-US" dirty="0" smtClean="0"/>
              <a:t>CFI ensures instrumented checks will be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Security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921" y="1416072"/>
            <a:ext cx="838587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 (Informal):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Given </a:t>
            </a:r>
            <a:r>
              <a:rPr lang="en-US" sz="2800" dirty="0" smtClean="0"/>
              <a:t>state </a:t>
            </a:r>
            <a:r>
              <a:rPr lang="en-US" sz="2800" dirty="0"/>
              <a:t>S</a:t>
            </a:r>
            <a:r>
              <a:rPr lang="en-US" sz="2800" baseline="-25000" dirty="0"/>
              <a:t>0</a:t>
            </a:r>
            <a:r>
              <a:rPr lang="en-US" sz="2800" dirty="0"/>
              <a:t> with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non-writeable, well-instrumented code </a:t>
            </a:r>
            <a:r>
              <a:rPr lang="en-US" sz="2800" dirty="0" err="1" smtClean="0"/>
              <a:t>mem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Then for all runtime steps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-&gt; S</a:t>
            </a:r>
            <a:r>
              <a:rPr lang="en-US" sz="2800" baseline="-25000" dirty="0" smtClean="0"/>
              <a:t>i+1</a:t>
            </a:r>
            <a:r>
              <a:rPr lang="en-US" sz="2800" dirty="0"/>
              <a:t>,</a:t>
            </a:r>
            <a:endParaRPr lang="en-US" sz="2800" baseline="-250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 is one of the allowed successors in the CFG, or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 is an error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300" y="5486400"/>
            <a:ext cx="851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We can make these sorts of statements precise with </a:t>
            </a:r>
            <a:r>
              <a:rPr lang="en-US" sz="2000" b="1" i="1" dirty="0" smtClean="0"/>
              <a:t>operational semantics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Control Flow </a:t>
            </a:r>
            <a:r>
              <a:rPr lang="en-US" dirty="0"/>
              <a:t>I</a:t>
            </a:r>
            <a:r>
              <a:rPr lang="en-US" dirty="0" smtClean="0"/>
              <a:t>ntegrity ensures that control flow follows a path in CFG</a:t>
            </a:r>
          </a:p>
          <a:p>
            <a:pPr lvl="1"/>
            <a:r>
              <a:rPr lang="en-US" dirty="0" smtClean="0"/>
              <a:t>Accuracy of CFG determines level of enforcement</a:t>
            </a:r>
          </a:p>
          <a:p>
            <a:pPr lvl="1"/>
            <a:r>
              <a:rPr lang="en-US" dirty="0" smtClean="0"/>
              <a:t>Can build other security policies on top of CFI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6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Software Fault Isolation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Optional Reading: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Efficient Software-Based Fault Isolation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Wahbe</a:t>
            </a:r>
            <a:r>
              <a:rPr lang="en-US" dirty="0" smtClean="0"/>
              <a:t>, </a:t>
            </a:r>
            <a:r>
              <a:rPr lang="en-US" dirty="0" err="1" smtClean="0"/>
              <a:t>Lucco</a:t>
            </a:r>
            <a:r>
              <a:rPr lang="en-US" dirty="0" smtClean="0"/>
              <a:t>, Anderson, Graham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60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Memory Protection (virtual address translation, x86 segmentation)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Sandboxing</a:t>
            </a:r>
          </a:p>
          <a:p>
            <a:pPr lvl="1"/>
            <a:r>
              <a:rPr lang="en-US" dirty="0" smtClean="0"/>
              <a:t>Language-Based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Hardware + Software</a:t>
            </a:r>
          </a:p>
          <a:p>
            <a:pPr lvl="1"/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2819400"/>
            <a:ext cx="6019800" cy="2062103"/>
            <a:chOff x="3048000" y="2747903"/>
            <a:chExt cx="5212608" cy="2062103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2747903"/>
              <a:ext cx="3993408" cy="2062103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Software Fault Isolation</a:t>
              </a:r>
            </a:p>
            <a:p>
              <a:pPr algn="ctr"/>
              <a:r>
                <a:rPr lang="en-US" sz="3200" dirty="0" smtClean="0"/>
                <a:t>≈</a:t>
              </a:r>
            </a:p>
            <a:p>
              <a:pPr algn="ctr"/>
              <a:r>
                <a:rPr lang="en-US" sz="3200" dirty="0" smtClean="0"/>
                <a:t>Memory Protection</a:t>
              </a:r>
              <a:br>
                <a:rPr lang="en-US" sz="3200" dirty="0" smtClean="0"/>
              </a:br>
              <a:r>
                <a:rPr lang="en-US" sz="3200" dirty="0" smtClean="0"/>
                <a:t>in Software</a:t>
              </a:r>
              <a:endParaRPr lang="en-US" sz="32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048000" y="3778955"/>
              <a:ext cx="121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7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r>
              <a:rPr lang="en-US" dirty="0" smtClean="0"/>
              <a:t>Confine faults inside distrusted extensions</a:t>
            </a:r>
          </a:p>
          <a:p>
            <a:pPr lvl="1"/>
            <a:r>
              <a:rPr lang="en-US" dirty="0" smtClean="0"/>
              <a:t>codec shouldn’t compromise media player</a:t>
            </a:r>
          </a:p>
          <a:p>
            <a:pPr lvl="1"/>
            <a:r>
              <a:rPr lang="en-US" dirty="0" smtClean="0"/>
              <a:t>device driver shouldn’t compromise kernel</a:t>
            </a:r>
          </a:p>
          <a:p>
            <a:pPr lvl="1"/>
            <a:r>
              <a:rPr lang="en-US" dirty="0"/>
              <a:t>plugin shouldn’t compromise web browser</a:t>
            </a:r>
          </a:p>
          <a:p>
            <a:pPr lvl="1"/>
            <a:endParaRPr lang="en-US" dirty="0"/>
          </a:p>
          <a:p>
            <a:r>
              <a:rPr lang="en-US" dirty="0" smtClean="0"/>
              <a:t>Allow for efficient cross-domain calls</a:t>
            </a:r>
          </a:p>
          <a:p>
            <a:pPr lvl="1"/>
            <a:r>
              <a:rPr lang="en-US" dirty="0" smtClean="0"/>
              <a:t>numerous calls between media player and codec</a:t>
            </a:r>
          </a:p>
          <a:p>
            <a:pPr lvl="1"/>
            <a:r>
              <a:rPr lang="en-US" dirty="0" smtClean="0"/>
              <a:t>numerous calls between device driver and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3657600" cy="42672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114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590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 2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508746" y="2574667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2,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32059" y="4359532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1,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</a:p>
          <a:p>
            <a:r>
              <a:rPr lang="en-US" sz="2400" dirty="0" smtClean="0"/>
              <a:t>Sockets</a:t>
            </a:r>
          </a:p>
          <a:p>
            <a:r>
              <a:rPr lang="en-US" sz="2400" dirty="0" smtClean="0"/>
              <a:t>Computer 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686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</a:t>
            </a:r>
          </a:p>
          <a:p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Computer Operations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621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264" y="178114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84286" y="26955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3264" y="28002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6030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1: 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 fontScale="92500" lnSpcReduction="20000"/>
          </a:bodyPr>
          <a:lstStyle/>
          <a:p>
            <a:r>
              <a:rPr lang="en-US" i="1" u="sng" dirty="0" smtClean="0">
                <a:solidFill>
                  <a:srgbClr val="990000"/>
                </a:solidFill>
              </a:rPr>
              <a:t>Check</a:t>
            </a:r>
            <a:r>
              <a:rPr lang="en-US" dirty="0" smtClean="0"/>
              <a:t> every </a:t>
            </a:r>
            <a:r>
              <a:rPr lang="en-US" dirty="0" err="1" smtClean="0"/>
              <a:t>mem</a:t>
            </a:r>
            <a:r>
              <a:rPr lang="en-US" dirty="0" smtClean="0"/>
              <a:t> access for matching </a:t>
            </a:r>
            <a:r>
              <a:rPr lang="en-US" dirty="0" err="1" smtClean="0"/>
              <a:t>seg</a:t>
            </a:r>
            <a:r>
              <a:rPr lang="en-US" dirty="0" smtClean="0"/>
              <a:t> id</a:t>
            </a:r>
          </a:p>
          <a:p>
            <a:r>
              <a:rPr lang="en-US" dirty="0"/>
              <a:t>a</a:t>
            </a:r>
            <a:r>
              <a:rPr lang="en-US" dirty="0" smtClean="0"/>
              <a:t>ssume dedicated registers segment register (</a:t>
            </a:r>
            <a:r>
              <a:rPr lang="en-US" dirty="0" err="1" smtClean="0"/>
              <a:t>sr</a:t>
            </a:r>
            <a:r>
              <a:rPr lang="en-US" dirty="0" smtClean="0"/>
              <a:t>) and data register (</a:t>
            </a:r>
            <a:r>
              <a:rPr lang="en-US" dirty="0" err="1" smtClean="0"/>
              <a:t>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available to the program (no big deal in Alpha)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085118"/>
            <a:ext cx="2460899" cy="253156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b="0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dirty="0" smtClean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= </a:t>
            </a:r>
            <a:r>
              <a:rPr lang="en-US" b="0" dirty="0" err="1">
                <a:latin typeface="Calibri"/>
              </a:rPr>
              <a:t>addr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scratch = </a:t>
            </a:r>
            <a:r>
              <a:rPr lang="en-US" b="0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&gt;&gt; </a:t>
            </a:r>
            <a:r>
              <a:rPr lang="en-US" b="0" dirty="0" smtClean="0">
                <a:latin typeface="Calibri"/>
              </a:rPr>
              <a:t>29)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compare scratch, </a:t>
            </a:r>
            <a:r>
              <a:rPr lang="en-US" dirty="0" err="1" smtClean="0">
                <a:latin typeface="Calibri"/>
              </a:rPr>
              <a:t>sr</a:t>
            </a:r>
            <a:endParaRPr lang="en-US" b="0" dirty="0" smtClean="0">
              <a:latin typeface="Calibri"/>
            </a:endParaRPr>
          </a:p>
          <a:p>
            <a:pPr algn="l"/>
            <a:r>
              <a:rPr lang="en-US" dirty="0" smtClean="0">
                <a:latin typeface="Calibri"/>
              </a:rPr>
              <a:t>trap if not equal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 err="1">
                <a:latin typeface="Calibri"/>
              </a:rPr>
              <a:t>dst</a:t>
            </a:r>
            <a:r>
              <a:rPr lang="en-US" b="0" dirty="0">
                <a:latin typeface="Calibri"/>
              </a:rPr>
              <a:t> = </a:t>
            </a:r>
            <a:r>
              <a:rPr lang="en-US" b="0" dirty="0" smtClean="0">
                <a:latin typeface="Calibri"/>
              </a:rPr>
              <a:t>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Segment matching code must always be run to ensure safety.</a:t>
            </a:r>
          </a:p>
          <a:p>
            <a:endParaRPr lang="en-US" dirty="0" smtClean="0"/>
          </a:p>
          <a:p>
            <a:r>
              <a:rPr lang="en-US" dirty="0" smtClean="0"/>
              <a:t>Dedicated registers must not be writeable by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2: 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</a:rPr>
              <a:t>Force</a:t>
            </a:r>
            <a:r>
              <a:rPr lang="en-US" dirty="0" smtClean="0"/>
              <a:t> top bits to match </a:t>
            </a:r>
            <a:r>
              <a:rPr lang="en-US" dirty="0" err="1" smtClean="0"/>
              <a:t>seg</a:t>
            </a:r>
            <a:r>
              <a:rPr lang="en-US" dirty="0" smtClean="0"/>
              <a:t> id and continue</a:t>
            </a:r>
          </a:p>
          <a:p>
            <a:r>
              <a:rPr lang="en-US" dirty="0" smtClean="0"/>
              <a:t>No comparison is made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380423"/>
            <a:ext cx="2400043" cy="194095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b="0" dirty="0" smtClean="0">
              <a:latin typeface="Calibri"/>
            </a:endParaRPr>
          </a:p>
          <a:p>
            <a:pPr algn="l"/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addr</a:t>
            </a:r>
            <a:r>
              <a:rPr lang="en-US" b="0" dirty="0" smtClean="0">
                <a:latin typeface="Calibri"/>
              </a:rPr>
              <a:t> &amp; mask)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| </a:t>
            </a:r>
            <a:r>
              <a:rPr lang="en-US" b="0" dirty="0" err="1" smtClean="0">
                <a:latin typeface="Calibri"/>
              </a:rPr>
              <a:t>sr</a:t>
            </a:r>
            <a:r>
              <a:rPr lang="en-US" b="0" dirty="0" smtClean="0">
                <a:latin typeface="Calibri"/>
              </a:rPr>
              <a:t>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dst</a:t>
            </a:r>
            <a:r>
              <a:rPr lang="en-US" b="0" dirty="0" smtClean="0">
                <a:latin typeface="Calibri"/>
              </a:rPr>
              <a:t> = 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733800"/>
            <a:ext cx="1176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Enforce</a:t>
            </a:r>
            <a:br>
              <a:rPr lang="en-US" dirty="0" smtClean="0"/>
            </a:br>
            <a:r>
              <a:rPr lang="en-US" dirty="0" smtClean="0"/>
              <a:t>top bits in </a:t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are </a:t>
            </a:r>
            <a:r>
              <a:rPr lang="en-US" dirty="0" err="1" smtClean="0"/>
              <a:t>sr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505443" y="3380423"/>
            <a:ext cx="266957" cy="1877377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Matching vs. Sandboxing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more instructions </a:t>
            </a:r>
          </a:p>
          <a:p>
            <a:endParaRPr lang="en-US" sz="3200" dirty="0"/>
          </a:p>
          <a:p>
            <a:r>
              <a:rPr lang="en-US" sz="3200" dirty="0" smtClean="0"/>
              <a:t>can pinpoint exact point of fault where segment id doesn’t match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fewer instructions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0"/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just </a:t>
            </a:r>
            <a:r>
              <a:rPr lang="en-US" sz="3200" dirty="0">
                <a:solidFill>
                  <a:srgbClr val="000000"/>
                </a:solidFill>
              </a:rPr>
              <a:t>ensures </a:t>
            </a:r>
            <a:r>
              <a:rPr lang="en-US" sz="3200" dirty="0" smtClean="0">
                <a:solidFill>
                  <a:srgbClr val="000000"/>
                </a:solidFill>
              </a:rPr>
              <a:t>memory access stays in region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(crash is ok)</a:t>
            </a:r>
            <a:endParaRPr lang="en-US" sz="3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09-11-17 at 5.06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858000" cy="47173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3048000" y="1828800"/>
            <a:ext cx="1828800" cy="762000"/>
          </a:xfrm>
          <a:prstGeom prst="wedgeRoundRectCallout">
            <a:avLst>
              <a:gd name="adj1" fmla="val 31799"/>
              <a:gd name="adj2" fmla="val 115131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  <a:latin typeface="Calibri"/>
              </a:rPr>
              <a:t>RPC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Native Client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smtClean="0"/>
              <a:t>Optional Reading</a:t>
            </a:r>
            <a:r>
              <a:rPr lang="en-US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Native Client: A Sandbox for Portable, Untrusted x86 Native Code</a:t>
            </a:r>
            <a:br>
              <a:rPr lang="en-US" i="1" dirty="0" smtClean="0"/>
            </a:br>
            <a:r>
              <a:rPr lang="en-US" dirty="0" smtClean="0"/>
              <a:t>by Yee et 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5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: A Modern Day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1362"/>
            <a:ext cx="8229600" cy="1834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sandboxes: </a:t>
            </a:r>
          </a:p>
          <a:p>
            <a:pPr lvl="1"/>
            <a:r>
              <a:rPr lang="en-US" dirty="0" smtClean="0"/>
              <a:t>an inner sandbox to mediate x86-specific runtime details (using what technique?)</a:t>
            </a:r>
          </a:p>
          <a:p>
            <a:pPr lvl="1"/>
            <a:r>
              <a:rPr lang="en-US" dirty="0" smtClean="0"/>
              <a:t>an outer sandbox mediates system calls </a:t>
            </a:r>
            <a:br>
              <a:rPr lang="en-US" dirty="0" smtClean="0"/>
            </a:br>
            <a:r>
              <a:rPr lang="en-US" dirty="0" smtClean="0"/>
              <a:t>	(Using what technique?)</a:t>
            </a:r>
            <a:endParaRPr lang="en-US" dirty="0"/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5562600" y="1524000"/>
            <a:ext cx="2971800" cy="26670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" name="Rounded Rectangle 16"/>
          <p:cNvSpPr>
            <a:spLocks noChangeArrowheads="1"/>
          </p:cNvSpPr>
          <p:nvPr/>
        </p:nvSpPr>
        <p:spPr bwMode="auto">
          <a:xfrm>
            <a:off x="5943600" y="1720850"/>
            <a:ext cx="2395538" cy="1046163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2000" y="1981200"/>
            <a:ext cx="1600200" cy="1828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7" name="Left-Right Arrow 7"/>
          <p:cNvSpPr>
            <a:spLocks noChangeArrowheads="1"/>
          </p:cNvSpPr>
          <p:nvPr/>
        </p:nvSpPr>
        <p:spPr bwMode="auto">
          <a:xfrm>
            <a:off x="2819400" y="2667000"/>
            <a:ext cx="2438400" cy="38100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96592" y="2342956"/>
            <a:ext cx="1728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NPAPI or RPC</a:t>
            </a:r>
            <a:endParaRPr lang="en-US" dirty="0"/>
          </a:p>
        </p:txBody>
      </p:sp>
      <p:sp>
        <p:nvSpPr>
          <p:cNvPr id="9" name="Rounded Rectangle 10"/>
          <p:cNvSpPr>
            <a:spLocks noChangeArrowheads="1"/>
          </p:cNvSpPr>
          <p:nvPr/>
        </p:nvSpPr>
        <p:spPr bwMode="auto">
          <a:xfrm>
            <a:off x="5867400" y="3581400"/>
            <a:ext cx="2438400" cy="5334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10" name="Up-Down Arrow 11"/>
          <p:cNvSpPr>
            <a:spLocks noChangeArrowheads="1"/>
          </p:cNvSpPr>
          <p:nvPr/>
        </p:nvSpPr>
        <p:spPr bwMode="auto">
          <a:xfrm>
            <a:off x="6934200" y="2914650"/>
            <a:ext cx="354013" cy="563563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1798638"/>
            <a:ext cx="2209800" cy="8826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ounded Rectangle 9"/>
          <p:cNvSpPr>
            <a:spLocks noChangeArrowheads="1"/>
          </p:cNvSpPr>
          <p:nvPr/>
        </p:nvSpPr>
        <p:spPr bwMode="auto">
          <a:xfrm>
            <a:off x="6172200" y="1905000"/>
            <a:ext cx="1905000" cy="6858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Achieve comparable safety to accepted systems such as JavaScript.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Input: </a:t>
            </a:r>
            <a:r>
              <a:rPr lang="en-US" dirty="0">
                <a:solidFill>
                  <a:srgbClr val="C00000"/>
                </a:solidFill>
                <a:latin typeface="Calibri" charset="0"/>
              </a:rPr>
              <a:t>arbitrary</a:t>
            </a:r>
            <a:r>
              <a:rPr lang="en-US" dirty="0">
                <a:latin typeface="Calibri" charset="0"/>
              </a:rPr>
              <a:t> code and data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support multi-threading, inter-module communication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NaCL</a:t>
            </a:r>
            <a:r>
              <a:rPr lang="en-US" dirty="0" smtClean="0">
                <a:latin typeface="Calibri" charset="0"/>
              </a:rPr>
              <a:t> checks that  code conforms to security rules, else refuses to run.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Rounded Rectangle 9"/>
          <p:cNvSpPr>
            <a:spLocks noChangeArrowheads="1"/>
          </p:cNvSpPr>
          <p:nvPr/>
        </p:nvSpPr>
        <p:spPr bwMode="auto">
          <a:xfrm>
            <a:off x="207676" y="4964760"/>
            <a:ext cx="1905000" cy="685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08848" y="5272794"/>
            <a:ext cx="442529" cy="1731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743" y="4964760"/>
            <a:ext cx="2924541" cy="673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NACL Static Analysis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213947">
            <a:off x="5980260" y="5731444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0986" y="5979852"/>
            <a:ext cx="116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Unverified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73" y="5711305"/>
            <a:ext cx="949132" cy="94491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321298">
            <a:off x="5981754" y="4820478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386" y="4541228"/>
            <a:ext cx="92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60" y="4268599"/>
            <a:ext cx="1470272" cy="117738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Obligations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" b="931"/>
          <a:stretch>
            <a:fillRect/>
          </a:stretch>
        </p:blipFill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2645" y="5943601"/>
            <a:ext cx="496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these obligations guarantee?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integrity: no loads or stores outside of sandbox</a:t>
            </a:r>
          </a:p>
          <a:p>
            <a:pPr lvl="1"/>
            <a:r>
              <a:rPr lang="en-US" dirty="0" smtClean="0"/>
              <a:t>Think back to SFI paper</a:t>
            </a:r>
          </a:p>
          <a:p>
            <a:r>
              <a:rPr lang="en-US" dirty="0" smtClean="0"/>
              <a:t>Reliable disassembly</a:t>
            </a:r>
          </a:p>
          <a:p>
            <a:r>
              <a:rPr lang="en-US" dirty="0" smtClean="0"/>
              <a:t>No unsafe instructions</a:t>
            </a:r>
          </a:p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70219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89224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84286" y="2721762"/>
            <a:ext cx="3863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9224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3470632" y="19416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59223" y="2721762"/>
            <a:ext cx="43677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9426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9426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09654" y="2199248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9686" y="3810000"/>
            <a:ext cx="7812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Complete Mediation:</a:t>
            </a:r>
            <a:r>
              <a:rPr lang="en-US" sz="2400" dirty="0" smtClean="0"/>
              <a:t> The reference monitor must always be invoked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Tamper-proof:</a:t>
            </a:r>
            <a:r>
              <a:rPr lang="en-US" sz="2400" dirty="0" smtClean="0"/>
              <a:t> The reference monitor cannot be changed by unauthorized subjects or objects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Verifiable:</a:t>
            </a:r>
            <a:r>
              <a:rPr lang="en-US" sz="2400" dirty="0" smtClean="0"/>
              <a:t> The reference monitor is small enough to thoroughly understand, test, and ultimately, verify.</a:t>
            </a:r>
            <a:endParaRPr lang="en-US" sz="2400" dirty="0"/>
          </a:p>
        </p:txBody>
      </p:sp>
      <p:sp>
        <p:nvSpPr>
          <p:cNvPr id="26" name="Snip Single Corner Rectangle 25"/>
          <p:cNvSpPr/>
          <p:nvPr/>
        </p:nvSpPr>
        <p:spPr>
          <a:xfrm>
            <a:off x="3921961" y="778842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43400" y="1411848"/>
            <a:ext cx="381000" cy="400110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NACL Module At Runtime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905300" y="1847402"/>
            <a:ext cx="3732638" cy="444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Untrusted Code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05300" y="1844301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KB RW protected for NULL </a:t>
            </a:r>
            <a:r>
              <a:rPr lang="en-US" dirty="0" err="1" smtClean="0"/>
              <a:t>ptrs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05300" y="2540178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KB for trampoline/springboard</a:t>
            </a:r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6849582" y="2039839"/>
            <a:ext cx="2116444" cy="1196215"/>
          </a:xfrm>
          <a:prstGeom prst="wedgeRoundRectCallout">
            <a:avLst>
              <a:gd name="adj1" fmla="val -66288"/>
              <a:gd name="adj2" fmla="val 163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from trusted to untrusted code, and vice-versa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14" b="-2781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TOC/TOU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00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 of Check/Time of Use bugs are a type of race condition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4343400" cy="3276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indent="0" algn="l">
              <a:buNone/>
            </a:pPr>
            <a:r>
              <a:rPr lang="en-US" b="0" dirty="0"/>
              <a:t>$ open(“</a:t>
            </a:r>
            <a:r>
              <a:rPr lang="en-US" b="0" dirty="0" err="1"/>
              <a:t>myfile</a:t>
            </a:r>
            <a:r>
              <a:rPr lang="en-US" b="0" dirty="0"/>
              <a:t>”);</a:t>
            </a:r>
          </a:p>
          <a:p>
            <a:pPr marL="0" indent="0" algn="l">
              <a:buNone/>
            </a:pPr>
            <a:r>
              <a:rPr lang="en-US" b="0" i="1" dirty="0" smtClean="0"/>
              <a:t>  monitor </a:t>
            </a:r>
            <a:r>
              <a:rPr lang="en-US" b="0" i="1" dirty="0"/>
              <a:t>does complex </a:t>
            </a:r>
            <a:r>
              <a:rPr lang="en-US" b="0" i="1" dirty="0" smtClean="0"/>
              <a:t>check</a:t>
            </a:r>
          </a:p>
          <a:p>
            <a:pPr marL="0" indent="0" algn="l">
              <a:buNone/>
            </a:pPr>
            <a:endParaRPr lang="en-US" b="0" i="1" dirty="0"/>
          </a:p>
          <a:p>
            <a:pPr marL="0" indent="0" algn="l">
              <a:buNone/>
            </a:pPr>
            <a:r>
              <a:rPr lang="en-US" b="0" i="1" dirty="0"/>
              <a:t/>
            </a:r>
            <a:br>
              <a:rPr lang="en-US" b="0" i="1" dirty="0"/>
            </a:br>
            <a:r>
              <a:rPr lang="en-US" b="0" i="1" dirty="0"/>
              <a:t>  monitor OK’s</a:t>
            </a:r>
            <a:br>
              <a:rPr lang="en-US" b="0" i="1" dirty="0"/>
            </a:br>
            <a:r>
              <a:rPr lang="en-US" b="0" i="1" dirty="0"/>
              <a:t>  OS carries out action </a:t>
            </a:r>
            <a:endParaRPr lang="en-US" b="0" dirty="0"/>
          </a:p>
          <a:p>
            <a:pPr algn="l"/>
            <a:endParaRPr 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3352800"/>
            <a:ext cx="4114800" cy="3276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indent="0" algn="l">
              <a:buNone/>
            </a:pPr>
            <a:r>
              <a:rPr lang="en-US" b="0" dirty="0"/>
              <a:t>$ </a:t>
            </a:r>
            <a:r>
              <a:rPr lang="en-US" b="0" dirty="0" err="1" smtClean="0"/>
              <a:t>ln</a:t>
            </a:r>
            <a:r>
              <a:rPr lang="en-US" b="0" dirty="0" smtClean="0"/>
              <a:t> –s </a:t>
            </a:r>
            <a:r>
              <a:rPr lang="en-US" b="0" dirty="0" err="1" smtClean="0"/>
              <a:t>myfile</a:t>
            </a:r>
            <a:r>
              <a:rPr lang="en-US" b="0" dirty="0" smtClean="0"/>
              <a:t> /</a:t>
            </a:r>
            <a:r>
              <a:rPr lang="en-US" b="0" dirty="0" err="1" smtClean="0"/>
              <a:t>etc</a:t>
            </a:r>
            <a:r>
              <a:rPr lang="en-US" b="0" dirty="0" smtClean="0"/>
              <a:t>/</a:t>
            </a:r>
            <a:r>
              <a:rPr lang="en-US" b="0" dirty="0" err="1" smtClean="0"/>
              <a:t>passwd</a:t>
            </a:r>
            <a:endParaRPr lang="en-US" b="0" dirty="0"/>
          </a:p>
          <a:p>
            <a:pPr marL="0" indent="0" algn="l">
              <a:buNone/>
            </a:pPr>
            <a:r>
              <a:rPr lang="en-US" b="0" dirty="0"/>
              <a:t>  </a:t>
            </a:r>
            <a:r>
              <a:rPr lang="en-US" b="0" i="1" dirty="0" smtClean="0"/>
              <a:t> monitor OK’s</a:t>
            </a:r>
            <a:br>
              <a:rPr lang="en-US" b="0" i="1" dirty="0" smtClean="0"/>
            </a:br>
            <a:r>
              <a:rPr lang="en-US" b="0" i="1" dirty="0" smtClean="0"/>
              <a:t>   Action performed</a:t>
            </a:r>
            <a:endParaRPr lang="en-US" b="0" dirty="0"/>
          </a:p>
          <a:p>
            <a:pPr algn="l"/>
            <a:endParaRPr lang="en-US" b="0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09600" y="2857499"/>
            <a:ext cx="0" cy="311727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" y="2286000"/>
            <a:ext cx="914400" cy="8312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indent="0" algn="l">
              <a:buNone/>
            </a:pPr>
            <a:r>
              <a:rPr lang="en-US" b="0" dirty="0" smtClean="0"/>
              <a:t>time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Mandatory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ine-grained SFI: SMAC can have different access checks at different instructions.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solated code region =&gt; no need for NX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 descr="Screen Shot 2012-02-06 at 06.20.17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80" y="3810904"/>
            <a:ext cx="7375441" cy="2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	A calls C</a:t>
            </a:r>
          </a:p>
          <a:p>
            <a:pPr marL="0" indent="0">
              <a:buNone/>
            </a:pPr>
            <a:r>
              <a:rPr lang="en-US" dirty="0" smtClean="0"/>
              <a:t>and			B calls C, D.</a:t>
            </a:r>
          </a:p>
          <a:p>
            <a:r>
              <a:rPr lang="en-US" dirty="0" smtClean="0"/>
              <a:t>CFI uses same call label for C and D due to B.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prevent A from calling D?</a:t>
            </a:r>
          </a:p>
          <a:p>
            <a:r>
              <a:rPr lang="en-US" dirty="0"/>
              <a:t>d</a:t>
            </a:r>
            <a:r>
              <a:rPr lang="en-US" dirty="0" smtClean="0"/>
              <a:t>uplicate C into C</a:t>
            </a:r>
            <a:r>
              <a:rPr lang="en-US" baseline="-25000" dirty="0" smtClean="0"/>
              <a:t>A</a:t>
            </a:r>
            <a:r>
              <a:rPr lang="en-US" dirty="0" smtClean="0"/>
              <a:t> and C</a:t>
            </a:r>
            <a:r>
              <a:rPr lang="en-US" baseline="-25000" dirty="0" smtClean="0"/>
              <a:t>B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use more complicated labeling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09.16.26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327" y="1295400"/>
            <a:ext cx="4819273" cy="4451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Guard Zones</a:t>
            </a:r>
          </a:p>
          <a:p>
            <a:r>
              <a:rPr lang="en-US" dirty="0" smtClean="0"/>
              <a:t>unmapped pages</a:t>
            </a:r>
            <a:br>
              <a:rPr lang="en-US" dirty="0" smtClean="0"/>
            </a:br>
            <a:r>
              <a:rPr lang="en-US" dirty="0" smtClean="0"/>
              <a:t>around segment</a:t>
            </a:r>
            <a:r>
              <a:rPr lang="en-US" dirty="0"/>
              <a:t>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avoid checking</a:t>
            </a:r>
            <a:br>
              <a:rPr lang="en-US" dirty="0" smtClean="0"/>
            </a:br>
            <a:r>
              <a:rPr lang="en-US" dirty="0" smtClean="0"/>
              <a:t>offsets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b="1" dirty="0" smtClean="0"/>
              <a:t>Lazier SP Check</a:t>
            </a:r>
          </a:p>
          <a:p>
            <a:r>
              <a:rPr lang="en-US" dirty="0" smtClean="0"/>
              <a:t>check SP only</a:t>
            </a:r>
            <a:br>
              <a:rPr lang="en-US" dirty="0" smtClean="0"/>
            </a:br>
            <a:r>
              <a:rPr lang="en-US" dirty="0" smtClean="0"/>
              <a:t>before jumps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 descr="Screen shot 2009-11-17 at 5.08.5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3" b="-5003"/>
          <a:stretch>
            <a:fillRect/>
          </a:stretch>
        </p:blipFill>
        <p:spPr>
          <a:xfrm>
            <a:off x="573087" y="728304"/>
            <a:ext cx="8113714" cy="5014042"/>
          </a:xfrm>
        </p:spPr>
      </p:pic>
      <p:sp>
        <p:nvSpPr>
          <p:cNvPr id="3" name="Rounded Rectangular Callout 2"/>
          <p:cNvSpPr/>
          <p:nvPr/>
        </p:nvSpPr>
        <p:spPr>
          <a:xfrm>
            <a:off x="579752" y="5638800"/>
            <a:ext cx="2073849" cy="919401"/>
          </a:xfrm>
          <a:prstGeom prst="wedgeRoundRectCallout">
            <a:avLst>
              <a:gd name="adj1" fmla="val 48589"/>
              <a:gd name="adj2" fmla="val -78542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store and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jump checked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57218" y="5791200"/>
            <a:ext cx="2139409" cy="919401"/>
          </a:xfrm>
          <a:prstGeom prst="wedgeRoundRectCallout">
            <a:avLst>
              <a:gd name="adj1" fmla="val -21426"/>
              <a:gd name="adj2" fmla="val -94536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load, store and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jump checked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counter-intuitive?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down “common” case of intra-domain control transfer in order to speed up inter-domain transfer</a:t>
            </a:r>
          </a:p>
          <a:p>
            <a:pPr lvl="1"/>
            <a:r>
              <a:rPr lang="en-US" dirty="0" smtClean="0"/>
              <a:t>Check every load, store, jump within a domain </a:t>
            </a:r>
          </a:p>
          <a:p>
            <a:endParaRPr lang="en-US" dirty="0" smtClean="0"/>
          </a:p>
          <a:p>
            <a:r>
              <a:rPr lang="en-US" dirty="0" smtClean="0"/>
              <a:t>Faster in practice than hardware when inter-domain calls are frequent</a:t>
            </a:r>
          </a:p>
          <a:p>
            <a:pPr lvl="1"/>
            <a:r>
              <a:rPr lang="en-US" dirty="0" smtClean="0"/>
              <a:t>Context switches are expensive</a:t>
            </a:r>
          </a:p>
          <a:p>
            <a:pPr lvl="1"/>
            <a:r>
              <a:rPr lang="en-US" dirty="0" smtClean="0"/>
              <a:t>Each cross-module call requires a context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Inlined</a:t>
            </a:r>
            <a:r>
              <a:rPr lang="en-US" dirty="0" smtClean="0"/>
              <a:t> Referenced 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250048"/>
            <a:ext cx="5638800" cy="27029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Subject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69550" y="3183558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7089" y="2583393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3750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740864" y="33132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50163" y="4090298"/>
            <a:ext cx="510045" cy="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ingle Corner Rectangle 14"/>
          <p:cNvSpPr/>
          <p:nvPr/>
        </p:nvSpPr>
        <p:spPr>
          <a:xfrm>
            <a:off x="3939198" y="1295400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361543" y="1811958"/>
            <a:ext cx="381000" cy="1501261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3600" y="3449123"/>
            <a:ext cx="50456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" y="5410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Today’s Example: </a:t>
            </a:r>
            <a:br>
              <a:rPr lang="en-US" sz="2800" dirty="0" smtClean="0"/>
            </a:br>
            <a:r>
              <a:rPr lang="en-US" sz="2800" dirty="0" err="1" smtClean="0"/>
              <a:t>Inlining</a:t>
            </a:r>
            <a:r>
              <a:rPr lang="en-US" sz="2800" dirty="0" smtClean="0"/>
              <a:t> a control flow policy into a program</a:t>
            </a:r>
          </a:p>
        </p:txBody>
      </p:sp>
    </p:spTree>
    <p:extLst>
      <p:ext uri="{BB962C8B-B14F-4D97-AF65-F5344CB8AC3E}">
        <p14:creationId xmlns:p14="http://schemas.microsoft.com/office/powerpoint/2010/main" val="52531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NaCL</a:t>
            </a:r>
            <a:r>
              <a:rPr lang="en-US" dirty="0" smtClean="0"/>
              <a:t> SFI and </a:t>
            </a:r>
            <a:r>
              <a:rPr lang="en-US" dirty="0" err="1" smtClean="0"/>
              <a:t>Wahbe</a:t>
            </a:r>
            <a:r>
              <a:rPr lang="en-US" dirty="0" smtClean="0"/>
              <a:t> SFI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 uses segments for data to ensure loads/stores are within a module</a:t>
            </a:r>
          </a:p>
          <a:p>
            <a:pPr lvl="1"/>
            <a:r>
              <a:rPr lang="en-US" dirty="0" smtClean="0"/>
              <a:t>Do not need sandboxing overhead for these instructions</a:t>
            </a:r>
          </a:p>
          <a:p>
            <a:r>
              <a:rPr lang="en-US" dirty="0" smtClean="0"/>
              <a:t>Others?</a:t>
            </a:r>
          </a:p>
          <a:p>
            <a:r>
              <a:rPr lang="en-US" dirty="0" smtClean="0"/>
              <a:t>After reading </a:t>
            </a:r>
            <a:r>
              <a:rPr lang="en-US" dirty="0" err="1" smtClean="0"/>
              <a:t>Wahbe</a:t>
            </a:r>
            <a:r>
              <a:rPr lang="en-US" dirty="0" smtClean="0"/>
              <a:t> et al, how would you implement inter-module </a:t>
            </a:r>
            <a:r>
              <a:rPr lang="en-US" smtClean="0"/>
              <a:t>communication efficiently?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– Micro Benchmarks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1643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Control-Flow Integrity: Principles, Implementation and Applications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Abadi</a:t>
            </a:r>
            <a:r>
              <a:rPr lang="en-US" dirty="0" smtClean="0"/>
              <a:t>, </a:t>
            </a:r>
            <a:r>
              <a:rPr lang="en-US" dirty="0" err="1" smtClean="0"/>
              <a:t>Budiu</a:t>
            </a:r>
            <a:r>
              <a:rPr lang="en-US" dirty="0" smtClean="0"/>
              <a:t>, </a:t>
            </a:r>
            <a:r>
              <a:rPr lang="en-US" dirty="0" err="1" smtClean="0"/>
              <a:t>Erlingsson</a:t>
            </a:r>
            <a:r>
              <a:rPr lang="en-US" dirty="0" smtClean="0"/>
              <a:t>, and </a:t>
            </a:r>
            <a:r>
              <a:rPr lang="en-US" dirty="0" err="1" smtClean="0"/>
              <a:t>Ligatti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protects against powerful adversary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u="sng" dirty="0" smtClean="0">
                <a:solidFill>
                  <a:schemeClr val="tx2"/>
                </a:solidFill>
              </a:rPr>
              <a:t>full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control over </a:t>
            </a:r>
            <a:r>
              <a:rPr lang="en-US" u="sng" dirty="0" smtClean="0">
                <a:solidFill>
                  <a:schemeClr val="tx2"/>
                </a:solidFill>
              </a:rPr>
              <a:t>entire</a:t>
            </a:r>
            <a:r>
              <a:rPr lang="en-US" dirty="0" smtClean="0"/>
              <a:t> data memory</a:t>
            </a:r>
          </a:p>
          <a:p>
            <a:r>
              <a:rPr lang="en-US" b="1" dirty="0" smtClean="0"/>
              <a:t>widely-applicable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anguage-</a:t>
            </a:r>
            <a:r>
              <a:rPr lang="en-US" u="sng" dirty="0" smtClean="0">
                <a:solidFill>
                  <a:schemeClr val="tx2"/>
                </a:solidFill>
              </a:rPr>
              <a:t>neutral</a:t>
            </a:r>
            <a:r>
              <a:rPr lang="en-US" dirty="0"/>
              <a:t>;</a:t>
            </a:r>
            <a:r>
              <a:rPr lang="en-US" dirty="0" smtClean="0"/>
              <a:t> requires </a:t>
            </a:r>
            <a:r>
              <a:rPr lang="en-US" u="sng" dirty="0" smtClean="0">
                <a:solidFill>
                  <a:schemeClr val="tx2"/>
                </a:solidFill>
              </a:rPr>
              <a:t>binary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only</a:t>
            </a:r>
          </a:p>
          <a:p>
            <a:r>
              <a:rPr lang="en-US" b="1" dirty="0"/>
              <a:t>provably-correct &amp; trustworthy</a:t>
            </a:r>
          </a:p>
          <a:p>
            <a:pPr lvl="1"/>
            <a:r>
              <a:rPr lang="en-US" u="sng" dirty="0">
                <a:solidFill>
                  <a:srgbClr val="990000"/>
                </a:solidFill>
              </a:rPr>
              <a:t>formal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semantics; </a:t>
            </a:r>
            <a:r>
              <a:rPr lang="en-US" u="sng" dirty="0">
                <a:solidFill>
                  <a:srgbClr val="990000"/>
                </a:solidFill>
              </a:rPr>
              <a:t>small</a:t>
            </a:r>
            <a:r>
              <a:rPr lang="en-US" dirty="0"/>
              <a:t> verifier</a:t>
            </a:r>
          </a:p>
          <a:p>
            <a:r>
              <a:rPr lang="en-US" b="1" dirty="0" smtClean="0"/>
              <a:t>efficient</a:t>
            </a:r>
          </a:p>
          <a:p>
            <a:pPr lvl="1"/>
            <a:r>
              <a:rPr lang="en-US" dirty="0" smtClean="0"/>
              <a:t>hmm… 0-45% in experiments; average </a:t>
            </a:r>
            <a:r>
              <a:rPr lang="en-US" u="sng" dirty="0" smtClean="0">
                <a:solidFill>
                  <a:srgbClr val="990000"/>
                </a:solidFill>
              </a:rPr>
              <a:t>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0200" y="2008812"/>
            <a:ext cx="2133600" cy="457200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Custom 3">
      <a:dk1>
        <a:srgbClr val="000000"/>
      </a:dk1>
      <a:lt1>
        <a:srgbClr val="FFFFFE"/>
      </a:lt1>
      <a:dk2>
        <a:srgbClr val="990000"/>
      </a:dk2>
      <a:lt2>
        <a:srgbClr val="FFFFFE"/>
      </a:lt2>
      <a:accent1>
        <a:srgbClr val="A32D1F"/>
      </a:accent1>
      <a:accent2>
        <a:srgbClr val="E47932"/>
      </a:accent2>
      <a:accent3>
        <a:srgbClr val="A32D1F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2920</Words>
  <Application>Microsoft Macintosh PowerPoint</Application>
  <PresentationFormat>On-screen Show (4:3)</PresentationFormat>
  <Paragraphs>623</Paragraphs>
  <Slides>71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template</vt:lpstr>
      <vt:lpstr>Control Flow Integrity &amp; Software Fault Isolation </vt:lpstr>
      <vt:lpstr>Our story so far…</vt:lpstr>
      <vt:lpstr>Adversary Model Matters!</vt:lpstr>
      <vt:lpstr>Reference Monitors</vt:lpstr>
      <vt:lpstr>PowerPoint Presentation</vt:lpstr>
      <vt:lpstr>PowerPoint Presentation</vt:lpstr>
      <vt:lpstr>Inlined Referenced Monitor</vt:lpstr>
      <vt:lpstr>Control Flow Integrity</vt:lpstr>
      <vt:lpstr>Control Flow Integrity</vt:lpstr>
      <vt:lpstr>CFI Adversary Model</vt:lpstr>
      <vt:lpstr>CFI Overview</vt:lpstr>
      <vt:lpstr>Control Flow Graphs</vt:lpstr>
      <vt:lpstr>PowerPoint Presentation</vt:lpstr>
      <vt:lpstr>Basic Block</vt:lpstr>
      <vt:lpstr>CFG Definition</vt:lpstr>
      <vt:lpstr>Call Graph</vt:lpstr>
      <vt:lpstr>Super Graph</vt:lpstr>
      <vt:lpstr>Precision: Sensitive or Insensitive</vt:lpstr>
      <vt:lpstr>Soundness</vt:lpstr>
      <vt:lpstr>Soundness, Completeness, Precision, Recall, False Negative, False Positive, All that Jazz…</vt:lpstr>
      <vt:lpstr>Context Sensitive</vt:lpstr>
      <vt:lpstr>Context Sensitive Example</vt:lpstr>
      <vt:lpstr>Flow Sensitive</vt:lpstr>
      <vt:lpstr>Flow Sensitive Example</vt:lpstr>
      <vt:lpstr>Path Sensitive</vt:lpstr>
      <vt:lpstr>Path Sensitive Example</vt:lpstr>
      <vt:lpstr>Precision</vt:lpstr>
      <vt:lpstr>Control Flow Integrity (Analysis)</vt:lpstr>
      <vt:lpstr>CFI Overview</vt:lpstr>
      <vt:lpstr>Build CFG</vt:lpstr>
      <vt:lpstr>Instrument Binary</vt:lpstr>
      <vt:lpstr>Verify CFI Instrumentation</vt:lpstr>
      <vt:lpstr>PowerPoint Presentation</vt:lpstr>
      <vt:lpstr>ID Checks</vt:lpstr>
      <vt:lpstr>Performance</vt:lpstr>
      <vt:lpstr>CFI Adversary Model</vt:lpstr>
      <vt:lpstr>Let’s check our assumptions!</vt:lpstr>
      <vt:lpstr>Time-of-Check vs. Time-of-Use</vt:lpstr>
      <vt:lpstr>Security Guarantees</vt:lpstr>
      <vt:lpstr>Software Fault Isolation</vt:lpstr>
      <vt:lpstr>Inline Reference Monitors</vt:lpstr>
      <vt:lpstr>Accuracy vs. Security</vt:lpstr>
      <vt:lpstr>Context Sensitivity Problems</vt:lpstr>
      <vt:lpstr>Proof of Security</vt:lpstr>
      <vt:lpstr>CFI Summary</vt:lpstr>
      <vt:lpstr>Software Fault Isolation</vt:lpstr>
      <vt:lpstr>Isolation Mechanisms</vt:lpstr>
      <vt:lpstr>SFI Goals</vt:lpstr>
      <vt:lpstr>Main Idea</vt:lpstr>
      <vt:lpstr>Scheme 1: Segment Matching</vt:lpstr>
      <vt:lpstr>Safety</vt:lpstr>
      <vt:lpstr>Scheme 2: Sandboxing</vt:lpstr>
      <vt:lpstr>Segment Matching vs. Sandboxing</vt:lpstr>
      <vt:lpstr>Communication between domains</vt:lpstr>
      <vt:lpstr>Native Client</vt:lpstr>
      <vt:lpstr>NaCL: A Modern Day Example</vt:lpstr>
      <vt:lpstr>Security Goal</vt:lpstr>
      <vt:lpstr>Obligations</vt:lpstr>
      <vt:lpstr>Guarantees</vt:lpstr>
      <vt:lpstr>NACL Module At Runtime</vt:lpstr>
      <vt:lpstr>Performance - Quake</vt:lpstr>
      <vt:lpstr>PowerPoint Presentation</vt:lpstr>
      <vt:lpstr>END</vt:lpstr>
      <vt:lpstr>TOC/TOU</vt:lpstr>
      <vt:lpstr>Software Mandatory Access Control</vt:lpstr>
      <vt:lpstr>Context Sensitivity Problems</vt:lpstr>
      <vt:lpstr>Optimizations</vt:lpstr>
      <vt:lpstr>Performance</vt:lpstr>
      <vt:lpstr>Is it counter-intuitive?</vt:lpstr>
      <vt:lpstr>Differences between NaCL SFI and Wahbe SFI</vt:lpstr>
      <vt:lpstr>Performance – Micro Benchmarks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1569</cp:revision>
  <dcterms:created xsi:type="dcterms:W3CDTF">2011-11-02T18:57:24Z</dcterms:created>
  <dcterms:modified xsi:type="dcterms:W3CDTF">2013-09-18T19:02:31Z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