
<file path=[Content_Types].xml><?xml version="1.0" encoding="utf-8"?>
<Types xmlns="http://schemas.openxmlformats.org/package/2006/content-types">
  <Override PartName="/ppt/slides/slide30.xml" ContentType="application/vnd.openxmlformats-officedocument.presentationml.slide+xml"/>
  <Override PartName="/ppt/slides/slide24.xml" ContentType="application/vnd.openxmlformats-officedocument.presentationml.slide+xml"/>
  <Override PartName="/ppt/slides/slide72.xml" ContentType="application/vnd.openxmlformats-officedocument.presentationml.slide+xml"/>
  <Override PartName="/ppt/tags/tag110.xml" ContentType="application/vnd.openxmlformats-officedocument.presentationml.tags+xml"/>
  <Override PartName="/ppt/tags/tag42.xml" ContentType="application/vnd.openxmlformats-officedocument.presentationml.tags+xml"/>
  <Override PartName="/ppt/slides/slide66.xml" ContentType="application/vnd.openxmlformats-officedocument.presentationml.slide+xml"/>
  <Override PartName="/ppt/tags/tag84.xml" ContentType="application/vnd.openxmlformats-officedocument.presentationml.tags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tags/tag20.xml" ContentType="application/vnd.openxmlformats-officedocument.presentationml.tags+xml"/>
  <Override PartName="/ppt/slides/slide44.xml" ContentType="application/vnd.openxmlformats-officedocument.presentationml.slide+xml"/>
  <Override PartName="/ppt/tags/tag62.xml" ContentType="application/vnd.openxmlformats-officedocument.presentationml.tags+xml"/>
  <Override PartName="/ppt/tags/tag130.xml" ContentType="application/vnd.openxmlformats-officedocument.presentationml.tags+xml"/>
  <Override PartName="/ppt/slides/slide86.xml" ContentType="application/vnd.openxmlformats-officedocument.presentationml.slide+xml"/>
  <Override PartName="/ppt/slides/slide22.xml" ContentType="application/vnd.openxmlformats-officedocument.presentationml.slide+xml"/>
  <Override PartName="/ppt/tags/tag40.xml" ContentType="application/vnd.openxmlformats-officedocument.presentationml.tags+xml"/>
  <Override PartName="/ppt/slides/slide64.xml" ContentType="application/vnd.openxmlformats-officedocument.presentationml.slide+xml"/>
  <Override PartName="/ppt/tags/tag82.xml" ContentType="application/vnd.openxmlformats-officedocument.presentationml.tags+xml"/>
  <Default Extension="xml" ContentType="application/xml"/>
  <Override PartName="/ppt/slideLayouts/slideLayout11.xml" ContentType="application/vnd.openxmlformats-officedocument.presentationml.slideLayout+xml"/>
  <Override PartName="/ppt/slides/slide42.xml" ContentType="application/vnd.openxmlformats-officedocument.presentationml.slide+xml"/>
  <Override PartName="/ppt/tags/tag60.xml" ContentType="application/vnd.openxmlformats-officedocument.presentationml.tags+xml"/>
  <Override PartName="/ppt/slides/slide84.xml" ContentType="application/vnd.openxmlformats-officedocument.presentationml.slide+xml"/>
  <Override PartName="/ppt/tags/tag109.xml" ContentType="application/vnd.openxmlformats-officedocument.presentationml.tags+xml"/>
  <Override PartName="/ppt/slides/slide20.xml" ContentType="application/vnd.openxmlformats-officedocument.presentationml.slide+xml"/>
  <Override PartName="/ppt/tags/tag96.xml" ContentType="application/vnd.openxmlformats-officedocument.presentationml.tags+xml"/>
  <Override PartName="/ppt/slides/slide62.xml" ContentType="application/vnd.openxmlformats-officedocument.presentationml.slide+xml"/>
  <Override PartName="/ppt/tags/tag19.xml" ContentType="application/vnd.openxmlformats-officedocument.presentationml.tags+xml"/>
  <Override PartName="/ppt/tags/tag80.xml" ContentType="application/vnd.openxmlformats-officedocument.presentationml.tags+xml"/>
  <Override PartName="/ppt/tags/tag129.xml" ContentType="application/vnd.openxmlformats-officedocument.presentationml.tags+xml"/>
  <Override PartName="/ppt/slides/slide40.xml" ContentType="application/vnd.openxmlformats-officedocument.presentationml.slide+xml"/>
  <Override PartName="/ppt/slides/slide9.xml" ContentType="application/vnd.openxmlformats-officedocument.presentationml.slide+xml"/>
  <Default Extension="jpeg" ContentType="image/jpeg"/>
  <Override PartName="/ppt/slides/slide82.xml" ContentType="application/vnd.openxmlformats-officedocument.presentationml.slide+xml"/>
  <Override PartName="/ppt/tags/tag107.xml" ContentType="application/vnd.openxmlformats-officedocument.presentationml.tags+xml"/>
  <Override PartName="/ppt/tags/tag39.xml" ContentType="application/vnd.openxmlformats-officedocument.presentationml.tags+xml"/>
  <Override PartName="/docProps/app.xml" ContentType="application/vnd.openxmlformats-officedocument.extended-properties+xml"/>
  <Override PartName="/ppt/tags/tag94.xml" ContentType="application/vnd.openxmlformats-officedocument.presentationml.tags+xml"/>
  <Override PartName="/ppt/slides/slide60.xml" ContentType="application/vnd.openxmlformats-officedocument.presentationml.slide+xml"/>
  <Override PartName="/ppt/tags/tag17.xml" ContentType="application/vnd.openxmlformats-officedocument.presentationml.tags+xml"/>
  <Override PartName="/ppt/slideLayouts/slideLayout8.xml" ContentType="application/vnd.openxmlformats-officedocument.presentationml.slideLayout+xml"/>
  <Override PartName="/ppt/tags/tag59.xml" ContentType="application/vnd.openxmlformats-officedocument.presentationml.tags+xml"/>
  <Override PartName="/ppt/tags/tag72.xml" ContentType="application/vnd.openxmlformats-officedocument.presentationml.tags+xml"/>
  <Override PartName="/ppt/tags/tag127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80.xml" ContentType="application/vnd.openxmlformats-officedocument.presentationml.slide+xml"/>
  <Override PartName="/ppt/tags/tag105.xml" ContentType="application/vnd.openxmlformats-officedocument.presentationml.tags+xml"/>
  <Override PartName="/ppt/tags/tag37.xml" ContentType="application/vnd.openxmlformats-officedocument.presentationml.tags+xml"/>
  <Override PartName="/ppt/tags/tag79.xml" ContentType="application/vnd.openxmlformats-officedocument.presentationml.tags+xml"/>
  <Override PartName="/ppt/tags/tag92.xml" ContentType="application/vnd.openxmlformats-officedocument.presentationml.tags+xml"/>
  <Override PartName="/ppt/tags/tag15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57.xml" ContentType="application/vnd.openxmlformats-officedocument.presentationml.tags+xml"/>
  <Override PartName="/ppt/tags/tag70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119.xml" ContentType="application/vnd.openxmlformats-officedocument.presentationml.tags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03.xml" ContentType="application/vnd.openxmlformats-officedocument.presentationml.tags+xml"/>
  <Override PartName="/ppt/tags/tag35.xml" ContentType="application/vnd.openxmlformats-officedocument.presentationml.tags+xml"/>
  <Override PartName="/ppt/slides/slide59.xml" ContentType="application/vnd.openxmlformats-officedocument.presentationml.slide+xml"/>
  <Override PartName="/ppt/tags/tag29.xml" ContentType="application/vnd.openxmlformats-officedocument.presentationml.tags+xml"/>
  <Override PartName="/ppt/tags/tag77.xml" ContentType="application/vnd.openxmlformats-officedocument.presentationml.tags+xml"/>
  <Override PartName="/ppt/tags/tag90.xml" ContentType="application/vnd.openxmlformats-officedocument.presentationml.tags+xml"/>
  <Override PartName="/ppt/tags/tag13.xml" ContentType="application/vnd.openxmlformats-officedocument.presentationml.tags+xml"/>
  <Override PartName="/ppt/slides/slide3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55.xml" ContentType="application/vnd.openxmlformats-officedocument.presentationml.tags+xml"/>
  <Override PartName="/ppt/tags/tag123.xml" ContentType="application/vnd.openxmlformats-officedocument.presentationml.tags+xml"/>
  <Override PartName="/ppt/slides/slide79.xml" ContentType="application/vnd.openxmlformats-officedocument.presentationml.slide+xml"/>
  <Override PartName="/ppt/tags/tag5.xml" ContentType="application/vnd.openxmlformats-officedocument.presentationml.tags+xml"/>
  <Override PartName="/ppt/tags/tag49.xml" ContentType="application/vnd.openxmlformats-officedocument.presentationml.tags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tags/tag117.xml" ContentType="application/vnd.openxmlformats-officedocument.presentationml.tags+xml"/>
  <Override PartName="/ppt/notesSlides/notesSlide1.xml" ContentType="application/vnd.openxmlformats-officedocument.presentationml.notesSlide+xml"/>
  <Override PartName="/ppt/tags/tag101.xml" ContentType="application/vnd.openxmlformats-officedocument.presentationml.tags+xml"/>
  <Override PartName="/ppt/tags/tag33.xml" ContentType="application/vnd.openxmlformats-officedocument.presentationml.tags+xml"/>
  <Override PartName="/ppt/slides/slide57.xml" ContentType="application/vnd.openxmlformats-officedocument.presentationml.slide+xml"/>
  <Override PartName="/ppt/slides/slide70.xml" ContentType="application/vnd.openxmlformats-officedocument.presentationml.slide+xml"/>
  <Override PartName="/ppt/tags/tag27.xml" ContentType="application/vnd.openxmlformats-officedocument.presentationml.tags+xml"/>
  <Override PartName="/ppt/tags/tag75.xml" ContentType="application/vnd.openxmlformats-officedocument.presentationml.tags+xml"/>
  <Override PartName="/ppt/tags/tag11.xml" ContentType="application/vnd.openxmlformats-officedocument.presentationml.tags+xml"/>
  <Override PartName="/ppt/tags/tag69.xml" ContentType="application/vnd.openxmlformats-officedocument.presentationml.tags+xml"/>
  <Override PartName="/ppt/slideLayouts/slideLayout2.xml" ContentType="application/vnd.openxmlformats-officedocument.presentationml.slideLayout+xml"/>
  <Override PartName="/ppt/slides/slide35.xml" ContentType="application/vnd.openxmlformats-officedocument.presentationml.slide+xml"/>
  <Override PartName="/ppt/slides/slide29.xml" ContentType="application/vnd.openxmlformats-officedocument.presentationml.slide+xml"/>
  <Override PartName="/ppt/tags/tag53.xml" ContentType="application/vnd.openxmlformats-officedocument.presentationml.tags+xml"/>
  <Override PartName="/ppt/tags/tag121.xml" ContentType="application/vnd.openxmlformats-officedocument.presentationml.tags+xml"/>
  <Override PartName="/ppt/slides/slide77.xml" ContentType="application/vnd.openxmlformats-officedocument.presentationml.slide+xml"/>
  <Override PartName="/ppt/tags/tag3.xml" ContentType="application/vnd.openxmlformats-officedocument.presentationml.tags+xml"/>
  <Override PartName="/ppt/tags/tag47.xml" ContentType="application/vnd.openxmlformats-officedocument.presentationml.tags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tags/tag115.xml" ContentType="application/vnd.openxmlformats-officedocument.presentationml.tags+xml"/>
  <Override PartName="/ppt/slideLayouts/slideLayout24.xml" ContentType="application/vnd.openxmlformats-officedocument.presentationml.slideLayout+xml"/>
  <Override PartName="/ppt/tags/tag31.xml" ContentType="application/vnd.openxmlformats-officedocument.presentationml.tags+xml"/>
  <Override PartName="/ppt/tags/tag89.xml" ContentType="application/vnd.openxmlformats-officedocument.presentationml.tags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ags/tag25.xml" ContentType="application/vnd.openxmlformats-officedocument.presentationml.tags+xml"/>
  <Override PartName="/ppt/slides/slide49.xml" ContentType="application/vnd.openxmlformats-officedocument.presentationml.slide+xml"/>
  <Override PartName="/ppt/tags/tag73.xml" ContentType="application/vnd.openxmlformats-officedocument.presentationml.tags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slides/slide33.xml" ContentType="application/vnd.openxmlformats-officedocument.presentationml.slide+xml"/>
  <Override PartName="/ppt/viewProps.xml" ContentType="application/vnd.openxmlformats-officedocument.presentationml.viewProps+xml"/>
  <Override PartName="/ppt/slides/slide27.xml" ContentType="application/vnd.openxmlformats-officedocument.presentationml.slide+xml"/>
  <Override PartName="/ppt/tags/tag51.xml" ContentType="application/vnd.openxmlformats-officedocument.presentationml.tags+xml"/>
  <Override PartName="/ppt/slides/slide75.xml" ContentType="application/vnd.openxmlformats-officedocument.presentationml.slide+xml"/>
  <Override PartName="/ppt/tags/tag1.xml" ContentType="application/vnd.openxmlformats-officedocument.presentationml.tags+xml"/>
  <Override PartName="/ppt/tags/tag113.xml" ContentType="application/vnd.openxmlformats-officedocument.presentationml.tags+xml"/>
  <Override PartName="/ppt/tags/tag45.xml" ContentType="application/vnd.openxmlformats-officedocument.presentationml.tags+xml"/>
  <Override PartName="/ppt/slides/slide11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Layouts/slideLayout22.xml" ContentType="application/vnd.openxmlformats-officedocument.presentationml.slideLayout+xml"/>
  <Override PartName="/ppt/tags/tag87.xml" ContentType="application/vnd.openxmlformats-officedocument.presentationml.tags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tags/tag23.xml" ContentType="application/vnd.openxmlformats-officedocument.presentationml.tags+xml"/>
  <Override PartName="/ppt/slides/slide47.xml" ContentType="application/vnd.openxmlformats-officedocument.presentationml.slide+xml"/>
  <Override PartName="/ppt/theme/theme1.xml" ContentType="application/vnd.openxmlformats-officedocument.theme+xml"/>
  <Override PartName="/ppt/tags/tag65.xml" ContentType="application/vnd.openxmlformats-officedocument.presentationml.tags+xml"/>
  <Override PartName="/ppt/slides/slide31.xml" ContentType="application/vnd.openxmlformats-officedocument.presentationml.slide+xml"/>
  <Override PartName="/ppt/slides/slide25.xml" ContentType="application/vnd.openxmlformats-officedocument.presentationml.slide+xml"/>
  <Override PartName="/ppt/slides/slide73.xml" ContentType="application/vnd.openxmlformats-officedocument.presentationml.slide+xml"/>
  <Override PartName="/ppt/tags/tag111.xml" ContentType="application/vnd.openxmlformats-officedocument.presentationml.tags+xml"/>
  <Override PartName="/ppt/tags/tag43.xml" ContentType="application/vnd.openxmlformats-officedocument.presentationml.tags+xml"/>
  <Override PartName="/ppt/slides/slide67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85.xml" ContentType="application/vnd.openxmlformats-officedocument.presentationml.tags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tags/tag21.xml" ContentType="application/vnd.openxmlformats-officedocument.presentationml.tags+xml"/>
  <Override PartName="/ppt/slides/slide45.xml" ContentType="application/vnd.openxmlformats-officedocument.presentationml.slide+xml"/>
  <Override PartName="/ppt/tags/tag63.xml" ContentType="application/vnd.openxmlformats-officedocument.presentationml.tags+xml"/>
  <Override PartName="/ppt/tags/tag131.xml" ContentType="application/vnd.openxmlformats-officedocument.presentationml.tags+xml"/>
  <Override PartName="/ppt/slides/slide23.xml" ContentType="application/vnd.openxmlformats-officedocument.presentationml.slide+xml"/>
  <Override PartName="/ppt/tags/tag41.xml" ContentType="application/vnd.openxmlformats-officedocument.presentationml.tags+xml"/>
  <Override PartName="/ppt/slides/slide65.xml" ContentType="application/vnd.openxmlformats-officedocument.presentationml.slide+xml"/>
  <Override PartName="/ppt/tags/tag83.xml" ContentType="application/vnd.openxmlformats-officedocument.presentationml.tags+xml"/>
  <Override PartName="/ppt/slideLayouts/slideLayout12.xml" ContentType="application/vnd.openxmlformats-officedocument.presentationml.slideLayout+xml"/>
  <Override PartName="/ppt/slides/slide43.xml" ContentType="application/vnd.openxmlformats-officedocument.presentationml.slide+xml"/>
  <Override PartName="/ppt/commentAuthors.xml" ContentType="application/vnd.openxmlformats-officedocument.presentationml.commentAuthors+xml"/>
  <Override PartName="/ppt/tags/tag61.xml" ContentType="application/vnd.openxmlformats-officedocument.presentationml.tags+xml"/>
  <Override PartName="/docProps/custom.xml" ContentType="application/vnd.openxmlformats-officedocument.custom-properties+xml"/>
  <Override PartName="/ppt/slides/slide85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97.xml" ContentType="application/vnd.openxmlformats-officedocument.presentationml.tags+xml"/>
  <Override PartName="/ppt/slides/slide63.xml" ContentType="application/vnd.openxmlformats-officedocument.presentationml.slide+xml"/>
  <Override PartName="/ppt/tags/tag81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1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tags/tag108.xml" ContentType="application/vnd.openxmlformats-officedocument.presentationml.tags+xml"/>
  <Override PartName="/ppt/tags/tag95.xml" ContentType="application/vnd.openxmlformats-officedocument.presentationml.tags+xml"/>
  <Override PartName="/ppt/slides/slide61.xml" ContentType="application/vnd.openxmlformats-officedocument.presentationml.slide+xml"/>
  <Override PartName="/ppt/tags/tag18.xml" ContentType="application/vnd.openxmlformats-officedocument.presentationml.tags+xml"/>
  <Override PartName="/ppt/slideLayouts/slideLayout9.xml" ContentType="application/vnd.openxmlformats-officedocument.presentationml.slideLayout+xml"/>
  <Override PartName="/ppt/tags/tag128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81.xml" ContentType="application/vnd.openxmlformats-officedocument.presentationml.slide+xml"/>
  <Override PartName="/ppt/tags/tag106.xml" ContentType="application/vnd.openxmlformats-officedocument.presentationml.tags+xml"/>
  <Override PartName="/ppt/tags/tag38.xml" ContentType="application/vnd.openxmlformats-officedocument.presentationml.tags+xml"/>
  <Override PartName="/ppt/tags/tag93.xml" ContentType="application/vnd.openxmlformats-officedocument.presentationml.tags+xml"/>
  <Override PartName="/ppt/slideMasters/slideMaster2.xml" ContentType="application/vnd.openxmlformats-officedocument.presentationml.slideMaster+xml"/>
  <Override PartName="/ppt/tags/tag16.xml" ContentType="application/vnd.openxmlformats-officedocument.presentationml.tags+xml"/>
  <Override PartName="/ppt/slideLayouts/slideLayout7.xml" ContentType="application/vnd.openxmlformats-officedocument.presentationml.slideLayout+xml"/>
  <Override PartName="/ppt/tags/tag58.xml" ContentType="application/vnd.openxmlformats-officedocument.presentationml.tags+xml"/>
  <Override PartName="/ppt/tags/tag71.xml" ContentType="application/vnd.openxmlformats-officedocument.presentationml.tags+xml"/>
  <Override PartName="/ppt/tags/tag126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tags/tag104.xml" ContentType="application/vnd.openxmlformats-officedocument.presentationml.tags+xml"/>
  <Override PartName="/ppt/tags/tag36.xml" ContentType="application/vnd.openxmlformats-officedocument.presentationml.tags+xml"/>
  <Override PartName="/ppt/tags/tag78.xml" ContentType="application/vnd.openxmlformats-officedocument.presentationml.tags+xml"/>
  <Override PartName="/ppt/tags/tag91.xml" ContentType="application/vnd.openxmlformats-officedocument.presentationml.tags+xml"/>
  <Override PartName="/ppt/tableStyles.xml" ContentType="application/vnd.openxmlformats-officedocument.presentationml.tableStyles+xml"/>
  <Override PartName="/ppt/tags/tag14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38.xml" ContentType="application/vnd.openxmlformats-officedocument.presentationml.slide+xml"/>
  <Override PartName="/ppt/tags/tag56.xml" ContentType="application/vnd.openxmlformats-officedocument.presentationml.tags+xml"/>
  <Override PartName="/ppt/tags/tag124.xml" ContentType="application/vnd.openxmlformats-officedocument.presentationml.tags+xml"/>
  <Default Extension="bin" ContentType="application/vnd.openxmlformats-officedocument.presentationml.printerSettings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118.xml" ContentType="application/vnd.openxmlformats-officedocument.presentationml.tags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34.xml" ContentType="application/vnd.openxmlformats-officedocument.presentationml.tags+xml"/>
  <Override PartName="/ppt/slides/slide58.xml" ContentType="application/vnd.openxmlformats-officedocument.presentationml.slide+xml"/>
  <Override PartName="/ppt/slides/slide71.xml" ContentType="application/vnd.openxmlformats-officedocument.presentationml.slide+xml"/>
  <Override PartName="/ppt/tags/tag28.xml" ContentType="application/vnd.openxmlformats-officedocument.presentationml.tags+xml"/>
  <Override PartName="/ppt/tags/tag76.xml" ContentType="application/vnd.openxmlformats-officedocument.presentationml.tags+xml"/>
  <Override PartName="/ppt/tags/tag12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36.xml" ContentType="application/vnd.openxmlformats-officedocument.presentationml.slide+xml"/>
  <Override PartName="/ppt/tags/tag54.xml" ContentType="application/vnd.openxmlformats-officedocument.presentationml.tags+xml"/>
  <Override PartName="/ppt/tags/tag122.xml" ContentType="application/vnd.openxmlformats-officedocument.presentationml.tags+xml"/>
  <Override PartName="/ppt/slides/slide78.xml" ContentType="application/vnd.openxmlformats-officedocument.presentationml.slide+xml"/>
  <Override PartName="/ppt/tags/tag4.xml" ContentType="application/vnd.openxmlformats-officedocument.presentationml.tags+xml"/>
  <Override PartName="/ppt/tags/tag48.xml" ContentType="application/vnd.openxmlformats-officedocument.presentationml.tags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tags/tag116.xml" ContentType="application/vnd.openxmlformats-officedocument.presentationml.tags+xml"/>
  <Override PartName="/ppt/slideLayouts/slideLayout25.xml" ContentType="application/vnd.openxmlformats-officedocument.presentationml.slideLayout+xml"/>
  <Override PartName="/ppt/tags/tag100.xml" ContentType="application/vnd.openxmlformats-officedocument.presentationml.tags+xml"/>
  <Override PartName="/ppt/tags/tag32.xml" ContentType="application/vnd.openxmlformats-officedocument.presentationml.tags+xml"/>
  <Override PartName="/ppt/slides/slide56.xml" ContentType="application/vnd.openxmlformats-officedocument.presentationml.slide+xml"/>
  <Override PartName="/ppt/slideLayouts/slideLayout19.xml" ContentType="application/vnd.openxmlformats-officedocument.presentationml.slideLayout+xml"/>
  <Override PartName="/ppt/tags/tag26.xml" ContentType="application/vnd.openxmlformats-officedocument.presentationml.tags+xml"/>
  <Override PartName="/ppt/tags/tag74.xml" ContentType="application/vnd.openxmlformats-officedocument.presentationml.tags+xml"/>
  <Override PartName="/ppt/tags/tag10.xml" ContentType="application/vnd.openxmlformats-officedocument.presentationml.tags+xml"/>
  <Override PartName="/ppt/tags/tag68.xml" ContentType="application/vnd.openxmlformats-officedocument.presentationml.tags+xml"/>
  <Override PartName="/ppt/theme/theme4.xml" ContentType="application/vnd.openxmlformats-officedocument.theme+xml"/>
  <Override PartName="/ppt/slideLayouts/slideLayout1.xml" ContentType="application/vnd.openxmlformats-officedocument.presentationml.slideLayout+xml"/>
  <Override PartName="/ppt/slides/slide34.xml" ContentType="application/vnd.openxmlformats-officedocument.presentationml.slide+xml"/>
  <Override PartName="/ppt/slides/slide28.xml" ContentType="application/vnd.openxmlformats-officedocument.presentationml.slide+xml"/>
  <Override PartName="/ppt/tags/tag52.xml" ContentType="application/vnd.openxmlformats-officedocument.presentationml.tags+xml"/>
  <Override PartName="/ppt/tags/tag120.xml" ContentType="application/vnd.openxmlformats-officedocument.presentationml.tags+xml"/>
  <Override PartName="/ppt/slides/slide76.xml" ContentType="application/vnd.openxmlformats-officedocument.presentationml.slide+xml"/>
  <Override PartName="/ppt/tags/tag2.xml" ContentType="application/vnd.openxmlformats-officedocument.presentationml.tags+xml"/>
  <Override PartName="/ppt/tags/tag46.xml" ContentType="application/vnd.openxmlformats-officedocument.presentationml.tags+xml"/>
  <Override PartName="/ppt/tags/tag114.xml" ContentType="application/vnd.openxmlformats-officedocument.presentationml.tags+xml"/>
  <Override PartName="/ppt/slides/slide12.xml" ContentType="application/vnd.openxmlformats-officedocument.presentationml.slide+xml"/>
  <Default Extension="png" ContentType="image/png"/>
  <Override PartName="/ppt/slideLayouts/slideLayout23.xml" ContentType="application/vnd.openxmlformats-officedocument.presentationml.slideLayout+xml"/>
  <Override PartName="/ppt/tags/tag30.xml" ContentType="application/vnd.openxmlformats-officedocument.presentationml.tags+xml"/>
  <Override PartName="/ppt/tags/tag88.xml" ContentType="application/vnd.openxmlformats-officedocument.presentationml.tags+xml"/>
  <Override PartName="/ppt/slides/slide54.xml" ContentType="application/vnd.openxmlformats-officedocument.presentationml.slide+xml"/>
  <Override PartName="/ppt/slideLayouts/slideLayout17.xml" ContentType="application/vnd.openxmlformats-officedocument.presentationml.slideLayout+xml"/>
  <Override PartName="/ppt/tags/tag24.xml" ContentType="application/vnd.openxmlformats-officedocument.presentationml.tags+xml"/>
  <Default Extension="rels" ContentType="application/vnd.openxmlformats-package.relationships+xml"/>
  <Override PartName="/ppt/slides/slide48.xml" ContentType="application/vnd.openxmlformats-officedocument.presentationml.slide+xml"/>
  <Override PartName="/ppt/theme/theme2.xml" ContentType="application/vnd.openxmlformats-officedocument.theme+xml"/>
  <Override PartName="/ppt/tags/tag66.xml" ContentType="application/vnd.openxmlformats-officedocument.presentationml.tags+xml"/>
  <Override PartName="/ppt/slides/slide32.xml" ContentType="application/vnd.openxmlformats-officedocument.presentationml.slide+xml"/>
  <Override PartName="/ppt/slides/slide26.xml" ContentType="application/vnd.openxmlformats-officedocument.presentationml.slide+xml"/>
  <Override PartName="/ppt/tags/tag50.xml" ContentType="application/vnd.openxmlformats-officedocument.presentationml.tags+xml"/>
  <Override PartName="/ppt/slides/slide74.xml" ContentType="application/vnd.openxmlformats-officedocument.presentationml.slide+xml"/>
  <Override PartName="/ppt/tags/tag112.xml" ContentType="application/vnd.openxmlformats-officedocument.presentationml.tags+xml"/>
  <Override PartName="/ppt/tags/tag44.xml" ContentType="application/vnd.openxmlformats-officedocument.presentationml.tags+xml"/>
  <Override PartName="/ppt/slides/slide10.xml" ContentType="application/vnd.openxmlformats-officedocument.presentationml.slide+xml"/>
  <Override PartName="/ppt/slides/slide68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86.xml" ContentType="application/vnd.openxmlformats-officedocument.presentationml.tags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2.xml" ContentType="application/vnd.openxmlformats-officedocument.presentationml.tags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ags/tag64.xml" ContentType="application/vnd.openxmlformats-officedocument.presentationml.tags+xml"/>
  <Override PartName="/ppt/tags/tag13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  <p:sldMasterId id="2147483673" r:id="rId2"/>
  </p:sldMasterIdLst>
  <p:notesMasterIdLst>
    <p:notesMasterId r:id="rId89"/>
  </p:notesMasterIdLst>
  <p:handoutMasterIdLst>
    <p:handoutMasterId r:id="rId90"/>
  </p:handoutMasterIdLst>
  <p:sldIdLst>
    <p:sldId id="289" r:id="rId3"/>
    <p:sldId id="536" r:id="rId4"/>
    <p:sldId id="407" r:id="rId5"/>
    <p:sldId id="404" r:id="rId6"/>
    <p:sldId id="406" r:id="rId7"/>
    <p:sldId id="413" r:id="rId8"/>
    <p:sldId id="415" r:id="rId9"/>
    <p:sldId id="403" r:id="rId10"/>
    <p:sldId id="447" r:id="rId11"/>
    <p:sldId id="533" r:id="rId12"/>
    <p:sldId id="414" r:id="rId13"/>
    <p:sldId id="417" r:id="rId14"/>
    <p:sldId id="418" r:id="rId15"/>
    <p:sldId id="419" r:id="rId16"/>
    <p:sldId id="420" r:id="rId17"/>
    <p:sldId id="422" r:id="rId18"/>
    <p:sldId id="535" r:id="rId19"/>
    <p:sldId id="421" r:id="rId20"/>
    <p:sldId id="423" r:id="rId21"/>
    <p:sldId id="424" r:id="rId22"/>
    <p:sldId id="427" r:id="rId23"/>
    <p:sldId id="431" r:id="rId24"/>
    <p:sldId id="428" r:id="rId25"/>
    <p:sldId id="430" r:id="rId26"/>
    <p:sldId id="520" r:id="rId27"/>
    <p:sldId id="528" r:id="rId28"/>
    <p:sldId id="442" r:id="rId29"/>
    <p:sldId id="436" r:id="rId30"/>
    <p:sldId id="444" r:id="rId31"/>
    <p:sldId id="523" r:id="rId32"/>
    <p:sldId id="449" r:id="rId33"/>
    <p:sldId id="450" r:id="rId34"/>
    <p:sldId id="453" r:id="rId35"/>
    <p:sldId id="452" r:id="rId36"/>
    <p:sldId id="525" r:id="rId37"/>
    <p:sldId id="526" r:id="rId38"/>
    <p:sldId id="527" r:id="rId39"/>
    <p:sldId id="530" r:id="rId40"/>
    <p:sldId id="529" r:id="rId41"/>
    <p:sldId id="460" r:id="rId42"/>
    <p:sldId id="531" r:id="rId43"/>
    <p:sldId id="466" r:id="rId44"/>
    <p:sldId id="465" r:id="rId45"/>
    <p:sldId id="473" r:id="rId46"/>
    <p:sldId id="474" r:id="rId47"/>
    <p:sldId id="467" r:id="rId48"/>
    <p:sldId id="468" r:id="rId49"/>
    <p:sldId id="470" r:id="rId50"/>
    <p:sldId id="532" r:id="rId51"/>
    <p:sldId id="477" r:id="rId52"/>
    <p:sldId id="485" r:id="rId53"/>
    <p:sldId id="478" r:id="rId54"/>
    <p:sldId id="480" r:id="rId55"/>
    <p:sldId id="483" r:id="rId56"/>
    <p:sldId id="484" r:id="rId57"/>
    <p:sldId id="487" r:id="rId58"/>
    <p:sldId id="488" r:id="rId59"/>
    <p:sldId id="502" r:id="rId60"/>
    <p:sldId id="503" r:id="rId61"/>
    <p:sldId id="504" r:id="rId62"/>
    <p:sldId id="505" r:id="rId63"/>
    <p:sldId id="506" r:id="rId64"/>
    <p:sldId id="509" r:id="rId65"/>
    <p:sldId id="507" r:id="rId66"/>
    <p:sldId id="508" r:id="rId67"/>
    <p:sldId id="510" r:id="rId68"/>
    <p:sldId id="511" r:id="rId69"/>
    <p:sldId id="512" r:id="rId70"/>
    <p:sldId id="513" r:id="rId71"/>
    <p:sldId id="514" r:id="rId72"/>
    <p:sldId id="515" r:id="rId73"/>
    <p:sldId id="516" r:id="rId74"/>
    <p:sldId id="517" r:id="rId75"/>
    <p:sldId id="519" r:id="rId76"/>
    <p:sldId id="498" r:id="rId77"/>
    <p:sldId id="491" r:id="rId78"/>
    <p:sldId id="534" r:id="rId79"/>
    <p:sldId id="499" r:id="rId80"/>
    <p:sldId id="497" r:id="rId81"/>
    <p:sldId id="268" r:id="rId82"/>
    <p:sldId id="387" r:id="rId83"/>
    <p:sldId id="397" r:id="rId84"/>
    <p:sldId id="416" r:id="rId85"/>
    <p:sldId id="401" r:id="rId86"/>
    <p:sldId id="402" r:id="rId87"/>
    <p:sldId id="537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Introduction" id="{EAEE1610-0505-CA4A-BCC7-AA58FD6B1707}">
          <p14:sldIdLst>
            <p14:sldId id="289"/>
            <p14:sldId id="536"/>
            <p14:sldId id="407"/>
            <p14:sldId id="404"/>
            <p14:sldId id="406"/>
            <p14:sldId id="413"/>
            <p14:sldId id="415"/>
            <p14:sldId id="403"/>
            <p14:sldId id="447"/>
          </p14:sldIdLst>
        </p14:section>
        <p14:section name="Basic Compilation" id="{95ED981C-E8D0-C84B-90DA-655F1A3B3DC7}">
          <p14:sldIdLst>
            <p14:sldId id="533"/>
            <p14:sldId id="414"/>
            <p14:sldId id="417"/>
            <p14:sldId id="418"/>
            <p14:sldId id="419"/>
            <p14:sldId id="420"/>
            <p14:sldId id="422"/>
            <p14:sldId id="535"/>
            <p14:sldId id="421"/>
            <p14:sldId id="423"/>
            <p14:sldId id="424"/>
            <p14:sldId id="427"/>
            <p14:sldId id="431"/>
            <p14:sldId id="428"/>
            <p14:sldId id="430"/>
            <p14:sldId id="520"/>
            <p14:sldId id="528"/>
            <p14:sldId id="442"/>
            <p14:sldId id="436"/>
            <p14:sldId id="444"/>
            <p14:sldId id="523"/>
            <p14:sldId id="449"/>
            <p14:sldId id="450"/>
            <p14:sldId id="453"/>
            <p14:sldId id="452"/>
            <p14:sldId id="525"/>
            <p14:sldId id="526"/>
            <p14:sldId id="527"/>
            <p14:sldId id="530"/>
            <p14:sldId id="529"/>
            <p14:sldId id="460"/>
            <p14:sldId id="531"/>
            <p14:sldId id="466"/>
            <p14:sldId id="465"/>
            <p14:sldId id="473"/>
            <p14:sldId id="474"/>
            <p14:sldId id="467"/>
            <p14:sldId id="468"/>
            <p14:sldId id="470"/>
            <p14:sldId id="532"/>
            <p14:sldId id="477"/>
            <p14:sldId id="485"/>
            <p14:sldId id="478"/>
            <p14:sldId id="480"/>
            <p14:sldId id="483"/>
            <p14:sldId id="484"/>
            <p14:sldId id="487"/>
          </p14:sldIdLst>
        </p14:section>
        <p14:section name="cdecl" id="{6E61438B-CCC3-8545-A812-D2B0B9ED1AD2}">
          <p14:sldIdLst>
            <p14:sldId id="488"/>
            <p14:sldId id="502"/>
            <p14:sldId id="503"/>
            <p14:sldId id="504"/>
            <p14:sldId id="505"/>
            <p14:sldId id="506"/>
            <p14:sldId id="509"/>
            <p14:sldId id="507"/>
            <p14:sldId id="508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9"/>
            <p14:sldId id="498"/>
            <p14:sldId id="491"/>
            <p14:sldId id="534"/>
          </p14:sldIdLst>
        </p14:section>
        <p14:section name="Conclusion" id="{9261A7F0-4603-054A-9F9B-B1F21EA47009}">
          <p14:sldIdLst>
            <p14:sldId id="499"/>
            <p14:sldId id="497"/>
            <p14:sldId id="268"/>
            <p14:sldId id="387"/>
          </p14:sldIdLst>
        </p14:section>
        <p14:section name="Cherries" id="{37751250-D76E-2D45-9973-B6D261F82D1E}">
          <p14:sldIdLst>
            <p14:sldId id="397"/>
            <p14:sldId id="416"/>
          </p14:sldIdLst>
        </p14:section>
        <p14:section name="Stencils" id="{5C7432C3-426D-1C45-8ED1-B0E6FE16BAEB}">
          <p14:sldIdLst>
            <p14:sldId id="401"/>
            <p14:sldId id="402"/>
            <p14:sldId id="537"/>
          </p14:sldIdLst>
        </p14:section>
      </p14:sectionLst>
    </p:ex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1440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pos="3840">
          <p15:clr>
            <a:srgbClr val="A4A3A4"/>
          </p15:clr>
        </p15:guide>
        <p15:guide id="4" pos="19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averick Woo" initials="m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E27A32"/>
    <a:srgbClr val="404040"/>
    <a:srgbClr val="F4AB70"/>
    <a:srgbClr val="3F5842"/>
    <a:srgbClr val="595A5A"/>
    <a:srgbClr val="A32D1E"/>
    <a:srgbClr val="FFFFFF"/>
    <a:srgbClr val="866C49"/>
    <a:srgbClr val="79463D"/>
    <a:srgbClr val="C0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032" autoAdjust="0"/>
    <p:restoredTop sz="87625" autoAdjust="0"/>
  </p:normalViewPr>
  <p:slideViewPr>
    <p:cSldViewPr snapToGrid="0">
      <p:cViewPr varScale="1">
        <p:scale>
          <a:sx n="120" d="100"/>
          <a:sy n="120" d="100"/>
        </p:scale>
        <p:origin x="-576" y="-96"/>
      </p:cViewPr>
      <p:guideLst>
        <p:guide orient="horz" pos="1440"/>
        <p:guide orient="horz" pos="2857"/>
        <p:guide pos="38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-404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90" Type="http://schemas.openxmlformats.org/officeDocument/2006/relationships/handoutMaster" Target="handoutMasters/handoutMaster1.xml"/><Relationship Id="rId91" Type="http://schemas.openxmlformats.org/officeDocument/2006/relationships/printerSettings" Target="printerSettings/printerSettings1.bin"/><Relationship Id="rId92" Type="http://schemas.openxmlformats.org/officeDocument/2006/relationships/commentAuthors" Target="commentAuthors.xml"/><Relationship Id="rId93" Type="http://schemas.openxmlformats.org/officeDocument/2006/relationships/presProps" Target="presProps.xml"/><Relationship Id="rId94" Type="http://schemas.openxmlformats.org/officeDocument/2006/relationships/viewProps" Target="viewProps.xml"/><Relationship Id="rId95" Type="http://schemas.openxmlformats.org/officeDocument/2006/relationships/theme" Target="theme/theme1.xml"/><Relationship Id="rId9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1C90-955A-E944-AB32-466E55900D6A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8D97-067E-974E-BD5D-FA8C0988A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11A-7C1A-F544-A99B-661F38A45889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A8A3-9FBB-431D-AAA8-BEEA360F5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40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= 3.  The reason is we’re incrementing </a:t>
            </a:r>
            <a:r>
              <a:rPr lang="en-US" dirty="0" err="1" smtClean="0"/>
              <a:t>buf</a:t>
            </a:r>
            <a:r>
              <a:rPr lang="en-US" dirty="0" smtClean="0"/>
              <a:t> not by 2 bytes, but by 2*</a:t>
            </a:r>
            <a:r>
              <a:rPr lang="en-US" dirty="0" err="1" smtClean="0"/>
              <a:t>sizeof</a:t>
            </a:r>
            <a:r>
              <a:rPr lang="en-US" dirty="0" smtClean="0"/>
              <a:t>(uint32_t) = 8</a:t>
            </a:r>
            <a:r>
              <a:rPr lang="en-US" baseline="0" dirty="0" smtClean="0"/>
              <a:t> memory cells.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416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= 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416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The error is I’ve </a:t>
            </a:r>
            <a:r>
              <a:rPr lang="en-US" dirty="0" err="1" smtClean="0"/>
              <a:t>mislabled</a:t>
            </a:r>
            <a:r>
              <a:rPr lang="en-US" dirty="0" smtClean="0"/>
              <a:t> </a:t>
            </a:r>
            <a:r>
              <a:rPr lang="en-US" dirty="0" err="1" smtClean="0"/>
              <a:t>intel</a:t>
            </a:r>
            <a:r>
              <a:rPr lang="en-US" baseline="0" dirty="0" smtClean="0"/>
              <a:t> and AT&amp;T format. Reverse to be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665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 place to ask how to writ</a:t>
            </a:r>
            <a:r>
              <a:rPr lang="en-US" baseline="0" dirty="0" smtClean="0"/>
              <a:t>e %ebp+8 in AT&amp;T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492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87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tags" Target="../tags/tag55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tags" Target="../tags/tag6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tags" Target="../tags/tag75.xml"/><Relationship Id="rId6" Type="http://schemas.openxmlformats.org/officeDocument/2006/relationships/slideMaster" Target="../slideMasters/slideMaster2.xml"/><Relationship Id="rId1" Type="http://schemas.openxmlformats.org/officeDocument/2006/relationships/tags" Target="../tags/tag71.xml"/><Relationship Id="rId2" Type="http://schemas.openxmlformats.org/officeDocument/2006/relationships/tags" Target="../tags/tag7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4" Type="http://schemas.openxmlformats.org/officeDocument/2006/relationships/tags" Target="../tags/tag79.xml"/><Relationship Id="rId5" Type="http://schemas.openxmlformats.org/officeDocument/2006/relationships/tags" Target="../tags/tag80.xml"/><Relationship Id="rId6" Type="http://schemas.openxmlformats.org/officeDocument/2006/relationships/slideMaster" Target="../slideMasters/slideMaster2.xml"/><Relationship Id="rId1" Type="http://schemas.openxmlformats.org/officeDocument/2006/relationships/tags" Target="../tags/tag76.xml"/><Relationship Id="rId2" Type="http://schemas.openxmlformats.org/officeDocument/2006/relationships/tags" Target="../tags/tag77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slideMaster" Target="../slideMasters/slideMaster2.xml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slideMaster" Target="../slideMasters/slideMaster2.xml"/><Relationship Id="rId1" Type="http://schemas.openxmlformats.org/officeDocument/2006/relationships/tags" Target="../tags/tag86.xml"/><Relationship Id="rId2" Type="http://schemas.openxmlformats.org/officeDocument/2006/relationships/tags" Target="../tags/tag87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4" Type="http://schemas.openxmlformats.org/officeDocument/2006/relationships/slideMaster" Target="../slideMasters/slideMaster2.xml"/><Relationship Id="rId1" Type="http://schemas.openxmlformats.org/officeDocument/2006/relationships/tags" Target="../tags/tag91.xml"/><Relationship Id="rId2" Type="http://schemas.openxmlformats.org/officeDocument/2006/relationships/tags" Target="../tags/tag9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4" Type="http://schemas.openxmlformats.org/officeDocument/2006/relationships/tags" Target="../tags/tag97.xml"/><Relationship Id="rId5" Type="http://schemas.openxmlformats.org/officeDocument/2006/relationships/tags" Target="../tags/tag98.xml"/><Relationship Id="rId6" Type="http://schemas.openxmlformats.org/officeDocument/2006/relationships/tags" Target="../tags/tag99.xml"/><Relationship Id="rId7" Type="http://schemas.openxmlformats.org/officeDocument/2006/relationships/tags" Target="../tags/tag100.xml"/><Relationship Id="rId8" Type="http://schemas.openxmlformats.org/officeDocument/2006/relationships/tags" Target="../tags/tag101.xml"/><Relationship Id="rId9" Type="http://schemas.openxmlformats.org/officeDocument/2006/relationships/slideMaster" Target="../slideMasters/slideMaster2.xml"/><Relationship Id="rId1" Type="http://schemas.openxmlformats.org/officeDocument/2006/relationships/tags" Target="../tags/tag94.xml"/><Relationship Id="rId2" Type="http://schemas.openxmlformats.org/officeDocument/2006/relationships/tags" Target="../tags/tag9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4" Type="http://schemas.openxmlformats.org/officeDocument/2006/relationships/tags" Target="../tags/tag105.xml"/><Relationship Id="rId5" Type="http://schemas.openxmlformats.org/officeDocument/2006/relationships/slideMaster" Target="../slideMasters/slideMaster2.xml"/><Relationship Id="rId1" Type="http://schemas.openxmlformats.org/officeDocument/2006/relationships/tags" Target="../tags/tag102.xml"/><Relationship Id="rId2" Type="http://schemas.openxmlformats.org/officeDocument/2006/relationships/tags" Target="../tags/tag10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4" Type="http://schemas.openxmlformats.org/officeDocument/2006/relationships/slideMaster" Target="../slideMasters/slideMaster2.xml"/><Relationship Id="rId1" Type="http://schemas.openxmlformats.org/officeDocument/2006/relationships/tags" Target="../tags/tag106.xml"/><Relationship Id="rId2" Type="http://schemas.openxmlformats.org/officeDocument/2006/relationships/tags" Target="../tags/tag107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6" Type="http://schemas.openxmlformats.org/officeDocument/2006/relationships/tags" Target="../tags/tag114.xml"/><Relationship Id="rId7" Type="http://schemas.openxmlformats.org/officeDocument/2006/relationships/slideMaster" Target="../slideMasters/slideMaster2.xml"/><Relationship Id="rId1" Type="http://schemas.openxmlformats.org/officeDocument/2006/relationships/tags" Target="../tags/tag109.xml"/><Relationship Id="rId2" Type="http://schemas.openxmlformats.org/officeDocument/2006/relationships/tags" Target="../tags/tag11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4" Type="http://schemas.openxmlformats.org/officeDocument/2006/relationships/tags" Target="../tags/tag118.xml"/><Relationship Id="rId5" Type="http://schemas.openxmlformats.org/officeDocument/2006/relationships/tags" Target="../tags/tag119.xml"/><Relationship Id="rId6" Type="http://schemas.openxmlformats.org/officeDocument/2006/relationships/tags" Target="../tags/tag120.xml"/><Relationship Id="rId7" Type="http://schemas.openxmlformats.org/officeDocument/2006/relationships/slideMaster" Target="../slideMasters/slideMaster2.xml"/><Relationship Id="rId1" Type="http://schemas.openxmlformats.org/officeDocument/2006/relationships/tags" Target="../tags/tag115.xml"/><Relationship Id="rId2" Type="http://schemas.openxmlformats.org/officeDocument/2006/relationships/tags" Target="../tags/tag11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slideMaster" Target="../slideMasters/slideMaster2.xml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slideMaster" Target="../slideMasters/slideMaster2.xml"/><Relationship Id="rId1" Type="http://schemas.openxmlformats.org/officeDocument/2006/relationships/tags" Target="../tags/tag126.xml"/><Relationship Id="rId2" Type="http://schemas.openxmlformats.org/officeDocument/2006/relationships/tags" Target="../tags/tag12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Relationship Id="rId9" Type="http://schemas.openxmlformats.org/officeDocument/2006/relationships/slideMaster" Target="../slideMasters/slideMaster1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tags" Target="../tags/tag48.xml"/><Relationship Id="rId6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6F8B2B3-EE06-AB43-9ED3-38E55AB48ECD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6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61FEBEE9-B2A7-814F-9144-4F1BED35A8FC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71EA743-0EDB-FA4C-BB19-4FBEA94DD929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D8C7B1F-A5AF-AE44-8184-49E849F16B68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99170D3-89C4-BB42-836D-D925400CC7A3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37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D7A3CB-B31F-F44D-BE5E-9BB9DAE334F7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39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413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8842061-E09A-C64F-AC91-6B22DD773FB7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402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88B15C4-75F8-8145-B332-9C9E6CC1694D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96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E902-58D7-5940-B7B2-BB1B96F0CB4F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1460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7BE05AF-3078-DE4E-8E55-E5E804412B8D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60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38595AD-FC1D-6647-9C7B-6A6A09EB9496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60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7C40E90-3C3A-944B-AFBD-054036255D98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41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8FB06B4-F6A6-3F44-9030-7566931308D3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8705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BF8F280-9551-E344-89F9-EAAD5E158938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6246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1F5B7F-F702-E24B-B97E-863D4E495E13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7825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A9756D6-8139-C44F-931B-372F152FA7C2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741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DE4327B-086F-C14D-B06F-CE57E273F375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7518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BD3B-C321-3747-A281-298A36F52409}" type="datetime1">
              <a:rPr lang="en-US" smtClean="0">
                <a:solidFill>
                  <a:srgbClr val="000000"/>
                </a:solidFill>
                <a:latin typeface="Calibri"/>
              </a:rPr>
              <a:pPr>
                <a:defRPr/>
              </a:pPr>
              <a:t>8/28/13</a:t>
            </a:fld>
            <a:endParaRPr lang="en-GB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GB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368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272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0D803BE-16E3-3E4B-9854-78CFFDCAEB04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51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B3969FE-4B34-B049-BCE9-A20EA7BB5F51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4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ctr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ctr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A7F3-9170-2F46-890B-2EF0D128687F}" type="datetime1">
              <a:rPr lang="en-US" smtClean="0"/>
              <a:pPr/>
              <a:t>8/28/13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13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380CE7DE-6C30-BD49-9AB5-5213ECC8CDE2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68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9A9B98B-80E7-D543-9743-08946EFCEADF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A10A8E18-1EE2-D74B-9F77-5ED97C82A651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AD51CFF-9413-1B4C-89B0-78A3B0600ECC}" type="datetime1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tags" Target="../tags/tag1.xml"/><Relationship Id="rId15" Type="http://schemas.openxmlformats.org/officeDocument/2006/relationships/tags" Target="../tags/tag2.xml"/><Relationship Id="rId16" Type="http://schemas.openxmlformats.org/officeDocument/2006/relationships/tags" Target="../tags/tag3.xml"/><Relationship Id="rId17" Type="http://schemas.openxmlformats.org/officeDocument/2006/relationships/tags" Target="../tags/tag4.xml"/><Relationship Id="rId18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theme" Target="../theme/theme2.xml"/><Relationship Id="rId15" Type="http://schemas.openxmlformats.org/officeDocument/2006/relationships/tags" Target="../tags/tag66.xml"/><Relationship Id="rId16" Type="http://schemas.openxmlformats.org/officeDocument/2006/relationships/tags" Target="../tags/tag67.xml"/><Relationship Id="rId17" Type="http://schemas.openxmlformats.org/officeDocument/2006/relationships/tags" Target="../tags/tag68.xml"/><Relationship Id="rId18" Type="http://schemas.openxmlformats.org/officeDocument/2006/relationships/tags" Target="../tags/tag69.xml"/><Relationship Id="rId19" Type="http://schemas.openxmlformats.org/officeDocument/2006/relationships/tags" Target="../tags/tag70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/>
                <a:cs typeface="Calibri"/>
              </a:defRPr>
            </a:lvl1pPr>
          </a:lstStyle>
          <a:p>
            <a:fld id="{9F5F1660-A390-474B-B887-196F0008C8E8}" type="datetime1">
              <a:rPr lang="en-US" smtClean="0"/>
              <a:pPr/>
              <a:t>8/28/13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A990C2A9-FE53-4849-A08D-11DD13CE8E41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8/28/13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373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3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1" Type="http://schemas.openxmlformats.org/officeDocument/2006/relationships/tags" Target="../tags/tag132.xml"/><Relationship Id="rId2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thoglyph.com/mondrianum/" TargetMode="External"/><Relationship Id="rId3" Type="http://schemas.openxmlformats.org/officeDocument/2006/relationships/hyperlink" Target="http://kuler.adobe.com/" TargetMode="Externa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98423" y="203517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Compilers:</a:t>
            </a:r>
            <a:br>
              <a:rPr lang="en-US" sz="3600" b="1" dirty="0" smtClean="0"/>
            </a:br>
            <a:r>
              <a:rPr lang="en-US" sz="3600" b="1" dirty="0" smtClean="0"/>
              <a:t>From Programming to Execution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41047" y="4406153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David Brumley</a:t>
            </a:r>
            <a:endParaRPr lang="en-US" sz="2800" b="1" dirty="0"/>
          </a:p>
          <a:p>
            <a:r>
              <a:rPr lang="en-US" sz="2000" dirty="0" smtClean="0"/>
              <a:t>Carnegie Mellon University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4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8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444172"/>
            <a:ext cx="2743200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Compilation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048" y="442555"/>
            <a:ext cx="18670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/>
              <a:t>Source </a:t>
            </a:r>
            <a:br>
              <a:rPr lang="en-US" sz="3200" dirty="0" smtClean="0"/>
            </a:br>
            <a:r>
              <a:rPr lang="en-US" sz="3200" dirty="0" smtClean="0"/>
              <a:t>Language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4957" y="381000"/>
            <a:ext cx="207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Target</a:t>
            </a:r>
            <a:br>
              <a:rPr lang="en-US" sz="3600" dirty="0" smtClean="0"/>
            </a:br>
            <a:r>
              <a:rPr lang="en-US" sz="3600" dirty="0" smtClean="0"/>
              <a:t>Language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1524000"/>
            <a:ext cx="8534400" cy="599420"/>
            <a:chOff x="381000" y="4038600"/>
            <a:chExt cx="8534400" cy="59942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4114800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42.c in C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4038600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404040"/>
                  </a:solidFill>
                </a:rPr>
                <a:t>42 in x86</a:t>
              </a:r>
              <a:endParaRPr lang="en-US" sz="2800" dirty="0">
                <a:solidFill>
                  <a:srgbClr val="404040"/>
                </a:solidFill>
              </a:endParaRP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6076324" y="732711"/>
            <a:ext cx="705476" cy="496907"/>
          </a:xfrm>
          <a:prstGeom prst="rightArrow">
            <a:avLst/>
          </a:prstGeom>
          <a:solidFill>
            <a:srgbClr val="E47932"/>
          </a:solidFill>
          <a:ln w="28575" cmpd="sng"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342524" y="732711"/>
            <a:ext cx="705476" cy="496907"/>
          </a:xfrm>
          <a:prstGeom prst="rightArrow">
            <a:avLst/>
          </a:prstGeom>
          <a:solidFill>
            <a:schemeClr val="accent2"/>
          </a:solidFill>
          <a:ln w="28575" cmpd="sng"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6200" y="1534418"/>
            <a:ext cx="9044063" cy="3723382"/>
            <a:chOff x="76200" y="1534418"/>
            <a:chExt cx="9044063" cy="3723382"/>
          </a:xfrm>
        </p:grpSpPr>
        <p:sp>
          <p:nvSpPr>
            <p:cNvPr id="21" name="Right Arrow 20"/>
            <p:cNvSpPr/>
            <p:nvPr/>
          </p:nvSpPr>
          <p:spPr>
            <a:xfrm>
              <a:off x="76200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76200" y="4495800"/>
              <a:ext cx="838200" cy="762000"/>
            </a:xfrm>
            <a:prstGeom prst="wedgeRoundRectCallout">
              <a:avLst>
                <a:gd name="adj1" fmla="val -30072"/>
                <a:gd name="adj2" fmla="val -122480"/>
                <a:gd name="adj3" fmla="val 16667"/>
              </a:avLst>
            </a:prstGeom>
            <a:ln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42.c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515387" y="1581329"/>
              <a:ext cx="2608813" cy="1611886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867400" y="1534418"/>
              <a:ext cx="2819400" cy="1658797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153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Pre-processor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</a:t>
              </a:r>
              <a:r>
                <a:rPr lang="en-US" sz="2400" dirty="0" err="1" smtClean="0">
                  <a:solidFill>
                    <a:srgbClr val="990000"/>
                  </a:solidFill>
                </a:rPr>
                <a:t>cpp</a:t>
              </a:r>
              <a:r>
                <a:rPr lang="en-US" sz="2400" dirty="0" smtClean="0">
                  <a:solidFill>
                    <a:srgbClr val="990000"/>
                  </a:solidFill>
                </a:rPr>
                <a:t>)</a:t>
              </a:r>
            </a:p>
          </p:txBody>
        </p:sp>
        <p:sp>
          <p:nvSpPr>
            <p:cNvPr id="2" name="Right Arrow 1"/>
            <p:cNvSpPr/>
            <p:nvPr/>
          </p:nvSpPr>
          <p:spPr>
            <a:xfrm>
              <a:off x="2233537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685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Linker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</a:t>
              </a:r>
              <a:r>
                <a:rPr lang="en-US" sz="2400" dirty="0" err="1" smtClean="0">
                  <a:solidFill>
                    <a:srgbClr val="990000"/>
                  </a:solidFill>
                </a:rPr>
                <a:t>ld</a:t>
              </a:r>
              <a:r>
                <a:rPr lang="en-US" sz="2400" dirty="0" smtClean="0">
                  <a:solidFill>
                    <a:srgbClr val="990000"/>
                  </a:solidFill>
                </a:rPr>
                <a:t>)</a:t>
              </a: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8763000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8229600" y="4495800"/>
              <a:ext cx="838200" cy="762000"/>
            </a:xfrm>
            <a:prstGeom prst="wedgeRoundRectCallout">
              <a:avLst>
                <a:gd name="adj1" fmla="val 21667"/>
                <a:gd name="adj2" fmla="val -114349"/>
                <a:gd name="adj3" fmla="val 16667"/>
              </a:avLst>
            </a:prstGeom>
            <a:ln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42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997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Compiler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(cc1)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419600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841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Assembler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(as)</a:t>
              </a: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653137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1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Pre-processor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</a:rPr>
              <a:t>cpp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Linker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</a:rPr>
              <a:t>ld</a:t>
            </a:r>
            <a:r>
              <a:rPr lang="en-US" sz="2400" dirty="0" smtClean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Compiler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Assembler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517370" y="1994110"/>
            <a:ext cx="6169430" cy="2606675"/>
          </a:xfrm>
          <a:ln w="12700" cmpd="sng">
            <a:solidFill>
              <a:schemeClr val="tx1"/>
            </a:solidFill>
            <a:prstDash val="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#include &lt;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stdio.h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...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878050"/>
            <a:ext cx="52269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#include expansion</a:t>
            </a:r>
          </a:p>
          <a:p>
            <a:r>
              <a:rPr lang="en-US" sz="4400" dirty="0" smtClean="0"/>
              <a:t>#define substitution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590800"/>
            <a:ext cx="2113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$ </a:t>
            </a:r>
            <a:r>
              <a:rPr lang="en-US" sz="6600" dirty="0" err="1" smtClean="0"/>
              <a:t>cpp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98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Pre-processor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cpp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Linker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</a:rPr>
              <a:t>ld</a:t>
            </a:r>
            <a:r>
              <a:rPr lang="en-US" sz="2400" dirty="0" smtClean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Compiler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Assembler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517370" y="1994110"/>
            <a:ext cx="6169430" cy="2606675"/>
          </a:xfrm>
          <a:ln w="12700" cmpd="sng">
            <a:solidFill>
              <a:schemeClr val="tx1"/>
            </a:solidFill>
            <a:prstDash val="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#include &lt;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stdio.h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...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878050"/>
            <a:ext cx="522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Creates Assembly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1711" y="2474460"/>
            <a:ext cx="2366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$ </a:t>
            </a:r>
            <a:r>
              <a:rPr lang="en-US" sz="5400" dirty="0" err="1" smtClean="0"/>
              <a:t>gcc</a:t>
            </a:r>
            <a:r>
              <a:rPr lang="en-US" sz="5400" dirty="0" smtClean="0"/>
              <a:t> -S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50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736" y="1428475"/>
            <a:ext cx="4768529" cy="3962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nsolas"/>
                <a:cs typeface="Consolas"/>
              </a:rPr>
              <a:t>_answer</a:t>
            </a:r>
            <a:r>
              <a:rPr lang="en-US" sz="2000" dirty="0">
                <a:latin typeface="Consolas"/>
                <a:cs typeface="Consolas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Leh_func_begin1: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pushq</a:t>
            </a:r>
            <a:r>
              <a:rPr lang="en-US" sz="2000" dirty="0">
                <a:latin typeface="Consolas"/>
                <a:cs typeface="Consolas"/>
              </a:rPr>
              <a:t>   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Ltmp0: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movq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rsp</a:t>
            </a:r>
            <a:r>
              <a:rPr lang="en-US" sz="2000" dirty="0">
                <a:latin typeface="Consolas"/>
                <a:cs typeface="Consolas"/>
              </a:rPr>
              <a:t>, 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Ltmp1: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subq</a:t>
            </a:r>
            <a:r>
              <a:rPr lang="en-US" sz="2000" dirty="0">
                <a:latin typeface="Consolas"/>
                <a:cs typeface="Consolas"/>
              </a:rPr>
              <a:t>    $16, %</a:t>
            </a:r>
            <a:r>
              <a:rPr lang="en-US" sz="2000" dirty="0" err="1">
                <a:latin typeface="Consolas"/>
                <a:cs typeface="Consolas"/>
              </a:rPr>
              <a:t>rsp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Ltmp2: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movl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esi</a:t>
            </a:r>
            <a:r>
              <a:rPr lang="en-US" sz="2000" dirty="0">
                <a:latin typeface="Consolas"/>
                <a:cs typeface="Consolas"/>
              </a:rPr>
              <a:t>, %</a:t>
            </a:r>
            <a:r>
              <a:rPr lang="en-US" sz="2000" dirty="0" err="1">
                <a:latin typeface="Consolas"/>
                <a:cs typeface="Consolas"/>
              </a:rPr>
              <a:t>eax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movq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rdi</a:t>
            </a:r>
            <a:r>
              <a:rPr lang="en-US" sz="2000" dirty="0">
                <a:latin typeface="Consolas"/>
                <a:cs typeface="Consolas"/>
              </a:rPr>
              <a:t>, -8(%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r>
              <a:rPr lang="en-US" sz="2000" dirty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movl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eax</a:t>
            </a:r>
            <a:r>
              <a:rPr lang="en-US" sz="2000" dirty="0">
                <a:latin typeface="Consolas"/>
                <a:cs typeface="Consolas"/>
              </a:rPr>
              <a:t>, -12(%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r>
              <a:rPr lang="en-US" sz="2000" dirty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movq</a:t>
            </a:r>
            <a:r>
              <a:rPr lang="en-US" sz="2000" dirty="0">
                <a:latin typeface="Consolas"/>
                <a:cs typeface="Consolas"/>
              </a:rPr>
              <a:t>    -8(%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r>
              <a:rPr lang="en-US" sz="2000" dirty="0">
                <a:latin typeface="Consolas"/>
                <a:cs typeface="Consolas"/>
              </a:rPr>
              <a:t>), %</a:t>
            </a:r>
            <a:r>
              <a:rPr lang="en-US" sz="2000" dirty="0" err="1" smtClean="0">
                <a:latin typeface="Consolas"/>
                <a:cs typeface="Consolas"/>
              </a:rPr>
              <a:t>rax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    ....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28600"/>
            <a:ext cx="7141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gcc</a:t>
            </a:r>
            <a:r>
              <a:rPr lang="en-US" sz="5400" dirty="0" smtClean="0"/>
              <a:t> –S 42.c outputs 42.s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22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Pre-processor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cpp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Linker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</a:rPr>
              <a:t>ld</a:t>
            </a:r>
            <a:r>
              <a:rPr lang="en-US" sz="2400" dirty="0" smtClean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Assembler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5783759"/>
            <a:ext cx="522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Creates object code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1711" y="2474460"/>
            <a:ext cx="36793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$ as &lt;options&gt;</a:t>
            </a:r>
            <a:endParaRPr lang="en-US" sz="4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0" y="1600200"/>
            <a:ext cx="4800600" cy="419100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_answer: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Leh_func_begin1: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pushq</a:t>
            </a:r>
            <a:r>
              <a:rPr lang="en-US" sz="2000" dirty="0" smtClean="0">
                <a:latin typeface="Consolas"/>
                <a:cs typeface="Consolas"/>
              </a:rPr>
              <a:t>   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Ltmp0: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movq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rsp</a:t>
            </a:r>
            <a:r>
              <a:rPr lang="en-US" sz="2000" dirty="0" smtClean="0">
                <a:latin typeface="Consolas"/>
                <a:cs typeface="Consolas"/>
              </a:rPr>
              <a:t>, 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Ltmp1: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subq</a:t>
            </a:r>
            <a:r>
              <a:rPr lang="en-US" sz="2000" dirty="0" smtClean="0">
                <a:latin typeface="Consolas"/>
                <a:cs typeface="Consolas"/>
              </a:rPr>
              <a:t>    $16, %</a:t>
            </a:r>
            <a:r>
              <a:rPr lang="en-US" sz="2000" dirty="0" err="1" smtClean="0">
                <a:latin typeface="Consolas"/>
                <a:cs typeface="Consolas"/>
              </a:rPr>
              <a:t>rsp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Ltmp2: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movl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esi</a:t>
            </a:r>
            <a:r>
              <a:rPr lang="en-US" sz="2000" dirty="0" smtClean="0">
                <a:latin typeface="Consolas"/>
                <a:cs typeface="Consolas"/>
              </a:rPr>
              <a:t>, %</a:t>
            </a:r>
            <a:r>
              <a:rPr lang="en-US" sz="2000" dirty="0" err="1" smtClean="0">
                <a:latin typeface="Consolas"/>
                <a:cs typeface="Consolas"/>
              </a:rPr>
              <a:t>eax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movq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rdi</a:t>
            </a:r>
            <a:r>
              <a:rPr lang="en-US" sz="2000" dirty="0" smtClean="0">
                <a:latin typeface="Consolas"/>
                <a:cs typeface="Consolas"/>
              </a:rPr>
              <a:t>, -8(%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movl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eax</a:t>
            </a:r>
            <a:r>
              <a:rPr lang="en-US" sz="2000" dirty="0" smtClean="0">
                <a:latin typeface="Consolas"/>
                <a:cs typeface="Consolas"/>
              </a:rPr>
              <a:t>, -12(%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movq</a:t>
            </a:r>
            <a:r>
              <a:rPr lang="en-US" sz="2000" dirty="0" smtClean="0">
                <a:latin typeface="Consolas"/>
                <a:cs typeface="Consolas"/>
              </a:rPr>
              <a:t>    -8(%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r>
              <a:rPr lang="en-US" sz="2000" dirty="0" smtClean="0">
                <a:latin typeface="Consolas"/>
                <a:cs typeface="Consolas"/>
              </a:rPr>
              <a:t>), %</a:t>
            </a:r>
            <a:r>
              <a:rPr lang="en-US" sz="2000" dirty="0" err="1" smtClean="0">
                <a:latin typeface="Consolas"/>
                <a:cs typeface="Consolas"/>
              </a:rPr>
              <a:t>rax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....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5634335"/>
            <a:ext cx="720870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42.s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17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Pre-processor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cpp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E"/>
                </a:solidFill>
              </a:rPr>
              <a:t>Linker</a:t>
            </a:r>
            <a:br>
              <a:rPr lang="en-US" sz="2400" dirty="0" smtClean="0">
                <a:solidFill>
                  <a:srgbClr val="FFFFFE"/>
                </a:solidFill>
              </a:rPr>
            </a:br>
            <a:r>
              <a:rPr lang="en-US" sz="2400" dirty="0" smtClean="0">
                <a:solidFill>
                  <a:srgbClr val="FFFFFE"/>
                </a:solidFill>
              </a:rPr>
              <a:t>(</a:t>
            </a:r>
            <a:r>
              <a:rPr lang="en-US" sz="2400" dirty="0" err="1" smtClean="0">
                <a:solidFill>
                  <a:srgbClr val="FFFFFE"/>
                </a:solidFill>
              </a:rPr>
              <a:t>ld</a:t>
            </a:r>
            <a:r>
              <a:rPr lang="en-US" sz="2400" dirty="0" smtClean="0">
                <a:solidFill>
                  <a:srgbClr val="FFFFFE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Assembler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277142"/>
            <a:ext cx="5226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Links with other files and libraries to produce an exe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1711" y="2474460"/>
            <a:ext cx="3627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$ </a:t>
            </a:r>
            <a:r>
              <a:rPr lang="en-US" sz="4400" dirty="0" err="1" smtClean="0"/>
              <a:t>ld</a:t>
            </a:r>
            <a:r>
              <a:rPr lang="en-US" sz="4400" dirty="0" smtClean="0"/>
              <a:t> &lt;options&gt;</a:t>
            </a:r>
            <a:endParaRPr lang="en-US" sz="4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0" y="2057400"/>
            <a:ext cx="4419600" cy="1922226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010110010101010110101010110101010101010101111111000011010101101010100101011010111101010010110000101010111101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6600" y="3657600"/>
            <a:ext cx="941083" cy="58477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42.o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7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3855"/>
          </a:xfrm>
        </p:spPr>
        <p:txBody>
          <a:bodyPr>
            <a:normAutofit/>
          </a:bodyPr>
          <a:lstStyle/>
          <a:p>
            <a:r>
              <a:rPr lang="en-US" dirty="0" smtClean="0"/>
              <a:t>Today: using </a:t>
            </a:r>
            <a:r>
              <a:rPr lang="en-US" dirty="0" err="1" smtClean="0"/>
              <a:t>objdump</a:t>
            </a:r>
            <a:r>
              <a:rPr lang="en-US" dirty="0"/>
              <a:t> </a:t>
            </a:r>
            <a:r>
              <a:rPr lang="en-US" dirty="0" smtClean="0"/>
              <a:t>(part of </a:t>
            </a:r>
            <a:r>
              <a:rPr lang="en-US" dirty="0" err="1" smtClean="0"/>
              <a:t>binutils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objdump</a:t>
            </a:r>
            <a:r>
              <a:rPr lang="en-US" dirty="0" smtClean="0"/>
              <a:t> –D &lt;exe&gt;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If you compile with “-g”, you will see more information</a:t>
            </a:r>
          </a:p>
          <a:p>
            <a:pPr lvl="1"/>
            <a:r>
              <a:rPr lang="en-US" dirty="0" err="1" smtClean="0"/>
              <a:t>objdump</a:t>
            </a:r>
            <a:r>
              <a:rPr lang="en-US" dirty="0" smtClean="0"/>
              <a:t> –D –S </a:t>
            </a:r>
          </a:p>
          <a:p>
            <a:pPr lvl="1"/>
            <a:endParaRPr lang="en-US" dirty="0"/>
          </a:p>
          <a:p>
            <a:r>
              <a:rPr lang="en-US" dirty="0" smtClean="0"/>
              <a:t>Later: Disassembly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37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28600" y="914400"/>
            <a:ext cx="3352800" cy="5257800"/>
          </a:xfrm>
          <a:prstGeom prst="roundRect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689901" y="1428106"/>
            <a:ext cx="4038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Final executable consists of several </a:t>
            </a:r>
            <a:r>
              <a:rPr lang="en-US" i="1" u="sng" dirty="0" smtClean="0"/>
              <a:t>segments</a:t>
            </a:r>
          </a:p>
          <a:p>
            <a:r>
              <a:rPr lang="en-US" dirty="0" smtClean="0"/>
              <a:t>Text for code written</a:t>
            </a:r>
          </a:p>
          <a:p>
            <a:r>
              <a:rPr lang="en-US" dirty="0" smtClean="0"/>
              <a:t>Read-only data for constants such as “hello world” and </a:t>
            </a:r>
            <a:r>
              <a:rPr lang="en-US" dirty="0" err="1" smtClean="0"/>
              <a:t>globals</a:t>
            </a:r>
            <a:endParaRPr lang="en-US" dirty="0" smtClean="0"/>
          </a:p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3733800" y="990600"/>
            <a:ext cx="762000" cy="5057261"/>
          </a:xfrm>
          <a:prstGeom prst="rightBrac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48200" y="8382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program </a:t>
            </a:r>
            <a:r>
              <a:rPr lang="en-US" sz="2800" b="1" i="1" dirty="0" smtClean="0">
                <a:solidFill>
                  <a:schemeClr val="tx2"/>
                </a:solidFill>
              </a:rPr>
              <a:t>binary </a:t>
            </a:r>
            <a:r>
              <a:rPr lang="en-US" sz="2800" dirty="0" smtClean="0"/>
              <a:t>(aka executable)</a:t>
            </a:r>
            <a:endParaRPr lang="en-US" sz="28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89901" y="1905000"/>
            <a:ext cx="40386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33400" y="1905000"/>
            <a:ext cx="2829281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Code Segment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(.text)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3400" y="3124200"/>
            <a:ext cx="2829281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 Segment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(.data)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33400" y="4460323"/>
            <a:ext cx="2829281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871740" y="5895889"/>
            <a:ext cx="3848110" cy="758314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$ </a:t>
            </a:r>
            <a:r>
              <a:rPr lang="en-US" sz="2800" dirty="0" err="1" smtClean="0">
                <a:solidFill>
                  <a:schemeClr val="bg1"/>
                </a:solidFill>
              </a:rPr>
              <a:t>readelf</a:t>
            </a:r>
            <a:r>
              <a:rPr lang="en-US" sz="2800" dirty="0" smtClean="0">
                <a:solidFill>
                  <a:schemeClr val="bg1"/>
                </a:solidFill>
              </a:rPr>
              <a:t> –S &lt;file&gt;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457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Execution Model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7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336393"/>
            <a:ext cx="8153400" cy="218521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 smtClean="0"/>
              <a:t>You will find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2"/>
                </a:solidFill>
              </a:rPr>
              <a:t>a</a:t>
            </a:r>
            <a:r>
              <a:rPr lang="en-US" sz="4000" dirty="0" smtClean="0">
                <a:solidFill>
                  <a:schemeClr val="tx2"/>
                </a:solidFill>
              </a:rPr>
              <a:t>t least one </a:t>
            </a:r>
            <a:r>
              <a:rPr lang="en-US" sz="4000" dirty="0" smtClean="0"/>
              <a:t>error</a:t>
            </a:r>
          </a:p>
          <a:p>
            <a:pPr marL="0" indent="0" algn="r">
              <a:buNone/>
            </a:pPr>
            <a:r>
              <a:rPr lang="en-US" sz="4000" dirty="0" smtClean="0"/>
              <a:t>on each set of slides. </a:t>
            </a:r>
            <a:r>
              <a:rPr lang="en-US" sz="3600" b="1" dirty="0" smtClean="0">
                <a:solidFill>
                  <a:srgbClr val="009446"/>
                </a:solidFill>
                <a:latin typeface="Consolas"/>
                <a:cs typeface="Consolas"/>
              </a:rPr>
              <a:t>:)</a:t>
            </a:r>
            <a:endParaRPr lang="en-US" sz="4000" b="1" dirty="0">
              <a:solidFill>
                <a:srgbClr val="009446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2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91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505200" y="1263598"/>
            <a:ext cx="2362200" cy="5334000"/>
          </a:xfrm>
          <a:prstGeom prst="roundRect">
            <a:avLst/>
          </a:prstGeom>
          <a:solidFill>
            <a:srgbClr val="92939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b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1295400"/>
            <a:ext cx="2362200" cy="53340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b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File system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1461374"/>
            <a:ext cx="1752600" cy="2805826"/>
          </a:xfrm>
          <a:prstGeom prst="roundRect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Binary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38201" y="2057400"/>
            <a:ext cx="1295399" cy="1981200"/>
            <a:chOff x="1066801" y="2057400"/>
            <a:chExt cx="1295399" cy="1981200"/>
          </a:xfrm>
        </p:grpSpPr>
        <p:sp>
          <p:nvSpPr>
            <p:cNvPr id="7" name="Rounded Rectangle 6"/>
            <p:cNvSpPr/>
            <p:nvPr/>
          </p:nvSpPr>
          <p:spPr>
            <a:xfrm>
              <a:off x="1066801" y="2057400"/>
              <a:ext cx="1295399" cy="6858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Code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66801" y="2819400"/>
              <a:ext cx="1295399" cy="6096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Data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66801" y="3581400"/>
              <a:ext cx="1295399" cy="4572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...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4038600" y="3657600"/>
            <a:ext cx="1295399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Stack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038600" y="4648200"/>
            <a:ext cx="1295399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629400" y="2667000"/>
            <a:ext cx="2362200" cy="1066800"/>
          </a:xfrm>
          <a:prstGeom prst="roundRect">
            <a:avLst/>
          </a:prstGeom>
          <a:solidFill>
            <a:srgbClr val="92939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333999" y="1535668"/>
            <a:ext cx="3806968" cy="1131332"/>
            <a:chOff x="5333999" y="1535668"/>
            <a:chExt cx="3806968" cy="1131332"/>
          </a:xfrm>
        </p:grpSpPr>
        <p:cxnSp>
          <p:nvCxnSpPr>
            <p:cNvPr id="3" name="Elbow Connector 2"/>
            <p:cNvCxnSpPr>
              <a:endCxn id="21" idx="0"/>
            </p:cNvCxnSpPr>
            <p:nvPr/>
          </p:nvCxnSpPr>
          <p:spPr>
            <a:xfrm>
              <a:off x="5333999" y="1997333"/>
              <a:ext cx="2476501" cy="669667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19800" y="1535668"/>
              <a:ext cx="3121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Fetch, decode, execute</a:t>
              </a:r>
              <a:endParaRPr 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934200" y="106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333999" y="3733800"/>
            <a:ext cx="2802637" cy="1840775"/>
            <a:chOff x="5333999" y="3733800"/>
            <a:chExt cx="2802637" cy="1840775"/>
          </a:xfrm>
        </p:grpSpPr>
        <p:cxnSp>
          <p:nvCxnSpPr>
            <p:cNvPr id="19" name="Elbow Connector 18"/>
            <p:cNvCxnSpPr/>
            <p:nvPr/>
          </p:nvCxnSpPr>
          <p:spPr>
            <a:xfrm flipV="1">
              <a:off x="5333999" y="3810000"/>
              <a:ext cx="2476501" cy="381000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endCxn id="21" idx="2"/>
            </p:cNvCxnSpPr>
            <p:nvPr/>
          </p:nvCxnSpPr>
          <p:spPr>
            <a:xfrm flipV="1">
              <a:off x="5333999" y="3733800"/>
              <a:ext cx="2476501" cy="1371600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19800" y="5112910"/>
              <a:ext cx="2116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read and write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88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9597E-6 3.98334E-6 L 0.34572 -0.06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86" y="-3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228600"/>
            <a:ext cx="4800600" cy="64008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x86 Processor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61722" y="12322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61722" y="18418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61722" y="24514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61722" y="30610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61722" y="36706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761722" y="42802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761722" y="54994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761722" y="48898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09600" y="2743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EIP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09600" y="33277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EFLAGS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019800" y="463703"/>
            <a:ext cx="2286000" cy="1537006"/>
          </a:xfrm>
          <a:prstGeom prst="wedgeRoundRectCallout">
            <a:avLst>
              <a:gd name="adj1" fmla="val -253530"/>
              <a:gd name="adj2" fmla="val 93676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Address of next instruction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6118371" y="2163995"/>
            <a:ext cx="2286000" cy="1537006"/>
          </a:xfrm>
          <a:prstGeom prst="wedgeRoundRectCallout">
            <a:avLst>
              <a:gd name="adj1" fmla="val -215929"/>
              <a:gd name="adj2" fmla="val 41097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Condition codes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724400" y="1295400"/>
            <a:ext cx="3962400" cy="4724400"/>
            <a:chOff x="4724400" y="1295400"/>
            <a:chExt cx="3962400" cy="4724400"/>
          </a:xfrm>
        </p:grpSpPr>
        <p:sp>
          <p:nvSpPr>
            <p:cNvPr id="21" name="Rounded Rectangular Callout 20"/>
            <p:cNvSpPr/>
            <p:nvPr/>
          </p:nvSpPr>
          <p:spPr>
            <a:xfrm>
              <a:off x="6400800" y="3993151"/>
              <a:ext cx="2286000" cy="1537006"/>
            </a:xfrm>
            <a:prstGeom prst="wedgeRoundRectCallout">
              <a:avLst>
                <a:gd name="adj1" fmla="val -107616"/>
                <a:gd name="adj2" fmla="val -32347"/>
                <a:gd name="adj3" fmla="val 16667"/>
              </a:avLst>
            </a:prstGeom>
            <a:ln>
              <a:miter lim="800000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General</a:t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Purpose</a:t>
              </a:r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4724400" y="1295400"/>
              <a:ext cx="457200" cy="4724400"/>
            </a:xfrm>
            <a:prstGeom prst="rightBrace">
              <a:avLst>
                <a:gd name="adj1" fmla="val 8333"/>
                <a:gd name="adj2" fmla="val 62490"/>
              </a:avLst>
            </a:prstGeom>
            <a:ln>
              <a:headEnd type="none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63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724400" y="1492800"/>
            <a:ext cx="2819400" cy="2514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4400" y="4008600"/>
            <a:ext cx="2819400" cy="2454275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Registers have up to 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/>
              <a:t>4 addressing modes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2636837"/>
            <a:ext cx="7467600" cy="3382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8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Mid 8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16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register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200122" y="1600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00122" y="22098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00122" y="28194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00122" y="34290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00122" y="40386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200122" y="4648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200122" y="58674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200122" y="52578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4361604" y="2713037"/>
            <a:ext cx="304800" cy="2209800"/>
          </a:xfrm>
          <a:prstGeom prst="rightBrace">
            <a:avLst>
              <a:gd name="adj1" fmla="val 8333"/>
              <a:gd name="adj2" fmla="val 23793"/>
            </a:avLst>
          </a:prstGeom>
          <a:noFill/>
          <a:ln w="19050" cmpd="sng">
            <a:solidFill>
              <a:schemeClr val="tx2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4171642" y="3902965"/>
            <a:ext cx="565485" cy="945612"/>
          </a:xfrm>
          <a:prstGeom prst="rightBrace">
            <a:avLst>
              <a:gd name="adj1" fmla="val 8333"/>
              <a:gd name="adj2" fmla="val 49342"/>
            </a:avLst>
          </a:prstGeom>
          <a:ln w="19050" cmpd="sng">
            <a:solidFill>
              <a:schemeClr val="accent4">
                <a:lumMod val="50000"/>
              </a:schemeClr>
            </a:solidFill>
            <a:headEnd type="non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7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EAX, EDX, ECX, and EBX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18418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4514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0610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36706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81401" y="19050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</a:t>
            </a:r>
          </a:p>
        </p:txBody>
      </p:sp>
      <p:cxnSp>
        <p:nvCxnSpPr>
          <p:cNvPr id="15" name="Straight Connector 14"/>
          <p:cNvCxnSpPr>
            <a:stCxn id="4" idx="0"/>
            <a:endCxn id="7" idx="2"/>
          </p:cNvCxnSpPr>
          <p:nvPr/>
        </p:nvCxnSpPr>
        <p:spPr>
          <a:xfrm>
            <a:off x="2438400" y="1841806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182880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514601" y="19050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267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 32                    16  15            8  7             0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514601" y="25146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81401" y="25146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81401" y="31242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14600" y="313092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514601" y="37338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BH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581401" y="37338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4549676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32 bit registers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0000"/>
                </a:solidFill>
              </a:rPr>
              <a:t>three</a:t>
            </a:r>
            <a:r>
              <a:rPr lang="en-US" sz="2400" dirty="0" smtClean="0"/>
              <a:t> letters)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Lower bits (bits 0-7) </a:t>
            </a:r>
            <a:br>
              <a:rPr lang="en-US" sz="2400" dirty="0" smtClean="0"/>
            </a:br>
            <a:r>
              <a:rPr lang="en-US" sz="2400" dirty="0" smtClean="0"/>
              <a:t>(two letters with </a:t>
            </a:r>
            <a:r>
              <a:rPr lang="en-US" sz="2400" dirty="0" smtClean="0">
                <a:solidFill>
                  <a:schemeClr val="tx2"/>
                </a:solidFill>
              </a:rPr>
              <a:t>L</a:t>
            </a:r>
            <a:r>
              <a:rPr lang="en-US" sz="2400" dirty="0" smtClean="0"/>
              <a:t> suffix)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Mid-bits  (bits 8-15)  </a:t>
            </a:r>
            <a:br>
              <a:rPr lang="en-US" sz="2400" dirty="0" smtClean="0"/>
            </a:br>
            <a:r>
              <a:rPr lang="en-US" sz="2400" dirty="0" smtClean="0"/>
              <a:t>(two letters with </a:t>
            </a:r>
            <a:r>
              <a:rPr lang="en-US" sz="2400" dirty="0" smtClean="0">
                <a:solidFill>
                  <a:srgbClr val="990000"/>
                </a:solidFill>
              </a:rPr>
              <a:t>H</a:t>
            </a:r>
            <a:r>
              <a:rPr lang="en-US" sz="2400" dirty="0" smtClean="0"/>
              <a:t> suffix)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876800" y="18095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876800" y="24191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876800" y="30287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876800" y="36383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cxnSp>
        <p:nvCxnSpPr>
          <p:cNvPr id="39" name="Straight Connector 38"/>
          <p:cNvCxnSpPr>
            <a:stCxn id="34" idx="0"/>
            <a:endCxn id="37" idx="2"/>
          </p:cNvCxnSpPr>
          <p:nvPr/>
        </p:nvCxnSpPr>
        <p:spPr>
          <a:xfrm>
            <a:off x="6858000" y="180954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934201" y="187273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76800" y="4234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 32                    16  15                               0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6949041" y="25146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DX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6949041" y="311119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CX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963207" y="37338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53000" y="4714080"/>
            <a:ext cx="3962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Lower 16 bits (bits 0-</a:t>
            </a:r>
            <a:r>
              <a:rPr lang="en-US" sz="2400" dirty="0" smtClean="0"/>
              <a:t>15)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2 letters with </a:t>
            </a:r>
            <a:r>
              <a:rPr lang="en-US" sz="2400" dirty="0">
                <a:solidFill>
                  <a:srgbClr val="990000"/>
                </a:solidFill>
              </a:rPr>
              <a:t>X</a:t>
            </a:r>
            <a:r>
              <a:rPr lang="en-US" sz="2400" dirty="0"/>
              <a:t> suffix)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50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ESP, EBP, ESI, and EDI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18418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4514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0610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36706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81401" y="19050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</a:t>
            </a:r>
          </a:p>
        </p:txBody>
      </p:sp>
      <p:cxnSp>
        <p:nvCxnSpPr>
          <p:cNvPr id="9" name="Straight Connector 8"/>
          <p:cNvCxnSpPr>
            <a:stCxn id="4" idx="0"/>
            <a:endCxn id="7" idx="2"/>
          </p:cNvCxnSpPr>
          <p:nvPr/>
        </p:nvCxnSpPr>
        <p:spPr>
          <a:xfrm>
            <a:off x="2438400" y="1841806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182880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514601" y="19050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AH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14601" y="25146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81401" y="25146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81401" y="31242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14600" y="313092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14601" y="37338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BH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581401" y="37338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76800" y="18095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876800" y="24191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76800" y="30287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876800" y="36383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cxnSp>
        <p:nvCxnSpPr>
          <p:cNvPr id="23" name="Straight Connector 22"/>
          <p:cNvCxnSpPr>
            <a:stCxn id="19" idx="0"/>
            <a:endCxn id="22" idx="2"/>
          </p:cNvCxnSpPr>
          <p:nvPr/>
        </p:nvCxnSpPr>
        <p:spPr>
          <a:xfrm>
            <a:off x="6858000" y="180954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934201" y="187273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4234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 32                    16  15                               0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949041" y="25146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BP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9041" y="311119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SI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963207" y="37338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53000" y="4714080"/>
            <a:ext cx="3962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Lower 16 bits (bits 0-</a:t>
            </a:r>
            <a:r>
              <a:rPr lang="en-US" sz="2400" dirty="0" smtClean="0"/>
              <a:t>15) </a:t>
            </a:r>
            <a:br>
              <a:rPr lang="en-US" sz="2400" dirty="0" smtClean="0"/>
            </a:br>
            <a:r>
              <a:rPr lang="en-US" sz="2400" dirty="0" smtClean="0"/>
              <a:t>(2 letters)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7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Ops and AT&amp;T </a:t>
            </a:r>
            <a:r>
              <a:rPr lang="en-US" dirty="0" err="1" smtClean="0"/>
              <a:t>vs</a:t>
            </a:r>
            <a:r>
              <a:rPr lang="en-US" dirty="0" smtClean="0"/>
              <a:t> Intel Syntax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768306"/>
              </p:ext>
            </p:extLst>
          </p:nvPr>
        </p:nvGraphicFramePr>
        <p:xfrm>
          <a:off x="1143000" y="2667000"/>
          <a:ext cx="68580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AT&amp;T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movl</a:t>
                      </a:r>
                      <a:r>
                        <a:rPr lang="en-US" sz="2400" baseline="0" dirty="0" smtClean="0"/>
                        <a:t> %</a:t>
                      </a:r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, %</a:t>
                      </a:r>
                      <a:r>
                        <a:rPr lang="en-US" sz="2400" baseline="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mov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ebx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 + </a:t>
                      </a:r>
                      <a:r>
                        <a:rPr lang="en-US" sz="2400" baseline="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addl</a:t>
                      </a:r>
                      <a:r>
                        <a:rPr lang="en-US" sz="2400" dirty="0" smtClean="0"/>
                        <a:t>  %</a:t>
                      </a:r>
                      <a:r>
                        <a:rPr lang="en-US" sz="2400" dirty="0" err="1" smtClean="0"/>
                        <a:t>ebx</a:t>
                      </a:r>
                      <a:r>
                        <a:rPr lang="en-US" sz="2400" dirty="0" smtClean="0"/>
                        <a:t>, %</a:t>
                      </a:r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ecx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/>
                        <a:t>ecx</a:t>
                      </a:r>
                      <a:r>
                        <a:rPr lang="en-US" sz="2400" dirty="0" smtClean="0"/>
                        <a:t> &lt;&lt;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shl</a:t>
                      </a:r>
                      <a:r>
                        <a:rPr lang="en-US" sz="2400" baseline="0" dirty="0" smtClean="0"/>
                        <a:t> $2, %</a:t>
                      </a:r>
                      <a:r>
                        <a:rPr lang="en-US" sz="2400" baseline="0" dirty="0" err="1" smtClean="0"/>
                        <a:t>ecx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shl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ecx</a:t>
                      </a:r>
                      <a:r>
                        <a:rPr lang="en-US" sz="2400" dirty="0" smtClean="0"/>
                        <a:t>, 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876799"/>
            <a:ext cx="8229600" cy="16160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0000" lnSpcReduction="2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AT&amp;T is </a:t>
            </a:r>
            <a:r>
              <a:rPr lang="en-US" u="sng" dirty="0" smtClean="0"/>
              <a:t>at odds</a:t>
            </a:r>
            <a:r>
              <a:rPr lang="en-US" dirty="0" smtClean="0"/>
              <a:t> with assignment order. It is the default for </a:t>
            </a:r>
            <a:r>
              <a:rPr lang="en-US" dirty="0" err="1" smtClean="0"/>
              <a:t>objdump</a:t>
            </a:r>
            <a:r>
              <a:rPr lang="en-US" dirty="0" smtClean="0"/>
              <a:t>, and traditionally used for UNIX.</a:t>
            </a:r>
          </a:p>
          <a:p>
            <a:endParaRPr lang="en-US" dirty="0" smtClean="0"/>
          </a:p>
          <a:p>
            <a:r>
              <a:rPr lang="en-US" dirty="0" smtClean="0"/>
              <a:t>Intel order </a:t>
            </a:r>
            <a:r>
              <a:rPr lang="en-US" i="1" u="sng" dirty="0" smtClean="0"/>
              <a:t>mirrors</a:t>
            </a:r>
            <a:r>
              <a:rPr lang="en-US" dirty="0" smtClean="0"/>
              <a:t> assignment. </a:t>
            </a:r>
            <a:r>
              <a:rPr lang="en-US" dirty="0"/>
              <a:t>Windows traditionally uses Intel, as is available via the </a:t>
            </a:r>
            <a:r>
              <a:rPr lang="en-US" dirty="0" err="1"/>
              <a:t>objdump</a:t>
            </a:r>
            <a:r>
              <a:rPr lang="en-US" dirty="0"/>
              <a:t> ‘-M </a:t>
            </a:r>
            <a:r>
              <a:rPr lang="en-US" dirty="0" err="1"/>
              <a:t>intel</a:t>
            </a:r>
            <a:r>
              <a:rPr lang="en-US" dirty="0"/>
              <a:t>’ command line option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2971800" y="1677996"/>
            <a:ext cx="2514600" cy="633781"/>
          </a:xfrm>
          <a:prstGeom prst="wedgeRoundRectCallout">
            <a:avLst>
              <a:gd name="adj1" fmla="val -12752"/>
              <a:gd name="adj2" fmla="val 104470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source first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676900" y="1295400"/>
            <a:ext cx="2514600" cy="838200"/>
          </a:xfrm>
          <a:prstGeom prst="wedgeRoundRectCallout">
            <a:avLst>
              <a:gd name="adj1" fmla="val -12752"/>
              <a:gd name="adj2" fmla="val 104470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destination first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30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3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04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x86:</a:t>
            </a:r>
            <a:r>
              <a:rPr lang="en-US" dirty="0" smtClean="0"/>
              <a:t> Byte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Addressable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191000" y="1719465"/>
            <a:ext cx="838200" cy="3614535"/>
            <a:chOff x="5257800" y="1676400"/>
            <a:chExt cx="838200" cy="3614535"/>
          </a:xfrm>
        </p:grpSpPr>
        <p:sp>
          <p:nvSpPr>
            <p:cNvPr id="14" name="Rectangle 13"/>
            <p:cNvSpPr/>
            <p:nvPr/>
          </p:nvSpPr>
          <p:spPr>
            <a:xfrm>
              <a:off x="5257800" y="1676400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286000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7800" y="2895600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7800" y="3462135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4071735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57800" y="4681335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62200" y="1719465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990600" y="1143000"/>
            <a:ext cx="3169257" cy="4114800"/>
            <a:chOff x="990600" y="1143000"/>
            <a:chExt cx="3169257" cy="4114800"/>
          </a:xfrm>
        </p:grpSpPr>
        <p:grpSp>
          <p:nvGrpSpPr>
            <p:cNvPr id="6" name="Group 5"/>
            <p:cNvGrpSpPr/>
            <p:nvPr/>
          </p:nvGrpSpPr>
          <p:grpSpPr>
            <a:xfrm>
              <a:off x="990600" y="2938665"/>
              <a:ext cx="3169257" cy="2319135"/>
              <a:chOff x="990600" y="2938665"/>
              <a:chExt cx="3169257" cy="231913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990600" y="4796135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0 holds 1 byte</a:t>
                </a:r>
                <a:endParaRPr lang="en-US" sz="24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990600" y="4186535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1 holds 1 byte</a:t>
                </a:r>
                <a:endParaRPr lang="en-US" sz="24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90600" y="3565732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2 holds 1 byte</a:t>
                </a:r>
                <a:endParaRPr lang="en-US" sz="2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90600" y="2938665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3 holds 1 byte</a:t>
                </a:r>
                <a:endParaRPr lang="en-US" sz="2400" dirty="0"/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H="1">
              <a:off x="2736221" y="1143000"/>
              <a:ext cx="768979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13401" y="5581472"/>
            <a:ext cx="8549599" cy="1200328"/>
          </a:xfrm>
          <a:prstGeom prst="rect">
            <a:avLst/>
          </a:prstGeom>
          <a:noFill/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Alternative: </a:t>
            </a:r>
            <a:r>
              <a:rPr lang="en-US" sz="2400" b="1" dirty="0" smtClean="0">
                <a:solidFill>
                  <a:schemeClr val="tx2"/>
                </a:solidFill>
              </a:rPr>
              <a:t>Word addressable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Example: </a:t>
            </a:r>
            <a:r>
              <a:rPr lang="en-US" sz="2400" dirty="0" smtClean="0"/>
              <a:t>For 32-bit word size, it’s valid to fetch 4 bytes from </a:t>
            </a:r>
            <a:r>
              <a:rPr lang="en-US" sz="2400" dirty="0" err="1" smtClean="0"/>
              <a:t>Mem</a:t>
            </a:r>
            <a:r>
              <a:rPr lang="en-US" sz="2400" dirty="0" smtClean="0"/>
              <a:t>[0], but not </a:t>
            </a:r>
            <a:r>
              <a:rPr lang="en-US" sz="2400" dirty="0" err="1" smtClean="0"/>
              <a:t>Mem</a:t>
            </a:r>
            <a:r>
              <a:rPr lang="en-US" sz="2400" dirty="0" smtClean="0"/>
              <a:t>[6] since 6 is not a multiple of 4.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410200" y="1109865"/>
            <a:ext cx="2971800" cy="1980819"/>
            <a:chOff x="5410200" y="1109865"/>
            <a:chExt cx="2971800" cy="1980819"/>
          </a:xfrm>
        </p:grpSpPr>
        <p:sp>
          <p:nvSpPr>
            <p:cNvPr id="32" name="TextBox 31"/>
            <p:cNvSpPr txBox="1"/>
            <p:nvPr/>
          </p:nvSpPr>
          <p:spPr>
            <a:xfrm>
              <a:off x="5410200" y="1828800"/>
              <a:ext cx="29718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 can fetch bytes at any address</a:t>
              </a:r>
            </a:p>
            <a:p>
              <a:endParaRPr lang="en-US" sz="2800" dirty="0" smtClean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5943601" y="1109865"/>
              <a:ext cx="685799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410200" y="4110335"/>
            <a:ext cx="2895600" cy="1376065"/>
          </a:xfrm>
          <a:prstGeom prst="rect">
            <a:avLst/>
          </a:prstGeom>
          <a:solidFill>
            <a:srgbClr val="E4793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is just like using an array!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7200" y="1603831"/>
            <a:ext cx="3505200" cy="1126029"/>
          </a:xfrm>
          <a:prstGeom prst="wedgeRoundRectCallout">
            <a:avLst>
              <a:gd name="adj1" fmla="val 16545"/>
              <a:gd name="adj2" fmla="val 76276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It’s convention:</a:t>
            </a:r>
            <a:r>
              <a:rPr lang="en-US" sz="2400" dirty="0" smtClean="0">
                <a:solidFill>
                  <a:schemeClr val="bg1"/>
                </a:solidFill>
              </a:rPr>
              <a:t> lower address at the bottom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81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  <p:bldP spid="3" grpId="0" animBg="1"/>
      <p:bldP spid="5" grpId="0" animBg="1"/>
      <p:bldP spid="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04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x86:</a:t>
            </a:r>
            <a:r>
              <a:rPr lang="en-US" dirty="0" smtClean="0"/>
              <a:t> Addressing </a:t>
            </a:r>
            <a:r>
              <a:rPr lang="en-US" dirty="0" smtClean="0">
                <a:solidFill>
                  <a:srgbClr val="262626"/>
                </a:solidFill>
              </a:rPr>
              <a:t>bytes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2022" y="1752600"/>
            <a:ext cx="4119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Addresses are indicated by operands that have a bracket “[]”</a:t>
            </a:r>
            <a:r>
              <a:rPr lang="en-US" sz="2800" dirty="0"/>
              <a:t> </a:t>
            </a:r>
            <a:r>
              <a:rPr lang="en-US" sz="2800" dirty="0" smtClean="0"/>
              <a:t>or </a:t>
            </a:r>
            <a:r>
              <a:rPr lang="en-US" sz="2800" dirty="0" err="1" smtClean="0"/>
              <a:t>paren</a:t>
            </a:r>
            <a:r>
              <a:rPr lang="en-US" sz="2800" dirty="0" smtClean="0"/>
              <a:t> “()”, for Intel vs. AT&amp;T, resp.</a:t>
            </a:r>
            <a:endParaRPr lang="en-US" sz="2800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650426"/>
              </p:ext>
            </p:extLst>
          </p:nvPr>
        </p:nvGraphicFramePr>
        <p:xfrm>
          <a:off x="914400" y="45720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648200" y="2057400"/>
            <a:ext cx="2802223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does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mov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dl</a:t>
            </a:r>
            <a:r>
              <a:rPr lang="en-US" sz="2800" dirty="0" smtClean="0">
                <a:solidFill>
                  <a:schemeClr val="bg1"/>
                </a:solidFill>
              </a:rPr>
              <a:t>, [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al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endParaRPr lang="en-US" sz="2800" dirty="0" smtClean="0">
              <a:solidFill>
                <a:srgbClr val="FFFF7F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do?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648200" y="4114800"/>
            <a:ext cx="2590800" cy="908804"/>
          </a:xfrm>
          <a:prstGeom prst="wedgeRoundRectCallout">
            <a:avLst>
              <a:gd name="adj1" fmla="val -31885"/>
              <a:gd name="adj2" fmla="val -107368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Moves 0xcc into dl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40" name="TextBox 39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278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04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x86:</a:t>
            </a:r>
            <a:r>
              <a:rPr lang="en-US" dirty="0" smtClean="0"/>
              <a:t> Addressing </a:t>
            </a:r>
            <a:r>
              <a:rPr lang="en-US" dirty="0" smtClean="0">
                <a:solidFill>
                  <a:srgbClr val="262626"/>
                </a:solidFill>
              </a:rPr>
              <a:t>bytes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2022" y="1752600"/>
            <a:ext cx="4119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Addresses are indicated by operands that have a bracket “[]” or </a:t>
            </a:r>
            <a:r>
              <a:rPr lang="en-US" sz="2800" dirty="0" err="1"/>
              <a:t>paren</a:t>
            </a:r>
            <a:r>
              <a:rPr lang="en-US" sz="2800" dirty="0"/>
              <a:t> “()”, for Intel vs. AT&amp;T, resp.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7738368"/>
              </p:ext>
            </p:extLst>
          </p:nvPr>
        </p:nvGraphicFramePr>
        <p:xfrm>
          <a:off x="914400" y="45720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648200" y="2057400"/>
            <a:ext cx="2802223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does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mov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rgbClr val="FFFF7F"/>
                </a:solidFill>
              </a:rPr>
              <a:t>edx</a:t>
            </a:r>
            <a:r>
              <a:rPr lang="en-US" sz="2800" dirty="0">
                <a:solidFill>
                  <a:srgbClr val="FFFF7F"/>
                </a:solidFill>
              </a:rPr>
              <a:t> </a:t>
            </a:r>
            <a:r>
              <a:rPr lang="en-US" sz="2800" dirty="0" smtClean="0">
                <a:solidFill>
                  <a:srgbClr val="FFFF7F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eax</a:t>
            </a:r>
            <a:r>
              <a:rPr lang="en-US" sz="2800" dirty="0" smtClean="0">
                <a:solidFill>
                  <a:schemeClr val="bg1"/>
                </a:solidFill>
              </a:rPr>
              <a:t>] </a:t>
            </a:r>
            <a:endParaRPr lang="en-US" sz="2800" dirty="0" smtClean="0">
              <a:solidFill>
                <a:srgbClr val="FFFF7F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do?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038600" y="4114800"/>
            <a:ext cx="3200400" cy="2209800"/>
          </a:xfrm>
          <a:prstGeom prst="wedgeRoundRectCallout">
            <a:avLst>
              <a:gd name="adj1" fmla="val 954"/>
              <a:gd name="adj2" fmla="val -68227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Which 4 bytes get moved, and which is the LSB in </a:t>
            </a:r>
            <a:r>
              <a:rPr lang="en-US" sz="2800" dirty="0" err="1" smtClean="0">
                <a:solidFill>
                  <a:schemeClr val="bg1"/>
                </a:solidFill>
              </a:rPr>
              <a:t>edx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33" name="TextBox 32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8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4817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answer the question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342085" y="1758653"/>
            <a:ext cx="4635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“Is this program safe?”</a:t>
            </a:r>
            <a:endParaRPr lang="en-US" sz="3600" dirty="0">
              <a:solidFill>
                <a:srgbClr val="99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8885" y="2703731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need to  know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009085" y="3597766"/>
            <a:ext cx="4262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“What will executing</a:t>
            </a:r>
            <a:br>
              <a:rPr lang="en-US" sz="3600" dirty="0" smtClean="0">
                <a:solidFill>
                  <a:srgbClr val="990000"/>
                </a:solidFill>
              </a:rPr>
            </a:br>
            <a:r>
              <a:rPr lang="en-US" sz="3600" dirty="0" smtClean="0">
                <a:solidFill>
                  <a:srgbClr val="990000"/>
                </a:solidFill>
              </a:rPr>
              <a:t>this program do?”</a:t>
            </a:r>
            <a:endParaRPr lang="en-US" sz="3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38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Endianess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4754563"/>
          </a:xfrm>
        </p:spPr>
        <p:txBody>
          <a:bodyPr>
            <a:normAutofit/>
          </a:bodyPr>
          <a:lstStyle/>
          <a:p>
            <a:r>
              <a:rPr lang="en-US" sz="2800" i="1" dirty="0" err="1" smtClean="0">
                <a:solidFill>
                  <a:schemeClr val="tx2"/>
                </a:solidFill>
              </a:rPr>
              <a:t>Endianess</a:t>
            </a:r>
            <a:r>
              <a:rPr lang="en-US" sz="2800" dirty="0" smtClean="0"/>
              <a:t>: Order of individually addressable units</a:t>
            </a:r>
          </a:p>
          <a:p>
            <a:r>
              <a:rPr lang="en-US" sz="2800" i="1" dirty="0" smtClean="0">
                <a:solidFill>
                  <a:srgbClr val="990000"/>
                </a:solidFill>
              </a:rPr>
              <a:t>Little Endian</a:t>
            </a:r>
            <a:r>
              <a:rPr lang="en-US" sz="2800" dirty="0" smtClean="0"/>
              <a:t>: Least significant byte first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so address </a:t>
            </a:r>
            <a:r>
              <a:rPr lang="en-US" sz="2800" i="1" dirty="0" smtClean="0"/>
              <a:t>a</a:t>
            </a:r>
            <a:r>
              <a:rPr lang="en-US" sz="2800" dirty="0" smtClean="0"/>
              <a:t> goes in littlest byte (e.g., AL), </a:t>
            </a:r>
            <a:br>
              <a:rPr lang="en-US" sz="2800" dirty="0" smtClean="0"/>
            </a:br>
            <a:r>
              <a:rPr lang="en-US" sz="2800" i="1" dirty="0" smtClean="0"/>
              <a:t>a+1 </a:t>
            </a:r>
            <a:r>
              <a:rPr lang="en-US" sz="2800" dirty="0" smtClean="0"/>
              <a:t>in the next (e.g., AH), etc.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099877"/>
              </p:ext>
            </p:extLst>
          </p:nvPr>
        </p:nvGraphicFramePr>
        <p:xfrm>
          <a:off x="914400" y="45720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8" name="TextBox 7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36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30" name="TextBox 29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1411833" y="1322457"/>
            <a:ext cx="5652872" cy="95833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2592729"/>
              </p:ext>
            </p:extLst>
          </p:nvPr>
        </p:nvGraphicFramePr>
        <p:xfrm>
          <a:off x="228600" y="23622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19400" y="533400"/>
            <a:ext cx="36817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</a:rPr>
              <a:t>mov</a:t>
            </a:r>
            <a:r>
              <a:rPr lang="en-US" sz="4400" dirty="0" smtClean="0">
                <a:solidFill>
                  <a:srgbClr val="000000"/>
                </a:solidFill>
              </a:rPr>
              <a:t> </a:t>
            </a:r>
            <a:r>
              <a:rPr lang="en-US" sz="4400" dirty="0" err="1" smtClean="0">
                <a:solidFill>
                  <a:srgbClr val="990000"/>
                </a:solidFill>
              </a:rPr>
              <a:t>edx</a:t>
            </a:r>
            <a:r>
              <a:rPr lang="en-US" sz="4400" dirty="0" smtClean="0">
                <a:solidFill>
                  <a:srgbClr val="000000"/>
                </a:solidFill>
              </a:rPr>
              <a:t>, [</a:t>
            </a:r>
            <a:r>
              <a:rPr lang="en-US" sz="4400" dirty="0" err="1" smtClean="0">
                <a:solidFill>
                  <a:srgbClr val="990000"/>
                </a:solidFill>
              </a:rPr>
              <a:t>eax</a:t>
            </a:r>
            <a:r>
              <a:rPr lang="en-US" sz="4400" dirty="0" smtClean="0">
                <a:solidFill>
                  <a:srgbClr val="000000"/>
                </a:solidFill>
              </a:rPr>
              <a:t>]</a:t>
            </a:r>
            <a:endParaRPr lang="en-US" sz="4400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>
            <a:endCxn id="36" idx="1"/>
          </p:cNvCxnSpPr>
          <p:nvPr/>
        </p:nvCxnSpPr>
        <p:spPr>
          <a:xfrm>
            <a:off x="3200400" y="3200400"/>
            <a:ext cx="4433422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33822" y="3810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0xcc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33822" y="32004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0xdd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33822" y="19812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0xff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29400" y="2406134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633822" y="25908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0xee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714" y="4191000"/>
            <a:ext cx="58411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Endianess</a:t>
            </a:r>
            <a:r>
              <a:rPr lang="en-US" sz="2400" dirty="0" smtClean="0"/>
              <a:t>: Ordering of individually </a:t>
            </a:r>
            <a:br>
              <a:rPr lang="en-US" sz="2400" dirty="0" smtClean="0"/>
            </a:br>
            <a:r>
              <a:rPr lang="en-US" sz="2400" dirty="0" smtClean="0"/>
              <a:t>addressable units</a:t>
            </a:r>
          </a:p>
          <a:p>
            <a:r>
              <a:rPr lang="en-US" sz="2400" dirty="0" smtClean="0">
                <a:solidFill>
                  <a:srgbClr val="990000"/>
                </a:solidFill>
              </a:rPr>
              <a:t>Little Endian</a:t>
            </a:r>
            <a:r>
              <a:rPr lang="en-US" sz="2400" dirty="0" smtClean="0"/>
              <a:t>:  Least significant byte first</a:t>
            </a:r>
          </a:p>
          <a:p>
            <a:r>
              <a:rPr lang="en-US" sz="2400" dirty="0" smtClean="0"/>
              <a:t>... so ...</a:t>
            </a:r>
            <a:br>
              <a:rPr lang="en-US" sz="2400" dirty="0" smtClean="0"/>
            </a:br>
            <a:r>
              <a:rPr lang="en-US" sz="2400" dirty="0" smtClean="0"/>
              <a:t>address </a:t>
            </a:r>
            <a:r>
              <a:rPr lang="en-US" sz="2400" i="1" dirty="0" smtClean="0"/>
              <a:t>a</a:t>
            </a:r>
            <a:r>
              <a:rPr lang="en-US" sz="2400" dirty="0" smtClean="0"/>
              <a:t> goes in the least significant byte </a:t>
            </a:r>
            <a:br>
              <a:rPr lang="en-US" sz="2400" dirty="0" smtClean="0"/>
            </a:br>
            <a:r>
              <a:rPr lang="en-US" sz="2400" dirty="0" smtClean="0"/>
              <a:t>(the </a:t>
            </a:r>
            <a:r>
              <a:rPr lang="en-US" sz="2400" dirty="0" smtClean="0">
                <a:solidFill>
                  <a:srgbClr val="990000"/>
                </a:solidFill>
              </a:rPr>
              <a:t>littlest </a:t>
            </a:r>
            <a:r>
              <a:rPr lang="en-US" sz="2400" dirty="0" smtClean="0"/>
              <a:t>bit) </a:t>
            </a:r>
            <a:r>
              <a:rPr lang="en-US" sz="2400" i="1" dirty="0" smtClean="0"/>
              <a:t>a+1</a:t>
            </a:r>
            <a:r>
              <a:rPr lang="en-US" sz="2400" dirty="0" smtClean="0"/>
              <a:t> goes into the next byte, </a:t>
            </a:r>
            <a:br>
              <a:rPr lang="en-US" sz="2400" dirty="0" smtClean="0"/>
            </a:br>
            <a:r>
              <a:rPr lang="en-US" sz="2400" dirty="0" smtClean="0"/>
              <a:t>and so on.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1713469" y="2667000"/>
            <a:ext cx="5562600" cy="1524000"/>
          </a:xfrm>
          <a:prstGeom prst="rect">
            <a:avLst/>
          </a:prstGeom>
          <a:solidFill>
            <a:srgbClr val="00944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EDX = 0xffeeddcc!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763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241E-6 3.04378E-6 L -0.23827 -0.33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4" y="-16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241E-6 3.70396E-6 L -0.34665 -0.244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32" y="-12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36414E-6 L -0.44668 -0.15567 " pathEditMode="relative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9958E-6 -4.97568E-6 L -0.55019 -0.06671 " pathEditMode="relative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41" grpId="0" animBg="1"/>
      <p:bldP spid="4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30" name="TextBox 29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1411833" y="1322457"/>
            <a:ext cx="5652872" cy="95833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0" y="533400"/>
            <a:ext cx="3677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</a:rPr>
              <a:t>mov</a:t>
            </a:r>
            <a:r>
              <a:rPr lang="en-US" sz="4400" dirty="0" smtClean="0">
                <a:solidFill>
                  <a:srgbClr val="000000"/>
                </a:solidFill>
              </a:rPr>
              <a:t> [</a:t>
            </a:r>
            <a:r>
              <a:rPr lang="en-US" sz="4400" dirty="0" err="1" smtClean="0">
                <a:solidFill>
                  <a:schemeClr val="tx2"/>
                </a:solidFill>
              </a:rPr>
              <a:t>eax</a:t>
            </a:r>
            <a:r>
              <a:rPr lang="en-US" sz="4400" dirty="0" smtClean="0">
                <a:solidFill>
                  <a:srgbClr val="000000"/>
                </a:solidFill>
              </a:rPr>
              <a:t>], </a:t>
            </a:r>
            <a:r>
              <a:rPr lang="en-US" sz="4400" dirty="0" err="1" smtClean="0">
                <a:solidFill>
                  <a:srgbClr val="990000"/>
                </a:solidFill>
              </a:rPr>
              <a:t>ebx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70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43778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48425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58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43778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670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987952"/>
              </p:ext>
            </p:extLst>
          </p:nvPr>
        </p:nvGraphicFramePr>
        <p:xfrm>
          <a:off x="228600" y="23622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29400" y="2406134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5714" y="4191000"/>
            <a:ext cx="58411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Endianess</a:t>
            </a:r>
            <a:r>
              <a:rPr lang="en-US" sz="2400" dirty="0" smtClean="0"/>
              <a:t>: Ordering of individually </a:t>
            </a:r>
            <a:br>
              <a:rPr lang="en-US" sz="2400" dirty="0" smtClean="0"/>
            </a:br>
            <a:r>
              <a:rPr lang="en-US" sz="2400" dirty="0" smtClean="0"/>
              <a:t>addressable units</a:t>
            </a:r>
          </a:p>
          <a:p>
            <a:r>
              <a:rPr lang="en-US" sz="2400" dirty="0" smtClean="0">
                <a:solidFill>
                  <a:srgbClr val="990000"/>
                </a:solidFill>
              </a:rPr>
              <a:t>Little Endian</a:t>
            </a:r>
            <a:r>
              <a:rPr lang="en-US" sz="2400" dirty="0" smtClean="0"/>
              <a:t>:  Least significant byte first</a:t>
            </a:r>
          </a:p>
          <a:p>
            <a:r>
              <a:rPr lang="en-US" sz="2400" dirty="0" smtClean="0"/>
              <a:t>... so ...</a:t>
            </a:r>
            <a:br>
              <a:rPr lang="en-US" sz="2400" dirty="0" smtClean="0"/>
            </a:br>
            <a:r>
              <a:rPr lang="en-US" sz="2400" dirty="0" smtClean="0"/>
              <a:t>address </a:t>
            </a:r>
            <a:r>
              <a:rPr lang="en-US" sz="2400" i="1" dirty="0" smtClean="0"/>
              <a:t>a</a:t>
            </a:r>
            <a:r>
              <a:rPr lang="en-US" sz="2400" dirty="0" smtClean="0"/>
              <a:t> goes in the least significant byte </a:t>
            </a:r>
            <a:br>
              <a:rPr lang="en-US" sz="2400" dirty="0" smtClean="0"/>
            </a:br>
            <a:r>
              <a:rPr lang="en-US" sz="2400" dirty="0" smtClean="0"/>
              <a:t>(the </a:t>
            </a:r>
            <a:r>
              <a:rPr lang="en-US" sz="2400" dirty="0" smtClean="0">
                <a:solidFill>
                  <a:srgbClr val="990000"/>
                </a:solidFill>
              </a:rPr>
              <a:t>littlest </a:t>
            </a:r>
            <a:r>
              <a:rPr lang="en-US" sz="2400" dirty="0" smtClean="0"/>
              <a:t>bit) </a:t>
            </a:r>
            <a:r>
              <a:rPr lang="en-US" sz="2400" i="1" dirty="0" smtClean="0"/>
              <a:t>a+1</a:t>
            </a:r>
            <a:r>
              <a:rPr lang="en-US" sz="2400" dirty="0" smtClean="0"/>
              <a:t> goes into the next byte, </a:t>
            </a:r>
            <a:br>
              <a:rPr lang="en-US" sz="2400" dirty="0" smtClean="0"/>
            </a:br>
            <a:r>
              <a:rPr lang="en-US" sz="2400" dirty="0" smtClean="0"/>
              <a:t>and so 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40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703E-6 -1.98054E-6 L 0.23845 0.33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4" y="16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6756E-6 -1.98054E-6 L 0.347 0.244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0" y="12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929E-6 -3.26701E-6 L 0.43986 0.155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93" y="7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0101E-6 -1.98054E-6 L 0.54706 0.066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53" y="3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0" grpId="0" animBg="1"/>
      <p:bldP spid="44" grpId="0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612844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other ways to address memory 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just [</a:t>
            </a:r>
            <a:r>
              <a:rPr lang="en-US" sz="3600" dirty="0" smtClean="0">
                <a:solidFill>
                  <a:srgbClr val="990000"/>
                </a:solidFill>
              </a:rPr>
              <a:t>register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These are called </a:t>
            </a:r>
            <a:r>
              <a:rPr lang="en-US" sz="3600" i="1" dirty="0" smtClean="0">
                <a:solidFill>
                  <a:schemeClr val="tx2"/>
                </a:solidFill>
              </a:rPr>
              <a:t>Addressing Modes.</a:t>
            </a: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</a:t>
            </a:r>
            <a:r>
              <a:rPr lang="en-US" sz="3200" dirty="0" smtClean="0"/>
              <a:t> </a:t>
            </a:r>
            <a:r>
              <a:rPr lang="en-US" sz="3200" b="1" i="1" dirty="0" smtClean="0"/>
              <a:t>Addressing Mode</a:t>
            </a:r>
            <a:r>
              <a:rPr lang="en-US" sz="3200" b="1" i="1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/>
              <a:t>specifies how to calculate the effective memory address of an operand by using information from registers and constants contained with the instruction or elsewhere.</a:t>
            </a:r>
            <a:endParaRPr lang="en-US" sz="3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93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2028" y="227530"/>
            <a:ext cx="8229600" cy="1143000"/>
          </a:xfrm>
        </p:spPr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2674" y="1851734"/>
            <a:ext cx="8633936" cy="8925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262626"/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[s];</a:t>
            </a:r>
          </a:p>
          <a:p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] = *(&lt;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addr</a:t>
            </a:r>
            <a:r>
              <a:rPr lang="en-US" sz="2600" dirty="0" smtClean="0">
                <a:latin typeface="Consolas"/>
                <a:cs typeface="Consolas"/>
              </a:rPr>
              <a:t>&gt;+</a:t>
            </a:r>
            <a:r>
              <a:rPr lang="en-US" sz="2600" dirty="0" err="1" smtClean="0">
                <a:latin typeface="Consolas"/>
                <a:cs typeface="Consolas"/>
              </a:rPr>
              <a:t>sizeof</a:t>
            </a:r>
            <a:r>
              <a:rPr lang="en-US" sz="2600" dirty="0" smtClean="0">
                <a:latin typeface="Consolas"/>
                <a:cs typeface="Consolas"/>
              </a:rPr>
              <a:t>(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latin typeface="Consolas"/>
                <a:cs typeface="Consolas"/>
              </a:rPr>
              <a:t>)*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)</a:t>
            </a:r>
            <a:endParaRPr lang="en-US" sz="26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41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9342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typedef</a:t>
            </a:r>
            <a:r>
              <a:rPr lang="en-US" sz="2400" dirty="0" smtClean="0">
                <a:latin typeface="Consolas"/>
                <a:cs typeface="Consolas"/>
              </a:rPr>
              <a:t> uint32_t 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w, x</a:t>
            </a:r>
            <a:r>
              <a:rPr lang="en-US" sz="2400" dirty="0">
                <a:latin typeface="Consolas"/>
                <a:cs typeface="Consolas"/>
              </a:rPr>
              <a:t>, y, z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[3] = {1,2,3};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ptr</a:t>
            </a:r>
            <a:r>
              <a:rPr lang="en-US" sz="2400" dirty="0" smtClean="0">
                <a:latin typeface="Consolas"/>
                <a:cs typeface="Consolas"/>
              </a:rPr>
              <a:t> = (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w =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[2];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x = *(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 + 2);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5684720"/>
              </p:ext>
            </p:extLst>
          </p:nvPr>
        </p:nvGraphicFramePr>
        <p:xfrm>
          <a:off x="7315200" y="1397000"/>
          <a:ext cx="5334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34200" y="636833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7812176" y="3697376"/>
            <a:ext cx="1287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04799" y="4900501"/>
            <a:ext cx="3125215" cy="1125454"/>
          </a:xfrm>
          <a:prstGeom prst="wedgeRoundRectCallout">
            <a:avLst>
              <a:gd name="adj1" fmla="val -19966"/>
              <a:gd name="adj2" fmla="val -95202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What is </a:t>
            </a:r>
            <a:r>
              <a:rPr lang="en-US" sz="2000" dirty="0">
                <a:solidFill>
                  <a:schemeClr val="bg1"/>
                </a:solidFill>
              </a:rPr>
              <a:t>x</a:t>
            </a:r>
            <a:r>
              <a:rPr lang="en-US" sz="2000" dirty="0" smtClean="0">
                <a:solidFill>
                  <a:schemeClr val="bg1"/>
                </a:solidFill>
              </a:rPr>
              <a:t>? what memory cell does it ref?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24500" y="2767463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r>
              <a:rPr lang="en-US" sz="2200" dirty="0" smtClean="0">
                <a:solidFill>
                  <a:schemeClr val="bg1"/>
                </a:solidFill>
                <a:latin typeface="Consolas"/>
                <a:cs typeface="Consolas"/>
              </a:rPr>
              <a:t>[2]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6781800" y="301908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38800" y="6116711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endParaRPr lang="en-US" sz="2200" dirty="0" smtClean="0">
              <a:solidFill>
                <a:schemeClr val="bg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36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9342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typedef</a:t>
            </a:r>
            <a:r>
              <a:rPr lang="en-US" sz="2400" dirty="0" smtClean="0">
                <a:latin typeface="Consolas"/>
                <a:cs typeface="Consolas"/>
              </a:rPr>
              <a:t> uint32_t 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w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x</a:t>
            </a:r>
            <a:r>
              <a:rPr lang="en-US" sz="2400" dirty="0">
                <a:latin typeface="Consolas"/>
                <a:cs typeface="Consolas"/>
              </a:rPr>
              <a:t>, y, z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[3] = {1,2,3};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ptr</a:t>
            </a:r>
            <a:r>
              <a:rPr lang="en-US" sz="2400" dirty="0" smtClean="0">
                <a:latin typeface="Consolas"/>
                <a:cs typeface="Consolas"/>
              </a:rPr>
              <a:t> = (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w =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[2];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x = *(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 + 2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s-ES_tradnl" sz="2400" dirty="0">
                <a:latin typeface="Consolas"/>
                <a:cs typeface="Consolas"/>
              </a:rPr>
              <a:t>y</a:t>
            </a:r>
            <a:r>
              <a:rPr lang="es-ES_tradnl" sz="2400" dirty="0" smtClean="0">
                <a:latin typeface="Consolas"/>
                <a:cs typeface="Consolas"/>
              </a:rPr>
              <a:t> </a:t>
            </a:r>
            <a:r>
              <a:rPr lang="es-ES_tradnl" sz="2400" dirty="0">
                <a:latin typeface="Consolas"/>
                <a:cs typeface="Consolas"/>
              </a:rPr>
              <a:t>= *( </a:t>
            </a:r>
            <a:r>
              <a:rPr lang="es-ES_tradnl" sz="2400" dirty="0" smtClean="0">
                <a:latin typeface="Consolas"/>
                <a:cs typeface="Consolas"/>
              </a:rPr>
              <a:t>(uint32_t </a:t>
            </a:r>
            <a:r>
              <a:rPr lang="es-ES_tradnl" sz="2400" dirty="0">
                <a:latin typeface="Consolas"/>
                <a:cs typeface="Consolas"/>
              </a:rPr>
              <a:t>*) (ptr+8))</a:t>
            </a:r>
            <a:r>
              <a:rPr lang="es-ES_tradnl" sz="2400" dirty="0" smtClean="0">
                <a:latin typeface="Consolas"/>
                <a:cs typeface="Consolas"/>
              </a:rPr>
              <a:t>;</a:t>
            </a:r>
            <a:endParaRPr lang="en-US" sz="24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618609"/>
              </p:ext>
            </p:extLst>
          </p:nvPr>
        </p:nvGraphicFramePr>
        <p:xfrm>
          <a:off x="7315200" y="1397000"/>
          <a:ext cx="5334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34200" y="636833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7812176" y="3697376"/>
            <a:ext cx="1287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524500" y="2767463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r>
              <a:rPr lang="en-US" sz="2200" dirty="0" smtClean="0">
                <a:solidFill>
                  <a:schemeClr val="bg1"/>
                </a:solidFill>
                <a:latin typeface="Consolas"/>
                <a:cs typeface="Consolas"/>
              </a:rPr>
              <a:t>[2]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6781800" y="301908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38800" y="6116711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endParaRPr lang="en-US" sz="2200" dirty="0" smtClean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83125" y="5636585"/>
            <a:ext cx="4517518" cy="973424"/>
          </a:xfrm>
          <a:prstGeom prst="wedgeRoundRectCallout">
            <a:avLst>
              <a:gd name="adj1" fmla="val -56094"/>
              <a:gd name="adj2" fmla="val -79665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Equivalent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addr_t</a:t>
            </a:r>
            <a:r>
              <a:rPr lang="en-US" sz="2000" dirty="0" smtClean="0">
                <a:solidFill>
                  <a:schemeClr val="bg1"/>
                </a:solidFill>
              </a:rPr>
              <a:t>) (</a:t>
            </a:r>
            <a:r>
              <a:rPr lang="en-US" sz="2000" dirty="0" err="1" smtClean="0">
                <a:solidFill>
                  <a:schemeClr val="bg1"/>
                </a:solidFill>
              </a:rPr>
              <a:t>ptr</a:t>
            </a:r>
            <a:r>
              <a:rPr lang="en-US" sz="2000" dirty="0" smtClean="0">
                <a:solidFill>
                  <a:schemeClr val="bg1"/>
                </a:solidFill>
              </a:rPr>
              <a:t> + 8) = (uint32_t *) buf+2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Left Brace 4"/>
          <p:cNvSpPr/>
          <p:nvPr/>
        </p:nvSpPr>
        <p:spPr>
          <a:xfrm>
            <a:off x="149412" y="3645648"/>
            <a:ext cx="254000" cy="1267824"/>
          </a:xfrm>
          <a:prstGeom prst="leftBrace">
            <a:avLst/>
          </a:prstGeom>
          <a:ln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63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2028" y="227530"/>
            <a:ext cx="8229600" cy="1143000"/>
          </a:xfrm>
        </p:spPr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2674" y="1419414"/>
            <a:ext cx="8633936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262626"/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[s];</a:t>
            </a:r>
          </a:p>
          <a:p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] = *(&lt;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addr</a:t>
            </a:r>
            <a:r>
              <a:rPr lang="en-US" sz="2600" dirty="0" smtClean="0">
                <a:latin typeface="Consolas"/>
                <a:cs typeface="Consolas"/>
              </a:rPr>
              <a:t>&gt;+</a:t>
            </a:r>
            <a:r>
              <a:rPr lang="en-US" sz="2600" dirty="0" err="1" smtClean="0">
                <a:latin typeface="Consolas"/>
                <a:cs typeface="Consolas"/>
              </a:rPr>
              <a:t>sizeof</a:t>
            </a:r>
            <a:r>
              <a:rPr lang="en-US" sz="2600" dirty="0" smtClean="0">
                <a:latin typeface="Consolas"/>
                <a:cs typeface="Consolas"/>
              </a:rPr>
              <a:t>(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latin typeface="Consolas"/>
                <a:cs typeface="Consolas"/>
              </a:rPr>
              <a:t>)*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)</a:t>
            </a:r>
            <a:endParaRPr lang="en-US" sz="2600" dirty="0">
              <a:latin typeface="Consolas"/>
              <a:cs typeface="Consolas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78804" y="2961404"/>
            <a:ext cx="2743200" cy="990600"/>
          </a:xfrm>
          <a:prstGeom prst="wedgeRoundRectCallout">
            <a:avLst>
              <a:gd name="adj1" fmla="val 59683"/>
              <a:gd name="adj2" fmla="val -120509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Say at 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imm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+r</a:t>
            </a:r>
            <a:r>
              <a:rPr lang="en-US" sz="2800" baseline="-250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3257939"/>
            <a:ext cx="2743200" cy="990600"/>
          </a:xfrm>
          <a:prstGeom prst="wedgeRoundRectCallout">
            <a:avLst>
              <a:gd name="adj1" fmla="val 2856"/>
              <a:gd name="adj2" fmla="val -139519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Say in Register </a:t>
            </a:r>
            <a:r>
              <a:rPr lang="en-US" sz="2800" dirty="0" smtClean="0">
                <a:solidFill>
                  <a:srgbClr val="FFFF7F"/>
                </a:solidFill>
              </a:rPr>
              <a:t>r</a:t>
            </a:r>
            <a:r>
              <a:rPr lang="en-US" sz="2800" baseline="-25000" dirty="0" smtClean="0">
                <a:solidFill>
                  <a:srgbClr val="FFFF7F"/>
                </a:solidFill>
              </a:rPr>
              <a:t>2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419144" y="2969660"/>
            <a:ext cx="2743200" cy="1752600"/>
          </a:xfrm>
          <a:prstGeom prst="wedgeRoundRectCallout">
            <a:avLst>
              <a:gd name="adj1" fmla="val 42343"/>
              <a:gd name="adj2" fmla="val -90496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Constant </a:t>
            </a:r>
            <a:r>
              <a:rPr lang="en-US" sz="2800" b="1" i="1" dirty="0" smtClean="0">
                <a:solidFill>
                  <a:schemeClr val="bg1"/>
                </a:solidFill>
              </a:rPr>
              <a:t>scaling</a:t>
            </a:r>
            <a:r>
              <a:rPr lang="en-US" sz="2800" dirty="0" smtClean="0">
                <a:solidFill>
                  <a:schemeClr val="bg1"/>
                </a:solidFill>
              </a:rPr>
              <a:t> factor </a:t>
            </a:r>
            <a:r>
              <a:rPr lang="en-US" sz="2800" dirty="0" smtClean="0">
                <a:solidFill>
                  <a:srgbClr val="FFFF7F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, typically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rgbClr val="FFFF7F"/>
                </a:solidFill>
              </a:rPr>
              <a:t>1, 2, 4, or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65635" y="5007021"/>
            <a:ext cx="5412730" cy="812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4400" dirty="0" err="1">
                <a:latin typeface="Cambria"/>
                <a:cs typeface="Cambria"/>
              </a:rPr>
              <a:t>imm</a:t>
            </a:r>
            <a:r>
              <a:rPr lang="en-US" sz="4400" dirty="0">
                <a:latin typeface="Cambria"/>
                <a:cs typeface="Cambria"/>
              </a:rPr>
              <a:t> + r</a:t>
            </a:r>
            <a:r>
              <a:rPr lang="en-US" sz="4400" baseline="-25000" dirty="0">
                <a:latin typeface="Cambria"/>
                <a:cs typeface="Cambria"/>
              </a:rPr>
              <a:t>1</a:t>
            </a:r>
            <a:r>
              <a:rPr lang="en-US" sz="4400" dirty="0">
                <a:latin typeface="Cambria"/>
                <a:cs typeface="Cambria"/>
              </a:rPr>
              <a:t> + s*</a:t>
            </a:r>
            <a:r>
              <a:rPr lang="en-US" sz="4400" dirty="0" smtClean="0">
                <a:latin typeface="Cambria"/>
                <a:cs typeface="Cambria"/>
              </a:rPr>
              <a:t>r</a:t>
            </a:r>
            <a:r>
              <a:rPr lang="en-US" sz="4400" baseline="-25000" dirty="0" smtClean="0">
                <a:latin typeface="Cambria"/>
                <a:cs typeface="Cambria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2543" y="587923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cs typeface="Cambria"/>
              </a:rPr>
              <a:t>AT&amp;T: </a:t>
            </a:r>
            <a:r>
              <a:rPr lang="en-US" sz="2800" dirty="0" err="1">
                <a:cs typeface="Cambria"/>
              </a:rPr>
              <a:t>imm</a:t>
            </a:r>
            <a:r>
              <a:rPr lang="en-US" sz="2800" dirty="0">
                <a:cs typeface="Cambria"/>
              </a:rPr>
              <a:t> (r</a:t>
            </a:r>
            <a:r>
              <a:rPr lang="en-US" sz="2800" baseline="-25000" dirty="0">
                <a:cs typeface="Cambria"/>
              </a:rPr>
              <a:t>1</a:t>
            </a:r>
            <a:r>
              <a:rPr lang="en-US" sz="2800" dirty="0">
                <a:cs typeface="Cambria"/>
              </a:rPr>
              <a:t>, r</a:t>
            </a:r>
            <a:r>
              <a:rPr lang="en-US" sz="2800" baseline="-25000" dirty="0">
                <a:cs typeface="Cambria"/>
              </a:rPr>
              <a:t>2</a:t>
            </a:r>
            <a:r>
              <a:rPr lang="en-US" sz="2800" dirty="0">
                <a:cs typeface="Cambria"/>
              </a:rPr>
              <a:t>, s)</a:t>
            </a:r>
            <a:br>
              <a:rPr lang="en-US" sz="2800" dirty="0">
                <a:cs typeface="Cambria"/>
              </a:rPr>
            </a:br>
            <a:r>
              <a:rPr lang="en-US" sz="2800" dirty="0">
                <a:cs typeface="Cambria"/>
              </a:rPr>
              <a:t>Intel: r</a:t>
            </a:r>
            <a:r>
              <a:rPr lang="en-US" sz="2800" baseline="-25000" dirty="0">
                <a:cs typeface="Cambria"/>
              </a:rPr>
              <a:t>1</a:t>
            </a:r>
            <a:r>
              <a:rPr lang="en-US" sz="2800" dirty="0">
                <a:cs typeface="Cambria"/>
              </a:rPr>
              <a:t> + r</a:t>
            </a:r>
            <a:r>
              <a:rPr lang="en-US" sz="2800" baseline="-25000" dirty="0">
                <a:cs typeface="Cambria"/>
              </a:rPr>
              <a:t>2</a:t>
            </a:r>
            <a:r>
              <a:rPr lang="en-US" sz="2800" dirty="0">
                <a:cs typeface="Cambria"/>
              </a:rPr>
              <a:t>*s + </a:t>
            </a:r>
            <a:r>
              <a:rPr lang="en-US" sz="2800" dirty="0" err="1">
                <a:cs typeface="Cambria"/>
              </a:rPr>
              <a:t>imm</a:t>
            </a:r>
            <a:endParaRPr lang="en-US" sz="2800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56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AT&amp;T Addressing Modes for </a:t>
            </a:r>
            <a:br>
              <a:rPr lang="en-US" dirty="0" smtClean="0"/>
            </a:br>
            <a:r>
              <a:rPr lang="en-US" dirty="0" smtClean="0"/>
              <a:t>Common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5657220"/>
              </p:ext>
            </p:extLst>
          </p:nvPr>
        </p:nvGraphicFramePr>
        <p:xfrm>
          <a:off x="1444978" y="1676400"/>
          <a:ext cx="6553200" cy="25907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3326"/>
                <a:gridCol w="39498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 on memory 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 (r)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M[r + </a:t>
                      </a:r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]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 (r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r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M[r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 + r</a:t>
                      </a:r>
                      <a:r>
                        <a:rPr lang="en-US" sz="2800" baseline="-25000" dirty="0" smtClean="0"/>
                        <a:t>2 </a:t>
                      </a:r>
                      <a:r>
                        <a:rPr lang="en-US" sz="2800" baseline="0" dirty="0" smtClean="0"/>
                        <a:t>+ </a:t>
                      </a:r>
                      <a:r>
                        <a:rPr lang="en-US" sz="2800" baseline="0" dirty="0" err="1" smtClean="0"/>
                        <a:t>imm</a:t>
                      </a:r>
                      <a:r>
                        <a:rPr lang="en-US" sz="2800" dirty="0" smtClean="0"/>
                        <a:t>]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 (r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r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, s)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M[r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 + r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*s + </a:t>
                      </a:r>
                      <a:r>
                        <a:rPr lang="en-US" sz="2800" baseline="0" dirty="0" err="1" smtClean="0"/>
                        <a:t>imm</a:t>
                      </a:r>
                      <a:r>
                        <a:rPr lang="en-US" sz="2800" baseline="0" dirty="0" smtClean="0"/>
                        <a:t>]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M[</a:t>
                      </a:r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]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49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770" y="2386858"/>
            <a:ext cx="308949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&lt;</a:t>
            </a:r>
            <a:r>
              <a:rPr lang="en-US" sz="2800" dirty="0" err="1" smtClean="0">
                <a:solidFill>
                  <a:schemeClr val="bg2"/>
                </a:solidFill>
                <a:latin typeface="Consolas"/>
                <a:cs typeface="Consolas"/>
              </a:rPr>
              <a:t>eax</a:t>
            </a:r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&gt;</a:t>
            </a:r>
            <a:r>
              <a:rPr lang="en-US" sz="2800" dirty="0" smtClean="0">
                <a:solidFill>
                  <a:srgbClr val="FFFF7F"/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= *</a:t>
            </a:r>
            <a:r>
              <a:rPr lang="en-US" sz="2800" dirty="0" err="1" smtClean="0">
                <a:latin typeface="Consolas"/>
                <a:cs typeface="Consolas"/>
              </a:rPr>
              <a:t>buf</a:t>
            </a:r>
            <a:r>
              <a:rPr lang="en-US" sz="2800" dirty="0" smtClean="0">
                <a:latin typeface="Consolas"/>
                <a:cs typeface="Consolas"/>
              </a:rPr>
              <a:t>;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8223" y="2172326"/>
            <a:ext cx="5249593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mov  -</a:t>
            </a:r>
            <a:r>
              <a:rPr lang="ro-RO" sz="2800" dirty="0">
                <a:latin typeface="Consolas"/>
                <a:cs typeface="Consolas"/>
              </a:rPr>
              <a:t>0x38(%ebp),</a:t>
            </a:r>
            <a:r>
              <a:rPr lang="ro-RO" sz="2800" dirty="0" smtClean="0">
                <a:latin typeface="Consolas"/>
                <a:cs typeface="Consolas"/>
              </a:rPr>
              <a:t>%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 (I)</a:t>
            </a:r>
          </a:p>
          <a:p>
            <a:r>
              <a:rPr lang="en-US" sz="2800" dirty="0" err="1" smtClean="0">
                <a:latin typeface="Consolas"/>
                <a:cs typeface="Consolas"/>
              </a:rPr>
              <a:t>mov</a:t>
            </a:r>
            <a:r>
              <a:rPr lang="en-US" sz="2800" dirty="0" smtClean="0">
                <a:latin typeface="Consolas"/>
                <a:cs typeface="Consolas"/>
              </a:rPr>
              <a:t>  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, [ebp-0x38] (A)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214" y="4585870"/>
            <a:ext cx="308949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&lt;</a:t>
            </a:r>
            <a:r>
              <a:rPr lang="en-US" sz="2800" dirty="0" err="1" smtClean="0">
                <a:solidFill>
                  <a:schemeClr val="bg2"/>
                </a:solidFill>
                <a:latin typeface="Consolas"/>
                <a:cs typeface="Consolas"/>
              </a:rPr>
              <a:t>eax</a:t>
            </a:r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&gt;</a:t>
            </a:r>
            <a:r>
              <a:rPr lang="en-US" sz="2800" dirty="0" smtClean="0">
                <a:solidFill>
                  <a:srgbClr val="FFFF7F"/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= </a:t>
            </a:r>
            <a:r>
              <a:rPr lang="en-US" sz="2800" dirty="0" err="1" smtClean="0">
                <a:latin typeface="Consolas"/>
                <a:cs typeface="Consolas"/>
              </a:rPr>
              <a:t>buf</a:t>
            </a:r>
            <a:r>
              <a:rPr lang="en-US" sz="2800" dirty="0" smtClean="0">
                <a:latin typeface="Consolas"/>
                <a:cs typeface="Consolas"/>
              </a:rPr>
              <a:t>;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007" y="4383667"/>
            <a:ext cx="5249593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lea  -</a:t>
            </a:r>
            <a:r>
              <a:rPr lang="ro-RO" sz="2800" dirty="0">
                <a:latin typeface="Consolas"/>
                <a:cs typeface="Consolas"/>
              </a:rPr>
              <a:t>0x38(%ebp),</a:t>
            </a:r>
            <a:r>
              <a:rPr lang="ro-RO" sz="2800" dirty="0" smtClean="0">
                <a:latin typeface="Consolas"/>
                <a:cs typeface="Consolas"/>
              </a:rPr>
              <a:t>%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 (I)</a:t>
            </a:r>
          </a:p>
          <a:p>
            <a:r>
              <a:rPr lang="en-US" sz="2800" dirty="0" smtClean="0">
                <a:latin typeface="Consolas"/>
                <a:cs typeface="Consolas"/>
              </a:rPr>
              <a:t>lea  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, [ebp-0x38] (A)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0937" y="1467150"/>
            <a:ext cx="5622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Loading a </a:t>
            </a:r>
            <a:r>
              <a:rPr lang="en-US" sz="2800" u="sng" dirty="0" smtClean="0"/>
              <a:t>value</a:t>
            </a:r>
            <a:r>
              <a:rPr lang="en-US" sz="2800" dirty="0" smtClean="0"/>
              <a:t> from memory: </a:t>
            </a:r>
            <a:r>
              <a:rPr lang="en-US" sz="2800" dirty="0" err="1" smtClean="0"/>
              <a:t>mov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77892" y="3801781"/>
            <a:ext cx="3788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Loading an </a:t>
            </a:r>
            <a:r>
              <a:rPr lang="en-US" sz="2800" u="sng" dirty="0" smtClean="0"/>
              <a:t>address</a:t>
            </a:r>
            <a:r>
              <a:rPr lang="en-US" sz="2800" dirty="0" smtClean="0"/>
              <a:t>: lea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57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70" y="1295401"/>
            <a:ext cx="8229600" cy="5197474"/>
          </a:xfrm>
          <a:ln w="12700" cmpd="sng">
            <a:solidFill>
              <a:schemeClr val="tx1"/>
            </a:solidFill>
            <a:prstDash val="dot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#include &lt;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stdio.h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main(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, char *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[]){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 = 40 + 2;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answer(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[1], x);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7824835" cy="1143001"/>
          </a:xfrm>
          <a:prstGeom prst="rect">
            <a:avLst/>
          </a:prstGeom>
          <a:noFill/>
        </p:spPr>
        <p:txBody>
          <a:bodyPr vert="horz" lIns="0" tIns="45720" rIns="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 spc="-50" normalizeH="0">
                <a:solidFill>
                  <a:schemeClr val="tx2"/>
                </a:solidFill>
                <a:latin typeface="+mj-lt"/>
                <a:ea typeface="+mj-ea"/>
                <a:cs typeface="Cambria"/>
              </a:defRPr>
            </a:lvl1pPr>
          </a:lstStyle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will </a:t>
            </a:r>
            <a:r>
              <a:rPr lang="en-US" dirty="0" smtClean="0">
                <a:solidFill>
                  <a:srgbClr val="990000"/>
                </a:solidFill>
              </a:rPr>
              <a:t>executing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this program do?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48600" y="6096000"/>
            <a:ext cx="634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42.c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86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6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62626"/>
                </a:solidFill>
                <a:latin typeface="Cambria"/>
              </a:rPr>
              <a:t>Suppose I want to access address</a:t>
            </a:r>
            <a:br>
              <a:rPr lang="en-US" sz="3200" dirty="0" smtClean="0">
                <a:solidFill>
                  <a:srgbClr val="262626"/>
                </a:solidFill>
                <a:latin typeface="Cambria"/>
              </a:rPr>
            </a:br>
            <a:r>
              <a:rPr lang="en-US" sz="3200" dirty="0" smtClean="0">
                <a:solidFill>
                  <a:srgbClr val="262626"/>
                </a:solidFill>
                <a:latin typeface="Cambria"/>
              </a:rPr>
              <a:t>0xdeadbeef directly</a:t>
            </a:r>
            <a:endParaRPr lang="en-US" sz="3200" dirty="0">
              <a:solidFill>
                <a:srgbClr val="262626"/>
              </a:solidFill>
              <a:latin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3565" y="2020208"/>
            <a:ext cx="494420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lea eax, 0xdeadbeef</a:t>
            </a:r>
            <a:r>
              <a:rPr lang="en-US" sz="2800" dirty="0" smtClean="0">
                <a:latin typeface="Consolas"/>
                <a:cs typeface="Consolas"/>
              </a:rPr>
              <a:t> (I)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958652"/>
            <a:ext cx="33513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Loads the address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728156" y="3395990"/>
            <a:ext cx="49530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mov  eax, 0xdeadbeef (I)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334434"/>
            <a:ext cx="3274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Deref</a:t>
            </a:r>
            <a:r>
              <a:rPr lang="en-US" sz="3200" dirty="0" smtClean="0"/>
              <a:t> the address</a:t>
            </a:r>
            <a:endParaRPr lang="en-US" sz="3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343400" y="4625975"/>
            <a:ext cx="3887612" cy="1866900"/>
          </a:xfrm>
          <a:prstGeom prst="wedgeRoundRectCallout">
            <a:avLst>
              <a:gd name="adj1" fmla="val -2889"/>
              <a:gd name="adj2" fmla="val -87808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Note missing $. This distinguishes the address from the value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87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77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is “Spaghetti Code”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Nice C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for loops</a:t>
            </a:r>
          </a:p>
          <a:p>
            <a:r>
              <a:rPr lang="en-US" dirty="0" smtClean="0"/>
              <a:t>do-while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Jump</a:t>
            </a:r>
          </a:p>
          <a:p>
            <a:pPr lvl="1"/>
            <a:r>
              <a:rPr lang="en-US" dirty="0" smtClean="0"/>
              <a:t>Direct: </a:t>
            </a:r>
            <a:r>
              <a:rPr lang="en-US" dirty="0" err="1" smtClean="0"/>
              <a:t>jmp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endParaRPr lang="en-US" dirty="0" smtClean="0"/>
          </a:p>
          <a:p>
            <a:pPr lvl="1"/>
            <a:r>
              <a:rPr lang="en-US" dirty="0" smtClean="0"/>
              <a:t>Indirect: </a:t>
            </a:r>
            <a:r>
              <a:rPr lang="en-US" dirty="0" err="1" smtClean="0"/>
              <a:t>jmp</a:t>
            </a:r>
            <a:r>
              <a:rPr lang="en-US" dirty="0" smtClean="0"/>
              <a:t> </a:t>
            </a:r>
            <a:r>
              <a:rPr lang="en-US" dirty="0" err="1" smtClean="0"/>
              <a:t>reg</a:t>
            </a:r>
            <a:endParaRPr lang="en-US" dirty="0" smtClean="0"/>
          </a:p>
          <a:p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Test EFLAG</a:t>
            </a:r>
          </a:p>
          <a:p>
            <a:pPr lvl="1"/>
            <a:r>
              <a:rPr lang="en-US" dirty="0" smtClean="0"/>
              <a:t>if(EFLAG SET) </a:t>
            </a:r>
            <a:r>
              <a:rPr lang="en-US" dirty="0" err="1" smtClean="0"/>
              <a:t>goto</a:t>
            </a:r>
            <a:r>
              <a:rPr lang="en-US" dirty="0" smtClean="0"/>
              <a:t>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27294" y="2659531"/>
            <a:ext cx="1210235" cy="941294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4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114800" y="533400"/>
            <a:ext cx="4800600" cy="5638799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x86 Processor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773113"/>
            <a:ext cx="4040188" cy="446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Jumps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219199"/>
            <a:ext cx="4040188" cy="4144963"/>
          </a:xfrm>
        </p:spPr>
        <p:txBody>
          <a:bodyPr/>
          <a:lstStyle/>
          <a:p>
            <a:r>
              <a:rPr lang="en-US" dirty="0" err="1" smtClean="0"/>
              <a:t>jmp</a:t>
            </a:r>
            <a:r>
              <a:rPr lang="en-US" dirty="0" smtClean="0"/>
              <a:t> 0x45, called a </a:t>
            </a:r>
            <a:r>
              <a:rPr lang="en-US" b="1" i="1" dirty="0" smtClean="0"/>
              <a:t>direct jump</a:t>
            </a:r>
          </a:p>
          <a:p>
            <a:r>
              <a:rPr lang="en-US" dirty="0" err="1" smtClean="0"/>
              <a:t>jmp</a:t>
            </a:r>
            <a:r>
              <a:rPr lang="en-US" dirty="0" smtClean="0"/>
              <a:t> *</a:t>
            </a:r>
            <a:r>
              <a:rPr lang="en-US" dirty="0" err="1" smtClean="0"/>
              <a:t>eax</a:t>
            </a:r>
            <a:r>
              <a:rPr lang="en-US" dirty="0" smtClean="0"/>
              <a:t> , called an </a:t>
            </a:r>
            <a:r>
              <a:rPr lang="en-US" b="1" i="1" dirty="0" smtClean="0"/>
              <a:t>indirect jump</a:t>
            </a:r>
            <a:endParaRPr lang="en-US" b="1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4025" y="3333750"/>
            <a:ext cx="4041775" cy="446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4025" y="3779837"/>
            <a:ext cx="4041775" cy="158432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nsolas"/>
                <a:cs typeface="Consolas"/>
              </a:rPr>
              <a:t>if (EFLAG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 err="1" smtClean="0">
                <a:latin typeface="Consolas"/>
                <a:cs typeface="Consolas"/>
              </a:rPr>
              <a:t>jmp</a:t>
            </a:r>
            <a:r>
              <a:rPr lang="en-US" dirty="0" smtClean="0">
                <a:latin typeface="Consolas"/>
                <a:cs typeface="Consolas"/>
              </a:rPr>
              <a:t> x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/>
              <a:t>Use one of the 32 EFLAG bits to determine if jump taken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495522" y="1219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95522" y="18548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95522" y="24644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95522" y="30740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95522" y="36836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95522" y="42932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495522" y="5512411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495522" y="4902811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43400" y="319426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EIP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343400" y="23882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EFLAGS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4081288" y="4293212"/>
            <a:ext cx="2414234" cy="2031388"/>
          </a:xfrm>
          <a:prstGeom prst="wedgeRoundRectCallout">
            <a:avLst>
              <a:gd name="adj1" fmla="val -14010"/>
              <a:gd name="adj2" fmla="val -73119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Note</a:t>
            </a:r>
            <a:r>
              <a:rPr lang="en-US" sz="2800" i="1" dirty="0" smtClean="0">
                <a:solidFill>
                  <a:schemeClr val="bg1"/>
                </a:solidFill>
              </a:rPr>
              <a:t>: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No direct way to get or set EIP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16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Implementing “if”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4460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89087"/>
            <a:ext cx="4040188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1. if(x &lt;= y) 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2.   z = x;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3. else 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4.   z = y;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4460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Psuedo</a:t>
            </a:r>
            <a:r>
              <a:rPr lang="en-US" dirty="0" smtClean="0"/>
              <a:t>-Assembly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114801" y="1589087"/>
            <a:ext cx="4572000" cy="45831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Computing x – y. Set </a:t>
            </a:r>
            <a:r>
              <a:rPr lang="en-US" dirty="0" err="1" smtClean="0"/>
              <a:t>eflags</a:t>
            </a:r>
            <a:r>
              <a:rPr lang="en-US" dirty="0" smtClean="0"/>
              <a:t>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CF =1  if x &lt; y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ZF =1 if x==y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EFLAGS. If both CF and ZF </a:t>
            </a:r>
            <a:r>
              <a:rPr lang="en-US" b="1" dirty="0" smtClean="0"/>
              <a:t>not</a:t>
            </a:r>
            <a:r>
              <a:rPr lang="en-US" dirty="0" smtClean="0"/>
              <a:t> set, branch to 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mov</a:t>
            </a:r>
            <a:r>
              <a:rPr lang="en-US" dirty="0" smtClean="0"/>
              <a:t>  x, 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Jump to 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mov</a:t>
            </a:r>
            <a:r>
              <a:rPr lang="en-US" dirty="0" smtClean="0"/>
              <a:t> y, 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&lt;end of if-then-else&gt;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73978" y="4166588"/>
            <a:ext cx="4343400" cy="2144714"/>
          </a:xfrm>
          <a:prstGeom prst="wedgeRoundRectCallout">
            <a:avLst>
              <a:gd name="adj1" fmla="val 15476"/>
              <a:gd name="adj2" fmla="val -147101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Assembly is 2 </a:t>
            </a:r>
            <a:r>
              <a:rPr lang="en-US" sz="2800" dirty="0" err="1" smtClean="0">
                <a:solidFill>
                  <a:schemeClr val="bg1"/>
                </a:solidFill>
              </a:rPr>
              <a:t>instrs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Set </a:t>
            </a:r>
            <a:r>
              <a:rPr lang="en-US" sz="2800" dirty="0" err="1" smtClean="0">
                <a:solidFill>
                  <a:schemeClr val="bg1"/>
                </a:solidFill>
              </a:rPr>
              <a:t>eflag</a:t>
            </a:r>
            <a:r>
              <a:rPr lang="en-US" sz="2800" dirty="0" smtClean="0">
                <a:solidFill>
                  <a:schemeClr val="bg1"/>
                </a:solidFill>
              </a:rPr>
              <a:t> to conditional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Test </a:t>
            </a:r>
            <a:r>
              <a:rPr lang="en-US" sz="2800" dirty="0" err="1" smtClean="0">
                <a:solidFill>
                  <a:schemeClr val="bg1"/>
                </a:solidFill>
              </a:rPr>
              <a:t>eflag</a:t>
            </a:r>
            <a:r>
              <a:rPr lang="en-US" sz="2800" dirty="0" smtClean="0">
                <a:solidFill>
                  <a:schemeClr val="bg1"/>
                </a:solidFill>
              </a:rPr>
              <a:t> and branch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671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&gt;</a:t>
            </a:r>
            <a:r>
              <a:rPr lang="en-US" dirty="0" smtClean="0"/>
              <a:t> </a:t>
            </a:r>
            <a:r>
              <a:rPr lang="en-US" dirty="0" smtClean="0"/>
              <a:t>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Cambria"/>
                <a:cs typeface="Cambria"/>
              </a:rPr>
              <a:t>%</a:t>
            </a:r>
            <a:r>
              <a:rPr lang="en-US" i="1" dirty="0" err="1" smtClean="0">
                <a:latin typeface="Cambria"/>
                <a:cs typeface="Cambria"/>
              </a:rPr>
              <a:t>eax</a:t>
            </a:r>
            <a:r>
              <a:rPr lang="en-US" i="1" dirty="0" smtClean="0">
                <a:latin typeface="Cambria"/>
                <a:cs typeface="Cambria"/>
              </a:rPr>
              <a:t> </a:t>
            </a:r>
            <a:r>
              <a:rPr lang="en-US" i="1" dirty="0" smtClean="0">
                <a:latin typeface="Cambria"/>
                <a:cs typeface="Cambria"/>
              </a:rPr>
              <a:t>holds x and 0xc(%ebp) holds y</a:t>
            </a:r>
          </a:p>
          <a:p>
            <a:pPr marL="0" indent="0">
              <a:buNone/>
            </a:pPr>
            <a:r>
              <a:rPr lang="en-US" dirty="0" err="1" smtClean="0">
                <a:latin typeface="Consolas"/>
                <a:cs typeface="Consolas"/>
              </a:rPr>
              <a:t>cmp</a:t>
            </a:r>
            <a:r>
              <a:rPr lang="en-US" dirty="0" smtClean="0">
                <a:latin typeface="Consolas"/>
                <a:cs typeface="Consolas"/>
              </a:rPr>
              <a:t> 0xc(%</a:t>
            </a:r>
            <a:r>
              <a:rPr lang="en-US" dirty="0" err="1" smtClean="0">
                <a:latin typeface="Consolas"/>
                <a:cs typeface="Consolas"/>
              </a:rPr>
              <a:t>ebp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, %</a:t>
            </a:r>
            <a:r>
              <a:rPr lang="en-US" dirty="0" err="1" smtClean="0">
                <a:latin typeface="Consolas"/>
                <a:cs typeface="Consolas"/>
              </a:rPr>
              <a:t>eax</a:t>
            </a:r>
            <a:r>
              <a:rPr lang="en-US" dirty="0" smtClean="0">
                <a:latin typeface="Consolas"/>
                <a:cs typeface="Consolas"/>
              </a:rPr>
              <a:t> 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err="1" smtClean="0">
                <a:latin typeface="Consolas"/>
                <a:cs typeface="Consolas"/>
              </a:rPr>
              <a:t>ja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i="1" dirty="0" err="1" smtClean="0">
                <a:latin typeface="Consolas"/>
                <a:cs typeface="Consolas"/>
              </a:rPr>
              <a:t>addr</a:t>
            </a:r>
            <a:endParaRPr lang="en-US" i="1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961640" y="3124200"/>
            <a:ext cx="5562600" cy="1219200"/>
          </a:xfrm>
          <a:prstGeom prst="wedgeRoundRectCallout">
            <a:avLst>
              <a:gd name="adj1" fmla="val -36419"/>
              <a:gd name="adj2" fmla="val -100138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Same as “sub” instruction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 = %</a:t>
            </a:r>
            <a:r>
              <a:rPr lang="en-US" sz="2800" dirty="0" err="1" smtClean="0">
                <a:solidFill>
                  <a:schemeClr val="bg1"/>
                </a:solidFill>
              </a:rPr>
              <a:t>eax</a:t>
            </a:r>
            <a:r>
              <a:rPr lang="en-US" sz="2800" dirty="0" smtClean="0">
                <a:solidFill>
                  <a:schemeClr val="bg1"/>
                </a:solidFill>
              </a:rPr>
              <a:t> - M</a:t>
            </a:r>
            <a:r>
              <a:rPr lang="en-US" sz="2800" dirty="0" smtClean="0">
                <a:solidFill>
                  <a:schemeClr val="bg1"/>
                </a:solidFill>
              </a:rPr>
              <a:t>[%ebp</a:t>
            </a:r>
            <a:r>
              <a:rPr lang="en-US" sz="2800" dirty="0" smtClean="0">
                <a:solidFill>
                  <a:schemeClr val="bg1"/>
                </a:solidFill>
              </a:rPr>
              <a:t>+0xc], i.e., x – y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57201" y="4724400"/>
            <a:ext cx="4876799" cy="838200"/>
          </a:xfrm>
          <a:prstGeom prst="wedgeRoundRectCallout">
            <a:avLst>
              <a:gd name="adj1" fmla="val -42443"/>
              <a:gd name="adj2" fmla="val -251882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Jump if </a:t>
            </a:r>
            <a:r>
              <a:rPr lang="en-US" sz="2800" u="sng" dirty="0" smtClean="0">
                <a:solidFill>
                  <a:schemeClr val="bg1"/>
                </a:solidFill>
              </a:rPr>
              <a:t>CF=0</a:t>
            </a:r>
            <a:r>
              <a:rPr lang="en-US" sz="2800" dirty="0" smtClean="0">
                <a:solidFill>
                  <a:schemeClr val="bg1"/>
                </a:solidFill>
              </a:rPr>
              <a:t> and </a:t>
            </a:r>
            <a:r>
              <a:rPr lang="en-US" sz="2800" u="sng" dirty="0" smtClean="0">
                <a:solidFill>
                  <a:schemeClr val="bg1"/>
                </a:solidFill>
              </a:rPr>
              <a:t>ZF=0</a:t>
            </a:r>
            <a:endParaRPr lang="en-US" sz="2800" i="1" u="sng" dirty="0" smtClean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11680" y="5486400"/>
            <a:ext cx="4562426" cy="655023"/>
            <a:chOff x="2011680" y="5486400"/>
            <a:chExt cx="4562426" cy="65502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09800" y="5486400"/>
              <a:ext cx="914400" cy="0"/>
            </a:xfrm>
            <a:prstGeom prst="line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33800" y="5486400"/>
              <a:ext cx="914400" cy="0"/>
            </a:xfrm>
            <a:prstGeom prst="line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11680" y="5562600"/>
              <a:ext cx="13691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(</a:t>
              </a:r>
              <a:r>
                <a:rPr lang="en-US" sz="2800" dirty="0" err="1" smtClean="0"/>
                <a:t>x</a:t>
              </a:r>
              <a:r>
                <a:rPr lang="en-US" sz="2800" dirty="0" smtClean="0"/>
                <a:t> &gt;= </a:t>
              </a:r>
              <a:r>
                <a:rPr lang="en-US" sz="2800" dirty="0" err="1" smtClean="0"/>
                <a:t>y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5817" y="5575627"/>
              <a:ext cx="12729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(</a:t>
              </a:r>
              <a:r>
                <a:rPr lang="en-US" sz="2800" dirty="0" err="1" smtClean="0"/>
                <a:t>x</a:t>
              </a:r>
              <a:r>
                <a:rPr lang="en-US" sz="2800" dirty="0" smtClean="0"/>
                <a:t> != </a:t>
              </a:r>
              <a:r>
                <a:rPr lang="en-US" sz="2800" dirty="0" err="1" smtClean="0"/>
                <a:t>y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11054" y="5608320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⋀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77957" y="5552460"/>
              <a:ext cx="8961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x</a:t>
              </a:r>
              <a:r>
                <a:rPr lang="en-US" sz="2800" dirty="0" smtClean="0"/>
                <a:t> &gt; </a:t>
              </a:r>
              <a:r>
                <a:rPr lang="en-US" sz="2800" dirty="0" smtClean="0"/>
                <a:t>y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85191" y="5618203"/>
              <a:ext cx="4955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173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EFLAGS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may set an </a:t>
            </a:r>
            <a:r>
              <a:rPr lang="en-US" dirty="0" err="1" smtClean="0"/>
              <a:t>eflag</a:t>
            </a:r>
            <a:r>
              <a:rPr lang="en-US" dirty="0" smtClean="0"/>
              <a:t>, e.g.,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cmp</a:t>
            </a:r>
            <a:r>
              <a:rPr lang="en-US" dirty="0" smtClean="0"/>
              <a:t>” and arithmetic instructions most common</a:t>
            </a:r>
          </a:p>
          <a:p>
            <a:pPr lvl="1"/>
            <a:r>
              <a:rPr lang="en-US" dirty="0" smtClean="0"/>
              <a:t>Was there a carry (CF Flag set)</a:t>
            </a:r>
          </a:p>
          <a:p>
            <a:pPr lvl="1"/>
            <a:r>
              <a:rPr lang="en-US" dirty="0" smtClean="0"/>
              <a:t>Was the result zero (ZF Flag set)</a:t>
            </a:r>
          </a:p>
          <a:p>
            <a:pPr lvl="1"/>
            <a:r>
              <a:rPr lang="en-US" dirty="0" smtClean="0"/>
              <a:t>What was the parity of the result (PF flag)</a:t>
            </a:r>
          </a:p>
          <a:p>
            <a:pPr lvl="1"/>
            <a:r>
              <a:rPr lang="en-US" dirty="0" smtClean="0"/>
              <a:t>Did overflow occur (OF Flag)</a:t>
            </a:r>
          </a:p>
          <a:p>
            <a:pPr lvl="1"/>
            <a:r>
              <a:rPr lang="en-US" dirty="0" smtClean="0"/>
              <a:t>Is the result signed (SF Flag)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76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5" name="Picture 4" descr="e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7848600" cy="51365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3124200"/>
            <a:ext cx="2895600" cy="228600"/>
          </a:xfrm>
          <a:prstGeom prst="rect">
            <a:avLst/>
          </a:prstGeom>
          <a:noFill/>
          <a:ln w="38100" cmpd="sng">
            <a:solidFill>
              <a:srgbClr val="A32D1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178" y="3810000"/>
            <a:ext cx="2873022" cy="990600"/>
          </a:xfrm>
          <a:prstGeom prst="rect">
            <a:avLst/>
          </a:prstGeom>
          <a:noFill/>
          <a:ln w="38100" cmpd="sng">
            <a:solidFill>
              <a:srgbClr val="A32D1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Intel x86 manual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4800600"/>
            <a:ext cx="48006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Aside: Although the x86 processor knows every time integer overflow occurs, C does not make this result visible.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63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the x86 manuals available on</a:t>
            </a:r>
            <a:br>
              <a:rPr lang="en-US" dirty="0" smtClean="0"/>
            </a:br>
            <a:r>
              <a:rPr lang="en-US" dirty="0" smtClean="0"/>
              <a:t>Intel’s website for more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2194454"/>
              </p:ext>
            </p:extLst>
          </p:nvPr>
        </p:nvGraphicFramePr>
        <p:xfrm>
          <a:off x="364243" y="1661160"/>
          <a:ext cx="8497887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712"/>
                <a:gridCol w="3256845"/>
                <a:gridCol w="39853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overflow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==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not overflow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==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==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equal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less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&lt;&gt;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</a:t>
                      </a:r>
                      <a:r>
                        <a:rPr lang="en-US" baseline="0" dirty="0" smtClean="0"/>
                        <a:t> if less than or equal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==1</a:t>
                      </a:r>
                      <a:r>
                        <a:rPr lang="en-US" baseline="0" dirty="0" smtClean="0"/>
                        <a:t> or SF &lt;&gt;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==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parity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 ==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35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55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52400" y="152400"/>
            <a:ext cx="4697326" cy="293370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main(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argc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, char *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[]){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x;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x = 40 + 2;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answer(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[1], x);</a:t>
            </a:r>
            <a:b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74866" y="4800600"/>
            <a:ext cx="7701034" cy="1618060"/>
            <a:chOff x="874866" y="4800600"/>
            <a:chExt cx="7701034" cy="1618060"/>
          </a:xfrm>
        </p:grpSpPr>
        <p:sp>
          <p:nvSpPr>
            <p:cNvPr id="15" name="TextBox 14"/>
            <p:cNvSpPr txBox="1"/>
            <p:nvPr/>
          </p:nvSpPr>
          <p:spPr>
            <a:xfrm>
              <a:off x="874866" y="5495330"/>
              <a:ext cx="770103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chemeClr val="tx2"/>
                  </a:solidFill>
                </a:rPr>
                <a:t>David, the answer is 42</a:t>
              </a:r>
              <a:endParaRPr lang="en-US" sz="5400" b="1" dirty="0">
                <a:solidFill>
                  <a:schemeClr val="tx2"/>
                </a:solidFill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 rot="5400000">
              <a:off x="4153391" y="4838208"/>
              <a:ext cx="609600" cy="534383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95400" y="3505200"/>
            <a:ext cx="2209800" cy="609600"/>
            <a:chOff x="1295400" y="3505200"/>
            <a:chExt cx="2209800" cy="609600"/>
          </a:xfrm>
        </p:grpSpPr>
        <p:sp>
          <p:nvSpPr>
            <p:cNvPr id="23" name="Right Arrow 22"/>
            <p:cNvSpPr/>
            <p:nvPr/>
          </p:nvSpPr>
          <p:spPr>
            <a:xfrm>
              <a:off x="2743200" y="3581400"/>
              <a:ext cx="762000" cy="533400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5400" y="3505200"/>
              <a:ext cx="120497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David</a:t>
              </a:r>
              <a:endParaRPr lang="en-US" sz="3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594905" y="816988"/>
            <a:ext cx="4710895" cy="3771319"/>
            <a:chOff x="3594905" y="816988"/>
            <a:chExt cx="4710895" cy="3771319"/>
          </a:xfrm>
        </p:grpSpPr>
        <p:sp>
          <p:nvSpPr>
            <p:cNvPr id="6" name="Rectangle 5"/>
            <p:cNvSpPr/>
            <p:nvPr/>
          </p:nvSpPr>
          <p:spPr>
            <a:xfrm>
              <a:off x="5609890" y="1981200"/>
              <a:ext cx="2695910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600" dirty="0" smtClean="0">
                  <a:solidFill>
                    <a:schemeClr val="tx2"/>
                  </a:solidFill>
                </a:rPr>
                <a:t>Compilation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94905" y="3140507"/>
              <a:ext cx="1752600" cy="1447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001101011010101000101 </a:t>
              </a:r>
            </a:p>
          </p:txBody>
        </p:sp>
        <p:sp>
          <p:nvSpPr>
            <p:cNvPr id="22" name="Bent Arrow 21"/>
            <p:cNvSpPr/>
            <p:nvPr/>
          </p:nvSpPr>
          <p:spPr>
            <a:xfrm rot="5400000">
              <a:off x="5472863" y="193851"/>
              <a:ext cx="1143000" cy="2389274"/>
            </a:xfrm>
            <a:prstGeom prst="bentArrow">
              <a:avLst/>
            </a:prstGeom>
            <a:solidFill>
              <a:srgbClr val="E47932"/>
            </a:solidFill>
            <a:ln>
              <a:solidFill>
                <a:schemeClr val="accent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Bent Arrow 24"/>
            <p:cNvSpPr/>
            <p:nvPr/>
          </p:nvSpPr>
          <p:spPr>
            <a:xfrm rot="10800000">
              <a:off x="5562600" y="3140505"/>
              <a:ext cx="1575636" cy="964113"/>
            </a:xfrm>
            <a:prstGeom prst="ben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00887" y="4172903"/>
            <a:ext cx="3384730" cy="1533776"/>
            <a:chOff x="5600887" y="4172903"/>
            <a:chExt cx="3384730" cy="1533776"/>
          </a:xfrm>
        </p:grpSpPr>
        <p:sp>
          <p:nvSpPr>
            <p:cNvPr id="28" name="Rounded Rectangular Callout 27"/>
            <p:cNvSpPr/>
            <p:nvPr/>
          </p:nvSpPr>
          <p:spPr>
            <a:xfrm>
              <a:off x="5600887" y="4172903"/>
              <a:ext cx="3384730" cy="1533776"/>
            </a:xfrm>
            <a:prstGeom prst="wedgeRoundRectCallout">
              <a:avLst>
                <a:gd name="adj1" fmla="val 6982"/>
                <a:gd name="adj2" fmla="val -108466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The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compiler</a:t>
              </a:r>
              <a:r>
                <a:rPr lang="en-US" sz="2400" dirty="0" smtClean="0">
                  <a:solidFill>
                    <a:schemeClr val="bg2"/>
                  </a:solidFill>
                </a:rPr>
                <a:t> and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machine</a:t>
              </a:r>
              <a:r>
                <a:rPr lang="en-US" sz="2400" dirty="0" smtClean="0">
                  <a:solidFill>
                    <a:schemeClr val="bg2"/>
                  </a:solidFill>
                </a:rPr>
                <a:t> determines the semantics</a:t>
              </a:r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5600887" y="4172903"/>
              <a:ext cx="3384730" cy="1533776"/>
            </a:xfrm>
            <a:prstGeom prst="wedgeRoundRectCallout">
              <a:avLst>
                <a:gd name="adj1" fmla="val -59664"/>
                <a:gd name="adj2" fmla="val -54081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The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compiler</a:t>
              </a:r>
              <a:r>
                <a:rPr lang="en-US" sz="2400" dirty="0" smtClean="0">
                  <a:solidFill>
                    <a:schemeClr val="bg2"/>
                  </a:solidFill>
                </a:rPr>
                <a:t> and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machine</a:t>
              </a:r>
              <a:r>
                <a:rPr lang="en-US" sz="2400" dirty="0" smtClean="0">
                  <a:solidFill>
                    <a:schemeClr val="bg2"/>
                  </a:solidFill>
                </a:rPr>
                <a:t> determines the semantics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84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2276475" y="990600"/>
            <a:ext cx="6257925" cy="4347865"/>
            <a:chOff x="2276475" y="990600"/>
            <a:chExt cx="6661753" cy="4192585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3794125" y="4223658"/>
              <a:ext cx="2819400" cy="8382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run time heap</a:t>
              </a: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3800475" y="3200400"/>
              <a:ext cx="2813050" cy="5334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shared libraries</a:t>
              </a: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800475" y="1219200"/>
              <a:ext cx="2819400" cy="7620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user stack</a:t>
              </a: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3794125" y="3733800"/>
              <a:ext cx="28194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3794125" y="1981200"/>
              <a:ext cx="28194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 flipV="1">
              <a:off x="5165725" y="37338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 flipV="1">
              <a:off x="5165725" y="26670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5165725" y="19812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6748063" y="4738008"/>
              <a:ext cx="2144810" cy="44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 smtClean="0"/>
                <a:t>0x00000000</a:t>
              </a:r>
              <a:endParaRPr lang="en-US" sz="2400" dirty="0"/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6810014" y="990600"/>
              <a:ext cx="2128214" cy="801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/>
                <a:t>0xC0000000 (3GB)</a:t>
              </a:r>
              <a:endParaRPr lang="en-US" sz="2400" dirty="0"/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2276475" y="1676400"/>
              <a:ext cx="1064664" cy="44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tx2"/>
                  </a:solidFill>
                </a:rPr>
                <a:t>%esp</a:t>
              </a: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3224213" y="1981200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2532063" y="4038600"/>
              <a:ext cx="764708" cy="44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tx2"/>
                  </a:solidFill>
                </a:rPr>
                <a:t>brk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3141663" y="4267200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3800475" y="5031922"/>
              <a:ext cx="2819400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3794125" y="37338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3794125" y="12192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23297" y="1893711"/>
            <a:ext cx="2153177" cy="24517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Ctr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Memory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Program text</a:t>
            </a:r>
            <a:br>
              <a:rPr lang="en-US" sz="2800" dirty="0" smtClean="0"/>
            </a:br>
            <a:r>
              <a:rPr lang="en-US" sz="2800" dirty="0" smtClean="0"/>
              <a:t>Shared libs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Data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...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221700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/>
              <a:buChar char="•"/>
            </a:pPr>
            <a:r>
              <a:rPr lang="en-US" sz="2400" dirty="0" smtClean="0"/>
              <a:t>Stack grows down</a:t>
            </a:r>
          </a:p>
          <a:p>
            <a:pPr algn="l">
              <a:buFont typeface="Arial"/>
              <a:buChar char="•"/>
            </a:pPr>
            <a:r>
              <a:rPr lang="en-US" sz="2400" dirty="0" smtClean="0"/>
              <a:t>Heap grows up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7974" y="5729473"/>
            <a:ext cx="8108053" cy="51077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Stack grows down towards lower addresses.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64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371600"/>
            <a:ext cx="3204715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Lifetime: stack frame</a:t>
            </a:r>
          </a:p>
          <a:p>
            <a:endParaRPr lang="en-US" dirty="0" smtClean="0"/>
          </a:p>
          <a:p>
            <a:r>
              <a:rPr lang="en-US" dirty="0" smtClean="0"/>
              <a:t>On the heap</a:t>
            </a:r>
          </a:p>
          <a:p>
            <a:pPr lvl="1"/>
            <a:r>
              <a:rPr lang="en-US" dirty="0" smtClean="0"/>
              <a:t>Dynamically allocated via new/</a:t>
            </a:r>
            <a:r>
              <a:rPr lang="en-US" dirty="0" err="1" smtClean="0"/>
              <a:t>malloc</a:t>
            </a:r>
            <a:r>
              <a:rPr lang="en-US" dirty="0" smtClean="0"/>
              <a:t>/etc.</a:t>
            </a:r>
          </a:p>
          <a:p>
            <a:pPr lvl="1"/>
            <a:r>
              <a:rPr lang="en-US" dirty="0" smtClean="0"/>
              <a:t>Lifetime: until freed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6" name="Group 30"/>
          <p:cNvGrpSpPr/>
          <p:nvPr/>
        </p:nvGrpSpPr>
        <p:grpSpPr>
          <a:xfrm>
            <a:off x="4656967" y="1409785"/>
            <a:ext cx="4319039" cy="4163020"/>
            <a:chOff x="3794125" y="1097598"/>
            <a:chExt cx="4597750" cy="401434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794125" y="4223658"/>
              <a:ext cx="2819400" cy="8382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run time heap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00475" y="3200400"/>
              <a:ext cx="2813050" cy="5334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shared libraries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00475" y="1219200"/>
              <a:ext cx="2819400" cy="7620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user stack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794125" y="3733800"/>
              <a:ext cx="28194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794125" y="1981200"/>
              <a:ext cx="28194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165725" y="37338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5165725" y="26670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165725" y="19812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659342" y="4726119"/>
              <a:ext cx="1732533" cy="385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/>
                <a:t>0x00000000</a:t>
              </a:r>
              <a:endParaRPr lang="en-US" sz="2000" dirty="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6626259" y="1097598"/>
              <a:ext cx="1673750" cy="68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/>
                <a:t>0xC0000000 (3GB)</a:t>
              </a:r>
              <a:endParaRPr lang="en-US" sz="2000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800475" y="5031922"/>
              <a:ext cx="2819400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794125" y="37338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3794125" y="12192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95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Procedures are not native to assembly</a:t>
            </a:r>
          </a:p>
          <a:p>
            <a:r>
              <a:rPr lang="en-US" b="0" dirty="0" smtClean="0"/>
              <a:t>Compilers </a:t>
            </a:r>
            <a:r>
              <a:rPr lang="en-US" i="1" dirty="0" smtClean="0"/>
              <a:t>implement</a:t>
            </a:r>
            <a:r>
              <a:rPr lang="en-US" b="0" dirty="0" smtClean="0"/>
              <a:t> procedures</a:t>
            </a:r>
          </a:p>
          <a:p>
            <a:pPr lvl="1"/>
            <a:r>
              <a:rPr lang="en-US" b="0" dirty="0" smtClean="0"/>
              <a:t>On the stack</a:t>
            </a:r>
          </a:p>
          <a:p>
            <a:pPr lvl="1"/>
            <a:r>
              <a:rPr lang="en-US" b="0" dirty="0" smtClean="0"/>
              <a:t>Following the call/return stack discipline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14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Procedures/Functions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754563"/>
          </a:xfrm>
        </p:spPr>
        <p:txBody>
          <a:bodyPr>
            <a:normAutofit lnSpcReduction="10000"/>
          </a:bodyPr>
          <a:lstStyle/>
          <a:p>
            <a:r>
              <a:rPr lang="en-US" b="0" dirty="0" smtClean="0"/>
              <a:t>We need to address several issues: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 smtClean="0"/>
              <a:t>How to allocate space for local variables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 smtClean="0"/>
              <a:t>How to pass parameters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pass return values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 smtClean="0"/>
              <a:t>How to share 8 registers with an </a:t>
            </a:r>
            <a:r>
              <a:rPr lang="en-US" dirty="0" smtClean="0"/>
              <a:t>infinite number of local variables</a:t>
            </a:r>
            <a:endParaRPr lang="en-US" b="0" dirty="0" smtClean="0"/>
          </a:p>
          <a:p>
            <a:r>
              <a:rPr lang="en-US" b="0" dirty="0" smtClean="0"/>
              <a:t>A stack frame provides space for these values</a:t>
            </a:r>
          </a:p>
          <a:p>
            <a:pPr lvl="1"/>
            <a:r>
              <a:rPr lang="en-US" b="0" dirty="0" smtClean="0"/>
              <a:t>Each procedure invocation has its own stack frame</a:t>
            </a:r>
          </a:p>
          <a:p>
            <a:pPr lvl="1"/>
            <a:r>
              <a:rPr lang="en-US" b="0" dirty="0" smtClean="0"/>
              <a:t>Stack discipline is LIFO</a:t>
            </a:r>
          </a:p>
          <a:p>
            <a:pPr lvl="2"/>
            <a:r>
              <a:rPr lang="en-US" b="0" dirty="0" smtClean="0"/>
              <a:t>If procedure A calls B, B’s frame must exit before A’s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52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54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6095999" y="1143000"/>
            <a:ext cx="2819400" cy="4876800"/>
            <a:chOff x="6096000" y="1143000"/>
            <a:chExt cx="1670050" cy="4114800"/>
          </a:xfrm>
        </p:grpSpPr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6197600" y="1676400"/>
              <a:ext cx="1498600" cy="358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CCECFF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07" name="Rectangle 11"/>
            <p:cNvSpPr>
              <a:spLocks noChangeArrowheads="1"/>
            </p:cNvSpPr>
            <p:nvPr/>
          </p:nvSpPr>
          <p:spPr bwMode="auto">
            <a:xfrm>
              <a:off x="6467495" y="1657350"/>
              <a:ext cx="802054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orange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8" name="Rectangle 12"/>
            <p:cNvSpPr>
              <a:spLocks noChangeArrowheads="1"/>
            </p:cNvSpPr>
            <p:nvPr/>
          </p:nvSpPr>
          <p:spPr bwMode="auto">
            <a:xfrm>
              <a:off x="6527715" y="2428875"/>
              <a:ext cx="6064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red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6459924" y="3265488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12" name="Line 16"/>
            <p:cNvSpPr>
              <a:spLocks noChangeShapeType="1"/>
            </p:cNvSpPr>
            <p:nvPr/>
          </p:nvSpPr>
          <p:spPr bwMode="auto">
            <a:xfrm>
              <a:off x="6716713" y="20431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3" name="Line 17"/>
            <p:cNvSpPr>
              <a:spLocks noChangeShapeType="1"/>
            </p:cNvSpPr>
            <p:nvPr/>
          </p:nvSpPr>
          <p:spPr bwMode="auto">
            <a:xfrm>
              <a:off x="6716713" y="2814638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4" name="Line 18"/>
            <p:cNvSpPr>
              <a:spLocks noChangeShapeType="1"/>
            </p:cNvSpPr>
            <p:nvPr/>
          </p:nvSpPr>
          <p:spPr bwMode="auto">
            <a:xfrm>
              <a:off x="67167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5" name="Line 19"/>
            <p:cNvSpPr>
              <a:spLocks noChangeShapeType="1"/>
            </p:cNvSpPr>
            <p:nvPr/>
          </p:nvSpPr>
          <p:spPr bwMode="auto">
            <a:xfrm>
              <a:off x="67167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6096000" y="1143000"/>
              <a:ext cx="1670050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Function </a:t>
              </a:r>
              <a:r>
                <a:rPr lang="en-US" sz="2400" dirty="0" smtClean="0">
                  <a:solidFill>
                    <a:srgbClr val="990000"/>
                  </a:solidFill>
                  <a:latin typeface="Cambria"/>
                  <a:cs typeface="Cambria"/>
                </a:rPr>
                <a:t>Call </a:t>
              </a:r>
              <a:r>
                <a:rPr lang="en-US" sz="2400" dirty="0">
                  <a:solidFill>
                    <a:srgbClr val="990000"/>
                  </a:solidFill>
                  <a:latin typeface="Cambria"/>
                  <a:cs typeface="Cambria"/>
                </a:rPr>
                <a:t>Chain</a:t>
              </a:r>
            </a:p>
          </p:txBody>
        </p:sp>
        <p:sp>
          <p:nvSpPr>
            <p:cNvPr id="234521" name="Line 25"/>
            <p:cNvSpPr>
              <a:spLocks noChangeShapeType="1"/>
            </p:cNvSpPr>
            <p:nvPr/>
          </p:nvSpPr>
          <p:spPr bwMode="auto">
            <a:xfrm>
              <a:off x="6818184" y="2814638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6457092" y="3962400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6502229" y="4814833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...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7134141" y="3264694"/>
              <a:ext cx="562061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6553200" y="1775178"/>
            <a:ext cx="1366819" cy="3863622"/>
          </a:xfrm>
          <a:prstGeom prst="round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6200" y="1295400"/>
            <a:ext cx="1676400" cy="2398092"/>
          </a:xfrm>
          <a:prstGeom prst="rect">
            <a:avLst/>
          </a:prstGeom>
          <a:solidFill>
            <a:schemeClr val="accent2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orange(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…)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{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...</a:t>
            </a:r>
            <a:b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red()</a:t>
            </a:r>
            <a:b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...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}</a:t>
            </a:r>
            <a:endParaRPr lang="en-US" sz="24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133600" y="2057400"/>
            <a:ext cx="1676400" cy="2859757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red(</a:t>
            </a: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…)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{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green()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}</a:t>
            </a:r>
            <a:endParaRPr lang="en-US" sz="2400" dirty="0">
              <a:solidFill>
                <a:srgbClr val="FFFFFE"/>
              </a:solidFill>
              <a:latin typeface="Cambria"/>
              <a:cs typeface="Cambria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038600" y="3962400"/>
            <a:ext cx="1905000" cy="2459647"/>
          </a:xfrm>
          <a:prstGeom prst="rect">
            <a:avLst/>
          </a:prstGeom>
          <a:solidFill>
            <a:schemeClr val="accent5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</a:t>
            </a: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…)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{</a:t>
            </a:r>
          </a:p>
          <a:p>
            <a:pPr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</a:p>
          <a:p>
            <a:pPr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green()</a:t>
            </a:r>
          </a:p>
          <a:p>
            <a:pPr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  <a:endParaRPr lang="en-US" sz="2400" dirty="0">
              <a:solidFill>
                <a:srgbClr val="FFFFFE"/>
              </a:solidFill>
              <a:latin typeface="Cambria"/>
              <a:cs typeface="Cambria"/>
            </a:endParaRP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644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53200" y="1775178"/>
            <a:ext cx="1366819" cy="386362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55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6095999" y="1143000"/>
            <a:ext cx="2819400" cy="4876800"/>
            <a:chOff x="6096000" y="1143000"/>
            <a:chExt cx="1670050" cy="4114800"/>
          </a:xfrm>
        </p:grpSpPr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6197600" y="1676400"/>
              <a:ext cx="1498600" cy="358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CCECFF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07" name="Rectangle 11"/>
            <p:cNvSpPr>
              <a:spLocks noChangeArrowheads="1"/>
            </p:cNvSpPr>
            <p:nvPr/>
          </p:nvSpPr>
          <p:spPr bwMode="auto">
            <a:xfrm>
              <a:off x="6467495" y="1657350"/>
              <a:ext cx="802054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orange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8" name="Rectangle 12"/>
            <p:cNvSpPr>
              <a:spLocks noChangeArrowheads="1"/>
            </p:cNvSpPr>
            <p:nvPr/>
          </p:nvSpPr>
          <p:spPr bwMode="auto">
            <a:xfrm>
              <a:off x="6527715" y="2428875"/>
              <a:ext cx="6064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red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6459924" y="3265488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12" name="Line 16"/>
            <p:cNvSpPr>
              <a:spLocks noChangeShapeType="1"/>
            </p:cNvSpPr>
            <p:nvPr/>
          </p:nvSpPr>
          <p:spPr bwMode="auto">
            <a:xfrm>
              <a:off x="6716713" y="20431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3" name="Line 17"/>
            <p:cNvSpPr>
              <a:spLocks noChangeShapeType="1"/>
            </p:cNvSpPr>
            <p:nvPr/>
          </p:nvSpPr>
          <p:spPr bwMode="auto">
            <a:xfrm>
              <a:off x="6716713" y="2814638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4" name="Line 18"/>
            <p:cNvSpPr>
              <a:spLocks noChangeShapeType="1"/>
            </p:cNvSpPr>
            <p:nvPr/>
          </p:nvSpPr>
          <p:spPr bwMode="auto">
            <a:xfrm>
              <a:off x="67167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5" name="Line 19"/>
            <p:cNvSpPr>
              <a:spLocks noChangeShapeType="1"/>
            </p:cNvSpPr>
            <p:nvPr/>
          </p:nvSpPr>
          <p:spPr bwMode="auto">
            <a:xfrm>
              <a:off x="67167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6096000" y="1143000"/>
              <a:ext cx="1670050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Function </a:t>
              </a:r>
              <a:r>
                <a:rPr lang="en-US" sz="2400" dirty="0" smtClean="0">
                  <a:solidFill>
                    <a:srgbClr val="990000"/>
                  </a:solidFill>
                  <a:latin typeface="Cambria"/>
                  <a:cs typeface="Cambria"/>
                </a:rPr>
                <a:t>Call </a:t>
              </a:r>
              <a:r>
                <a:rPr lang="en-US" sz="2400" dirty="0">
                  <a:solidFill>
                    <a:srgbClr val="990000"/>
                  </a:solidFill>
                  <a:latin typeface="Cambria"/>
                  <a:cs typeface="Cambria"/>
                </a:rPr>
                <a:t>Chain</a:t>
              </a:r>
            </a:p>
          </p:txBody>
        </p:sp>
        <p:sp>
          <p:nvSpPr>
            <p:cNvPr id="234521" name="Line 25"/>
            <p:cNvSpPr>
              <a:spLocks noChangeShapeType="1"/>
            </p:cNvSpPr>
            <p:nvPr/>
          </p:nvSpPr>
          <p:spPr bwMode="auto">
            <a:xfrm>
              <a:off x="6818184" y="2814638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6457092" y="3962400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6502229" y="4814833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...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7134141" y="3264694"/>
              <a:ext cx="562061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33400" y="695244"/>
            <a:ext cx="1676400" cy="1438356"/>
          </a:xfrm>
          <a:prstGeom prst="rect">
            <a:avLst/>
          </a:prstGeom>
          <a:solidFill>
            <a:srgbClr val="E47932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2122311"/>
            <a:ext cx="1676400" cy="1438356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" y="3441285"/>
            <a:ext cx="1676400" cy="14383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" y="4873997"/>
            <a:ext cx="1676400" cy="14383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62200" y="552651"/>
            <a:ext cx="3733799" cy="1569660"/>
            <a:chOff x="2362200" y="552651"/>
            <a:chExt cx="3733799" cy="1569660"/>
          </a:xfrm>
        </p:grpSpPr>
        <p:sp>
          <p:nvSpPr>
            <p:cNvPr id="7" name="Right Brace 6"/>
            <p:cNvSpPr/>
            <p:nvPr/>
          </p:nvSpPr>
          <p:spPr>
            <a:xfrm>
              <a:off x="2362200" y="695244"/>
              <a:ext cx="533400" cy="1427067"/>
            </a:xfrm>
            <a:prstGeom prst="righ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36160" y="552651"/>
              <a:ext cx="315983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 for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/>
                <a:t>locals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/>
                <a:t>pushing parameters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/>
                <a:t>temporary space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02760" y="2133600"/>
            <a:ext cx="2234888" cy="1307685"/>
            <a:chOff x="2402760" y="2133600"/>
            <a:chExt cx="2234888" cy="1307685"/>
          </a:xfrm>
        </p:grpSpPr>
        <p:sp>
          <p:nvSpPr>
            <p:cNvPr id="32" name="Right Brace 31"/>
            <p:cNvSpPr/>
            <p:nvPr/>
          </p:nvSpPr>
          <p:spPr>
            <a:xfrm>
              <a:off x="2402760" y="2133600"/>
              <a:ext cx="533400" cy="1307685"/>
            </a:xfrm>
            <a:prstGeom prst="righ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8000" y="2209800"/>
              <a:ext cx="1589648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Call to red </a:t>
              </a:r>
              <a:br>
                <a:rPr lang="en-US" sz="2400" dirty="0" smtClean="0"/>
              </a:br>
              <a:r>
                <a:rPr lang="en-US" sz="2400" dirty="0" smtClean="0"/>
                <a:t>“</a:t>
              </a:r>
              <a:r>
                <a:rPr lang="en-US" sz="2400" b="1" i="1" dirty="0" smtClean="0"/>
                <a:t>pushes</a:t>
              </a:r>
              <a:r>
                <a:rPr lang="en-US" sz="2400" dirty="0" smtClean="0"/>
                <a:t>” </a:t>
              </a:r>
              <a:br>
                <a:rPr lang="en-US" sz="2400" dirty="0" smtClean="0"/>
              </a:br>
              <a:r>
                <a:rPr lang="en-US" sz="2400" dirty="0" smtClean="0"/>
                <a:t>new frame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62200" y="4923215"/>
            <a:ext cx="2388753" cy="1569660"/>
            <a:chOff x="2362200" y="4923215"/>
            <a:chExt cx="2388753" cy="1569660"/>
          </a:xfrm>
        </p:grpSpPr>
        <p:sp>
          <p:nvSpPr>
            <p:cNvPr id="35" name="Right Brace 34"/>
            <p:cNvSpPr/>
            <p:nvPr/>
          </p:nvSpPr>
          <p:spPr>
            <a:xfrm>
              <a:off x="2362200" y="5004668"/>
              <a:ext cx="533400" cy="1307685"/>
            </a:xfrm>
            <a:prstGeom prst="righ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4923215"/>
              <a:ext cx="177915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When green</a:t>
              </a:r>
              <a:br>
                <a:rPr lang="en-US" sz="2400" dirty="0" smtClean="0"/>
              </a:br>
              <a:r>
                <a:rPr lang="en-US" sz="2400" dirty="0" smtClean="0"/>
                <a:t>returns it </a:t>
              </a:r>
              <a:br>
                <a:rPr lang="en-US" sz="2400" dirty="0" smtClean="0"/>
              </a:br>
              <a:r>
                <a:rPr lang="en-US" sz="2400" dirty="0" smtClean="0"/>
                <a:t>“</a:t>
              </a:r>
              <a:r>
                <a:rPr lang="en-US" sz="2400" b="1" i="1" dirty="0" smtClean="0"/>
                <a:t>pops</a:t>
              </a:r>
              <a:r>
                <a:rPr lang="en-US" sz="2400" dirty="0" smtClean="0"/>
                <a:t>” </a:t>
              </a:r>
              <a:br>
                <a:rPr lang="en-US" sz="2400" dirty="0" smtClean="0"/>
              </a:br>
              <a:r>
                <a:rPr lang="en-US" sz="2400" dirty="0" smtClean="0"/>
                <a:t>its frame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836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orange(</a:t>
            </a: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a, </a:t>
            </a: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b)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latin typeface="Consolas"/>
                <a:cs typeface="Consolas"/>
              </a:rPr>
              <a:t>char </a:t>
            </a:r>
            <a:r>
              <a:rPr lang="en-US" sz="2400" b="0" dirty="0" err="1" smtClean="0">
                <a:latin typeface="Consolas"/>
                <a:cs typeface="Consolas"/>
              </a:rPr>
              <a:t>buf</a:t>
            </a:r>
            <a:r>
              <a:rPr lang="en-US" sz="2400" b="0" dirty="0" smtClean="0">
                <a:latin typeface="Consolas"/>
                <a:cs typeface="Consolas"/>
              </a:rPr>
              <a:t>[16];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  </a:t>
            </a: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c, d;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latin typeface="Consolas"/>
                <a:cs typeface="Consolas"/>
              </a:rPr>
              <a:t>if(a &gt; b)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a;</a:t>
            </a:r>
          </a:p>
          <a:p>
            <a:pPr>
              <a:buNone/>
            </a:pPr>
            <a:r>
              <a:rPr lang="en-US" sz="2400" b="0" dirty="0">
                <a:latin typeface="Consolas"/>
                <a:cs typeface="Consolas"/>
              </a:rPr>
              <a:t> </a:t>
            </a:r>
            <a:r>
              <a:rPr lang="en-US" sz="2400" b="0" dirty="0" smtClean="0">
                <a:latin typeface="Consolas"/>
                <a:cs typeface="Consolas"/>
              </a:rPr>
              <a:t> else</a:t>
            </a:r>
            <a:br>
              <a:rPr lang="en-US" sz="2400" b="0" dirty="0" smtClean="0">
                <a:latin typeface="Consolas"/>
                <a:cs typeface="Consolas"/>
              </a:rPr>
            </a:br>
            <a:r>
              <a:rPr lang="en-US" sz="2400" b="0" dirty="0" smtClean="0">
                <a:latin typeface="Consolas"/>
                <a:cs typeface="Consolas"/>
              </a:rPr>
              <a:t>   c = b;</a:t>
            </a:r>
          </a:p>
          <a:p>
            <a:pPr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d = red(c,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sz="2400" b="0" dirty="0">
                <a:latin typeface="Consolas"/>
                <a:cs typeface="Consolas"/>
              </a:rPr>
              <a:t> </a:t>
            </a:r>
            <a:r>
              <a:rPr lang="en-US" sz="2400" b="0" dirty="0" smtClean="0">
                <a:latin typeface="Consolas"/>
                <a:cs typeface="Consolas"/>
              </a:rPr>
              <a:t> return d;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}</a:t>
            </a:r>
            <a:endParaRPr lang="en-US" sz="2400" b="0" dirty="0">
              <a:latin typeface="Consolas"/>
              <a:cs typeface="Consolas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029200" y="1135590"/>
            <a:ext cx="3962400" cy="838200"/>
          </a:xfrm>
          <a:prstGeom prst="wedgeRoundRectCallout">
            <a:avLst>
              <a:gd name="adj1" fmla="val -60716"/>
              <a:gd name="adj2" fmla="val 14285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to access arguments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4572000" y="2286000"/>
            <a:ext cx="3962400" cy="838200"/>
          </a:xfrm>
          <a:prstGeom prst="wedgeRoundRectCallout">
            <a:avLst>
              <a:gd name="adj1" fmla="val -77554"/>
              <a:gd name="adj2" fmla="val 8629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space to store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local </a:t>
            </a:r>
            <a:r>
              <a:rPr lang="en-US" sz="2800" dirty="0" err="1" smtClean="0">
                <a:solidFill>
                  <a:schemeClr val="bg1"/>
                </a:solidFill>
              </a:rPr>
              <a:t>vars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buf</a:t>
            </a:r>
            <a:r>
              <a:rPr lang="en-US" sz="2800" dirty="0" smtClean="0">
                <a:solidFill>
                  <a:schemeClr val="bg1"/>
                </a:solidFill>
              </a:rPr>
              <a:t>, c, and d)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4343400" y="3657600"/>
            <a:ext cx="3962400" cy="838200"/>
          </a:xfrm>
          <a:prstGeom prst="wedgeRoundRectCallout">
            <a:avLst>
              <a:gd name="adj1" fmla="val -79335"/>
              <a:gd name="adj2" fmla="val 81020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space to put arguments for callee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4636911" y="4953000"/>
            <a:ext cx="3962400" cy="838200"/>
          </a:xfrm>
          <a:prstGeom prst="wedgeRoundRectCallout">
            <a:avLst>
              <a:gd name="adj1" fmla="val -102482"/>
              <a:gd name="adj2" fmla="val -6522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a way for callee to return values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33400" y="5867400"/>
            <a:ext cx="8001000" cy="9144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Calling convention determines the above features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33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8" grpId="0" animBg="1"/>
      <p:bldP spid="32" grpId="0" animBg="1"/>
      <p:bldP spid="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cdecl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the default for Linux &amp; 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954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orange(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a, 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b)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{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char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[16];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c, d;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if(a &gt; b)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a;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else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b;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d = red(c,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return d;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35" name="Line 1037"/>
          <p:cNvSpPr>
            <a:spLocks noChangeShapeType="1"/>
          </p:cNvSpPr>
          <p:nvPr/>
        </p:nvSpPr>
        <p:spPr bwMode="auto">
          <a:xfrm>
            <a:off x="5467375" y="-1711121"/>
            <a:ext cx="60005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0500153"/>
              </p:ext>
            </p:extLst>
          </p:nvPr>
        </p:nvGraphicFramePr>
        <p:xfrm>
          <a:off x="6185958" y="1142999"/>
          <a:ext cx="1752600" cy="5600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959243" y="2773678"/>
            <a:ext cx="1100454" cy="646331"/>
            <a:chOff x="7959243" y="3429000"/>
            <a:chExt cx="1100454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8229600" y="3429000"/>
              <a:ext cx="8300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r>
                <a:rPr lang="en-US" i="1" dirty="0" smtClean="0"/>
                <a:t>frame</a:t>
              </a:r>
              <a:endParaRPr lang="en-US" i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959243" y="4342229"/>
            <a:ext cx="1017511" cy="646331"/>
            <a:chOff x="7959243" y="3429000"/>
            <a:chExt cx="1017511" cy="646331"/>
          </a:xfrm>
        </p:grpSpPr>
        <p:sp>
          <p:nvSpPr>
            <p:cNvPr id="45" name="TextBox 44"/>
            <p:cNvSpPr txBox="1"/>
            <p:nvPr/>
          </p:nvSpPr>
          <p:spPr>
            <a:xfrm>
              <a:off x="8229600" y="3429000"/>
              <a:ext cx="7471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i="1" dirty="0" smtClean="0"/>
                <a:t>stack</a:t>
              </a:r>
              <a:endParaRPr lang="en-US" i="1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479809" y="1513840"/>
            <a:ext cx="1692391" cy="722531"/>
            <a:chOff x="4479809" y="1828800"/>
            <a:chExt cx="1692391" cy="722531"/>
          </a:xfrm>
        </p:grpSpPr>
        <p:sp>
          <p:nvSpPr>
            <p:cNvPr id="10" name="Left Brace 9"/>
            <p:cNvSpPr/>
            <p:nvPr/>
          </p:nvSpPr>
          <p:spPr>
            <a:xfrm>
              <a:off x="5867400" y="1828800"/>
              <a:ext cx="304800" cy="722531"/>
            </a:xfrm>
            <a:prstGeom prst="lef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79809" y="1866900"/>
              <a:ext cx="13931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parameter</a:t>
              </a:r>
              <a:br>
                <a:rPr lang="en-US" dirty="0" smtClean="0"/>
              </a:br>
              <a:r>
                <a:rPr lang="en-US" dirty="0" smtClean="0"/>
                <a:t>area (caller)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51869" y="2246531"/>
            <a:ext cx="1320331" cy="2293817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1869" y="3214206"/>
              <a:ext cx="1021095" cy="1328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initial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55063" y="4545648"/>
            <a:ext cx="1817137" cy="1093152"/>
            <a:chOff x="4355063" y="2658280"/>
            <a:chExt cx="1817137" cy="2575560"/>
          </a:xfrm>
        </p:grpSpPr>
        <p:sp>
          <p:nvSpPr>
            <p:cNvPr id="49" name="Left Brace 48"/>
            <p:cNvSpPr/>
            <p:nvPr/>
          </p:nvSpPr>
          <p:spPr>
            <a:xfrm>
              <a:off x="5867400" y="265828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55063" y="2873479"/>
              <a:ext cx="1517901" cy="2145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to be created</a:t>
              </a:r>
              <a:br>
                <a:rPr lang="en-US" dirty="0" smtClean="0"/>
              </a:br>
              <a:r>
                <a:rPr lang="en-US" dirty="0" smtClean="0"/>
                <a:t>before</a:t>
              </a:r>
              <a:br>
                <a:rPr lang="en-US" dirty="0" smtClean="0"/>
              </a:br>
              <a:r>
                <a:rPr lang="en-US" dirty="0" smtClean="0"/>
                <a:t>calling</a:t>
              </a:r>
              <a:r>
                <a:rPr lang="en-US" dirty="0"/>
                <a:t> </a:t>
              </a:r>
              <a:r>
                <a:rPr lang="en-US" dirty="0" smtClean="0"/>
                <a:t>red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6185958" y="4535488"/>
            <a:ext cx="1752600" cy="2206773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42502" y="5638800"/>
            <a:ext cx="1729698" cy="1088265"/>
            <a:chOff x="4442502" y="2658280"/>
            <a:chExt cx="1729698" cy="2575560"/>
          </a:xfrm>
        </p:grpSpPr>
        <p:sp>
          <p:nvSpPr>
            <p:cNvPr id="25" name="Left Brace 24"/>
            <p:cNvSpPr/>
            <p:nvPr/>
          </p:nvSpPr>
          <p:spPr>
            <a:xfrm>
              <a:off x="5867400" y="265828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42502" y="3195253"/>
              <a:ext cx="1430462" cy="1529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after red has</a:t>
              </a:r>
              <a:br>
                <a:rPr lang="en-US" dirty="0" smtClean="0"/>
              </a:br>
              <a:r>
                <a:rPr lang="en-US" dirty="0" smtClean="0"/>
                <a:t>been called</a:t>
              </a:r>
            </a:p>
          </p:txBody>
        </p:sp>
      </p:grpSp>
      <p:sp>
        <p:nvSpPr>
          <p:cNvPr id="15" name="Down Arrow 14"/>
          <p:cNvSpPr/>
          <p:nvPr/>
        </p:nvSpPr>
        <p:spPr>
          <a:xfrm>
            <a:off x="8305800" y="4988560"/>
            <a:ext cx="472440" cy="1371600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lIns="0" rtlCol="0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grow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2971800" y="2819400"/>
            <a:ext cx="3200400" cy="2133600"/>
          </a:xfrm>
          <a:prstGeom prst="foldedCorner">
            <a:avLst>
              <a:gd name="adj" fmla="val 714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Don</a:t>
            </a:r>
            <a:r>
              <a:rPr lang="fr-FR" sz="2800" dirty="0" smtClean="0">
                <a:solidFill>
                  <a:schemeClr val="bg1"/>
                </a:solidFill>
              </a:rPr>
              <a:t>’</a:t>
            </a:r>
            <a:r>
              <a:rPr lang="en-US" sz="2800" dirty="0" smtClean="0">
                <a:solidFill>
                  <a:schemeClr val="bg1"/>
                </a:solidFill>
              </a:rPr>
              <a:t>t worry!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We will walk through these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one by one.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967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58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4471159"/>
              </p:ext>
            </p:extLst>
          </p:nvPr>
        </p:nvGraphicFramePr>
        <p:xfrm>
          <a:off x="6185958" y="1142999"/>
          <a:ext cx="1752600" cy="1468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115669"/>
            <a:ext cx="1179192" cy="646331"/>
            <a:chOff x="7959243" y="3429000"/>
            <a:chExt cx="1179192" cy="646331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429000"/>
              <a:ext cx="908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r>
                <a:rPr lang="en-US" dirty="0" smtClean="0"/>
                <a:t>(caller)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59243" y="2413000"/>
            <a:ext cx="1006456" cy="369332"/>
            <a:chOff x="7959243" y="3429000"/>
            <a:chExt cx="1006456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06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own the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push caller’s </a:t>
            </a:r>
            <a:r>
              <a:rPr lang="en-US" sz="180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c</a:t>
            </a:r>
            <a:r>
              <a:rPr lang="en-US" sz="1800" b="0" dirty="0" smtClean="0"/>
              <a:t>opy current </a:t>
            </a:r>
            <a:r>
              <a:rPr lang="en-US" sz="1800" b="0" dirty="0" err="1" smtClean="0"/>
              <a:t>esp</a:t>
            </a:r>
            <a:r>
              <a:rPr lang="en-US" sz="1800" b="0" dirty="0" smtClean="0"/>
              <a:t> into </a:t>
            </a:r>
            <a:r>
              <a:rPr lang="en-US" sz="1800" b="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first argument is at ebp+8</a:t>
            </a:r>
            <a:endParaRPr lang="en-US" sz="1800" b="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59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5146229"/>
              </p:ext>
            </p:extLst>
          </p:nvPr>
        </p:nvGraphicFramePr>
        <p:xfrm>
          <a:off x="6185958" y="1142999"/>
          <a:ext cx="1752600" cy="1836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2514600"/>
            <a:ext cx="1032104" cy="923330"/>
            <a:chOff x="7959243" y="3169922"/>
            <a:chExt cx="1032104" cy="923330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169922"/>
              <a:ext cx="761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99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47874" y="1399392"/>
            <a:ext cx="8415126" cy="3389531"/>
            <a:chOff x="347874" y="228600"/>
            <a:chExt cx="8415126" cy="3389531"/>
          </a:xfrm>
        </p:grpSpPr>
        <p:sp>
          <p:nvSpPr>
            <p:cNvPr id="5" name="Rectangle 4"/>
            <p:cNvSpPr/>
            <p:nvPr/>
          </p:nvSpPr>
          <p:spPr>
            <a:xfrm>
              <a:off x="3048001" y="1359434"/>
              <a:ext cx="2689504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600" dirty="0" smtClean="0">
                  <a:solidFill>
                    <a:srgbClr val="990000"/>
                  </a:solidFill>
                </a:rPr>
                <a:t>Compilation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1371600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Source 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85689" y="1295400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Target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279656" y="1636693"/>
              <a:ext cx="705476" cy="496907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887782" y="1679712"/>
              <a:ext cx="705476" cy="496907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962344" y="2286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Input</a:t>
              </a:r>
              <a:endParaRPr lang="en-US" sz="3600" dirty="0"/>
            </a:p>
          </p:txBody>
        </p:sp>
        <p:sp>
          <p:nvSpPr>
            <p:cNvPr id="3" name="Down Arrow 2"/>
            <p:cNvSpPr/>
            <p:nvPr/>
          </p:nvSpPr>
          <p:spPr>
            <a:xfrm>
              <a:off x="7533844" y="990601"/>
              <a:ext cx="381000" cy="36883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86144" y="29718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</a:rPr>
                <a:t>Output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7508587" y="2602966"/>
              <a:ext cx="431515" cy="36883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7874" y="344270"/>
              <a:ext cx="3724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</a:rPr>
                <a:t>“Compiled Code”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6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own the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push caller’s </a:t>
            </a:r>
            <a:r>
              <a:rPr lang="en-US" sz="180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c</a:t>
            </a:r>
            <a:r>
              <a:rPr lang="en-US" sz="1800" b="0" dirty="0" smtClean="0"/>
              <a:t>opy current </a:t>
            </a:r>
            <a:r>
              <a:rPr lang="en-US" sz="1800" b="0" dirty="0" err="1" smtClean="0"/>
              <a:t>esp</a:t>
            </a:r>
            <a:r>
              <a:rPr lang="en-US" sz="1800" b="0" dirty="0" smtClean="0"/>
              <a:t> into </a:t>
            </a:r>
            <a:r>
              <a:rPr lang="en-US" sz="1800" b="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first argument is at ebp+8</a:t>
            </a:r>
            <a:endParaRPr lang="en-US" sz="1800" b="0" dirty="0" smtClean="0">
              <a:latin typeface="Consolas"/>
              <a:cs typeface="Consola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</a:t>
            </a:r>
            <a:r>
              <a:rPr lang="en-US" sz="2000" b="0" dirty="0" smtClean="0"/>
              <a:t>ave values of</a:t>
            </a:r>
            <a:r>
              <a:rPr lang="en-US" sz="2000" dirty="0" smtClean="0"/>
              <a:t> other callee-save </a:t>
            </a:r>
            <a:r>
              <a:rPr lang="en-US" sz="2000" b="0" dirty="0" smtClean="0"/>
              <a:t>registers </a:t>
            </a:r>
            <a:r>
              <a:rPr lang="en-US" sz="2000" i="1" dirty="0" smtClean="0"/>
              <a:t>if used</a:t>
            </a:r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edi</a:t>
            </a:r>
            <a:r>
              <a:rPr lang="en-US" sz="1800" dirty="0" smtClean="0"/>
              <a:t>, </a:t>
            </a:r>
            <a:r>
              <a:rPr lang="en-US" sz="1800" dirty="0" err="1" smtClean="0"/>
              <a:t>esi</a:t>
            </a:r>
            <a:r>
              <a:rPr lang="en-US" sz="1800" dirty="0" smtClean="0"/>
              <a:t>, </a:t>
            </a:r>
            <a:r>
              <a:rPr lang="en-US" sz="1800" dirty="0" err="1" smtClean="0"/>
              <a:t>ebx</a:t>
            </a:r>
            <a:r>
              <a:rPr lang="en-US" sz="1800" dirty="0" smtClean="0"/>
              <a:t>: </a:t>
            </a:r>
            <a:r>
              <a:rPr lang="en-US" sz="1800" b="0" dirty="0" smtClean="0"/>
              <a:t>via push or </a:t>
            </a:r>
            <a:r>
              <a:rPr lang="en-US" sz="1800" b="0" dirty="0" err="1" smtClean="0"/>
              <a:t>mov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esp</a:t>
            </a:r>
            <a:r>
              <a:rPr lang="en-US" sz="1800" dirty="0" smtClean="0"/>
              <a:t>: can restore by arithmetic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60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3542309"/>
              </p:ext>
            </p:extLst>
          </p:nvPr>
        </p:nvGraphicFramePr>
        <p:xfrm>
          <a:off x="6185958" y="1142999"/>
          <a:ext cx="1752600" cy="220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59243" y="3144520"/>
            <a:ext cx="1006456" cy="369332"/>
            <a:chOff x="7959243" y="3429000"/>
            <a:chExt cx="1006456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28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own the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push caller’s </a:t>
            </a:r>
            <a:r>
              <a:rPr lang="en-US" sz="180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c</a:t>
            </a:r>
            <a:r>
              <a:rPr lang="en-US" sz="1800" b="0" dirty="0" smtClean="0"/>
              <a:t>opy current </a:t>
            </a:r>
            <a:r>
              <a:rPr lang="en-US" sz="1800" b="0" dirty="0" err="1" smtClean="0"/>
              <a:t>esp</a:t>
            </a:r>
            <a:r>
              <a:rPr lang="en-US" sz="1800" b="0" dirty="0" smtClean="0"/>
              <a:t> into </a:t>
            </a:r>
            <a:r>
              <a:rPr lang="en-US" sz="1800" b="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first argument is at ebp+8</a:t>
            </a:r>
            <a:endParaRPr lang="en-US" sz="1800" b="0" dirty="0" smtClean="0">
              <a:latin typeface="Consolas"/>
              <a:cs typeface="Consola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</a:t>
            </a:r>
            <a:r>
              <a:rPr lang="en-US" sz="2000" b="0" dirty="0" smtClean="0"/>
              <a:t>ave values of</a:t>
            </a:r>
            <a:r>
              <a:rPr lang="en-US" sz="2000" dirty="0" smtClean="0"/>
              <a:t> other </a:t>
            </a:r>
            <a:r>
              <a:rPr lang="en-US" sz="2000" b="0" dirty="0" smtClean="0"/>
              <a:t>callee-save registers </a:t>
            </a:r>
            <a:r>
              <a:rPr lang="en-US" sz="2000" i="1" dirty="0" smtClean="0"/>
              <a:t>if used</a:t>
            </a:r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edi</a:t>
            </a:r>
            <a:r>
              <a:rPr lang="en-US" sz="1800" dirty="0" smtClean="0"/>
              <a:t>, </a:t>
            </a:r>
            <a:r>
              <a:rPr lang="en-US" sz="1800" dirty="0" err="1" smtClean="0"/>
              <a:t>esi</a:t>
            </a:r>
            <a:r>
              <a:rPr lang="en-US" sz="1800" dirty="0" smtClean="0"/>
              <a:t>, </a:t>
            </a:r>
            <a:r>
              <a:rPr lang="en-US" sz="1800" dirty="0" err="1" smtClean="0"/>
              <a:t>ebx</a:t>
            </a:r>
            <a:r>
              <a:rPr lang="en-US" sz="1800" dirty="0" smtClean="0"/>
              <a:t>: </a:t>
            </a:r>
            <a:r>
              <a:rPr lang="en-US" sz="1800" b="0" dirty="0" smtClean="0"/>
              <a:t>via push or </a:t>
            </a:r>
            <a:r>
              <a:rPr lang="en-US" sz="1800" b="0" dirty="0" err="1" smtClean="0"/>
              <a:t>mov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esp</a:t>
            </a:r>
            <a:r>
              <a:rPr lang="en-US" sz="1800" dirty="0" smtClean="0"/>
              <a:t>: can restore by arithmetic</a:t>
            </a:r>
            <a:endParaRPr lang="en-US" sz="1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allocate </a:t>
            </a:r>
            <a:r>
              <a:rPr lang="en-US" sz="2000" b="0" dirty="0" smtClean="0"/>
              <a:t>space for locals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subtracting from </a:t>
            </a:r>
            <a:r>
              <a:rPr lang="en-US" sz="1800" b="0" dirty="0" err="1" smtClean="0"/>
              <a:t>esp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“live” variables in registers, which on contention, can be “</a:t>
            </a:r>
            <a:r>
              <a:rPr lang="en-US" sz="1800" b="1" i="1" dirty="0" smtClean="0"/>
              <a:t>spilled</a:t>
            </a:r>
            <a:r>
              <a:rPr lang="en-US" sz="1800" dirty="0" smtClean="0"/>
              <a:t>” to stack space</a:t>
            </a: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61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6249821"/>
              </p:ext>
            </p:extLst>
          </p:nvPr>
        </p:nvGraphicFramePr>
        <p:xfrm>
          <a:off x="6185958" y="1142999"/>
          <a:ext cx="1752600" cy="339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59243" y="4342229"/>
            <a:ext cx="1006456" cy="369332"/>
            <a:chOff x="7959243" y="3429000"/>
            <a:chExt cx="1006456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851869" y="2246531"/>
            <a:ext cx="1320331" cy="2293817"/>
            <a:chOff x="4851869" y="2590800"/>
            <a:chExt cx="1320331" cy="2575560"/>
          </a:xfrm>
        </p:grpSpPr>
        <p:sp>
          <p:nvSpPr>
            <p:cNvPr id="15" name="Left Brace 14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51869" y="3214206"/>
              <a:ext cx="1021095" cy="1328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initial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35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62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083353"/>
              </p:ext>
            </p:extLst>
          </p:nvPr>
        </p:nvGraphicFramePr>
        <p:xfrm>
          <a:off x="6185958" y="1142999"/>
          <a:ext cx="1752600" cy="339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4342229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4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63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6837919"/>
              </p:ext>
            </p:extLst>
          </p:nvPr>
        </p:nvGraphicFramePr>
        <p:xfrm>
          <a:off x="6185958" y="1142999"/>
          <a:ext cx="1752600" cy="3764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4715748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16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arguments to </a:t>
            </a:r>
            <a:r>
              <a:rPr lang="en-US" sz="2000" dirty="0" smtClean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from right to left (reversed)</a:t>
            </a:r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from </a:t>
            </a:r>
            <a:r>
              <a:rPr lang="en-US" sz="1800" b="0" dirty="0" err="1" smtClean="0"/>
              <a:t>callee’s</a:t>
            </a:r>
            <a:r>
              <a:rPr lang="en-US" sz="1800" b="0" dirty="0" smtClean="0"/>
              <a:t> perspective, argument 1 is nearest in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64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9374317"/>
              </p:ext>
            </p:extLst>
          </p:nvPr>
        </p:nvGraphicFramePr>
        <p:xfrm>
          <a:off x="6185958" y="1142999"/>
          <a:ext cx="1752600" cy="4498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5445760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08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arguments to </a:t>
            </a:r>
            <a:r>
              <a:rPr lang="en-US" sz="2000" dirty="0" smtClean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from right to left (reversed)</a:t>
            </a:r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from </a:t>
            </a:r>
            <a:r>
              <a:rPr lang="en-US" sz="1800" b="0" dirty="0" err="1" smtClean="0"/>
              <a:t>callee’s</a:t>
            </a:r>
            <a:r>
              <a:rPr lang="en-US" sz="1800" b="0" dirty="0" smtClean="0"/>
              <a:t> perspective, argument 1 is nearest in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return address, i.e., the </a:t>
            </a:r>
            <a:r>
              <a:rPr lang="en-US" sz="2000" i="1" dirty="0" smtClean="0"/>
              <a:t>next</a:t>
            </a:r>
            <a:r>
              <a:rPr lang="en-US" sz="2000" dirty="0" smtClean="0"/>
              <a:t> instruction to execute in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after </a:t>
            </a:r>
            <a:r>
              <a:rPr lang="en-US" sz="2000" dirty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returns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65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4325535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5823188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851869" y="2246531"/>
            <a:ext cx="1320331" cy="3392269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51869" y="3528063"/>
              <a:ext cx="1021095" cy="70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60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arguments to </a:t>
            </a:r>
            <a:r>
              <a:rPr lang="en-US" sz="2000" dirty="0" smtClean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from right to left (reversed)</a:t>
            </a:r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from </a:t>
            </a:r>
            <a:r>
              <a:rPr lang="en-US" sz="1800" b="0" dirty="0" err="1" smtClean="0"/>
              <a:t>callee’s</a:t>
            </a:r>
            <a:r>
              <a:rPr lang="en-US" sz="1800" b="0" dirty="0" smtClean="0"/>
              <a:t> perspective, argument 1 is nearest in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return address, i.e., the </a:t>
            </a:r>
            <a:r>
              <a:rPr lang="en-US" sz="2000" i="1" dirty="0" smtClean="0"/>
              <a:t>next</a:t>
            </a:r>
            <a:r>
              <a:rPr lang="en-US" sz="2000" dirty="0" smtClean="0"/>
              <a:t> instruction to execute in </a:t>
            </a:r>
            <a:r>
              <a:rPr lang="en-US" sz="2000" dirty="0">
                <a:solidFill>
                  <a:schemeClr val="accent2"/>
                </a:solidFill>
              </a:rPr>
              <a:t>orange</a:t>
            </a:r>
            <a:r>
              <a:rPr lang="en-US" sz="2000" dirty="0"/>
              <a:t> after </a:t>
            </a:r>
            <a:r>
              <a:rPr lang="en-US" sz="2000" dirty="0">
                <a:solidFill>
                  <a:schemeClr val="tx2"/>
                </a:solidFill>
              </a:rPr>
              <a:t>red </a:t>
            </a:r>
            <a:r>
              <a:rPr lang="en-US" sz="2000" dirty="0"/>
              <a:t>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transfer contro</a:t>
            </a:r>
            <a:r>
              <a:rPr lang="en-US" sz="2000" dirty="0" smtClean="0"/>
              <a:t>l to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usually happens together with step 3 using </a:t>
            </a:r>
            <a:r>
              <a:rPr lang="en-US" sz="1800" b="0" dirty="0" smtClean="0">
                <a:latin typeface="Consolas"/>
                <a:cs typeface="Consolas"/>
              </a:rPr>
              <a:t>call</a:t>
            </a: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66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5784715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851869" y="2246531"/>
            <a:ext cx="1320331" cy="3392269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51869" y="3528063"/>
              <a:ext cx="1021095" cy="70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59243" y="5823188"/>
            <a:ext cx="1047529" cy="369332"/>
            <a:chOff x="7959243" y="3429000"/>
            <a:chExt cx="1047529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7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67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6992979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44" name="TextBox 43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7959243" y="5823188"/>
            <a:ext cx="1047529" cy="369332"/>
            <a:chOff x="7959243" y="3429000"/>
            <a:chExt cx="1047529" cy="369332"/>
          </a:xfrm>
        </p:grpSpPr>
        <p:sp>
          <p:nvSpPr>
            <p:cNvPr id="50" name="TextBox 49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37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</a:t>
            </a:r>
            <a:r>
              <a:rPr lang="en-US" sz="2000" dirty="0" smtClean="0"/>
              <a:t>pointer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68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7871746"/>
              </p:ext>
            </p:extLst>
          </p:nvPr>
        </p:nvGraphicFramePr>
        <p:xfrm>
          <a:off x="6185958" y="1142999"/>
          <a:ext cx="1752600" cy="523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959243" y="5934670"/>
            <a:ext cx="1032104" cy="923330"/>
            <a:chOff x="7959243" y="3179802"/>
            <a:chExt cx="1032104" cy="923330"/>
          </a:xfrm>
        </p:grpSpPr>
        <p:sp>
          <p:nvSpPr>
            <p:cNvPr id="44" name="TextBox 43"/>
            <p:cNvSpPr txBox="1"/>
            <p:nvPr/>
          </p:nvSpPr>
          <p:spPr>
            <a:xfrm>
              <a:off x="8229600" y="3179802"/>
              <a:ext cx="761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67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69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3110282"/>
              </p:ext>
            </p:extLst>
          </p:nvPr>
        </p:nvGraphicFramePr>
        <p:xfrm>
          <a:off x="6185958" y="1142999"/>
          <a:ext cx="1752600" cy="5600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959243" y="6183868"/>
            <a:ext cx="1032104" cy="369332"/>
            <a:chOff x="7959243" y="3429000"/>
            <a:chExt cx="1032104" cy="369332"/>
          </a:xfrm>
        </p:grpSpPr>
        <p:sp>
          <p:nvSpPr>
            <p:cNvPr id="44" name="TextBox 43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959243" y="6524228"/>
            <a:ext cx="1006456" cy="369332"/>
            <a:chOff x="7959243" y="3408680"/>
            <a:chExt cx="1006456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73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0401" y="3429000"/>
            <a:ext cx="3047999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Interpretation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2590800"/>
            <a:ext cx="207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Source </a:t>
            </a:r>
            <a:br>
              <a:rPr lang="en-US" sz="3600" dirty="0" smtClean="0"/>
            </a:br>
            <a:r>
              <a:rPr lang="en-US" sz="3600" dirty="0" smtClean="0"/>
              <a:t>Language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14281" y="4267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Input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5177516">
            <a:off x="2406873" y="3961954"/>
            <a:ext cx="624935" cy="851034"/>
          </a:xfrm>
          <a:prstGeom prst="down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117159">
            <a:off x="2434060" y="3223818"/>
            <a:ext cx="705476" cy="496907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362244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Output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6445901" y="3745109"/>
            <a:ext cx="705476" cy="496907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6479" y="1604817"/>
            <a:ext cx="420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“Interpreted Code”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99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value, if any,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deallocate locals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adding to </a:t>
            </a:r>
            <a:r>
              <a:rPr lang="en-US" sz="1800" dirty="0" err="1" smtClean="0"/>
              <a:t>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any callee-save registers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70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1566048"/>
              </p:ext>
            </p:extLst>
          </p:nvPr>
        </p:nvGraphicFramePr>
        <p:xfrm>
          <a:off x="6185958" y="1142999"/>
          <a:ext cx="1752600" cy="523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5934670"/>
            <a:ext cx="1032104" cy="923330"/>
            <a:chOff x="7959243" y="3179802"/>
            <a:chExt cx="1032104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179802"/>
              <a:ext cx="761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1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value, if any,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deallocate locals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adding to </a:t>
            </a:r>
            <a:r>
              <a:rPr lang="en-US" sz="1800" dirty="0" err="1" smtClean="0"/>
              <a:t>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any callee-save registers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’s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cs typeface="Consolas"/>
              </a:rPr>
              <a:t>pop %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cs typeface="Consolas"/>
              </a:rPr>
              <a:t>ebp</a:t>
            </a:r>
            <a:endParaRPr lang="en-US" sz="20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71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5636752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959243" y="5802868"/>
            <a:ext cx="1006456" cy="369332"/>
            <a:chOff x="7959243" y="3408680"/>
            <a:chExt cx="1006456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22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value, if any,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deallocate locals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adding to </a:t>
            </a:r>
            <a:r>
              <a:rPr lang="en-US" sz="1800" dirty="0" err="1" smtClean="0"/>
              <a:t>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any callee-save registers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’s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cs typeface="Consolas"/>
              </a:rPr>
              <a:t>pop %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cs typeface="Consolas"/>
              </a:rPr>
              <a:t>ebp</a:t>
            </a:r>
            <a:endParaRPr lang="en-US" sz="2000" dirty="0" smtClean="0">
              <a:latin typeface="Consolas"/>
              <a:cs typeface="Consola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control to </a:t>
            </a:r>
            <a:r>
              <a:rPr lang="en-US" sz="2000" dirty="0">
                <a:solidFill>
                  <a:schemeClr val="accent2"/>
                </a:solidFill>
              </a:rPr>
              <a:t>orange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cs typeface="Consolas"/>
              </a:rPr>
              <a:t>ret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</a:rPr>
              <a:t>pops return address from stack and jumps there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72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3274395"/>
              </p:ext>
            </p:extLst>
          </p:nvPr>
        </p:nvGraphicFramePr>
        <p:xfrm>
          <a:off x="6185958" y="1142999"/>
          <a:ext cx="1752600" cy="4498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59243" y="5421868"/>
            <a:ext cx="1006456" cy="369332"/>
            <a:chOff x="7959243" y="3408680"/>
            <a:chExt cx="1006456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regains control,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73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2098638"/>
              </p:ext>
            </p:extLst>
          </p:nvPr>
        </p:nvGraphicFramePr>
        <p:xfrm>
          <a:off x="6185958" y="1142999"/>
          <a:ext cx="1752600" cy="4498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59243" y="5421868"/>
            <a:ext cx="1006456" cy="369332"/>
            <a:chOff x="7959243" y="3408680"/>
            <a:chExt cx="1006456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81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regains 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clean up arguments to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dirty="0">
                <a:solidFill>
                  <a:srgbClr val="000000"/>
                </a:solidFill>
              </a:rPr>
              <a:t>adding to </a:t>
            </a:r>
            <a:r>
              <a:rPr lang="en-US" sz="1800" dirty="0" err="1" smtClean="0">
                <a:solidFill>
                  <a:srgbClr val="000000"/>
                </a:solidFill>
              </a:rPr>
              <a:t>esp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restore any caller-save registers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</a:rPr>
              <a:t>pops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…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74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0049943"/>
              </p:ext>
            </p:extLst>
          </p:nvPr>
        </p:nvGraphicFramePr>
        <p:xfrm>
          <a:off x="6185958" y="1142999"/>
          <a:ext cx="1752600" cy="339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59243" y="4318000"/>
            <a:ext cx="1006456" cy="369332"/>
            <a:chOff x="7959243" y="3408680"/>
            <a:chExt cx="1006456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14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76461"/>
          </a:xfrm>
        </p:spPr>
        <p:txBody>
          <a:bodyPr>
            <a:normAutofit fontScale="92500"/>
          </a:bodyPr>
          <a:lstStyle/>
          <a:p>
            <a:r>
              <a:rPr lang="en-US" i="1" u="sng" dirty="0" smtClean="0">
                <a:solidFill>
                  <a:schemeClr val="tx2"/>
                </a:solidFill>
              </a:rPr>
              <a:t>Function Prologue</a:t>
            </a:r>
            <a:r>
              <a:rPr lang="en-US" dirty="0" smtClean="0"/>
              <a:t> – instructions to set up stack space and save callee saved registers</a:t>
            </a:r>
          </a:p>
          <a:p>
            <a:pPr lvl="1"/>
            <a:r>
              <a:rPr lang="en-US" dirty="0" smtClean="0"/>
              <a:t>Typical sequence: </a:t>
            </a:r>
            <a:br>
              <a:rPr lang="en-US" dirty="0" smtClean="0"/>
            </a:br>
            <a:r>
              <a:rPr lang="en-US" dirty="0" smtClean="0"/>
              <a:t>push </a:t>
            </a:r>
            <a:r>
              <a:rPr lang="en-US" dirty="0" err="1" smtClean="0"/>
              <a:t>ebp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ebp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esp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esp</a:t>
            </a:r>
            <a:r>
              <a:rPr lang="en-US" dirty="0" smtClean="0"/>
              <a:t> = </a:t>
            </a:r>
            <a:r>
              <a:rPr lang="en-US" dirty="0" err="1" smtClean="0"/>
              <a:t>esp</a:t>
            </a:r>
            <a:r>
              <a:rPr lang="en-US" dirty="0" smtClean="0"/>
              <a:t> - &lt;frame space&gt;</a:t>
            </a:r>
            <a:endParaRPr lang="en-US" i="1" u="sng" dirty="0" smtClean="0">
              <a:solidFill>
                <a:srgbClr val="990000"/>
              </a:solidFill>
            </a:endParaRPr>
          </a:p>
          <a:p>
            <a:r>
              <a:rPr lang="en-US" i="1" u="sng" dirty="0" smtClean="0">
                <a:solidFill>
                  <a:srgbClr val="990000"/>
                </a:solidFill>
              </a:rPr>
              <a:t>Function </a:t>
            </a:r>
            <a:r>
              <a:rPr lang="en-US" i="1" u="sng" dirty="0" smtClean="0">
                <a:solidFill>
                  <a:srgbClr val="990000"/>
                </a:solidFill>
              </a:rPr>
              <a:t>Epilogue</a:t>
            </a:r>
            <a:r>
              <a:rPr lang="en-US" i="1" dirty="0" smtClean="0">
                <a:solidFill>
                  <a:srgbClr val="990000"/>
                </a:solidFill>
              </a:rPr>
              <a:t/>
            </a:r>
            <a:r>
              <a:rPr lang="en-US" dirty="0" smtClean="0"/>
              <a:t>- </a:t>
            </a:r>
            <a:r>
              <a:rPr lang="en-US" dirty="0" smtClean="0"/>
              <a:t>instructions to clean up stack space and restore callee saved registers</a:t>
            </a:r>
          </a:p>
          <a:p>
            <a:pPr lvl="1"/>
            <a:r>
              <a:rPr lang="en-US" dirty="0" smtClean="0"/>
              <a:t>Typical Sequence: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leave     // </a:t>
            </a:r>
            <a:r>
              <a:rPr lang="en-US" dirty="0" err="1" smtClean="0"/>
              <a:t>esp</a:t>
            </a:r>
            <a:r>
              <a:rPr lang="en-US" dirty="0" smtClean="0"/>
              <a:t> = </a:t>
            </a:r>
            <a:r>
              <a:rPr lang="en-US" dirty="0" err="1" smtClean="0"/>
              <a:t>ebp</a:t>
            </a:r>
            <a:r>
              <a:rPr lang="en-US" dirty="0" smtClean="0"/>
              <a:t>, pop </a:t>
            </a:r>
            <a:r>
              <a:rPr lang="en-US" dirty="0" err="1" smtClean="0"/>
              <a:t>ebp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         // pop and jump to ret </a:t>
            </a:r>
            <a:r>
              <a:rPr lang="en-US" dirty="0" err="1" smtClean="0"/>
              <a:t>addr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2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cdecl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One Convention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5166177"/>
              </p:ext>
            </p:extLst>
          </p:nvPr>
        </p:nvGraphicFramePr>
        <p:xfrm>
          <a:off x="389466" y="1439333"/>
          <a:ext cx="8365068" cy="36660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631268"/>
                <a:gridCol w="3733800"/>
              </a:tblGrid>
              <a:tr h="467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/>
                </a:tc>
              </a:tr>
              <a:tr h="455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caller saves: </a:t>
                      </a:r>
                      <a:r>
                        <a:rPr lang="en-US" sz="2400" dirty="0" err="1" smtClean="0"/>
                        <a:t>eax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edx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ecx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push</a:t>
                      </a:r>
                      <a:r>
                        <a:rPr lang="en-US" sz="2400" baseline="0" dirty="0" smtClean="0"/>
                        <a:t> (old), or </a:t>
                      </a:r>
                      <a:r>
                        <a:rPr lang="en-US" sz="2400" baseline="0" dirty="0" err="1" smtClean="0"/>
                        <a:t>mov</a:t>
                      </a:r>
                      <a:r>
                        <a:rPr lang="en-US" sz="2400" baseline="0" dirty="0" smtClean="0"/>
                        <a:t> if </a:t>
                      </a:r>
                      <a:r>
                        <a:rPr lang="en-US" sz="2400" baseline="0" dirty="0" err="1" smtClean="0"/>
                        <a:t>esp</a:t>
                      </a:r>
                      <a:r>
                        <a:rPr lang="en-US" sz="2400" baseline="0" dirty="0" smtClean="0"/>
                        <a:t> already adjusted</a:t>
                      </a:r>
                      <a:endParaRPr lang="en-US" sz="2400" dirty="0" smtClean="0"/>
                    </a:p>
                  </a:txBody>
                  <a:tcPr anchor="ctr"/>
                </a:tc>
              </a:tr>
              <a:tr h="4710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arguments</a:t>
                      </a:r>
                      <a:r>
                        <a:rPr lang="en-US" sz="2400" baseline="0" dirty="0" smtClean="0"/>
                        <a:t> pushed </a:t>
                      </a:r>
                      <a:r>
                        <a:rPr lang="en-US" sz="2400" dirty="0" smtClean="0"/>
                        <a:t>right-to-left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  <a:tr h="4710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linkage</a:t>
                      </a:r>
                      <a:r>
                        <a:rPr lang="en-US" sz="2400" baseline="0" dirty="0" smtClean="0"/>
                        <a:t> data starts new frame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</a:t>
                      </a:r>
                      <a:r>
                        <a:rPr lang="en-US" sz="2400" baseline="0" dirty="0" smtClean="0"/>
                        <a:t> pushes return </a:t>
                      </a:r>
                      <a:r>
                        <a:rPr lang="en-US" sz="2400" baseline="0" dirty="0" err="1" smtClean="0"/>
                        <a:t>addr</a:t>
                      </a:r>
                      <a:endParaRPr lang="en-US" sz="2400" baseline="0" dirty="0" smtClean="0"/>
                    </a:p>
                  </a:txBody>
                  <a:tcPr anchor="ctr"/>
                </a:tc>
              </a:tr>
              <a:tr h="8061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callee saves: </a:t>
                      </a:r>
                      <a:r>
                        <a:rPr lang="en-US" sz="2400" dirty="0" err="1" smtClean="0"/>
                        <a:t>ebx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esi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edi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ebp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esp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ebp</a:t>
                      </a:r>
                      <a:r>
                        <a:rPr lang="en-US" sz="2400" baseline="0" dirty="0" smtClean="0"/>
                        <a:t> often used to </a:t>
                      </a:r>
                      <a:r>
                        <a:rPr lang="en-US" sz="2400" baseline="0" dirty="0" err="1" smtClean="0"/>
                        <a:t>deref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args</a:t>
                      </a:r>
                      <a:r>
                        <a:rPr lang="en-US" sz="2400" baseline="0" dirty="0" smtClean="0"/>
                        <a:t> and local </a:t>
                      </a:r>
                      <a:r>
                        <a:rPr lang="en-US" sz="2400" baseline="0" dirty="0" err="1" smtClean="0"/>
                        <a:t>vars</a:t>
                      </a:r>
                      <a:endParaRPr lang="en-US" sz="2400" dirty="0"/>
                    </a:p>
                  </a:txBody>
                  <a:tcPr anchor="ctr"/>
                </a:tc>
              </a:tr>
              <a:tr h="467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 value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</a:t>
                      </a:r>
                      <a:r>
                        <a:rPr lang="en-US" sz="2400" baseline="0" dirty="0" smtClean="0"/>
                        <a:t> back using </a:t>
                      </a:r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 anchor="ctr"/>
                </a:tc>
              </a:tr>
              <a:tr h="5096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argument</a:t>
                      </a:r>
                      <a:r>
                        <a:rPr lang="en-US" sz="2400" baseline="0" dirty="0" smtClean="0"/>
                        <a:t> c</a:t>
                      </a:r>
                      <a:r>
                        <a:rPr lang="en-US" sz="2400" dirty="0" smtClean="0"/>
                        <a:t>leanup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caller’s responsibility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10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Why do we need calling conventions?</a:t>
            </a:r>
          </a:p>
          <a:p>
            <a:endParaRPr lang="en-US" b="0" dirty="0" smtClean="0"/>
          </a:p>
          <a:p>
            <a:r>
              <a:rPr lang="en-US" b="0" dirty="0" smtClean="0"/>
              <a:t>Does the callee </a:t>
            </a:r>
            <a:r>
              <a:rPr lang="en-US" b="0" dirty="0" smtClean="0">
                <a:solidFill>
                  <a:schemeClr val="tx2"/>
                </a:solidFill>
              </a:rPr>
              <a:t>always</a:t>
            </a:r>
            <a:r>
              <a:rPr lang="en-US" b="0" dirty="0" smtClean="0"/>
              <a:t> have to save callee-saved registers?</a:t>
            </a:r>
          </a:p>
          <a:p>
            <a:endParaRPr lang="en-US" b="0" dirty="0" smtClean="0"/>
          </a:p>
          <a:p>
            <a:r>
              <a:rPr lang="en-US" b="0" dirty="0" smtClean="0"/>
              <a:t>How do you think </a:t>
            </a:r>
            <a:r>
              <a:rPr lang="en-US" b="0" dirty="0" err="1" smtClean="0"/>
              <a:t>varargs</a:t>
            </a:r>
            <a:r>
              <a:rPr lang="en-US" b="0" dirty="0" smtClean="0"/>
              <a:t> works (</a:t>
            </a:r>
            <a:r>
              <a:rPr lang="en-US" b="0" dirty="0" err="1" smtClean="0"/>
              <a:t>va_start</a:t>
            </a:r>
            <a:r>
              <a:rPr lang="en-US" b="0" dirty="0" smtClean="0"/>
              <a:t>, </a:t>
            </a:r>
            <a:r>
              <a:rPr lang="en-US" b="0" dirty="0" err="1" smtClean="0"/>
              <a:t>va_arg</a:t>
            </a:r>
            <a:r>
              <a:rPr lang="en-US" b="0" dirty="0" smtClean="0"/>
              <a:t>, etc)?</a:t>
            </a:r>
          </a:p>
          <a:p>
            <a:pPr>
              <a:buNone/>
            </a:pPr>
            <a:endParaRPr lang="en-US" b="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334000"/>
            <a:ext cx="815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void </a:t>
            </a:r>
            <a:r>
              <a:rPr lang="en-US" sz="2800" dirty="0" err="1" smtClean="0">
                <a:latin typeface="Courier"/>
                <a:cs typeface="Courier"/>
              </a:rPr>
              <a:t>myprintf(const</a:t>
            </a:r>
            <a:r>
              <a:rPr lang="en-US" sz="2800" dirty="0" smtClean="0">
                <a:latin typeface="Courier"/>
                <a:cs typeface="Courier"/>
              </a:rPr>
              <a:t> char *</a:t>
            </a:r>
            <a:r>
              <a:rPr lang="en-US" sz="2800" dirty="0" err="1" smtClean="0">
                <a:latin typeface="Courier"/>
                <a:cs typeface="Courier"/>
              </a:rPr>
              <a:t>fmt</a:t>
            </a:r>
            <a:r>
              <a:rPr lang="en-US" sz="2800" dirty="0" smtClean="0">
                <a:latin typeface="Courier"/>
                <a:cs typeface="Courier"/>
              </a:rPr>
              <a:t>, ...){}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50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Compiler workflow</a:t>
            </a:r>
          </a:p>
          <a:p>
            <a:r>
              <a:rPr lang="en-US" sz="2800" dirty="0" smtClean="0"/>
              <a:t>Register to register moves</a:t>
            </a:r>
          </a:p>
          <a:p>
            <a:pPr lvl="1"/>
            <a:r>
              <a:rPr lang="en-US" sz="2400" dirty="0" smtClean="0"/>
              <a:t>Register mnemonics</a:t>
            </a:r>
          </a:p>
          <a:p>
            <a:r>
              <a:rPr lang="en-US" sz="2800" dirty="0" smtClean="0"/>
              <a:t>Register/memory</a:t>
            </a:r>
          </a:p>
          <a:p>
            <a:pPr lvl="1"/>
            <a:r>
              <a:rPr lang="en-US" sz="2400" dirty="0" err="1" smtClean="0"/>
              <a:t>mov</a:t>
            </a:r>
            <a:r>
              <a:rPr lang="en-US" sz="2400" dirty="0" smtClean="0"/>
              <a:t> and addressing modes for common codes</a:t>
            </a:r>
          </a:p>
          <a:p>
            <a:r>
              <a:rPr lang="en-US" sz="2800" dirty="0" smtClean="0"/>
              <a:t>Control flow</a:t>
            </a:r>
          </a:p>
          <a:p>
            <a:pPr lvl="1"/>
            <a:r>
              <a:rPr lang="en-US" sz="2400" dirty="0" smtClean="0"/>
              <a:t>EFLAGS</a:t>
            </a:r>
          </a:p>
          <a:p>
            <a:r>
              <a:rPr lang="en-US" sz="2800" dirty="0" smtClean="0"/>
              <a:t>Program Memory Organization</a:t>
            </a:r>
          </a:p>
          <a:p>
            <a:pPr lvl="1"/>
            <a:r>
              <a:rPr lang="en-US" sz="2400" dirty="0" smtClean="0"/>
              <a:t>Stack grows down</a:t>
            </a:r>
          </a:p>
          <a:p>
            <a:r>
              <a:rPr lang="en-US" sz="2800" dirty="0" smtClean="0"/>
              <a:t>Functions</a:t>
            </a:r>
          </a:p>
          <a:p>
            <a:pPr lvl="1"/>
            <a:r>
              <a:rPr lang="en-US" sz="2400" dirty="0" smtClean="0"/>
              <a:t>Pass arguments, callee</a:t>
            </a:r>
            <a:r>
              <a:rPr lang="en-US" sz="2400" dirty="0"/>
              <a:t> </a:t>
            </a:r>
            <a:r>
              <a:rPr lang="en-US" sz="2400" dirty="0" smtClean="0"/>
              <a:t>and caller saved, stack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8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Overall machine model: </a:t>
            </a:r>
            <a:br>
              <a:rPr lang="en-US" sz="2800" dirty="0" smtClean="0"/>
            </a:br>
            <a:r>
              <a:rPr lang="en-US" sz="2800" i="1" dirty="0" smtClean="0"/>
              <a:t>Computer Systems, a Programmer’s Perspective</a:t>
            </a:r>
            <a:br>
              <a:rPr lang="en-US" sz="2800" i="1" dirty="0" smtClean="0"/>
            </a:br>
            <a:r>
              <a:rPr lang="en-US" sz="2800" i="1" dirty="0" smtClean="0"/>
              <a:t>by Bryant and </a:t>
            </a:r>
            <a:r>
              <a:rPr lang="en-US" sz="2800" i="1" dirty="0" err="1" smtClean="0"/>
              <a:t>O’Hallaron</a:t>
            </a:r>
            <a:endParaRPr lang="en-US" sz="2800" i="1" dirty="0" smtClean="0"/>
          </a:p>
          <a:p>
            <a:r>
              <a:rPr lang="en-US" sz="2800" dirty="0" smtClean="0"/>
              <a:t>Calling Conventions:</a:t>
            </a:r>
          </a:p>
          <a:p>
            <a:pPr lvl="1"/>
            <a:r>
              <a:rPr lang="en-US" sz="2400" dirty="0"/>
              <a:t>http://</a:t>
            </a:r>
            <a:r>
              <a:rPr lang="en-US" sz="2400" dirty="0" err="1"/>
              <a:t>en.wikipedia.org</a:t>
            </a:r>
            <a:r>
              <a:rPr lang="en-US" sz="2400" dirty="0"/>
              <a:t>/</a:t>
            </a:r>
            <a:r>
              <a:rPr lang="en-US" sz="2400" dirty="0" smtClean="0"/>
              <a:t>wiki</a:t>
            </a:r>
            <a:r>
              <a:rPr lang="en-US" sz="2400" dirty="0"/>
              <a:t>/</a:t>
            </a:r>
            <a:r>
              <a:rPr lang="en-US" sz="2400" dirty="0" smtClean="0"/>
              <a:t>X86_calling_conventions</a:t>
            </a:r>
          </a:p>
          <a:p>
            <a:pPr marL="3429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68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90" y="1705118"/>
            <a:ext cx="7845764" cy="753670"/>
          </a:xfrm>
        </p:spPr>
        <p:txBody>
          <a:bodyPr/>
          <a:lstStyle/>
          <a:p>
            <a:pPr algn="l"/>
            <a:r>
              <a:rPr lang="en-US" dirty="0" smtClean="0"/>
              <a:t>Today: Overview of Compilation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490" y="2611188"/>
            <a:ext cx="7845764" cy="1500187"/>
          </a:xfrm>
        </p:spPr>
        <p:txBody>
          <a:bodyPr/>
          <a:lstStyle/>
          <a:p>
            <a:r>
              <a:rPr lang="en-US" sz="2800" dirty="0" smtClean="0"/>
              <a:t>How is C code translated to executable code?</a:t>
            </a:r>
          </a:p>
          <a:p>
            <a:r>
              <a:rPr lang="en-US" sz="2800" dirty="0" smtClean="0"/>
              <a:t>What is the machine model for executing code?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85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3768804"/>
            <a:ext cx="4455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Questions?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57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03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 here.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Titled cherries because they are for the </a:t>
            </a:r>
            <a:r>
              <a:rPr lang="en-US" dirty="0" err="1" smtClean="0"/>
              <a:t>pickin</a:t>
            </a:r>
            <a:r>
              <a:rPr lang="en-US" dirty="0" smtClean="0"/>
              <a:t>. (credit due to maverick </a:t>
            </a:r>
            <a:r>
              <a:rPr lang="en-US" smtClean="0"/>
              <a:t>for wit)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3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47874" y="228600"/>
            <a:ext cx="8415126" cy="3389531"/>
            <a:chOff x="347874" y="228600"/>
            <a:chExt cx="8415126" cy="3389531"/>
          </a:xfrm>
        </p:grpSpPr>
        <p:sp>
          <p:nvSpPr>
            <p:cNvPr id="5" name="Rectangle 4"/>
            <p:cNvSpPr/>
            <p:nvPr/>
          </p:nvSpPr>
          <p:spPr>
            <a:xfrm>
              <a:off x="3048001" y="1359434"/>
              <a:ext cx="2689504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600" dirty="0" smtClean="0">
                  <a:solidFill>
                    <a:srgbClr val="990000"/>
                  </a:solidFill>
                </a:rPr>
                <a:t>Compilation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1371600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Source 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85689" y="1295400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Target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279656" y="1636693"/>
              <a:ext cx="705476" cy="496907"/>
            </a:xfrm>
            <a:prstGeom prst="rightArrow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887782" y="1679712"/>
              <a:ext cx="705476" cy="496907"/>
            </a:xfrm>
            <a:prstGeom prst="rightArrow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010400" y="2286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2"/>
                  </a:solidFill>
                </a:rPr>
                <a:t>Input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7467600" y="990601"/>
              <a:ext cx="381000" cy="36883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81800" y="29718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2"/>
                  </a:solidFill>
                </a:rPr>
                <a:t>Output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7417084" y="2602966"/>
              <a:ext cx="431515" cy="36883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7874" y="344270"/>
              <a:ext cx="3724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</a:rPr>
                <a:t>“Compiled Code”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3352800"/>
            <a:ext cx="9144000" cy="2971800"/>
            <a:chOff x="0" y="3352800"/>
            <a:chExt cx="9144000" cy="2971800"/>
          </a:xfrm>
        </p:grpSpPr>
        <p:sp>
          <p:nvSpPr>
            <p:cNvPr id="25" name="TextBox 24"/>
            <p:cNvSpPr txBox="1"/>
            <p:nvPr/>
          </p:nvSpPr>
          <p:spPr>
            <a:xfrm>
              <a:off x="4128077" y="3352800"/>
              <a:ext cx="7487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VS</a:t>
              </a:r>
              <a:endParaRPr lang="en-US" sz="4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8001" y="4840069"/>
              <a:ext cx="3047999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600" dirty="0" smtClean="0">
                  <a:solidFill>
                    <a:srgbClr val="990000"/>
                  </a:solidFill>
                </a:rPr>
                <a:t>Interpretation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" y="4001869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Source 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1881" y="5678269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2"/>
                  </a:solidFill>
                </a:rPr>
                <a:t>Input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 rot="15481974">
              <a:off x="2254473" y="5373023"/>
              <a:ext cx="624935" cy="851034"/>
            </a:xfrm>
            <a:prstGeom prst="downArrow">
              <a:avLst/>
            </a:prstGeom>
            <a:solidFill>
              <a:srgbClr val="0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 rot="1117159">
              <a:off x="2281660" y="4634887"/>
              <a:ext cx="705476" cy="49690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10400" y="5033516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2"/>
                  </a:solidFill>
                </a:rPr>
                <a:t>Output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293501" y="5156178"/>
              <a:ext cx="705476" cy="496907"/>
            </a:xfrm>
            <a:prstGeom prst="rightArrow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0" y="3733800"/>
              <a:ext cx="39624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81600" y="3733800"/>
              <a:ext cx="39624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876800" y="4038600"/>
              <a:ext cx="42030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</a:rPr>
                <a:t>“Interpreted Code”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365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Stencils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5450" y="1828800"/>
            <a:ext cx="1374950" cy="1304898"/>
          </a:xfrm>
          <a:prstGeom prst="rect">
            <a:avLst/>
          </a:prstGeom>
          <a:solidFill>
            <a:srgbClr val="B649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352800" y="1828800"/>
            <a:ext cx="1374950" cy="1304898"/>
          </a:xfrm>
          <a:prstGeom prst="rect">
            <a:avLst/>
          </a:prstGeom>
          <a:solidFill>
            <a:srgbClr val="FFB0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ABC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5450" y="3286098"/>
            <a:ext cx="1374950" cy="1304898"/>
          </a:xfrm>
          <a:prstGeom prst="rect">
            <a:avLst/>
          </a:prstGeom>
          <a:solidFill>
            <a:srgbClr val="B649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3286098"/>
            <a:ext cx="1374950" cy="1304898"/>
          </a:xfrm>
          <a:prstGeom prst="rect">
            <a:avLst/>
          </a:prstGeom>
          <a:solidFill>
            <a:srgbClr val="FFB0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25450" y="4769529"/>
            <a:ext cx="1374950" cy="1304898"/>
          </a:xfrm>
          <a:prstGeom prst="roundRect">
            <a:avLst/>
          </a:prstGeom>
          <a:solidFill>
            <a:srgbClr val="B649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4771823"/>
            <a:ext cx="1374950" cy="1304898"/>
          </a:xfrm>
          <a:prstGeom prst="roundRect">
            <a:avLst/>
          </a:prstGeom>
          <a:solidFill>
            <a:srgbClr val="FFB0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32265" y="1828800"/>
            <a:ext cx="1374950" cy="1304898"/>
          </a:xfrm>
          <a:prstGeom prst="rect">
            <a:avLst/>
          </a:prstGeom>
          <a:solidFill>
            <a:srgbClr val="A32D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32265" y="3286098"/>
            <a:ext cx="1374950" cy="1304898"/>
          </a:xfrm>
          <a:prstGeom prst="rect">
            <a:avLst/>
          </a:prstGeom>
          <a:solidFill>
            <a:srgbClr val="A32D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2265" y="4771823"/>
            <a:ext cx="1374950" cy="1304898"/>
          </a:xfrm>
          <a:prstGeom prst="roundRect">
            <a:avLst/>
          </a:prstGeom>
          <a:solidFill>
            <a:srgbClr val="A32D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7291586" y="1828800"/>
            <a:ext cx="1374950" cy="1304898"/>
          </a:xfrm>
          <a:prstGeom prst="rect">
            <a:avLst/>
          </a:prstGeom>
          <a:solidFill>
            <a:srgbClr val="B64926"/>
          </a:solidFill>
          <a:ln w="76200" cmpd="sng">
            <a:solidFill>
              <a:srgbClr val="B64926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ABC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934200" y="3441522"/>
            <a:ext cx="1946198" cy="1817183"/>
          </a:xfrm>
          <a:prstGeom prst="rightArrow">
            <a:avLst/>
          </a:prstGeom>
          <a:solidFill>
            <a:srgbClr val="FFB03B">
              <a:alpha val="3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02256" y="1828800"/>
            <a:ext cx="1374950" cy="1304898"/>
          </a:xfrm>
          <a:prstGeom prst="rect">
            <a:avLst/>
          </a:prstGeom>
          <a:solidFill>
            <a:srgbClr val="595A5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ABC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2256" y="3286098"/>
            <a:ext cx="1374950" cy="1304898"/>
          </a:xfrm>
          <a:prstGeom prst="rect">
            <a:avLst/>
          </a:prstGeom>
          <a:solidFill>
            <a:srgbClr val="595A5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902256" y="4771823"/>
            <a:ext cx="1374950" cy="1304898"/>
          </a:xfrm>
          <a:prstGeom prst="roundRect">
            <a:avLst/>
          </a:prstGeom>
          <a:solidFill>
            <a:srgbClr val="595A5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368897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Colors from Adobe </a:t>
            </a:r>
            <a:r>
              <a:rPr lang="en-US" dirty="0" err="1" smtClean="0"/>
              <a:t>Kuler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40694" y="2120750"/>
            <a:ext cx="1374950" cy="1304898"/>
          </a:xfrm>
          <a:prstGeom prst="rect">
            <a:avLst/>
          </a:prstGeom>
          <a:solidFill>
            <a:srgbClr val="0056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37035" y="2120750"/>
            <a:ext cx="1374950" cy="1304898"/>
          </a:xfrm>
          <a:prstGeom prst="rect">
            <a:avLst/>
          </a:prstGeom>
          <a:solidFill>
            <a:srgbClr val="00395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ABC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12958" y="5070561"/>
            <a:ext cx="1374950" cy="1304898"/>
          </a:xfrm>
          <a:prstGeom prst="rect">
            <a:avLst/>
          </a:prstGeom>
          <a:solidFill>
            <a:srgbClr val="302A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ABC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0308" y="5070561"/>
            <a:ext cx="1374950" cy="1304898"/>
          </a:xfrm>
          <a:prstGeom prst="rect">
            <a:avLst/>
          </a:prstGeom>
          <a:solidFill>
            <a:srgbClr val="3F52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ABC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67658" y="5070561"/>
            <a:ext cx="1374950" cy="1304898"/>
          </a:xfrm>
          <a:prstGeom prst="rect">
            <a:avLst/>
          </a:prstGeom>
          <a:solidFill>
            <a:srgbClr val="737D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ABC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40694" y="5070561"/>
            <a:ext cx="1374950" cy="1304898"/>
          </a:xfrm>
          <a:prstGeom prst="rect">
            <a:avLst/>
          </a:prstGeom>
          <a:solidFill>
            <a:srgbClr val="A99E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37035" y="5070561"/>
            <a:ext cx="1374950" cy="1304898"/>
          </a:xfrm>
          <a:prstGeom prst="rect">
            <a:avLst/>
          </a:prstGeom>
          <a:solidFill>
            <a:srgbClr val="D9CB8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12958" y="3590030"/>
            <a:ext cx="1374950" cy="1304898"/>
          </a:xfrm>
          <a:prstGeom prst="roundRect">
            <a:avLst/>
          </a:prstGeom>
          <a:solidFill>
            <a:srgbClr val="281A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ABC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2240308" y="3587736"/>
            <a:ext cx="1374950" cy="1304898"/>
          </a:xfrm>
          <a:prstGeom prst="roundRect">
            <a:avLst/>
          </a:prstGeom>
          <a:solidFill>
            <a:srgbClr val="782D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ABC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3767658" y="3590030"/>
            <a:ext cx="1374950" cy="1304898"/>
          </a:xfrm>
          <a:prstGeom prst="roundRect">
            <a:avLst/>
          </a:prstGeom>
          <a:solidFill>
            <a:srgbClr val="C091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ABC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5340694" y="3590030"/>
            <a:ext cx="1374950" cy="1304898"/>
          </a:xfrm>
          <a:prstGeom prst="roundRect">
            <a:avLst/>
          </a:prstGeom>
          <a:solidFill>
            <a:srgbClr val="9A876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ABC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6937035" y="3597424"/>
            <a:ext cx="1374950" cy="1304898"/>
          </a:xfrm>
          <a:prstGeom prst="roundRect">
            <a:avLst/>
          </a:prstGeom>
          <a:solidFill>
            <a:srgbClr val="CAB58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ABC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0463" y="2304871"/>
            <a:ext cx="4455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application for Adobe </a:t>
            </a:r>
            <a:r>
              <a:rPr lang="en-US" smtClean="0"/>
              <a:t>Kuler: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http://www.lithoglyph.com/mondrianum/</a:t>
            </a:r>
            <a:endParaRPr lang="en-US" dirty="0" smtClean="0"/>
          </a:p>
          <a:p>
            <a:r>
              <a:rPr lang="da-DK" dirty="0" smtClean="0">
                <a:hlinkClick r:id="rId3"/>
              </a:rPr>
              <a:t>http://kuler.adobe.com/</a:t>
            </a:r>
            <a:endParaRPr lang="da-DK" dirty="0"/>
          </a:p>
          <a:p>
            <a:endParaRPr lang="en-US" dirty="0" smtClean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fld id="{B747839D-A323-47F3-909F-548499399628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1138535"/>
            <a:ext cx="794159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Don’t use these unless absolutely necessary.   </a:t>
            </a:r>
            <a:endParaRPr lang="en-US" sz="2400" dirty="0"/>
          </a:p>
          <a:p>
            <a:r>
              <a:rPr lang="en-US" sz="2400" dirty="0" smtClean="0"/>
              <a:t>We are not making skittles, so there is no rainbow of colors</a:t>
            </a:r>
            <a:br>
              <a:rPr lang="en-US" sz="2400" dirty="0" smtClean="0"/>
            </a:br>
            <a:r>
              <a:rPr lang="en-US" sz="2400" dirty="0" smtClean="0"/>
              <a:t>necessary.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31407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4817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answer the question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342085" y="1758653"/>
            <a:ext cx="4635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“Is this program safe?”</a:t>
            </a:r>
            <a:endParaRPr lang="en-US" sz="3600" dirty="0">
              <a:solidFill>
                <a:srgbClr val="99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8885" y="2703731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need to  know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009085" y="3597766"/>
            <a:ext cx="4262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“What will executing</a:t>
            </a:r>
            <a:br>
              <a:rPr lang="en-US" sz="3600" dirty="0" smtClean="0">
                <a:solidFill>
                  <a:srgbClr val="990000"/>
                </a:solidFill>
              </a:rPr>
            </a:br>
            <a:r>
              <a:rPr lang="en-US" sz="3600" dirty="0" smtClean="0">
                <a:solidFill>
                  <a:srgbClr val="990000"/>
                </a:solidFill>
              </a:rPr>
              <a:t>this program do?”</a:t>
            </a:r>
            <a:endParaRPr lang="en-US" sz="3600" dirty="0">
              <a:solidFill>
                <a:srgbClr val="99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5456" y="5137576"/>
            <a:ext cx="7753088" cy="1364964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Understanding the compiler and machine semantics are key.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20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workflow</a:t>
            </a:r>
          </a:p>
          <a:p>
            <a:r>
              <a:rPr lang="en-US" dirty="0" smtClean="0"/>
              <a:t>x86 execution model</a:t>
            </a:r>
          </a:p>
          <a:p>
            <a:r>
              <a:rPr lang="en-US" dirty="0" smtClean="0"/>
              <a:t>Endian</a:t>
            </a:r>
          </a:p>
          <a:p>
            <a:r>
              <a:rPr lang="en-US" dirty="0"/>
              <a:t>R</a:t>
            </a:r>
            <a:r>
              <a:rPr lang="en-US" dirty="0" smtClean="0"/>
              <a:t>egisters</a:t>
            </a:r>
          </a:p>
          <a:p>
            <a:r>
              <a:rPr lang="en-US" dirty="0" smtClean="0"/>
              <a:t>Stack </a:t>
            </a:r>
          </a:p>
          <a:p>
            <a:r>
              <a:rPr lang="en-US" dirty="0" smtClean="0"/>
              <a:t>Heap</a:t>
            </a:r>
          </a:p>
          <a:p>
            <a:r>
              <a:rPr lang="en-US" dirty="0" smtClean="0"/>
              <a:t>Stack 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98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ER6xg7Dt6H5Yz7z7DT3FGn"/>
</p:tagLst>
</file>

<file path=ppt/tags/tag1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ABDXY5xaURne6gJoWDgm0r"/>
</p:tagLst>
</file>

<file path=ppt/tags/tag1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S2BtRPCaIjobNfIzphGORe"/>
</p:tagLst>
</file>

<file path=ppt/tags/tag1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pRmUTP9kjiP9IBlueIyK93"/>
</p:tagLst>
</file>

<file path=ppt/tags/tag1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PVstFmeZFbADCK7WVM1n06"/>
</p:tagLst>
</file>

<file path=ppt/tags/tag1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lEw7eV3Yf65l1rspaM6kCE"/>
</p:tagLst>
</file>

<file path=ppt/tags/tag1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z4ZAniMMJL3JzNWx8jWGWt"/>
</p:tagLst>
</file>

<file path=ppt/tags/tag1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gJGtwBehFtG5s8EyLctmk"/>
</p:tagLst>
</file>

<file path=ppt/tags/tag1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hhREtCENoVH5wIQHOgavto"/>
</p:tagLst>
</file>

<file path=ppt/tags/tag1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TIuptKbut6eYrOP3ZAuhy"/>
</p:tagLst>
</file>

<file path=ppt/tags/tag1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ZVqNQWWiRQT1YWYca2dre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oP2pIhzqOomffMJobGx7WB"/>
</p:tagLst>
</file>

<file path=ppt/tags/tag1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hJpSYcbVZ7HUIyZGTeyaf"/>
</p:tagLst>
</file>

<file path=ppt/tags/tag1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o5pQS4Mpr36K1EGnYXJ7WQ"/>
</p:tagLst>
</file>

<file path=ppt/tags/tag1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Mk4dpdt8ZS4JTEZ268ovx3"/>
</p:tagLst>
</file>

<file path=ppt/tags/tag1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A9HUjiVgO3ixj5MFEzWj4d"/>
</p:tagLst>
</file>

<file path=ppt/tags/tag1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GhL2oWRBIriIJUwvUadJ40"/>
</p:tagLst>
</file>

<file path=ppt/tags/tag1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rllUgrtPzeZmtp9hUZodlQ"/>
</p:tagLst>
</file>

<file path=ppt/tags/tag1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eAmR89EL5l9FQpGuGq7SR3"/>
</p:tagLst>
</file>

<file path=ppt/tags/tag1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mq6mDfekQFA6KxoijaO8D"/>
</p:tagLst>
</file>

<file path=ppt/tags/tag1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dNzJAqiX5sYaQ0q1N1vR0j"/>
</p:tagLst>
</file>

<file path=ppt/tags/tag1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0giWWh8NI3U59CxC3PVnKd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7Zh0mnJPcxXhtguRpmTGSG"/>
</p:tagLst>
</file>

<file path=ppt/tags/tag1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WTxXgw8ihDTNirDu1PiJV"/>
</p:tagLst>
</file>

<file path=ppt/tags/tag1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LQOtaYFWDyNEm2okRhzLD"/>
</p:tagLst>
</file>

<file path=ppt/tags/tag1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rfPebplUxstGG8G9MlaCk0"/>
</p:tagLst>
</file>

<file path=ppt/tags/tag1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l0E4A5GY0a9CjBYfZzk255"/>
</p:tagLst>
</file>

<file path=ppt/tags/tag1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YGUHa4Vo8jrTPA6Ofdzri"/>
</p:tagLst>
</file>

<file path=ppt/tags/tag1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w3O5axlBhiUfGFoGnvT5L1"/>
</p:tagLst>
</file>

<file path=ppt/tags/tag1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SH9ETK5OwD1sC6C0wzNQ0"/>
</p:tagLst>
</file>

<file path=ppt/tags/tag1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wE9VI8RHFmxuKWn0TsQcto"/>
</p:tagLst>
</file>

<file path=ppt/tags/tag1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FdLAKvmvXail30JaCd7Qh"/>
</p:tagLst>
</file>

<file path=ppt/tags/tag1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XR9fZD7XEx72tHWx6cjRz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kSMneHn7yrNI37IUbHZbP"/>
</p:tagLst>
</file>

<file path=ppt/tags/tag1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ksAj0ahdYmykbgTqvvJoZw"/>
</p:tagLst>
</file>

<file path=ppt/tags/tag1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Y0V1Wiyq8TI2mgrCoimzhq"/>
</p:tagLst>
</file>

<file path=ppt/tags/tag1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ECTIONID" val="rIEdv18DG593JvVXcctEip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QaEgROsvYJr9WlM1wRei0f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Eo2HWuJV9V0smEon833pS8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Gqvo4Ium2FZAvgeaSXL2Av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8tY7C9JbeBmvHCbxp1qMTk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Xxl98tW482U5y9yxXQxUeK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M879Xa5DQyah1pW5lDQqn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dZyBZkxJBNCN0cZvZL09Xw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Xxl98tW482U5y9yxXQxUeK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t1cXzmRPhqG21gPc4NxFz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UDQWsNaB3icYR7VvmIgcD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ER6xg7Dt6H5Yz7z7DT3FGn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oP2pIhzqOomffMJobGx7WB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7Zh0mnJPcxXhtguRpmTGSG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BkSMneHn7yrNI37IUbHZbP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iYisUkgadgIqnX8zZu7Ppp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yt1cXzmRPhqG21gPc4NxFz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PFyrKHrIYTvM1UtVkn7Xkb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5iF9AlbcRmpT8DUszyJvhO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VBWe54aJHs4EAfMB75wL18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m8LQ0RNyeOUgm4dmg727FX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Ot2EGYrDYvMNeOse3jW8eg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KjTHnLPpJTtpjhOmaO7APo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uzPoT13JbwJyJILYBGNzMS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PuaqH871DqlPjSYRNl0IW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Ly5AbdqNgCBf0UJBmA3u6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8nSs6CO0dMam9JBk6XUBQ9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TUDQWsNaB3icYR7VvmIgcD"/>
</p:tagLst>
</file>

<file path=ppt/tags/tag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e3R47cZpEszDac84BBM3Q"/>
</p:tagLst>
</file>

<file path=ppt/tags/tag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rTRa7ggC9TgYEEpfxHOdmv"/>
</p:tagLst>
</file>

<file path=ppt/tags/tag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Uz6r8XTiZ36SNaZT0VJNvz"/>
</p:tagLst>
</file>

<file path=ppt/tags/tag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jFvyJO4UYPuVYh4G8iJQUc"/>
</p:tagLst>
</file>

<file path=ppt/tags/tag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FaDbSJvOQYWtWxGbyfln2P"/>
</p:tagLst>
</file>

<file path=ppt/tags/tag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XdmHq0BQ1hpzXQZzFl9NZa"/>
</p:tagLst>
</file>

<file path=ppt/tags/tag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DT3wRDPQI7iQcqObivc0XF"/>
</p:tagLst>
</file>

<file path=ppt/tags/tag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4mzPbYz0efPNzsEU8Y1bzh"/>
</p:tagLst>
</file>

<file path=ppt/tags/tag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h7EzKt2EAZdYPGW2rQgHT3"/>
</p:tagLst>
</file>

<file path=ppt/tags/tag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VSHAPEID" val="1oQmxoneZL6N5saCe5YAEQ"/>
</p:tagLst>
</file>

<file path=ppt/theme/theme1.xml><?xml version="1.0" encoding="utf-8"?>
<a:theme xmlns:a="http://schemas.openxmlformats.org/drawingml/2006/main" name="template">
  <a:themeElements>
    <a:clrScheme name="Custom 13">
      <a:dk1>
        <a:srgbClr val="000000"/>
      </a:dk1>
      <a:lt1>
        <a:srgbClr val="FFFFFE"/>
      </a:lt1>
      <a:dk2>
        <a:srgbClr val="990000"/>
      </a:dk2>
      <a:lt2>
        <a:srgbClr val="FFFFFE"/>
      </a:lt2>
      <a:accent1>
        <a:srgbClr val="A32D1F"/>
      </a:accent1>
      <a:accent2>
        <a:srgbClr val="E47932"/>
      </a:accent2>
      <a:accent3>
        <a:srgbClr val="A32D1F"/>
      </a:accent3>
      <a:accent4>
        <a:srgbClr val="929393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a:spPr>
      <a:bodyPr wrap="square" rtlCol="0" anchor="ctr" anchorCtr="1">
        <a:noAutofit/>
      </a:bodyPr>
      <a:lstStyle>
        <a:defPPr algn="ctr">
          <a:defRPr sz="28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plate">
  <a:themeElements>
    <a:clrScheme name="DBrumley201205 1">
      <a:dk1>
        <a:srgbClr val="000000"/>
      </a:dk1>
      <a:lt1>
        <a:srgbClr val="FFFFFF"/>
      </a:lt1>
      <a:dk2>
        <a:srgbClr val="990000"/>
      </a:dk2>
      <a:lt2>
        <a:srgbClr val="E3E1E1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28575" cap="rnd" cmpd="sng">
          <a:noFill/>
          <a:prstDash val="solid"/>
          <a:miter lim="800000"/>
        </a:ln>
        <a:effectLst/>
      </a:spPr>
      <a:bodyPr wrap="square" lIns="0" tIns="0" rIns="0" bIns="0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tx1"/>
          </a:solidFill>
          <a:miter lim="800000"/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 anchorCtr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6708</TotalTime>
  <Words>4925</Words>
  <Application>Microsoft Macintosh PowerPoint</Application>
  <PresentationFormat>On-screen Show (4:3)</PresentationFormat>
  <Paragraphs>1211</Paragraphs>
  <Slides>86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86</vt:i4>
      </vt:variant>
    </vt:vector>
  </HeadingPairs>
  <TitlesOfParts>
    <vt:vector size="88" baseType="lpstr">
      <vt:lpstr>template</vt:lpstr>
      <vt:lpstr>1_template</vt:lpstr>
      <vt:lpstr>Compilers: From Programming to Execution </vt:lpstr>
      <vt:lpstr>Slide 2</vt:lpstr>
      <vt:lpstr>Slide 3</vt:lpstr>
      <vt:lpstr>Slide 4</vt:lpstr>
      <vt:lpstr>Slide 5</vt:lpstr>
      <vt:lpstr>Slide 6</vt:lpstr>
      <vt:lpstr>Slide 7</vt:lpstr>
      <vt:lpstr>Today: Overview of Compilation</vt:lpstr>
      <vt:lpstr>Key Concepts</vt:lpstr>
      <vt:lpstr>Compilation Workflow</vt:lpstr>
      <vt:lpstr>Slide 11</vt:lpstr>
      <vt:lpstr>Slide 12</vt:lpstr>
      <vt:lpstr>Slide 13</vt:lpstr>
      <vt:lpstr>Slide 14</vt:lpstr>
      <vt:lpstr>Slide 15</vt:lpstr>
      <vt:lpstr>Slide 16</vt:lpstr>
      <vt:lpstr>Disassembling</vt:lpstr>
      <vt:lpstr>Slide 18</vt:lpstr>
      <vt:lpstr>Basic Execution Model</vt:lpstr>
      <vt:lpstr>Basic Execution</vt:lpstr>
      <vt:lpstr>Slide 21</vt:lpstr>
      <vt:lpstr>Registers have up to  4 addressing modes</vt:lpstr>
      <vt:lpstr>EAX, EDX, ECX, and EBX</vt:lpstr>
      <vt:lpstr>ESP, EBP, ESI, and EDI</vt:lpstr>
      <vt:lpstr>Basic Ops and AT&amp;T vs Intel Syntax</vt:lpstr>
      <vt:lpstr>Memory Operations</vt:lpstr>
      <vt:lpstr>x86: Byte Addressable</vt:lpstr>
      <vt:lpstr>x86: Addressing bytes</vt:lpstr>
      <vt:lpstr>x86: Addressing bytes</vt:lpstr>
      <vt:lpstr>Endianess</vt:lpstr>
      <vt:lpstr>Slide 31</vt:lpstr>
      <vt:lpstr>Slide 32</vt:lpstr>
      <vt:lpstr>Slide 33</vt:lpstr>
      <vt:lpstr>Motivation: Addressing Buffers</vt:lpstr>
      <vt:lpstr>Motivation: Addressing Buffers</vt:lpstr>
      <vt:lpstr>Motivation: Addressing Buffers</vt:lpstr>
      <vt:lpstr>Motivation: Addressing Buffers</vt:lpstr>
      <vt:lpstr>AT&amp;T Addressing Modes for  Common Codes</vt:lpstr>
      <vt:lpstr>Referencing Memory</vt:lpstr>
      <vt:lpstr>Suppose I want to access address 0xdeadbeef directly</vt:lpstr>
      <vt:lpstr>Control Flow</vt:lpstr>
      <vt:lpstr>Assembly is “Spaghetti Code”</vt:lpstr>
      <vt:lpstr>Slide 43</vt:lpstr>
      <vt:lpstr>Implementing “if”</vt:lpstr>
      <vt:lpstr>If (x &gt; y) </vt:lpstr>
      <vt:lpstr>Setting EFLAGS</vt:lpstr>
      <vt:lpstr>Slide 47</vt:lpstr>
      <vt:lpstr>See the x86 manuals available on Intel’s website for more information</vt:lpstr>
      <vt:lpstr>Memory Organization</vt:lpstr>
      <vt:lpstr>Slide 50</vt:lpstr>
      <vt:lpstr>Variables</vt:lpstr>
      <vt:lpstr>Procedures</vt:lpstr>
      <vt:lpstr>Procedures/Functions</vt:lpstr>
      <vt:lpstr>Slide 54</vt:lpstr>
      <vt:lpstr>Slide 55</vt:lpstr>
      <vt:lpstr>On the stack</vt:lpstr>
      <vt:lpstr>cdecl – the default for Linux &amp; gcc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Terminology</vt:lpstr>
      <vt:lpstr>cdecl – One Convention</vt:lpstr>
      <vt:lpstr>Q&amp;A</vt:lpstr>
      <vt:lpstr>Today’s Key Concepts</vt:lpstr>
      <vt:lpstr>For more information</vt:lpstr>
      <vt:lpstr>Slide 80</vt:lpstr>
      <vt:lpstr>END</vt:lpstr>
      <vt:lpstr>Backup slides here. </vt:lpstr>
      <vt:lpstr>Slide 83</vt:lpstr>
      <vt:lpstr>Stencils</vt:lpstr>
      <vt:lpstr>Other Colors from Adobe Kuler</vt:lpstr>
      <vt:lpstr>Slide 86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Darpa Presentation</dc:title>
  <dc:creator>ed</dc:creator>
  <cp:lastModifiedBy>Gregory Nazario</cp:lastModifiedBy>
  <cp:revision>1530</cp:revision>
  <dcterms:created xsi:type="dcterms:W3CDTF">2013-08-28T19:37:35Z</dcterms:created>
  <dcterms:modified xsi:type="dcterms:W3CDTF">2013-08-28T20:25:21Z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11L1CS3lWunNfTuci5gPLtht4ZjOn7gyfIKyZn-f7p20</vt:lpwstr>
  </property>
  <property fmtid="{D5CDD505-2E9C-101B-9397-08002B2CF9AE}" pid="4" name="Google.Documents.RevisionId">
    <vt:lpwstr>13701622749194124332</vt:lpwstr>
  </property>
  <property fmtid="{D5CDD505-2E9C-101B-9397-08002B2CF9AE}" pid="5" name="Google.Documents.PreviousRevisionId">
    <vt:lpwstr>17594234182614114890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