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Default Extension="fntdata" ContentType="application/x-fontdata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3.xml" ContentType="application/vnd.openxmlformats-officedocument.drawingml.char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60" r:id="rId1"/>
  </p:sldMasterIdLst>
  <p:sldIdLst>
    <p:sldId id="256" r:id="rId2"/>
  </p:sldIdLst>
  <p:sldSz cx="21945600" cy="32918400"/>
  <p:notesSz cx="6858000" cy="9144000"/>
  <p:embeddedFontLst>
    <p:embeddedFont>
      <p:font typeface="Corbel" pitchFamily="34" charset="0"/>
      <p:regular r:id="rId3"/>
      <p:bold r:id="rId4"/>
      <p:italic r:id="rId5"/>
      <p:boldItalic r:id="rId6"/>
    </p:embeddedFont>
    <p:embeddedFont>
      <p:font typeface="Consolas" pitchFamily="49" charset="0"/>
      <p:regular r:id="rId7"/>
      <p:bold r:id="rId8"/>
      <p:italic r:id="rId9"/>
      <p:boldItalic r:id="rId10"/>
    </p:embeddedFont>
  </p:embeddedFontLst>
  <p:defaultTextStyle>
    <a:defPPr>
      <a:defRPr lang="en-US"/>
    </a:defPPr>
    <a:lvl1pPr marL="0" algn="l" defTabSz="3135020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1pPr>
    <a:lvl2pPr marL="1567510" algn="l" defTabSz="3135020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2pPr>
    <a:lvl3pPr marL="3135020" algn="l" defTabSz="3135020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3pPr>
    <a:lvl4pPr marL="4702531" algn="l" defTabSz="3135020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4pPr>
    <a:lvl5pPr marL="6270041" algn="l" defTabSz="3135020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5pPr>
    <a:lvl6pPr marL="7837551" algn="l" defTabSz="3135020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6pPr>
    <a:lvl7pPr marL="9405061" algn="l" defTabSz="3135020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7pPr>
    <a:lvl8pPr marL="10972571" algn="l" defTabSz="3135020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8pPr>
    <a:lvl9pPr marL="12540082" algn="l" defTabSz="3135020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F0F0"/>
    <a:srgbClr val="FF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40" d="100"/>
          <a:sy n="40" d="100"/>
        </p:scale>
        <p:origin x="-1764" y="2226"/>
      </p:cViewPr>
      <p:guideLst>
        <p:guide orient="horz" pos="10368"/>
        <p:guide pos="691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6.fntdata"/><Relationship Id="rId13" Type="http://schemas.openxmlformats.org/officeDocument/2006/relationships/theme" Target="theme/theme1.xml"/><Relationship Id="rId3" Type="http://schemas.openxmlformats.org/officeDocument/2006/relationships/font" Target="fonts/font1.fntdata"/><Relationship Id="rId7" Type="http://schemas.openxmlformats.org/officeDocument/2006/relationships/font" Target="fonts/font5.fntdata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4.fntdata"/><Relationship Id="rId11" Type="http://schemas.openxmlformats.org/officeDocument/2006/relationships/presProps" Target="presProps.xml"/><Relationship Id="rId5" Type="http://schemas.openxmlformats.org/officeDocument/2006/relationships/font" Target="fonts/font3.fntdata"/><Relationship Id="rId10" Type="http://schemas.openxmlformats.org/officeDocument/2006/relationships/font" Target="fonts/font8.fntdata"/><Relationship Id="rId4" Type="http://schemas.openxmlformats.org/officeDocument/2006/relationships/font" Target="fonts/font2.fntdata"/><Relationship Id="rId9" Type="http://schemas.openxmlformats.org/officeDocument/2006/relationships/font" Target="fonts/font7.fntdata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\\vboxsrv\shared\ppts\pdl-retreat-talk\sheets\perf-energy.csv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E:\ppts\micro-2013\sheets\multi-core-summary.xlsx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\\vboxsrv\shared\ppts\pdl-retreat-talk\sheets\memfrac-apps.csv" TargetMode="External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0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0.22134298940551034"/>
          <c:y val="0.18167800047721319"/>
          <c:w val="0.75942880714914118"/>
          <c:h val="0.5495217927304541"/>
        </c:manualLayout>
      </c:layout>
      <c:barChart>
        <c:barDir val="col"/>
        <c:grouping val="clustered"/>
        <c:ser>
          <c:idx val="0"/>
          <c:order val="0"/>
          <c:tx>
            <c:strRef>
              <c:f>'perf-energy'!$B$1</c:f>
              <c:strCache>
                <c:ptCount val="1"/>
                <c:pt idx="0">
                  <c:v>IPC Improvement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</c:spPr>
          <c:cat>
            <c:strRef>
              <c:f>'perf-energy'!$A$2:$A$7</c:f>
              <c:strCache>
                <c:ptCount val="6"/>
                <c:pt idx="0">
                  <c:v>bootup</c:v>
                </c:pt>
                <c:pt idx="1">
                  <c:v>compile</c:v>
                </c:pt>
                <c:pt idx="2">
                  <c:v>forkbench</c:v>
                </c:pt>
                <c:pt idx="3">
                  <c:v>mcached</c:v>
                </c:pt>
                <c:pt idx="4">
                  <c:v>mysql</c:v>
                </c:pt>
                <c:pt idx="5">
                  <c:v>shell</c:v>
                </c:pt>
              </c:strCache>
            </c:strRef>
          </c:cat>
          <c:val>
            <c:numRef>
              <c:f>'perf-energy'!$B$2:$B$7</c:f>
              <c:numCache>
                <c:formatCode>General</c:formatCode>
                <c:ptCount val="6"/>
                <c:pt idx="0">
                  <c:v>0.15000000000000002</c:v>
                </c:pt>
                <c:pt idx="1">
                  <c:v>9.0000000000000024E-2</c:v>
                </c:pt>
                <c:pt idx="2">
                  <c:v>0.43000000000000005</c:v>
                </c:pt>
                <c:pt idx="3">
                  <c:v>4.0000000000000008E-2</c:v>
                </c:pt>
                <c:pt idx="4">
                  <c:v>4.0000000000000008E-2</c:v>
                </c:pt>
                <c:pt idx="5">
                  <c:v>0.4</c:v>
                </c:pt>
              </c:numCache>
            </c:numRef>
          </c:val>
        </c:ser>
        <c:ser>
          <c:idx val="1"/>
          <c:order val="1"/>
          <c:tx>
            <c:strRef>
              <c:f>'perf-energy'!$C$1</c:f>
              <c:strCache>
                <c:ptCount val="1"/>
                <c:pt idx="0">
                  <c:v>Memory Energy Reduction</c:v>
                </c:pt>
              </c:strCache>
            </c:strRef>
          </c:tx>
          <c:spPr>
            <a:solidFill>
              <a:schemeClr val="tx1">
                <a:lumMod val="85000"/>
                <a:lumOff val="15000"/>
              </a:schemeClr>
            </a:solidFill>
            <a:ln>
              <a:noFill/>
            </a:ln>
          </c:spPr>
          <c:cat>
            <c:strRef>
              <c:f>'perf-energy'!$A$2:$A$7</c:f>
              <c:strCache>
                <c:ptCount val="6"/>
                <c:pt idx="0">
                  <c:v>bootup</c:v>
                </c:pt>
                <c:pt idx="1">
                  <c:v>compile</c:v>
                </c:pt>
                <c:pt idx="2">
                  <c:v>forkbench</c:v>
                </c:pt>
                <c:pt idx="3">
                  <c:v>mcached</c:v>
                </c:pt>
                <c:pt idx="4">
                  <c:v>mysql</c:v>
                </c:pt>
                <c:pt idx="5">
                  <c:v>shell</c:v>
                </c:pt>
              </c:strCache>
            </c:strRef>
          </c:cat>
          <c:val>
            <c:numRef>
              <c:f>'perf-energy'!$C$2:$C$7</c:f>
              <c:numCache>
                <c:formatCode>General</c:formatCode>
                <c:ptCount val="6"/>
                <c:pt idx="0">
                  <c:v>0.4</c:v>
                </c:pt>
                <c:pt idx="1">
                  <c:v>0.32000000000000006</c:v>
                </c:pt>
                <c:pt idx="2">
                  <c:v>0.60000000000000009</c:v>
                </c:pt>
                <c:pt idx="3">
                  <c:v>0.15000000000000002</c:v>
                </c:pt>
                <c:pt idx="4">
                  <c:v>0.17</c:v>
                </c:pt>
                <c:pt idx="5">
                  <c:v>0.67000000000000015</c:v>
                </c:pt>
              </c:numCache>
            </c:numRef>
          </c:val>
        </c:ser>
        <c:axId val="77115392"/>
        <c:axId val="77116928"/>
      </c:barChart>
      <c:catAx>
        <c:axId val="77115392"/>
        <c:scaling>
          <c:orientation val="minMax"/>
        </c:scaling>
        <c:axPos val="b"/>
        <c:tickLblPos val="nextTo"/>
        <c:txPr>
          <a:bodyPr/>
          <a:lstStyle/>
          <a:p>
            <a:pPr>
              <a:defRPr sz="2000"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77116928"/>
        <c:crosses val="autoZero"/>
        <c:auto val="1"/>
        <c:lblAlgn val="ctr"/>
        <c:lblOffset val="100"/>
      </c:catAx>
      <c:valAx>
        <c:axId val="77116928"/>
        <c:scaling>
          <c:orientation val="minMax"/>
          <c:max val="0.70000000000000062"/>
          <c:min val="0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sz="2400" b="0"/>
                </a:pPr>
                <a:r>
                  <a:rPr lang="en-US" sz="2800" b="0" dirty="0" smtClean="0">
                    <a:latin typeface="Corbel" pitchFamily="34" charset="0"/>
                  </a:rPr>
                  <a:t> </a:t>
                </a:r>
                <a:r>
                  <a:rPr lang="en-US" sz="2800" b="0" dirty="0">
                    <a:latin typeface="Corbel" pitchFamily="34" charset="0"/>
                  </a:rPr>
                  <a:t>Compared to Baseline</a:t>
                </a:r>
              </a:p>
            </c:rich>
          </c:tx>
          <c:layout>
            <c:manualLayout>
              <c:xMode val="edge"/>
              <c:yMode val="edge"/>
              <c:x val="3.7037042437597389E-3"/>
              <c:y val="0.1466597073093136"/>
            </c:manualLayout>
          </c:layout>
        </c:title>
        <c:numFmt formatCode="0%" sourceLinked="0"/>
        <c:tickLblPos val="nextTo"/>
        <c:txPr>
          <a:bodyPr/>
          <a:lstStyle/>
          <a:p>
            <a:pPr>
              <a:defRPr sz="2000"/>
            </a:pPr>
            <a:endParaRPr lang="en-US"/>
          </a:p>
        </c:txPr>
        <c:crossAx val="77115392"/>
        <c:crosses val="autoZero"/>
        <c:crossBetween val="between"/>
        <c:majorUnit val="0.1"/>
      </c:valAx>
    </c:plotArea>
    <c:legend>
      <c:legendPos val="r"/>
      <c:layout>
        <c:manualLayout>
          <c:xMode val="edge"/>
          <c:yMode val="edge"/>
          <c:x val="0"/>
          <c:y val="1.6341565258888129E-2"/>
          <c:w val="1"/>
          <c:h val="0.12029626978445877"/>
        </c:manualLayout>
      </c:layout>
      <c:spPr>
        <a:solidFill>
          <a:schemeClr val="bg1"/>
        </a:solidFill>
      </c:spPr>
      <c:txPr>
        <a:bodyPr/>
        <a:lstStyle/>
        <a:p>
          <a:pPr>
            <a:defRPr sz="2400" b="0"/>
          </a:pPr>
          <a:endParaRPr lang="en-US"/>
        </a:p>
      </c:txPr>
    </c:legend>
    <c:plotVisOnly val="1"/>
  </c:chart>
  <c:txPr>
    <a:bodyPr/>
    <a:lstStyle/>
    <a:p>
      <a:pPr>
        <a:defRPr sz="1800"/>
      </a:pPr>
      <a:endParaRPr lang="en-US"/>
    </a:p>
  </c:txPr>
  <c:externalData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0.18959580052493452"/>
          <c:y val="0.20314858103674541"/>
          <c:w val="0.77469908136483012"/>
          <c:h val="0.60552569150010138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System Performance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</c:spPr>
          <c:cat>
            <c:strRef>
              <c:f>Sheet1!$A$2:$A$4</c:f>
              <c:strCache>
                <c:ptCount val="3"/>
                <c:pt idx="0">
                  <c:v>2-Core</c:v>
                </c:pt>
                <c:pt idx="1">
                  <c:v>4-Core</c:v>
                </c:pt>
                <c:pt idx="2">
                  <c:v>8-Core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0.15000000000000002</c:v>
                </c:pt>
                <c:pt idx="1">
                  <c:v>0.2</c:v>
                </c:pt>
                <c:pt idx="2">
                  <c:v>0.27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Memory Energy Efficiency</c:v>
                </c:pt>
              </c:strCache>
            </c:strRef>
          </c:tx>
          <c:spPr>
            <a:solidFill>
              <a:schemeClr val="dk1"/>
            </a:solidFill>
            <a:ln w="19050" cap="flat" cmpd="sng" algn="ctr">
              <a:noFill/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cat>
            <c:strRef>
              <c:f>Sheet1!$A$2:$A$4</c:f>
              <c:strCache>
                <c:ptCount val="3"/>
                <c:pt idx="0">
                  <c:v>2-Core</c:v>
                </c:pt>
                <c:pt idx="1">
                  <c:v>4-Core</c:v>
                </c:pt>
                <c:pt idx="2">
                  <c:v>8-Core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0.19</c:v>
                </c:pt>
                <c:pt idx="1">
                  <c:v>0.17</c:v>
                </c:pt>
                <c:pt idx="2">
                  <c:v>0.17</c:v>
                </c:pt>
              </c:numCache>
            </c:numRef>
          </c:val>
        </c:ser>
        <c:axId val="79163776"/>
        <c:axId val="79165312"/>
      </c:barChart>
      <c:catAx>
        <c:axId val="79163776"/>
        <c:scaling>
          <c:orientation val="minMax"/>
        </c:scaling>
        <c:axPos val="b"/>
        <c:tickLblPos val="nextTo"/>
        <c:txPr>
          <a:bodyPr/>
          <a:lstStyle/>
          <a:p>
            <a:pPr>
              <a:defRPr sz="2400" b="0"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79165312"/>
        <c:crosses val="autoZero"/>
        <c:auto val="1"/>
        <c:lblAlgn val="ctr"/>
        <c:lblOffset val="100"/>
      </c:catAx>
      <c:valAx>
        <c:axId val="79165312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sz="2800" b="0"/>
                </a:pPr>
                <a:r>
                  <a:rPr lang="en-US" sz="2800" b="0" dirty="0" smtClean="0"/>
                  <a:t>Compared to Baseline</a:t>
                </a:r>
                <a:endParaRPr lang="en-US" sz="2800" b="0" dirty="0"/>
              </a:p>
            </c:rich>
          </c:tx>
          <c:layout>
            <c:manualLayout>
              <c:xMode val="edge"/>
              <c:yMode val="edge"/>
              <c:x val="7.2055620706986132E-3"/>
              <c:y val="0.1634935764608372"/>
            </c:manualLayout>
          </c:layout>
        </c:title>
        <c:numFmt formatCode="0%" sourceLinked="0"/>
        <c:tickLblPos val="nextTo"/>
        <c:txPr>
          <a:bodyPr/>
          <a:lstStyle/>
          <a:p>
            <a:pPr>
              <a:defRPr sz="2000"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7916377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1.9851733958787067E-2"/>
          <c:y val="3.6051250172675783E-2"/>
          <c:w val="0.9368761154855646"/>
          <c:h val="9.7219964439928724E-2"/>
        </c:manualLayout>
      </c:layout>
      <c:txPr>
        <a:bodyPr/>
        <a:lstStyle/>
        <a:p>
          <a:pPr>
            <a:defRPr sz="2400" b="0"/>
          </a:pPr>
          <a:endParaRPr lang="en-US"/>
        </a:p>
      </c:txPr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10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0.16553576741327272"/>
          <c:y val="0.14663134939014985"/>
          <c:w val="0.81463807544203759"/>
          <c:h val="0.57350316504554544"/>
        </c:manualLayout>
      </c:layout>
      <c:barChart>
        <c:barDir val="col"/>
        <c:grouping val="stacked"/>
        <c:ser>
          <c:idx val="0"/>
          <c:order val="0"/>
          <c:tx>
            <c:strRef>
              <c:f>'memfrac-apps'!$B$1</c:f>
              <c:strCache>
                <c:ptCount val="1"/>
                <c:pt idx="0">
                  <c:v>Read</c:v>
                </c:pt>
              </c:strCache>
            </c:strRef>
          </c:tx>
          <c:spPr>
            <a:solidFill>
              <a:srgbClr val="262626">
                <a:lumMod val="75000"/>
                <a:lumOff val="25000"/>
              </a:srgbClr>
            </a:solidFill>
            <a:ln>
              <a:noFill/>
            </a:ln>
          </c:spPr>
          <c:cat>
            <c:strRef>
              <c:f>'memfrac-apps'!$A$2:$A$7</c:f>
              <c:strCache>
                <c:ptCount val="6"/>
                <c:pt idx="0">
                  <c:v>bootup</c:v>
                </c:pt>
                <c:pt idx="1">
                  <c:v>compile</c:v>
                </c:pt>
                <c:pt idx="2">
                  <c:v>forkbench</c:v>
                </c:pt>
                <c:pt idx="3">
                  <c:v>mcached</c:v>
                </c:pt>
                <c:pt idx="4">
                  <c:v>mysql</c:v>
                </c:pt>
                <c:pt idx="5">
                  <c:v>shell</c:v>
                </c:pt>
              </c:strCache>
            </c:strRef>
          </c:cat>
          <c:val>
            <c:numRef>
              <c:f>'memfrac-apps'!$B$2:$B$7</c:f>
              <c:numCache>
                <c:formatCode>General</c:formatCode>
                <c:ptCount val="6"/>
                <c:pt idx="0">
                  <c:v>0.27393670100000017</c:v>
                </c:pt>
                <c:pt idx="1">
                  <c:v>0.34894197100000024</c:v>
                </c:pt>
                <c:pt idx="2">
                  <c:v>5.4305080000000026E-2</c:v>
                </c:pt>
                <c:pt idx="3">
                  <c:v>0.45435130499999998</c:v>
                </c:pt>
                <c:pt idx="4">
                  <c:v>0.43893370100000018</c:v>
                </c:pt>
                <c:pt idx="5">
                  <c:v>9.9544655000000065E-2</c:v>
                </c:pt>
              </c:numCache>
            </c:numRef>
          </c:val>
        </c:ser>
        <c:ser>
          <c:idx val="1"/>
          <c:order val="1"/>
          <c:tx>
            <c:strRef>
              <c:f>'memfrac-apps'!$C$1</c:f>
              <c:strCache>
                <c:ptCount val="1"/>
                <c:pt idx="0">
                  <c:v>Write</c:v>
                </c:pt>
              </c:strCache>
            </c:strRef>
          </c:tx>
          <c:spPr>
            <a:solidFill>
              <a:srgbClr val="262626">
                <a:lumMod val="50000"/>
                <a:lumOff val="50000"/>
              </a:srgbClr>
            </a:solidFill>
            <a:ln>
              <a:noFill/>
            </a:ln>
          </c:spPr>
          <c:cat>
            <c:strRef>
              <c:f>'memfrac-apps'!$A$2:$A$7</c:f>
              <c:strCache>
                <c:ptCount val="6"/>
                <c:pt idx="0">
                  <c:v>bootup</c:v>
                </c:pt>
                <c:pt idx="1">
                  <c:v>compile</c:v>
                </c:pt>
                <c:pt idx="2">
                  <c:v>forkbench</c:v>
                </c:pt>
                <c:pt idx="3">
                  <c:v>mcached</c:v>
                </c:pt>
                <c:pt idx="4">
                  <c:v>mysql</c:v>
                </c:pt>
                <c:pt idx="5">
                  <c:v>shell</c:v>
                </c:pt>
              </c:strCache>
            </c:strRef>
          </c:cat>
          <c:val>
            <c:numRef>
              <c:f>'memfrac-apps'!$C$2:$C$7</c:f>
              <c:numCache>
                <c:formatCode>General</c:formatCode>
                <c:ptCount val="6"/>
                <c:pt idx="0">
                  <c:v>0.27185014200000002</c:v>
                </c:pt>
                <c:pt idx="1">
                  <c:v>0.33216862700000033</c:v>
                </c:pt>
                <c:pt idx="2">
                  <c:v>0.32279262300000017</c:v>
                </c:pt>
                <c:pt idx="3">
                  <c:v>0.45420634100000001</c:v>
                </c:pt>
                <c:pt idx="4">
                  <c:v>0.43768948600000024</c:v>
                </c:pt>
                <c:pt idx="5">
                  <c:v>8.97559990000001E-2</c:v>
                </c:pt>
              </c:numCache>
            </c:numRef>
          </c:val>
        </c:ser>
        <c:ser>
          <c:idx val="2"/>
          <c:order val="2"/>
          <c:tx>
            <c:strRef>
              <c:f>'memfrac-apps'!$D$1</c:f>
              <c:strCache>
                <c:ptCount val="1"/>
                <c:pt idx="0">
                  <c:v>Copy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</c:spPr>
          <c:cat>
            <c:strRef>
              <c:f>'memfrac-apps'!$A$2:$A$7</c:f>
              <c:strCache>
                <c:ptCount val="6"/>
                <c:pt idx="0">
                  <c:v>bootup</c:v>
                </c:pt>
                <c:pt idx="1">
                  <c:v>compile</c:v>
                </c:pt>
                <c:pt idx="2">
                  <c:v>forkbench</c:v>
                </c:pt>
                <c:pt idx="3">
                  <c:v>mcached</c:v>
                </c:pt>
                <c:pt idx="4">
                  <c:v>mysql</c:v>
                </c:pt>
                <c:pt idx="5">
                  <c:v>shell</c:v>
                </c:pt>
              </c:strCache>
            </c:strRef>
          </c:cat>
          <c:val>
            <c:numRef>
              <c:f>'memfrac-apps'!$D$2:$D$7</c:f>
              <c:numCache>
                <c:formatCode>General</c:formatCode>
                <c:ptCount val="6"/>
                <c:pt idx="0">
                  <c:v>0.21550672300000001</c:v>
                </c:pt>
                <c:pt idx="1">
                  <c:v>0</c:v>
                </c:pt>
                <c:pt idx="2">
                  <c:v>0.61578032000000005</c:v>
                </c:pt>
                <c:pt idx="3">
                  <c:v>0</c:v>
                </c:pt>
                <c:pt idx="4">
                  <c:v>0</c:v>
                </c:pt>
                <c:pt idx="5">
                  <c:v>0.420163116</c:v>
                </c:pt>
              </c:numCache>
            </c:numRef>
          </c:val>
        </c:ser>
        <c:ser>
          <c:idx val="3"/>
          <c:order val="3"/>
          <c:tx>
            <c:strRef>
              <c:f>'memfrac-apps'!$E$1</c:f>
              <c:strCache>
                <c:ptCount val="1"/>
                <c:pt idx="0">
                  <c:v>Zero</c:v>
                </c:pt>
              </c:strCache>
            </c:strRef>
          </c:tx>
          <c:spPr>
            <a:solidFill>
              <a:srgbClr val="F2F2F2">
                <a:lumMod val="10000"/>
              </a:srgbClr>
            </a:solidFill>
            <a:ln w="19050" cap="flat" cmpd="sng" algn="ctr">
              <a:noFill/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cat>
            <c:strRef>
              <c:f>'memfrac-apps'!$A$2:$A$7</c:f>
              <c:strCache>
                <c:ptCount val="6"/>
                <c:pt idx="0">
                  <c:v>bootup</c:v>
                </c:pt>
                <c:pt idx="1">
                  <c:v>compile</c:v>
                </c:pt>
                <c:pt idx="2">
                  <c:v>forkbench</c:v>
                </c:pt>
                <c:pt idx="3">
                  <c:v>mcached</c:v>
                </c:pt>
                <c:pt idx="4">
                  <c:v>mysql</c:v>
                </c:pt>
                <c:pt idx="5">
                  <c:v>shell</c:v>
                </c:pt>
              </c:strCache>
            </c:strRef>
          </c:cat>
          <c:val>
            <c:numRef>
              <c:f>'memfrac-apps'!$E$2:$E$7</c:f>
              <c:numCache>
                <c:formatCode>General</c:formatCode>
                <c:ptCount val="6"/>
                <c:pt idx="0">
                  <c:v>0.23870643400000016</c:v>
                </c:pt>
                <c:pt idx="1">
                  <c:v>0.31888940300000046</c:v>
                </c:pt>
                <c:pt idx="2">
                  <c:v>7.1219780000000028E-3</c:v>
                </c:pt>
                <c:pt idx="3">
                  <c:v>9.144235399999999E-2</c:v>
                </c:pt>
                <c:pt idx="4">
                  <c:v>0.123376814</c:v>
                </c:pt>
                <c:pt idx="5">
                  <c:v>0.39053623000000015</c:v>
                </c:pt>
              </c:numCache>
            </c:numRef>
          </c:val>
        </c:ser>
        <c:overlap val="100"/>
        <c:axId val="79085568"/>
        <c:axId val="79087104"/>
      </c:barChart>
      <c:catAx>
        <c:axId val="79085568"/>
        <c:scaling>
          <c:orientation val="minMax"/>
        </c:scaling>
        <c:axPos val="b"/>
        <c:tickLblPos val="nextTo"/>
        <c:txPr>
          <a:bodyPr/>
          <a:lstStyle/>
          <a:p>
            <a:pPr>
              <a:defRPr sz="2000" b="0"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79087104"/>
        <c:crosses val="autoZero"/>
        <c:auto val="1"/>
        <c:lblAlgn val="ctr"/>
        <c:lblOffset val="100"/>
      </c:catAx>
      <c:valAx>
        <c:axId val="79087104"/>
        <c:scaling>
          <c:orientation val="minMax"/>
          <c:max val="1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sz="2400" b="0"/>
                </a:pPr>
                <a:r>
                  <a:rPr lang="en-US" sz="2400" b="0" dirty="0" smtClean="0"/>
                  <a:t>Fraction of Memory Traffic</a:t>
                </a:r>
                <a:endParaRPr lang="en-US" sz="2400" b="0" dirty="0"/>
              </a:p>
            </c:rich>
          </c:tx>
          <c:layout>
            <c:manualLayout>
              <c:xMode val="edge"/>
              <c:yMode val="edge"/>
              <c:x val="1.8954765934038292E-3"/>
              <c:y val="0.10116064536050649"/>
            </c:manualLayout>
          </c:layout>
        </c:title>
        <c:numFmt formatCode="#,##0.0" sourceLinked="0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79085568"/>
        <c:crosses val="autoZero"/>
        <c:crossBetween val="between"/>
        <c:majorUnit val="0.2"/>
      </c:valAx>
    </c:plotArea>
    <c:legend>
      <c:legendPos val="r"/>
      <c:layout>
        <c:manualLayout>
          <c:xMode val="edge"/>
          <c:yMode val="edge"/>
          <c:x val="0.1531738695652107"/>
          <c:y val="1.5424965261695234E-2"/>
          <c:w val="0.77868896341820593"/>
          <c:h val="9.4128025663459194E-2"/>
        </c:manualLayout>
      </c:layout>
      <c:txPr>
        <a:bodyPr/>
        <a:lstStyle/>
        <a:p>
          <a:pPr>
            <a:defRPr sz="2400"/>
          </a:pPr>
          <a:endParaRPr lang="en-US"/>
        </a:p>
      </c:txPr>
    </c:legend>
    <c:plotVisOnly val="1"/>
  </c:chart>
  <c:externalData r:id="rId2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0226042"/>
            <a:ext cx="21945600" cy="7056120"/>
          </a:xfrm>
        </p:spPr>
        <p:txBody>
          <a:bodyPr/>
          <a:lstStyle>
            <a:lvl1pPr algn="ctr">
              <a:defRPr sz="137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91840" y="18653760"/>
            <a:ext cx="15361920" cy="8412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5675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1350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7025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62700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8375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94050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09725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25400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B0AAB-F78E-4C81-9826-8D46ACE51E55}" type="datetimeFigureOut">
              <a:rPr lang="en-US" smtClean="0"/>
              <a:pPr/>
              <a:t>12/4/2013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32CB8-1DCA-412E-970C-15981906AB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B0AAB-F78E-4C81-9826-8D46ACE51E55}" type="datetimeFigureOut">
              <a:rPr lang="en-US" smtClean="0"/>
              <a:pPr/>
              <a:t>12/4/2013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32CB8-1DCA-412E-970C-15981906AB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910560" y="1318265"/>
            <a:ext cx="4937760" cy="2808732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97280" y="1318265"/>
            <a:ext cx="14447520" cy="280873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B0AAB-F78E-4C81-9826-8D46ACE51E55}" type="datetimeFigureOut">
              <a:rPr lang="en-US" smtClean="0"/>
              <a:pPr/>
              <a:t>12/4/2013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32CB8-1DCA-412E-970C-15981906AB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1520" y="6583680"/>
            <a:ext cx="20482560" cy="23774400"/>
          </a:xfrm>
        </p:spPr>
        <p:txBody>
          <a:bodyPr/>
          <a:lstStyle>
            <a:lvl1pPr>
              <a:buSzPct val="97000"/>
              <a:buFont typeface="Wingdings" pitchFamily="2" charset="2"/>
              <a:buChar char=""/>
              <a:defRPr/>
            </a:lvl1pPr>
            <a:lvl2pPr>
              <a:buFont typeface="Arial" pitchFamily="34" charset="0"/>
              <a:buChar char="•"/>
              <a:defRPr/>
            </a:lvl2pPr>
            <a:lvl3pPr>
              <a:buFont typeface="Wingdings" pitchFamily="2" charset="2"/>
              <a:buChar char=""/>
              <a:defRPr/>
            </a:lvl3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31455360"/>
            <a:ext cx="21945600" cy="146304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13502" tIns="156751" rIns="313502" bIns="156751"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6824960" y="31455360"/>
            <a:ext cx="5120640" cy="1463040"/>
          </a:xfrm>
        </p:spPr>
        <p:txBody>
          <a:bodyPr rIns="627004"/>
          <a:lstStyle>
            <a:lvl1pPr>
              <a:defRPr sz="62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A9532CB8-1DCA-412E-970C-15981906AB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3551" y="21153122"/>
            <a:ext cx="18653760" cy="6537960"/>
          </a:xfrm>
        </p:spPr>
        <p:txBody>
          <a:bodyPr anchor="t"/>
          <a:lstStyle>
            <a:lvl1pPr algn="l">
              <a:defRPr sz="137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3551" y="13952225"/>
            <a:ext cx="18653760" cy="7200898"/>
          </a:xfrm>
        </p:spPr>
        <p:txBody>
          <a:bodyPr anchor="b"/>
          <a:lstStyle>
            <a:lvl1pPr marL="0" indent="0">
              <a:buNone/>
              <a:defRPr sz="6900">
                <a:solidFill>
                  <a:schemeClr val="tx1">
                    <a:tint val="75000"/>
                  </a:schemeClr>
                </a:solidFill>
              </a:defRPr>
            </a:lvl1pPr>
            <a:lvl2pPr marL="1567510" indent="0">
              <a:buNone/>
              <a:defRPr sz="6200">
                <a:solidFill>
                  <a:schemeClr val="tx1">
                    <a:tint val="75000"/>
                  </a:schemeClr>
                </a:solidFill>
              </a:defRPr>
            </a:lvl2pPr>
            <a:lvl3pPr marL="3135020" indent="0">
              <a:buNone/>
              <a:defRPr sz="5500">
                <a:solidFill>
                  <a:schemeClr val="tx1">
                    <a:tint val="75000"/>
                  </a:schemeClr>
                </a:solidFill>
              </a:defRPr>
            </a:lvl3pPr>
            <a:lvl4pPr marL="4702531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4pPr>
            <a:lvl5pPr marL="6270041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5pPr>
            <a:lvl6pPr marL="7837551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6pPr>
            <a:lvl7pPr marL="9405061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7pPr>
            <a:lvl8pPr marL="10972571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8pPr>
            <a:lvl9pPr marL="12540082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B0AAB-F78E-4C81-9826-8D46ACE51E55}" type="datetimeFigureOut">
              <a:rPr lang="en-US" smtClean="0"/>
              <a:pPr/>
              <a:t>12/4/2013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32CB8-1DCA-412E-970C-15981906AB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7680963"/>
            <a:ext cx="9692640" cy="21724622"/>
          </a:xfrm>
        </p:spPr>
        <p:txBody>
          <a:bodyPr/>
          <a:lstStyle>
            <a:lvl1pPr>
              <a:defRPr sz="9600"/>
            </a:lvl1pPr>
            <a:lvl2pPr>
              <a:defRPr sz="8200"/>
            </a:lvl2pPr>
            <a:lvl3pPr>
              <a:defRPr sz="6900"/>
            </a:lvl3pPr>
            <a:lvl4pPr>
              <a:defRPr sz="6200"/>
            </a:lvl4pPr>
            <a:lvl5pPr>
              <a:defRPr sz="6200"/>
            </a:lvl5pPr>
            <a:lvl6pPr>
              <a:defRPr sz="6200"/>
            </a:lvl6pPr>
            <a:lvl7pPr>
              <a:defRPr sz="6200"/>
            </a:lvl7pPr>
            <a:lvl8pPr>
              <a:defRPr sz="6200"/>
            </a:lvl8pPr>
            <a:lvl9pPr>
              <a:defRPr sz="6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55680" y="7680963"/>
            <a:ext cx="9692640" cy="21724622"/>
          </a:xfrm>
        </p:spPr>
        <p:txBody>
          <a:bodyPr/>
          <a:lstStyle>
            <a:lvl1pPr>
              <a:defRPr sz="9600"/>
            </a:lvl1pPr>
            <a:lvl2pPr>
              <a:defRPr sz="8200"/>
            </a:lvl2pPr>
            <a:lvl3pPr>
              <a:defRPr sz="6900"/>
            </a:lvl3pPr>
            <a:lvl4pPr>
              <a:defRPr sz="6200"/>
            </a:lvl4pPr>
            <a:lvl5pPr>
              <a:defRPr sz="6200"/>
            </a:lvl5pPr>
            <a:lvl6pPr>
              <a:defRPr sz="6200"/>
            </a:lvl6pPr>
            <a:lvl7pPr>
              <a:defRPr sz="6200"/>
            </a:lvl7pPr>
            <a:lvl8pPr>
              <a:defRPr sz="6200"/>
            </a:lvl8pPr>
            <a:lvl9pPr>
              <a:defRPr sz="6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B0AAB-F78E-4C81-9826-8D46ACE51E55}" type="datetimeFigureOut">
              <a:rPr lang="en-US" smtClean="0"/>
              <a:pPr/>
              <a:t>12/4/2013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32CB8-1DCA-412E-970C-15981906AB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7368542"/>
            <a:ext cx="9696451" cy="3070858"/>
          </a:xfrm>
        </p:spPr>
        <p:txBody>
          <a:bodyPr anchor="b"/>
          <a:lstStyle>
            <a:lvl1pPr marL="0" indent="0">
              <a:buNone/>
              <a:defRPr sz="8200" b="1"/>
            </a:lvl1pPr>
            <a:lvl2pPr marL="1567510" indent="0">
              <a:buNone/>
              <a:defRPr sz="6900" b="1"/>
            </a:lvl2pPr>
            <a:lvl3pPr marL="3135020" indent="0">
              <a:buNone/>
              <a:defRPr sz="6200" b="1"/>
            </a:lvl3pPr>
            <a:lvl4pPr marL="4702531" indent="0">
              <a:buNone/>
              <a:defRPr sz="5500" b="1"/>
            </a:lvl4pPr>
            <a:lvl5pPr marL="6270041" indent="0">
              <a:buNone/>
              <a:defRPr sz="5500" b="1"/>
            </a:lvl5pPr>
            <a:lvl6pPr marL="7837551" indent="0">
              <a:buNone/>
              <a:defRPr sz="5500" b="1"/>
            </a:lvl6pPr>
            <a:lvl7pPr marL="9405061" indent="0">
              <a:buNone/>
              <a:defRPr sz="5500" b="1"/>
            </a:lvl7pPr>
            <a:lvl8pPr marL="10972571" indent="0">
              <a:buNone/>
              <a:defRPr sz="5500" b="1"/>
            </a:lvl8pPr>
            <a:lvl9pPr marL="12540082" indent="0">
              <a:buNone/>
              <a:defRPr sz="5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10439400"/>
            <a:ext cx="9696451" cy="18966182"/>
          </a:xfrm>
        </p:spPr>
        <p:txBody>
          <a:bodyPr/>
          <a:lstStyle>
            <a:lvl1pPr>
              <a:defRPr sz="8200"/>
            </a:lvl1pPr>
            <a:lvl2pPr>
              <a:defRPr sz="6900"/>
            </a:lvl2pPr>
            <a:lvl3pPr>
              <a:defRPr sz="6200"/>
            </a:lvl3pPr>
            <a:lvl4pPr>
              <a:defRPr sz="5500"/>
            </a:lvl4pPr>
            <a:lvl5pPr>
              <a:defRPr sz="5500"/>
            </a:lvl5pPr>
            <a:lvl6pPr>
              <a:defRPr sz="5500"/>
            </a:lvl6pPr>
            <a:lvl7pPr>
              <a:defRPr sz="5500"/>
            </a:lvl7pPr>
            <a:lvl8pPr>
              <a:defRPr sz="5500"/>
            </a:lvl8pPr>
            <a:lvl9pPr>
              <a:defRPr sz="5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148061" y="7368542"/>
            <a:ext cx="9700260" cy="3070858"/>
          </a:xfrm>
        </p:spPr>
        <p:txBody>
          <a:bodyPr anchor="b"/>
          <a:lstStyle>
            <a:lvl1pPr marL="0" indent="0">
              <a:buNone/>
              <a:defRPr sz="8200" b="1"/>
            </a:lvl1pPr>
            <a:lvl2pPr marL="1567510" indent="0">
              <a:buNone/>
              <a:defRPr sz="6900" b="1"/>
            </a:lvl2pPr>
            <a:lvl3pPr marL="3135020" indent="0">
              <a:buNone/>
              <a:defRPr sz="6200" b="1"/>
            </a:lvl3pPr>
            <a:lvl4pPr marL="4702531" indent="0">
              <a:buNone/>
              <a:defRPr sz="5500" b="1"/>
            </a:lvl4pPr>
            <a:lvl5pPr marL="6270041" indent="0">
              <a:buNone/>
              <a:defRPr sz="5500" b="1"/>
            </a:lvl5pPr>
            <a:lvl6pPr marL="7837551" indent="0">
              <a:buNone/>
              <a:defRPr sz="5500" b="1"/>
            </a:lvl6pPr>
            <a:lvl7pPr marL="9405061" indent="0">
              <a:buNone/>
              <a:defRPr sz="5500" b="1"/>
            </a:lvl7pPr>
            <a:lvl8pPr marL="10972571" indent="0">
              <a:buNone/>
              <a:defRPr sz="5500" b="1"/>
            </a:lvl8pPr>
            <a:lvl9pPr marL="12540082" indent="0">
              <a:buNone/>
              <a:defRPr sz="5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148061" y="10439400"/>
            <a:ext cx="9700260" cy="18966182"/>
          </a:xfrm>
        </p:spPr>
        <p:txBody>
          <a:bodyPr/>
          <a:lstStyle>
            <a:lvl1pPr>
              <a:defRPr sz="8200"/>
            </a:lvl1pPr>
            <a:lvl2pPr>
              <a:defRPr sz="6900"/>
            </a:lvl2pPr>
            <a:lvl3pPr>
              <a:defRPr sz="6200"/>
            </a:lvl3pPr>
            <a:lvl4pPr>
              <a:defRPr sz="5500"/>
            </a:lvl4pPr>
            <a:lvl5pPr>
              <a:defRPr sz="5500"/>
            </a:lvl5pPr>
            <a:lvl6pPr>
              <a:defRPr sz="5500"/>
            </a:lvl6pPr>
            <a:lvl7pPr>
              <a:defRPr sz="5500"/>
            </a:lvl7pPr>
            <a:lvl8pPr>
              <a:defRPr sz="5500"/>
            </a:lvl8pPr>
            <a:lvl9pPr>
              <a:defRPr sz="5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B0AAB-F78E-4C81-9826-8D46ACE51E55}" type="datetimeFigureOut">
              <a:rPr lang="en-US" smtClean="0"/>
              <a:pPr/>
              <a:t>12/4/2013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32CB8-1DCA-412E-970C-15981906AB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B0AAB-F78E-4C81-9826-8D46ACE51E55}" type="datetimeFigureOut">
              <a:rPr lang="en-US" smtClean="0"/>
              <a:pPr/>
              <a:t>12/4/2013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32CB8-1DCA-412E-970C-15981906AB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B0AAB-F78E-4C81-9826-8D46ACE51E55}" type="datetimeFigureOut">
              <a:rPr lang="en-US" smtClean="0"/>
              <a:pPr/>
              <a:t>12/4/2013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32CB8-1DCA-412E-970C-15981906AB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1" y="1310640"/>
            <a:ext cx="7219951" cy="5577840"/>
          </a:xfrm>
        </p:spPr>
        <p:txBody>
          <a:bodyPr anchor="b"/>
          <a:lstStyle>
            <a:lvl1pPr algn="l">
              <a:defRPr sz="6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80120" y="1310643"/>
            <a:ext cx="12268200" cy="28094942"/>
          </a:xfrm>
        </p:spPr>
        <p:txBody>
          <a:bodyPr/>
          <a:lstStyle>
            <a:lvl1pPr>
              <a:defRPr sz="11000"/>
            </a:lvl1pPr>
            <a:lvl2pPr>
              <a:defRPr sz="9600"/>
            </a:lvl2pPr>
            <a:lvl3pPr>
              <a:defRPr sz="8200"/>
            </a:lvl3pPr>
            <a:lvl4pPr>
              <a:defRPr sz="6900"/>
            </a:lvl4pPr>
            <a:lvl5pPr>
              <a:defRPr sz="6900"/>
            </a:lvl5pPr>
            <a:lvl6pPr>
              <a:defRPr sz="6900"/>
            </a:lvl6pPr>
            <a:lvl7pPr>
              <a:defRPr sz="6900"/>
            </a:lvl7pPr>
            <a:lvl8pPr>
              <a:defRPr sz="6900"/>
            </a:lvl8pPr>
            <a:lvl9pPr>
              <a:defRPr sz="6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1" y="6888483"/>
            <a:ext cx="7219951" cy="22517102"/>
          </a:xfrm>
        </p:spPr>
        <p:txBody>
          <a:bodyPr/>
          <a:lstStyle>
            <a:lvl1pPr marL="0" indent="0">
              <a:buNone/>
              <a:defRPr sz="4800"/>
            </a:lvl1pPr>
            <a:lvl2pPr marL="1567510" indent="0">
              <a:buNone/>
              <a:defRPr sz="4100"/>
            </a:lvl2pPr>
            <a:lvl3pPr marL="3135020" indent="0">
              <a:buNone/>
              <a:defRPr sz="3400"/>
            </a:lvl3pPr>
            <a:lvl4pPr marL="4702531" indent="0">
              <a:buNone/>
              <a:defRPr sz="3100"/>
            </a:lvl4pPr>
            <a:lvl5pPr marL="6270041" indent="0">
              <a:buNone/>
              <a:defRPr sz="3100"/>
            </a:lvl5pPr>
            <a:lvl6pPr marL="7837551" indent="0">
              <a:buNone/>
              <a:defRPr sz="3100"/>
            </a:lvl6pPr>
            <a:lvl7pPr marL="9405061" indent="0">
              <a:buNone/>
              <a:defRPr sz="3100"/>
            </a:lvl7pPr>
            <a:lvl8pPr marL="10972571" indent="0">
              <a:buNone/>
              <a:defRPr sz="3100"/>
            </a:lvl8pPr>
            <a:lvl9pPr marL="12540082" indent="0">
              <a:buNone/>
              <a:defRPr sz="3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B0AAB-F78E-4C81-9826-8D46ACE51E55}" type="datetimeFigureOut">
              <a:rPr lang="en-US" smtClean="0"/>
              <a:pPr/>
              <a:t>12/4/2013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32CB8-1DCA-412E-970C-15981906AB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01491" y="23042880"/>
            <a:ext cx="13167360" cy="2720342"/>
          </a:xfrm>
        </p:spPr>
        <p:txBody>
          <a:bodyPr anchor="b"/>
          <a:lstStyle>
            <a:lvl1pPr algn="l">
              <a:defRPr sz="6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01491" y="2941320"/>
            <a:ext cx="13167360" cy="19751040"/>
          </a:xfrm>
        </p:spPr>
        <p:txBody>
          <a:bodyPr/>
          <a:lstStyle>
            <a:lvl1pPr marL="0" indent="0">
              <a:buNone/>
              <a:defRPr sz="11000"/>
            </a:lvl1pPr>
            <a:lvl2pPr marL="1567510" indent="0">
              <a:buNone/>
              <a:defRPr sz="9600"/>
            </a:lvl2pPr>
            <a:lvl3pPr marL="3135020" indent="0">
              <a:buNone/>
              <a:defRPr sz="8200"/>
            </a:lvl3pPr>
            <a:lvl4pPr marL="4702531" indent="0">
              <a:buNone/>
              <a:defRPr sz="6900"/>
            </a:lvl4pPr>
            <a:lvl5pPr marL="6270041" indent="0">
              <a:buNone/>
              <a:defRPr sz="6900"/>
            </a:lvl5pPr>
            <a:lvl6pPr marL="7837551" indent="0">
              <a:buNone/>
              <a:defRPr sz="6900"/>
            </a:lvl6pPr>
            <a:lvl7pPr marL="9405061" indent="0">
              <a:buNone/>
              <a:defRPr sz="6900"/>
            </a:lvl7pPr>
            <a:lvl8pPr marL="10972571" indent="0">
              <a:buNone/>
              <a:defRPr sz="6900"/>
            </a:lvl8pPr>
            <a:lvl9pPr marL="12540082" indent="0">
              <a:buNone/>
              <a:defRPr sz="69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01491" y="25763222"/>
            <a:ext cx="13167360" cy="3863338"/>
          </a:xfrm>
        </p:spPr>
        <p:txBody>
          <a:bodyPr/>
          <a:lstStyle>
            <a:lvl1pPr marL="0" indent="0">
              <a:buNone/>
              <a:defRPr sz="4800"/>
            </a:lvl1pPr>
            <a:lvl2pPr marL="1567510" indent="0">
              <a:buNone/>
              <a:defRPr sz="4100"/>
            </a:lvl2pPr>
            <a:lvl3pPr marL="3135020" indent="0">
              <a:buNone/>
              <a:defRPr sz="3400"/>
            </a:lvl3pPr>
            <a:lvl4pPr marL="4702531" indent="0">
              <a:buNone/>
              <a:defRPr sz="3100"/>
            </a:lvl4pPr>
            <a:lvl5pPr marL="6270041" indent="0">
              <a:buNone/>
              <a:defRPr sz="3100"/>
            </a:lvl5pPr>
            <a:lvl6pPr marL="7837551" indent="0">
              <a:buNone/>
              <a:defRPr sz="3100"/>
            </a:lvl6pPr>
            <a:lvl7pPr marL="9405061" indent="0">
              <a:buNone/>
              <a:defRPr sz="3100"/>
            </a:lvl7pPr>
            <a:lvl8pPr marL="10972571" indent="0">
              <a:buNone/>
              <a:defRPr sz="3100"/>
            </a:lvl8pPr>
            <a:lvl9pPr marL="12540082" indent="0">
              <a:buNone/>
              <a:defRPr sz="3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B0AAB-F78E-4C81-9826-8D46ACE51E55}" type="datetimeFigureOut">
              <a:rPr lang="en-US" smtClean="0"/>
              <a:pPr/>
              <a:t>12/4/2013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32CB8-1DCA-412E-970C-15981906AB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21945600" cy="5120640"/>
          </a:xfrm>
          <a:prstGeom prst="rect">
            <a:avLst/>
          </a:prstGeom>
          <a:solidFill>
            <a:schemeClr val="tx1"/>
          </a:solidFill>
        </p:spPr>
        <p:txBody>
          <a:bodyPr vert="horz" lIns="1254008" tIns="156751" rIns="313502" bIns="156751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7680963"/>
            <a:ext cx="19751040" cy="21724622"/>
          </a:xfrm>
          <a:prstGeom prst="rect">
            <a:avLst/>
          </a:prstGeom>
        </p:spPr>
        <p:txBody>
          <a:bodyPr vert="horz" lIns="313502" tIns="156751" rIns="313502" bIns="15675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30510482"/>
            <a:ext cx="5120640" cy="1752600"/>
          </a:xfrm>
          <a:prstGeom prst="rect">
            <a:avLst/>
          </a:prstGeom>
        </p:spPr>
        <p:txBody>
          <a:bodyPr vert="horz" lIns="313502" tIns="156751" rIns="313502" bIns="156751" rtlCol="0" anchor="ctr"/>
          <a:lstStyle>
            <a:lvl1pPr algn="l">
              <a:defRPr sz="4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0B0AAB-F78E-4C81-9826-8D46ACE51E55}" type="datetimeFigureOut">
              <a:rPr lang="en-US" smtClean="0"/>
              <a:pPr/>
              <a:t>12/4/2013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498080" y="30510482"/>
            <a:ext cx="6949440" cy="1752600"/>
          </a:xfrm>
          <a:prstGeom prst="rect">
            <a:avLst/>
          </a:prstGeom>
        </p:spPr>
        <p:txBody>
          <a:bodyPr vert="horz" lIns="313502" tIns="156751" rIns="313502" bIns="156751" rtlCol="0" anchor="ctr"/>
          <a:lstStyle>
            <a:lvl1pPr algn="ctr">
              <a:defRPr sz="4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727680" y="30510482"/>
            <a:ext cx="5120640" cy="1752600"/>
          </a:xfrm>
          <a:prstGeom prst="rect">
            <a:avLst/>
          </a:prstGeom>
        </p:spPr>
        <p:txBody>
          <a:bodyPr vert="horz" lIns="313502" tIns="156751" rIns="313502" bIns="156751" rtlCol="0" anchor="ctr"/>
          <a:lstStyle>
            <a:lvl1pPr algn="r">
              <a:defRPr sz="4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532CB8-1DCA-412E-970C-15981906AB8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135020" rtl="0" eaLnBrk="1" latinLnBrk="0" hangingPunct="1">
        <a:spcBef>
          <a:spcPct val="0"/>
        </a:spcBef>
        <a:buNone/>
        <a:defRPr sz="151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1175633" indent="-1175633" algn="l" defTabSz="3135020" rtl="0" eaLnBrk="1" latinLnBrk="0" hangingPunct="1">
        <a:spcBef>
          <a:spcPct val="20000"/>
        </a:spcBef>
        <a:buFont typeface="Arial" pitchFamily="34" charset="0"/>
        <a:buChar char="•"/>
        <a:defRPr sz="11000" kern="1200">
          <a:solidFill>
            <a:schemeClr val="tx1"/>
          </a:solidFill>
          <a:latin typeface="+mn-lt"/>
          <a:ea typeface="+mn-ea"/>
          <a:cs typeface="+mn-cs"/>
        </a:defRPr>
      </a:lvl1pPr>
      <a:lvl2pPr marL="2547204" indent="-979694" algn="l" defTabSz="3135020" rtl="0" eaLnBrk="1" latinLnBrk="0" hangingPunct="1">
        <a:spcBef>
          <a:spcPct val="20000"/>
        </a:spcBef>
        <a:buFont typeface="Arial" pitchFamily="34" charset="0"/>
        <a:buChar char="–"/>
        <a:defRPr sz="9600" kern="1200">
          <a:solidFill>
            <a:schemeClr val="tx1"/>
          </a:solidFill>
          <a:latin typeface="+mn-lt"/>
          <a:ea typeface="+mn-ea"/>
          <a:cs typeface="+mn-cs"/>
        </a:defRPr>
      </a:lvl2pPr>
      <a:lvl3pPr marL="3918776" indent="-783755" algn="l" defTabSz="3135020" rtl="0" eaLnBrk="1" latinLnBrk="0" hangingPunct="1">
        <a:spcBef>
          <a:spcPct val="20000"/>
        </a:spcBef>
        <a:buFont typeface="Arial" pitchFamily="34" charset="0"/>
        <a:buChar char="•"/>
        <a:defRPr sz="8200" kern="1200">
          <a:solidFill>
            <a:schemeClr val="tx1"/>
          </a:solidFill>
          <a:latin typeface="+mn-lt"/>
          <a:ea typeface="+mn-ea"/>
          <a:cs typeface="+mn-cs"/>
        </a:defRPr>
      </a:lvl3pPr>
      <a:lvl4pPr marL="5486286" indent="-783755" algn="l" defTabSz="3135020" rtl="0" eaLnBrk="1" latinLnBrk="0" hangingPunct="1">
        <a:spcBef>
          <a:spcPct val="20000"/>
        </a:spcBef>
        <a:buFont typeface="Arial" pitchFamily="34" charset="0"/>
        <a:buChar char="–"/>
        <a:defRPr sz="6900" kern="1200">
          <a:solidFill>
            <a:schemeClr val="tx1"/>
          </a:solidFill>
          <a:latin typeface="+mn-lt"/>
          <a:ea typeface="+mn-ea"/>
          <a:cs typeface="+mn-cs"/>
        </a:defRPr>
      </a:lvl4pPr>
      <a:lvl5pPr marL="7053796" indent="-783755" algn="l" defTabSz="3135020" rtl="0" eaLnBrk="1" latinLnBrk="0" hangingPunct="1">
        <a:spcBef>
          <a:spcPct val="20000"/>
        </a:spcBef>
        <a:buFont typeface="Arial" pitchFamily="34" charset="0"/>
        <a:buChar char="»"/>
        <a:defRPr sz="6900" kern="1200">
          <a:solidFill>
            <a:schemeClr val="tx1"/>
          </a:solidFill>
          <a:latin typeface="+mn-lt"/>
          <a:ea typeface="+mn-ea"/>
          <a:cs typeface="+mn-cs"/>
        </a:defRPr>
      </a:lvl5pPr>
      <a:lvl6pPr marL="8621306" indent="-783755" algn="l" defTabSz="3135020" rtl="0" eaLnBrk="1" latinLnBrk="0" hangingPunct="1">
        <a:spcBef>
          <a:spcPct val="20000"/>
        </a:spcBef>
        <a:buFont typeface="Arial" pitchFamily="34" charset="0"/>
        <a:buChar char="•"/>
        <a:defRPr sz="6900" kern="1200">
          <a:solidFill>
            <a:schemeClr val="tx1"/>
          </a:solidFill>
          <a:latin typeface="+mn-lt"/>
          <a:ea typeface="+mn-ea"/>
          <a:cs typeface="+mn-cs"/>
        </a:defRPr>
      </a:lvl6pPr>
      <a:lvl7pPr marL="10188816" indent="-783755" algn="l" defTabSz="3135020" rtl="0" eaLnBrk="1" latinLnBrk="0" hangingPunct="1">
        <a:spcBef>
          <a:spcPct val="20000"/>
        </a:spcBef>
        <a:buFont typeface="Arial" pitchFamily="34" charset="0"/>
        <a:buChar char="•"/>
        <a:defRPr sz="6900" kern="1200">
          <a:solidFill>
            <a:schemeClr val="tx1"/>
          </a:solidFill>
          <a:latin typeface="+mn-lt"/>
          <a:ea typeface="+mn-ea"/>
          <a:cs typeface="+mn-cs"/>
        </a:defRPr>
      </a:lvl7pPr>
      <a:lvl8pPr marL="11756327" indent="-783755" algn="l" defTabSz="3135020" rtl="0" eaLnBrk="1" latinLnBrk="0" hangingPunct="1">
        <a:spcBef>
          <a:spcPct val="20000"/>
        </a:spcBef>
        <a:buFont typeface="Arial" pitchFamily="34" charset="0"/>
        <a:buChar char="•"/>
        <a:defRPr sz="6900" kern="1200">
          <a:solidFill>
            <a:schemeClr val="tx1"/>
          </a:solidFill>
          <a:latin typeface="+mn-lt"/>
          <a:ea typeface="+mn-ea"/>
          <a:cs typeface="+mn-cs"/>
        </a:defRPr>
      </a:lvl8pPr>
      <a:lvl9pPr marL="13323837" indent="-783755" algn="l" defTabSz="3135020" rtl="0" eaLnBrk="1" latinLnBrk="0" hangingPunct="1">
        <a:spcBef>
          <a:spcPct val="20000"/>
        </a:spcBef>
        <a:buFont typeface="Arial" pitchFamily="34" charset="0"/>
        <a:buChar char="•"/>
        <a:defRPr sz="6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135020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1pPr>
      <a:lvl2pPr marL="1567510" algn="l" defTabSz="3135020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2pPr>
      <a:lvl3pPr marL="3135020" algn="l" defTabSz="3135020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3pPr>
      <a:lvl4pPr marL="4702531" algn="l" defTabSz="3135020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4pPr>
      <a:lvl5pPr marL="6270041" algn="l" defTabSz="3135020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5pPr>
      <a:lvl6pPr marL="7837551" algn="l" defTabSz="3135020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6pPr>
      <a:lvl7pPr marL="9405061" algn="l" defTabSz="3135020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7pPr>
      <a:lvl8pPr marL="10972571" algn="l" defTabSz="3135020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8pPr>
      <a:lvl9pPr marL="12540082" algn="l" defTabSz="3135020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8" name="Straight Connector 267"/>
          <p:cNvCxnSpPr>
            <a:stCxn id="275" idx="0"/>
          </p:cNvCxnSpPr>
          <p:nvPr/>
        </p:nvCxnSpPr>
        <p:spPr>
          <a:xfrm rot="5400000" flipH="1" flipV="1">
            <a:off x="1219200" y="18332668"/>
            <a:ext cx="2286000" cy="0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9" name="Straight Connector 268"/>
          <p:cNvCxnSpPr/>
          <p:nvPr/>
        </p:nvCxnSpPr>
        <p:spPr>
          <a:xfrm rot="5400000" flipH="1" flipV="1">
            <a:off x="1676400" y="18332668"/>
            <a:ext cx="2286000" cy="0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0" name="Straight Connector 269"/>
          <p:cNvCxnSpPr/>
          <p:nvPr/>
        </p:nvCxnSpPr>
        <p:spPr>
          <a:xfrm rot="5400000" flipH="1" flipV="1">
            <a:off x="2133600" y="18332668"/>
            <a:ext cx="2286000" cy="0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1" name="Straight Connector 270"/>
          <p:cNvCxnSpPr/>
          <p:nvPr/>
        </p:nvCxnSpPr>
        <p:spPr>
          <a:xfrm rot="5400000" flipH="1" flipV="1">
            <a:off x="2590800" y="18332668"/>
            <a:ext cx="2286000" cy="0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2" name="Straight Connector 271"/>
          <p:cNvCxnSpPr/>
          <p:nvPr/>
        </p:nvCxnSpPr>
        <p:spPr>
          <a:xfrm rot="5400000" flipH="1" flipV="1">
            <a:off x="3048000" y="18332668"/>
            <a:ext cx="2286000" cy="0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4" name="Straight Connector 273"/>
          <p:cNvCxnSpPr/>
          <p:nvPr/>
        </p:nvCxnSpPr>
        <p:spPr>
          <a:xfrm rot="5400000" flipH="1" flipV="1">
            <a:off x="3505199" y="18332668"/>
            <a:ext cx="2286000" cy="0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5" name="Rounded Rectangle 274"/>
          <p:cNvSpPr/>
          <p:nvPr/>
        </p:nvSpPr>
        <p:spPr>
          <a:xfrm>
            <a:off x="2133600" y="19475668"/>
            <a:ext cx="457200" cy="762000"/>
          </a:xfrm>
          <a:prstGeom prst="roundRect">
            <a:avLst/>
          </a:prstGeom>
          <a:solidFill>
            <a:schemeClr val="tx1">
              <a:lumMod val="75000"/>
              <a:lumOff val="25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76" name="Rounded Rectangle 275"/>
          <p:cNvSpPr/>
          <p:nvPr/>
        </p:nvSpPr>
        <p:spPr>
          <a:xfrm>
            <a:off x="2590800" y="19475668"/>
            <a:ext cx="457200" cy="762000"/>
          </a:xfrm>
          <a:prstGeom prst="roundRect">
            <a:avLst/>
          </a:prstGeom>
          <a:solidFill>
            <a:schemeClr val="tx1">
              <a:lumMod val="75000"/>
              <a:lumOff val="25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77" name="Rounded Rectangle 276"/>
          <p:cNvSpPr/>
          <p:nvPr/>
        </p:nvSpPr>
        <p:spPr>
          <a:xfrm>
            <a:off x="3048000" y="19475668"/>
            <a:ext cx="457200" cy="762000"/>
          </a:xfrm>
          <a:prstGeom prst="roundRect">
            <a:avLst/>
          </a:prstGeom>
          <a:solidFill>
            <a:schemeClr val="tx1">
              <a:lumMod val="75000"/>
              <a:lumOff val="25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78" name="Rounded Rectangle 277"/>
          <p:cNvSpPr/>
          <p:nvPr/>
        </p:nvSpPr>
        <p:spPr>
          <a:xfrm>
            <a:off x="3505200" y="19475668"/>
            <a:ext cx="457200" cy="762000"/>
          </a:xfrm>
          <a:prstGeom prst="roundRect">
            <a:avLst/>
          </a:prstGeom>
          <a:solidFill>
            <a:schemeClr val="tx1">
              <a:lumMod val="75000"/>
              <a:lumOff val="25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79" name="Rounded Rectangle 278"/>
          <p:cNvSpPr/>
          <p:nvPr/>
        </p:nvSpPr>
        <p:spPr>
          <a:xfrm>
            <a:off x="3962400" y="19475668"/>
            <a:ext cx="457200" cy="762000"/>
          </a:xfrm>
          <a:prstGeom prst="roundRect">
            <a:avLst/>
          </a:prstGeom>
          <a:solidFill>
            <a:schemeClr val="tx1">
              <a:lumMod val="75000"/>
              <a:lumOff val="25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82" name="Rounded Rectangle 281"/>
          <p:cNvSpPr/>
          <p:nvPr/>
        </p:nvSpPr>
        <p:spPr>
          <a:xfrm>
            <a:off x="4419600" y="19475668"/>
            <a:ext cx="457200" cy="762000"/>
          </a:xfrm>
          <a:prstGeom prst="roundRect">
            <a:avLst/>
          </a:prstGeom>
          <a:solidFill>
            <a:schemeClr val="tx1">
              <a:lumMod val="75000"/>
              <a:lumOff val="25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4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36" name="Straight Arrow Connector 235"/>
          <p:cNvCxnSpPr>
            <a:stCxn id="231" idx="0"/>
          </p:cNvCxnSpPr>
          <p:nvPr/>
        </p:nvCxnSpPr>
        <p:spPr>
          <a:xfrm rot="16200000" flipV="1">
            <a:off x="6819503" y="16916003"/>
            <a:ext cx="1066800" cy="794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0" name="Rectangle 159"/>
          <p:cNvSpPr/>
          <p:nvPr/>
        </p:nvSpPr>
        <p:spPr>
          <a:xfrm>
            <a:off x="0" y="9677400"/>
            <a:ext cx="21945600" cy="5334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1" name="Straight Connector 210"/>
          <p:cNvCxnSpPr>
            <a:stCxn id="198" idx="0"/>
          </p:cNvCxnSpPr>
          <p:nvPr/>
        </p:nvCxnSpPr>
        <p:spPr>
          <a:xfrm rot="5400000" flipH="1" flipV="1">
            <a:off x="11049000" y="12192000"/>
            <a:ext cx="2286000" cy="0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5" name="Straight Connector 214"/>
          <p:cNvCxnSpPr/>
          <p:nvPr/>
        </p:nvCxnSpPr>
        <p:spPr>
          <a:xfrm rot="5400000" flipH="1" flipV="1">
            <a:off x="11506200" y="12192000"/>
            <a:ext cx="2286000" cy="0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5" name="Straight Connector 224"/>
          <p:cNvCxnSpPr/>
          <p:nvPr/>
        </p:nvCxnSpPr>
        <p:spPr>
          <a:xfrm rot="5400000" flipH="1" flipV="1">
            <a:off x="11963400" y="12192000"/>
            <a:ext cx="2286000" cy="0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7" name="Straight Connector 226"/>
          <p:cNvCxnSpPr/>
          <p:nvPr/>
        </p:nvCxnSpPr>
        <p:spPr>
          <a:xfrm rot="5400000" flipH="1" flipV="1">
            <a:off x="12420600" y="12192000"/>
            <a:ext cx="2286000" cy="0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8" name="Straight Connector 227"/>
          <p:cNvCxnSpPr/>
          <p:nvPr/>
        </p:nvCxnSpPr>
        <p:spPr>
          <a:xfrm rot="5400000" flipH="1" flipV="1">
            <a:off x="12877800" y="12192000"/>
            <a:ext cx="2286000" cy="0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9" name="Straight Connector 228"/>
          <p:cNvCxnSpPr/>
          <p:nvPr/>
        </p:nvCxnSpPr>
        <p:spPr>
          <a:xfrm rot="5400000" flipH="1" flipV="1">
            <a:off x="13334999" y="12192000"/>
            <a:ext cx="2286000" cy="0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6" name="Rectangle 285"/>
          <p:cNvSpPr/>
          <p:nvPr/>
        </p:nvSpPr>
        <p:spPr>
          <a:xfrm>
            <a:off x="0" y="22936200"/>
            <a:ext cx="21945600" cy="3810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7086600" y="0"/>
            <a:ext cx="14859000" cy="2362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640080" rtlCol="0" anchor="ctr"/>
          <a:lstStyle/>
          <a:p>
            <a:r>
              <a:rPr lang="en-US" sz="7200" b="1" dirty="0" smtClean="0">
                <a:latin typeface="+mj-lt"/>
              </a:rPr>
              <a:t>Fast and Energy-Efficient In-DRAM </a:t>
            </a:r>
          </a:p>
          <a:p>
            <a:r>
              <a:rPr lang="en-US" sz="7200" b="1" dirty="0" smtClean="0">
                <a:latin typeface="+mj-lt"/>
              </a:rPr>
              <a:t>Bulk Data Copy and Initialization</a:t>
            </a:r>
            <a:endParaRPr lang="en-US" sz="7200" b="1" dirty="0">
              <a:latin typeface="+mj-lt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7086600" cy="2362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500" b="1" dirty="0" smtClean="0">
                <a:solidFill>
                  <a:srgbClr val="FFFF00"/>
                </a:solidFill>
                <a:latin typeface="+mj-lt"/>
              </a:rPr>
              <a:t>RowClone</a:t>
            </a:r>
            <a:endParaRPr lang="en-US" sz="11500" b="1" dirty="0">
              <a:solidFill>
                <a:srgbClr val="FFFF00"/>
              </a:solidFill>
              <a:latin typeface="+mj-lt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2362200"/>
            <a:ext cx="21945600" cy="21336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chemeClr val="tx1"/>
                </a:solidFill>
              </a:rPr>
              <a:t>Vivek Seshadri, Yoongu Kim, Chris Fallin, Donghyuk Lee, Rachata Ausavarungnirun, Gennady Pekhimenko, Yixin Luo, Onur Mutlu, Phillip B. Gibbons*, Michael A. Kozuch*, Todd C. Mowry</a:t>
            </a:r>
          </a:p>
          <a:p>
            <a:pPr algn="ctr"/>
            <a:r>
              <a:rPr lang="en-US" sz="4000" b="1" dirty="0" smtClean="0">
                <a:solidFill>
                  <a:schemeClr val="tx1"/>
                </a:solidFill>
              </a:rPr>
              <a:t>Carnegie Mellon University	*Intel Pittsburgh</a:t>
            </a:r>
            <a:endParaRPr lang="en-US" sz="4000" b="1" dirty="0">
              <a:solidFill>
                <a:schemeClr val="tx1"/>
              </a:solidFill>
            </a:endParaRPr>
          </a:p>
        </p:txBody>
      </p:sp>
      <p:grpSp>
        <p:nvGrpSpPr>
          <p:cNvPr id="292" name="Group 291"/>
          <p:cNvGrpSpPr/>
          <p:nvPr/>
        </p:nvGrpSpPr>
        <p:grpSpPr>
          <a:xfrm>
            <a:off x="7200900" y="26898600"/>
            <a:ext cx="6857999" cy="5867400"/>
            <a:chOff x="7391400" y="26898600"/>
            <a:chExt cx="6857999" cy="5867400"/>
          </a:xfrm>
        </p:grpSpPr>
        <p:graphicFrame>
          <p:nvGraphicFramePr>
            <p:cNvPr id="14" name="Chart 13"/>
            <p:cNvGraphicFramePr/>
            <p:nvPr/>
          </p:nvGraphicFramePr>
          <p:xfrm>
            <a:off x="7391400" y="27736800"/>
            <a:ext cx="6857999" cy="50292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15" name="TextBox 14"/>
            <p:cNvSpPr txBox="1"/>
            <p:nvPr/>
          </p:nvSpPr>
          <p:spPr>
            <a:xfrm>
              <a:off x="8462798" y="26898600"/>
              <a:ext cx="4715202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5400" b="1" dirty="0" smtClean="0">
                  <a:solidFill>
                    <a:srgbClr val="C00000"/>
                  </a:solidFill>
                  <a:latin typeface="+mj-lt"/>
                  <a:cs typeface="Arial" pitchFamily="34" charset="0"/>
                </a:rPr>
                <a:t>Single Core Results</a:t>
              </a:r>
              <a:endParaRPr lang="en-US" sz="5400" b="1" dirty="0" smtClean="0">
                <a:solidFill>
                  <a:srgbClr val="C00000"/>
                </a:solidFill>
                <a:latin typeface="+mj-lt"/>
              </a:endParaRPr>
            </a:p>
          </p:txBody>
        </p:sp>
      </p:grpSp>
      <p:sp>
        <p:nvSpPr>
          <p:cNvPr id="27" name="TextBox 26"/>
          <p:cNvSpPr txBox="1"/>
          <p:nvPr/>
        </p:nvSpPr>
        <p:spPr>
          <a:xfrm>
            <a:off x="1409144" y="4754434"/>
            <a:ext cx="7699223" cy="923330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5400" b="1" dirty="0" smtClean="0">
                <a:solidFill>
                  <a:srgbClr val="C00000"/>
                </a:solidFill>
                <a:latin typeface="+mj-lt"/>
                <a:cs typeface="Arial" pitchFamily="34" charset="0"/>
              </a:rPr>
              <a:t>Memory Bandwidth Bottleneck</a:t>
            </a:r>
            <a:endParaRPr lang="en-US" sz="5400" b="1" dirty="0" smtClean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3255581" y="4770566"/>
            <a:ext cx="6791667" cy="923330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5400" b="1" dirty="0" smtClean="0">
                <a:solidFill>
                  <a:srgbClr val="C00000"/>
                </a:solidFill>
                <a:latin typeface="+mj-lt"/>
                <a:cs typeface="Arial" pitchFamily="34" charset="0"/>
              </a:rPr>
              <a:t>Bulk Copy and Initialization</a:t>
            </a:r>
            <a:endParaRPr lang="en-US" sz="5400" b="1" dirty="0" smtClean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33" name="Rounded Rectangle 32"/>
          <p:cNvSpPr/>
          <p:nvPr/>
        </p:nvSpPr>
        <p:spPr>
          <a:xfrm>
            <a:off x="7924800" y="5867400"/>
            <a:ext cx="990600" cy="2514600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4400" b="1" dirty="0" smtClean="0"/>
              <a:t>Memory</a:t>
            </a:r>
            <a:endParaRPr lang="en-US" sz="4400" b="1" dirty="0"/>
          </a:p>
        </p:txBody>
      </p:sp>
      <p:sp>
        <p:nvSpPr>
          <p:cNvPr id="34" name="Left-Right Arrow 33"/>
          <p:cNvSpPr/>
          <p:nvPr/>
        </p:nvSpPr>
        <p:spPr>
          <a:xfrm>
            <a:off x="4343400" y="6591300"/>
            <a:ext cx="3429000" cy="1066800"/>
          </a:xfrm>
          <a:prstGeom prst="leftRightArrow">
            <a:avLst>
              <a:gd name="adj1" fmla="val 71135"/>
              <a:gd name="adj2" fmla="val 35910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/>
              <a:t>Channel</a:t>
            </a:r>
            <a:endParaRPr lang="en-US" sz="4800" dirty="0"/>
          </a:p>
        </p:txBody>
      </p:sp>
      <p:grpSp>
        <p:nvGrpSpPr>
          <p:cNvPr id="38" name="Group 37"/>
          <p:cNvGrpSpPr/>
          <p:nvPr/>
        </p:nvGrpSpPr>
        <p:grpSpPr>
          <a:xfrm>
            <a:off x="1295400" y="6057900"/>
            <a:ext cx="1600200" cy="2133600"/>
            <a:chOff x="1143000" y="5943600"/>
            <a:chExt cx="1600200" cy="2133600"/>
          </a:xfrm>
        </p:grpSpPr>
        <p:sp>
          <p:nvSpPr>
            <p:cNvPr id="35" name="Rounded Rectangle 34"/>
            <p:cNvSpPr/>
            <p:nvPr/>
          </p:nvSpPr>
          <p:spPr>
            <a:xfrm>
              <a:off x="1143000" y="5943600"/>
              <a:ext cx="1600200" cy="990600"/>
            </a:xfrm>
            <a:prstGeom prst="round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 smtClean="0"/>
                <a:t>Core</a:t>
              </a:r>
              <a:endParaRPr lang="en-US" sz="4400" dirty="0"/>
            </a:p>
          </p:txBody>
        </p:sp>
        <p:sp>
          <p:nvSpPr>
            <p:cNvPr id="36" name="Rounded Rectangle 35"/>
            <p:cNvSpPr/>
            <p:nvPr/>
          </p:nvSpPr>
          <p:spPr>
            <a:xfrm>
              <a:off x="1143000" y="7086600"/>
              <a:ext cx="1600200" cy="990600"/>
            </a:xfrm>
            <a:prstGeom prst="round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 smtClean="0"/>
                <a:t>Core</a:t>
              </a:r>
              <a:endParaRPr lang="en-US" sz="4400" dirty="0"/>
            </a:p>
          </p:txBody>
        </p:sp>
      </p:grpSp>
      <p:sp>
        <p:nvSpPr>
          <p:cNvPr id="37" name="Rounded Rectangle 36"/>
          <p:cNvSpPr/>
          <p:nvPr/>
        </p:nvSpPr>
        <p:spPr>
          <a:xfrm>
            <a:off x="3048000" y="6591300"/>
            <a:ext cx="1143000" cy="1066800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/>
              <a:t>MC</a:t>
            </a:r>
            <a:endParaRPr lang="en-US" sz="4400" dirty="0"/>
          </a:p>
        </p:txBody>
      </p:sp>
      <p:sp>
        <p:nvSpPr>
          <p:cNvPr id="39" name="TextBox 38"/>
          <p:cNvSpPr txBox="1"/>
          <p:nvPr/>
        </p:nvSpPr>
        <p:spPr>
          <a:xfrm>
            <a:off x="685800" y="8541603"/>
            <a:ext cx="528381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Limited Bandwidth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6096000" y="8541603"/>
            <a:ext cx="345158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High Energy</a:t>
            </a:r>
          </a:p>
        </p:txBody>
      </p:sp>
      <p:cxnSp>
        <p:nvCxnSpPr>
          <p:cNvPr id="42" name="Shape 41"/>
          <p:cNvCxnSpPr>
            <a:stCxn id="39" idx="0"/>
            <a:endCxn id="34" idx="4"/>
          </p:cNvCxnSpPr>
          <p:nvPr/>
        </p:nvCxnSpPr>
        <p:spPr>
          <a:xfrm rot="5400000" flipH="1" flipV="1">
            <a:off x="3585348" y="7400463"/>
            <a:ext cx="883503" cy="1398778"/>
          </a:xfrm>
          <a:prstGeom prst="curvedConnector3">
            <a:avLst>
              <a:gd name="adj1" fmla="val 50000"/>
            </a:avLst>
          </a:prstGeom>
          <a:ln w="28575">
            <a:solidFill>
              <a:srgbClr val="C00000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urved Connector 48"/>
          <p:cNvCxnSpPr>
            <a:stCxn id="40" idx="0"/>
          </p:cNvCxnSpPr>
          <p:nvPr/>
        </p:nvCxnSpPr>
        <p:spPr>
          <a:xfrm rot="16200000" flipV="1">
            <a:off x="6764013" y="7483822"/>
            <a:ext cx="1037469" cy="1078093"/>
          </a:xfrm>
          <a:prstGeom prst="curvedConnector3">
            <a:avLst>
              <a:gd name="adj1" fmla="val 50000"/>
            </a:avLst>
          </a:prstGeom>
          <a:ln w="28575">
            <a:solidFill>
              <a:srgbClr val="C00000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Rounded Rectangle 50"/>
          <p:cNvSpPr/>
          <p:nvPr/>
        </p:nvSpPr>
        <p:spPr>
          <a:xfrm>
            <a:off x="11658600" y="5867400"/>
            <a:ext cx="1295400" cy="838200"/>
          </a:xfrm>
          <a:prstGeom prst="round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latin typeface="Consolas" pitchFamily="49" charset="0"/>
                <a:cs typeface="Consolas" pitchFamily="49" charset="0"/>
              </a:rPr>
              <a:t>abcdexyzjk</a:t>
            </a:r>
            <a:endParaRPr lang="en-US" sz="28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52" name="Rounded Rectangle 51"/>
          <p:cNvSpPr/>
          <p:nvPr/>
        </p:nvSpPr>
        <p:spPr>
          <a:xfrm>
            <a:off x="14173200" y="5867400"/>
            <a:ext cx="1295400" cy="838200"/>
          </a:xfrm>
          <a:prstGeom prst="roundRect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latin typeface="Consolas" pitchFamily="49" charset="0"/>
                <a:cs typeface="Consolas" pitchFamily="49" charset="0"/>
              </a:rPr>
              <a:t>abcdexyzjk</a:t>
            </a:r>
            <a:endParaRPr lang="en-US" sz="2800" dirty="0">
              <a:latin typeface="Consolas" pitchFamily="49" charset="0"/>
              <a:cs typeface="Consolas" pitchFamily="49" charset="0"/>
            </a:endParaRPr>
          </a:p>
        </p:txBody>
      </p:sp>
      <p:cxnSp>
        <p:nvCxnSpPr>
          <p:cNvPr id="54" name="Straight Arrow Connector 53"/>
          <p:cNvCxnSpPr>
            <a:stCxn id="51" idx="3"/>
            <a:endCxn id="52" idx="1"/>
          </p:cNvCxnSpPr>
          <p:nvPr/>
        </p:nvCxnSpPr>
        <p:spPr>
          <a:xfrm>
            <a:off x="12954000" y="6286500"/>
            <a:ext cx="1219200" cy="1588"/>
          </a:xfrm>
          <a:prstGeom prst="straightConnector1">
            <a:avLst/>
          </a:prstGeom>
          <a:ln w="28575">
            <a:solidFill>
              <a:schemeClr val="tx1">
                <a:lumMod val="75000"/>
                <a:lumOff val="25000"/>
              </a:schemeClr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Rounded Rectangle 54"/>
          <p:cNvSpPr/>
          <p:nvPr/>
        </p:nvSpPr>
        <p:spPr>
          <a:xfrm>
            <a:off x="19354800" y="5867400"/>
            <a:ext cx="1295400" cy="838200"/>
          </a:xfrm>
          <a:prstGeom prst="roundRect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latin typeface="Consolas" pitchFamily="49" charset="0"/>
                <a:cs typeface="Consolas" pitchFamily="49" charset="0"/>
              </a:rPr>
              <a:t>aaaaaaaaaa</a:t>
            </a:r>
            <a:endParaRPr lang="en-US" sz="28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17297400" y="5871002"/>
            <a:ext cx="48603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</a:t>
            </a:r>
            <a:endParaRPr lang="en-US" sz="28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58" name="Straight Arrow Connector 57"/>
          <p:cNvCxnSpPr>
            <a:stCxn id="56" idx="3"/>
            <a:endCxn id="55" idx="1"/>
          </p:cNvCxnSpPr>
          <p:nvPr/>
        </p:nvCxnSpPr>
        <p:spPr>
          <a:xfrm flipV="1">
            <a:off x="17783430" y="6286500"/>
            <a:ext cx="1571370" cy="1"/>
          </a:xfrm>
          <a:prstGeom prst="straightConnector1">
            <a:avLst/>
          </a:prstGeom>
          <a:ln w="28575">
            <a:solidFill>
              <a:schemeClr val="tx1">
                <a:lumMod val="75000"/>
                <a:lumOff val="25000"/>
              </a:schemeClr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11279259" y="6858000"/>
            <a:ext cx="10209141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› Triggered frequently by many applications</a:t>
            </a:r>
          </a:p>
          <a:p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› Consume high latency, bandwidth, and energy</a:t>
            </a:r>
          </a:p>
          <a:p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› Do not require any computation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6191427" y="9799766"/>
            <a:ext cx="9562746" cy="923330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5400" b="1" dirty="0" smtClean="0">
                <a:solidFill>
                  <a:srgbClr val="C00000"/>
                </a:solidFill>
                <a:latin typeface="+mj-lt"/>
                <a:cs typeface="Arial" pitchFamily="34" charset="0"/>
              </a:rPr>
              <a:t>DRAM Chip Organization and Operation</a:t>
            </a:r>
            <a:endParaRPr lang="en-US" sz="5400" b="1" dirty="0" smtClean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69" name="Rounded Rectangle 68"/>
          <p:cNvSpPr/>
          <p:nvPr/>
        </p:nvSpPr>
        <p:spPr>
          <a:xfrm>
            <a:off x="1676400" y="11049000"/>
            <a:ext cx="4800600" cy="3505200"/>
          </a:xfrm>
          <a:prstGeom prst="roundRect">
            <a:avLst>
              <a:gd name="adj" fmla="val 5683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1" name="Straight Arrow Connector 70"/>
          <p:cNvCxnSpPr/>
          <p:nvPr/>
        </p:nvCxnSpPr>
        <p:spPr>
          <a:xfrm rot="5400000">
            <a:off x="-534195" y="12850505"/>
            <a:ext cx="3658394" cy="794"/>
          </a:xfrm>
          <a:prstGeom prst="straightConnector1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 rot="16200000">
            <a:off x="-1316132" y="12288932"/>
            <a:ext cx="416370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Memory Channel</a:t>
            </a:r>
          </a:p>
        </p:txBody>
      </p:sp>
      <p:sp>
        <p:nvSpPr>
          <p:cNvPr id="73" name="Rounded Rectangle 72"/>
          <p:cNvSpPr/>
          <p:nvPr/>
        </p:nvSpPr>
        <p:spPr>
          <a:xfrm>
            <a:off x="1905000" y="11201400"/>
            <a:ext cx="685800" cy="3200400"/>
          </a:xfrm>
          <a:prstGeom prst="round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en-US" sz="4400" dirty="0" smtClean="0"/>
              <a:t>Chip I/O</a:t>
            </a:r>
            <a:endParaRPr lang="en-US" sz="4400" dirty="0"/>
          </a:p>
        </p:txBody>
      </p:sp>
      <p:cxnSp>
        <p:nvCxnSpPr>
          <p:cNvPr id="75" name="Straight Arrow Connector 74"/>
          <p:cNvCxnSpPr>
            <a:stCxn id="73" idx="1"/>
          </p:cNvCxnSpPr>
          <p:nvPr/>
        </p:nvCxnSpPr>
        <p:spPr>
          <a:xfrm rot="10800000">
            <a:off x="1295400" y="12801600"/>
            <a:ext cx="609600" cy="1588"/>
          </a:xfrm>
          <a:prstGeom prst="straightConnector1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/>
          <p:cNvCxnSpPr/>
          <p:nvPr/>
        </p:nvCxnSpPr>
        <p:spPr>
          <a:xfrm rot="10800000">
            <a:off x="2590800" y="12801600"/>
            <a:ext cx="3657600" cy="1588"/>
          </a:xfrm>
          <a:prstGeom prst="straightConnector1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Rounded Rectangle 78"/>
          <p:cNvSpPr/>
          <p:nvPr/>
        </p:nvSpPr>
        <p:spPr>
          <a:xfrm>
            <a:off x="2819400" y="11201400"/>
            <a:ext cx="1600200" cy="1295400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ounded Rectangle 79"/>
          <p:cNvSpPr/>
          <p:nvPr/>
        </p:nvSpPr>
        <p:spPr>
          <a:xfrm>
            <a:off x="4648200" y="11201400"/>
            <a:ext cx="1600200" cy="1295400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</a:rPr>
              <a:t>Bank</a:t>
            </a:r>
            <a:endParaRPr lang="en-US" sz="4400" dirty="0">
              <a:solidFill>
                <a:schemeClr val="tx1"/>
              </a:solidFill>
            </a:endParaRPr>
          </a:p>
        </p:txBody>
      </p:sp>
      <p:sp>
        <p:nvSpPr>
          <p:cNvPr id="81" name="Rounded Rectangle 80"/>
          <p:cNvSpPr/>
          <p:nvPr/>
        </p:nvSpPr>
        <p:spPr>
          <a:xfrm>
            <a:off x="2819400" y="13106400"/>
            <a:ext cx="1600200" cy="1295400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Rounded Rectangle 81"/>
          <p:cNvSpPr/>
          <p:nvPr/>
        </p:nvSpPr>
        <p:spPr>
          <a:xfrm>
            <a:off x="4648200" y="13106400"/>
            <a:ext cx="1600200" cy="1295400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5" name="Straight Connector 84"/>
          <p:cNvCxnSpPr>
            <a:stCxn id="80" idx="2"/>
            <a:endCxn id="82" idx="0"/>
          </p:cNvCxnSpPr>
          <p:nvPr/>
        </p:nvCxnSpPr>
        <p:spPr>
          <a:xfrm rot="5400000">
            <a:off x="5143500" y="12801600"/>
            <a:ext cx="609600" cy="0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>
            <a:stCxn id="79" idx="2"/>
            <a:endCxn id="81" idx="0"/>
          </p:cNvCxnSpPr>
          <p:nvPr/>
        </p:nvCxnSpPr>
        <p:spPr>
          <a:xfrm rot="5400000">
            <a:off x="3314700" y="12801600"/>
            <a:ext cx="609600" cy="0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Rounded Rectangle 90"/>
          <p:cNvSpPr/>
          <p:nvPr/>
        </p:nvSpPr>
        <p:spPr>
          <a:xfrm>
            <a:off x="7696200" y="11125200"/>
            <a:ext cx="3200400" cy="3276600"/>
          </a:xfrm>
          <a:prstGeom prst="roundRect">
            <a:avLst>
              <a:gd name="adj" fmla="val 4365"/>
            </a:avLst>
          </a:prstGeom>
          <a:solidFill>
            <a:schemeClr val="bg2">
              <a:lumMod val="90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Rounded Rectangle 91"/>
          <p:cNvSpPr/>
          <p:nvPr/>
        </p:nvSpPr>
        <p:spPr>
          <a:xfrm>
            <a:off x="7848600" y="13563600"/>
            <a:ext cx="2895600" cy="6858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dirty="0" smtClean="0"/>
              <a:t>Bank I/O</a:t>
            </a:r>
            <a:endParaRPr lang="en-US" sz="4400" dirty="0"/>
          </a:p>
        </p:txBody>
      </p:sp>
      <p:sp>
        <p:nvSpPr>
          <p:cNvPr id="93" name="Rounded Rectangle 92"/>
          <p:cNvSpPr/>
          <p:nvPr/>
        </p:nvSpPr>
        <p:spPr>
          <a:xfrm>
            <a:off x="7848600" y="12420600"/>
            <a:ext cx="2895600" cy="990600"/>
          </a:xfrm>
          <a:prstGeom prst="roundRect">
            <a:avLst>
              <a:gd name="adj" fmla="val 7118"/>
            </a:avLst>
          </a:prstGeom>
          <a:solidFill>
            <a:schemeClr val="bg2">
              <a:lumMod val="50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Rounded Rectangle 93"/>
          <p:cNvSpPr/>
          <p:nvPr/>
        </p:nvSpPr>
        <p:spPr>
          <a:xfrm>
            <a:off x="7848600" y="11277600"/>
            <a:ext cx="2895600" cy="990600"/>
          </a:xfrm>
          <a:prstGeom prst="roundRect">
            <a:avLst>
              <a:gd name="adj" fmla="val 7118"/>
            </a:avLst>
          </a:prstGeom>
          <a:solidFill>
            <a:schemeClr val="bg2">
              <a:lumMod val="50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</a:rPr>
              <a:t>Subarray</a:t>
            </a:r>
            <a:endParaRPr lang="en-US" sz="4400" dirty="0">
              <a:solidFill>
                <a:schemeClr val="tx1"/>
              </a:solidFill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 rot="16200000" flipH="1">
            <a:off x="5943600" y="12649200"/>
            <a:ext cx="1905000" cy="1600200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 flipV="1">
            <a:off x="6324601" y="11125202"/>
            <a:ext cx="1447801" cy="228597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Oval 101"/>
          <p:cNvSpPr/>
          <p:nvPr/>
        </p:nvSpPr>
        <p:spPr>
          <a:xfrm>
            <a:off x="12420600" y="11277600"/>
            <a:ext cx="457200" cy="457200"/>
          </a:xfrm>
          <a:prstGeom prst="ellipse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/>
          <p:cNvSpPr/>
          <p:nvPr/>
        </p:nvSpPr>
        <p:spPr>
          <a:xfrm>
            <a:off x="12877800" y="11277600"/>
            <a:ext cx="457200" cy="457200"/>
          </a:xfrm>
          <a:prstGeom prst="ellipse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Oval 104"/>
          <p:cNvSpPr/>
          <p:nvPr/>
        </p:nvSpPr>
        <p:spPr>
          <a:xfrm>
            <a:off x="13335000" y="11277600"/>
            <a:ext cx="457200" cy="457200"/>
          </a:xfrm>
          <a:prstGeom prst="ellipse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105"/>
          <p:cNvSpPr/>
          <p:nvPr/>
        </p:nvSpPr>
        <p:spPr>
          <a:xfrm>
            <a:off x="13792200" y="11277600"/>
            <a:ext cx="457200" cy="457200"/>
          </a:xfrm>
          <a:prstGeom prst="ellipse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Oval 106"/>
          <p:cNvSpPr/>
          <p:nvPr/>
        </p:nvSpPr>
        <p:spPr>
          <a:xfrm>
            <a:off x="14249400" y="11277600"/>
            <a:ext cx="457200" cy="457200"/>
          </a:xfrm>
          <a:prstGeom prst="ellipse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Oval 110"/>
          <p:cNvSpPr/>
          <p:nvPr/>
        </p:nvSpPr>
        <p:spPr>
          <a:xfrm>
            <a:off x="12420600" y="11734800"/>
            <a:ext cx="457200" cy="457200"/>
          </a:xfrm>
          <a:prstGeom prst="ellipse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Oval 111"/>
          <p:cNvSpPr/>
          <p:nvPr/>
        </p:nvSpPr>
        <p:spPr>
          <a:xfrm>
            <a:off x="12877800" y="11734800"/>
            <a:ext cx="457200" cy="457200"/>
          </a:xfrm>
          <a:prstGeom prst="ellipse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Oval 112"/>
          <p:cNvSpPr/>
          <p:nvPr/>
        </p:nvSpPr>
        <p:spPr>
          <a:xfrm>
            <a:off x="13335000" y="11734800"/>
            <a:ext cx="457200" cy="457200"/>
          </a:xfrm>
          <a:prstGeom prst="ellipse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Oval 113"/>
          <p:cNvSpPr/>
          <p:nvPr/>
        </p:nvSpPr>
        <p:spPr>
          <a:xfrm>
            <a:off x="13792200" y="11734800"/>
            <a:ext cx="457200" cy="457200"/>
          </a:xfrm>
          <a:prstGeom prst="ellipse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Oval 114"/>
          <p:cNvSpPr/>
          <p:nvPr/>
        </p:nvSpPr>
        <p:spPr>
          <a:xfrm>
            <a:off x="14249400" y="11734800"/>
            <a:ext cx="457200" cy="457200"/>
          </a:xfrm>
          <a:prstGeom prst="ellipse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100"/>
          <p:cNvSpPr/>
          <p:nvPr/>
        </p:nvSpPr>
        <p:spPr>
          <a:xfrm>
            <a:off x="11963400" y="11277600"/>
            <a:ext cx="457200" cy="457200"/>
          </a:xfrm>
          <a:prstGeom prst="ellipse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val 109"/>
          <p:cNvSpPr/>
          <p:nvPr/>
        </p:nvSpPr>
        <p:spPr>
          <a:xfrm>
            <a:off x="11963400" y="11734800"/>
            <a:ext cx="457200" cy="457200"/>
          </a:xfrm>
          <a:prstGeom prst="ellipse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54" name="Group 153"/>
          <p:cNvGrpSpPr/>
          <p:nvPr/>
        </p:nvGrpSpPr>
        <p:grpSpPr>
          <a:xfrm>
            <a:off x="11963400" y="12192000"/>
            <a:ext cx="2743200" cy="457200"/>
            <a:chOff x="11963400" y="12192000"/>
            <a:chExt cx="2743200" cy="457200"/>
          </a:xfrm>
        </p:grpSpPr>
        <p:sp>
          <p:nvSpPr>
            <p:cNvPr id="117" name="Oval 116"/>
            <p:cNvSpPr/>
            <p:nvPr/>
          </p:nvSpPr>
          <p:spPr>
            <a:xfrm>
              <a:off x="12420600" y="12192000"/>
              <a:ext cx="457200" cy="457200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Oval 117"/>
            <p:cNvSpPr/>
            <p:nvPr/>
          </p:nvSpPr>
          <p:spPr>
            <a:xfrm>
              <a:off x="12877800" y="12192000"/>
              <a:ext cx="457200" cy="457200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Oval 119"/>
            <p:cNvSpPr/>
            <p:nvPr/>
          </p:nvSpPr>
          <p:spPr>
            <a:xfrm>
              <a:off x="13792200" y="12192000"/>
              <a:ext cx="457200" cy="457200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Oval 120"/>
            <p:cNvSpPr/>
            <p:nvPr/>
          </p:nvSpPr>
          <p:spPr>
            <a:xfrm>
              <a:off x="14249400" y="12192000"/>
              <a:ext cx="457200" cy="457200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Oval 115"/>
            <p:cNvSpPr/>
            <p:nvPr/>
          </p:nvSpPr>
          <p:spPr>
            <a:xfrm>
              <a:off x="11963400" y="12192000"/>
              <a:ext cx="457200" cy="457200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Oval 118"/>
            <p:cNvSpPr/>
            <p:nvPr/>
          </p:nvSpPr>
          <p:spPr>
            <a:xfrm>
              <a:off x="13335000" y="12192000"/>
              <a:ext cx="457200" cy="4572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2" name="Oval 121"/>
          <p:cNvSpPr/>
          <p:nvPr/>
        </p:nvSpPr>
        <p:spPr>
          <a:xfrm>
            <a:off x="11963400" y="12649200"/>
            <a:ext cx="457200" cy="457200"/>
          </a:xfrm>
          <a:prstGeom prst="ellipse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Oval 122"/>
          <p:cNvSpPr/>
          <p:nvPr/>
        </p:nvSpPr>
        <p:spPr>
          <a:xfrm>
            <a:off x="12420600" y="12649200"/>
            <a:ext cx="457200" cy="457200"/>
          </a:xfrm>
          <a:prstGeom prst="ellipse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Oval 123"/>
          <p:cNvSpPr/>
          <p:nvPr/>
        </p:nvSpPr>
        <p:spPr>
          <a:xfrm>
            <a:off x="12877800" y="12649200"/>
            <a:ext cx="457200" cy="457200"/>
          </a:xfrm>
          <a:prstGeom prst="ellipse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Oval 124"/>
          <p:cNvSpPr/>
          <p:nvPr/>
        </p:nvSpPr>
        <p:spPr>
          <a:xfrm>
            <a:off x="13335000" y="12649200"/>
            <a:ext cx="457200" cy="457200"/>
          </a:xfrm>
          <a:prstGeom prst="ellipse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Oval 125"/>
          <p:cNvSpPr/>
          <p:nvPr/>
        </p:nvSpPr>
        <p:spPr>
          <a:xfrm>
            <a:off x="13792200" y="12649200"/>
            <a:ext cx="457200" cy="457200"/>
          </a:xfrm>
          <a:prstGeom prst="ellipse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Oval 126"/>
          <p:cNvSpPr/>
          <p:nvPr/>
        </p:nvSpPr>
        <p:spPr>
          <a:xfrm>
            <a:off x="14249400" y="12649200"/>
            <a:ext cx="457200" cy="457200"/>
          </a:xfrm>
          <a:prstGeom prst="ellipse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8" name="Straight Connector 137"/>
          <p:cNvCxnSpPr>
            <a:endCxn id="101" idx="1"/>
          </p:cNvCxnSpPr>
          <p:nvPr/>
        </p:nvCxnSpPr>
        <p:spPr>
          <a:xfrm>
            <a:off x="10744200" y="11277599"/>
            <a:ext cx="1286155" cy="66956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Straight Connector 140"/>
          <p:cNvCxnSpPr/>
          <p:nvPr/>
        </p:nvCxnSpPr>
        <p:spPr>
          <a:xfrm rot="16200000" flipH="1">
            <a:off x="10610453" y="12401947"/>
            <a:ext cx="1553648" cy="1286155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4" name="TextBox 143"/>
          <p:cNvSpPr txBox="1"/>
          <p:nvPr/>
        </p:nvSpPr>
        <p:spPr>
          <a:xfrm>
            <a:off x="11887200" y="14165759"/>
            <a:ext cx="2895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Row Buffer</a:t>
            </a:r>
          </a:p>
        </p:txBody>
      </p:sp>
      <p:sp>
        <p:nvSpPr>
          <p:cNvPr id="145" name="Rectangle 144"/>
          <p:cNvSpPr/>
          <p:nvPr/>
        </p:nvSpPr>
        <p:spPr>
          <a:xfrm>
            <a:off x="11887200" y="11201400"/>
            <a:ext cx="2895600" cy="609600"/>
          </a:xfrm>
          <a:prstGeom prst="rect">
            <a:avLst/>
          </a:prstGeom>
          <a:solidFill>
            <a:schemeClr val="tx1">
              <a:lumMod val="75000"/>
              <a:lumOff val="25000"/>
              <a:alpha val="40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TextBox 145"/>
          <p:cNvSpPr txBox="1"/>
          <p:nvPr/>
        </p:nvSpPr>
        <p:spPr>
          <a:xfrm>
            <a:off x="15468600" y="10889159"/>
            <a:ext cx="619150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Row of DRAM cells (8Kb)</a:t>
            </a:r>
          </a:p>
        </p:txBody>
      </p:sp>
      <p:cxnSp>
        <p:nvCxnSpPr>
          <p:cNvPr id="151" name="Straight Arrow Connector 150"/>
          <p:cNvCxnSpPr>
            <a:stCxn id="145" idx="3"/>
            <a:endCxn id="146" idx="1"/>
          </p:cNvCxnSpPr>
          <p:nvPr/>
        </p:nvCxnSpPr>
        <p:spPr>
          <a:xfrm flipV="1">
            <a:off x="14782800" y="11273880"/>
            <a:ext cx="685800" cy="232320"/>
          </a:xfrm>
          <a:prstGeom prst="straightConnector1">
            <a:avLst/>
          </a:prstGeom>
          <a:ln w="28575">
            <a:solidFill>
              <a:schemeClr val="tx1">
                <a:lumMod val="75000"/>
                <a:lumOff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Curved Connector 155"/>
          <p:cNvCxnSpPr>
            <a:stCxn id="121" idx="6"/>
            <a:endCxn id="149" idx="3"/>
          </p:cNvCxnSpPr>
          <p:nvPr/>
        </p:nvCxnSpPr>
        <p:spPr>
          <a:xfrm>
            <a:off x="14706600" y="12420600"/>
            <a:ext cx="76200" cy="1301968"/>
          </a:xfrm>
          <a:prstGeom prst="curvedConnector3">
            <a:avLst>
              <a:gd name="adj1" fmla="val 800000"/>
            </a:avLst>
          </a:prstGeom>
          <a:ln w="38100">
            <a:solidFill>
              <a:srgbClr val="C00000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9" name="TextBox 158"/>
          <p:cNvSpPr txBox="1"/>
          <p:nvPr/>
        </p:nvSpPr>
        <p:spPr>
          <a:xfrm>
            <a:off x="15544800" y="11887200"/>
            <a:ext cx="61722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Even a single cell (orange) access transfers an entire row of data from the  cells to the row buffer.</a:t>
            </a:r>
          </a:p>
        </p:txBody>
      </p:sp>
      <p:sp>
        <p:nvSpPr>
          <p:cNvPr id="164" name="TextBox 163"/>
          <p:cNvSpPr txBox="1"/>
          <p:nvPr/>
        </p:nvSpPr>
        <p:spPr>
          <a:xfrm>
            <a:off x="2285968" y="15271045"/>
            <a:ext cx="9022726" cy="923330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5400" b="1" dirty="0" smtClean="0">
                <a:solidFill>
                  <a:srgbClr val="C00000"/>
                </a:solidFill>
                <a:latin typeface="+mj-lt"/>
                <a:cs typeface="Arial" pitchFamily="34" charset="0"/>
              </a:rPr>
              <a:t>RowClone – Fast Parallel Mode (FPM)</a:t>
            </a:r>
            <a:endParaRPr lang="en-US" sz="5400" b="1" dirty="0" smtClean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165" name="Oval 164"/>
          <p:cNvSpPr/>
          <p:nvPr/>
        </p:nvSpPr>
        <p:spPr>
          <a:xfrm>
            <a:off x="7010400" y="16535400"/>
            <a:ext cx="685800" cy="695742"/>
          </a:xfrm>
          <a:prstGeom prst="ellipse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latin typeface="Arial" pitchFamily="34" charset="0"/>
                <a:cs typeface="Arial" pitchFamily="34" charset="0"/>
              </a:rPr>
              <a:t>0</a:t>
            </a:r>
            <a:endParaRPr lang="en-US" sz="44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73" name="Straight Arrow Connector 172"/>
          <p:cNvCxnSpPr/>
          <p:nvPr/>
        </p:nvCxnSpPr>
        <p:spPr>
          <a:xfrm>
            <a:off x="7924800" y="17459742"/>
            <a:ext cx="3886200" cy="1588"/>
          </a:xfrm>
          <a:prstGeom prst="straightConnector1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" name="TextBox 173"/>
          <p:cNvSpPr txBox="1"/>
          <p:nvPr/>
        </p:nvSpPr>
        <p:spPr>
          <a:xfrm>
            <a:off x="8153400" y="16698992"/>
            <a:ext cx="3523722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Activate when</a:t>
            </a:r>
          </a:p>
          <a:p>
            <a:pPr algn="ctr"/>
            <a:r>
              <a:rPr lang="en-US" sz="4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p</a:t>
            </a:r>
            <a:r>
              <a:rPr lang="en-US" sz="4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recharged</a:t>
            </a:r>
            <a:endParaRPr lang="en-US" sz="44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181" name="Straight Arrow Connector 180"/>
          <p:cNvCxnSpPr/>
          <p:nvPr/>
        </p:nvCxnSpPr>
        <p:spPr>
          <a:xfrm>
            <a:off x="7924800" y="19822736"/>
            <a:ext cx="3886200" cy="1588"/>
          </a:xfrm>
          <a:prstGeom prst="straightConnector1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2" name="TextBox 181"/>
          <p:cNvSpPr txBox="1"/>
          <p:nvPr/>
        </p:nvSpPr>
        <p:spPr>
          <a:xfrm>
            <a:off x="8153400" y="19061986"/>
            <a:ext cx="3523722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Activate when</a:t>
            </a:r>
          </a:p>
          <a:p>
            <a:pPr algn="ctr"/>
            <a:r>
              <a:rPr lang="en-US" sz="4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activated</a:t>
            </a:r>
          </a:p>
        </p:txBody>
      </p:sp>
      <p:sp>
        <p:nvSpPr>
          <p:cNvPr id="128" name="TextBox 127"/>
          <p:cNvSpPr txBox="1"/>
          <p:nvPr/>
        </p:nvSpPr>
        <p:spPr>
          <a:xfrm>
            <a:off x="300080" y="16385501"/>
            <a:ext cx="587212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4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-step row-to-row copy</a:t>
            </a:r>
          </a:p>
        </p:txBody>
      </p:sp>
      <p:sp>
        <p:nvSpPr>
          <p:cNvPr id="129" name="Oval 128"/>
          <p:cNvSpPr/>
          <p:nvPr/>
        </p:nvSpPr>
        <p:spPr>
          <a:xfrm>
            <a:off x="2590800" y="17376101"/>
            <a:ext cx="457200" cy="457200"/>
          </a:xfrm>
          <a:prstGeom prst="ellipse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r</a:t>
            </a:r>
            <a:endParaRPr lang="en-US" sz="4000" dirty="0"/>
          </a:p>
        </p:txBody>
      </p:sp>
      <p:sp>
        <p:nvSpPr>
          <p:cNvPr id="130" name="Oval 129"/>
          <p:cNvSpPr/>
          <p:nvPr/>
        </p:nvSpPr>
        <p:spPr>
          <a:xfrm>
            <a:off x="3048000" y="17376101"/>
            <a:ext cx="457200" cy="457200"/>
          </a:xfrm>
          <a:prstGeom prst="ellipse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c</a:t>
            </a:r>
            <a:endParaRPr lang="en-US" sz="4000" dirty="0"/>
          </a:p>
        </p:txBody>
      </p:sp>
      <p:sp>
        <p:nvSpPr>
          <p:cNvPr id="131" name="Oval 130"/>
          <p:cNvSpPr/>
          <p:nvPr/>
        </p:nvSpPr>
        <p:spPr>
          <a:xfrm>
            <a:off x="3505200" y="17376101"/>
            <a:ext cx="457200" cy="457200"/>
          </a:xfrm>
          <a:prstGeom prst="ellipse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r</a:t>
            </a:r>
            <a:endParaRPr lang="en-US" sz="4000" dirty="0"/>
          </a:p>
        </p:txBody>
      </p:sp>
      <p:sp>
        <p:nvSpPr>
          <p:cNvPr id="139" name="Oval 138"/>
          <p:cNvSpPr/>
          <p:nvPr/>
        </p:nvSpPr>
        <p:spPr>
          <a:xfrm>
            <a:off x="3962400" y="17376101"/>
            <a:ext cx="457200" cy="457200"/>
          </a:xfrm>
          <a:prstGeom prst="ellipse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o</a:t>
            </a:r>
            <a:endParaRPr lang="en-US" sz="4000" dirty="0"/>
          </a:p>
        </p:txBody>
      </p:sp>
      <p:sp>
        <p:nvSpPr>
          <p:cNvPr id="140" name="Oval 139"/>
          <p:cNvSpPr/>
          <p:nvPr/>
        </p:nvSpPr>
        <p:spPr>
          <a:xfrm>
            <a:off x="4419600" y="17376101"/>
            <a:ext cx="457200" cy="457200"/>
          </a:xfrm>
          <a:prstGeom prst="ellipse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w</a:t>
            </a:r>
            <a:endParaRPr lang="en-US" sz="4000" dirty="0"/>
          </a:p>
        </p:txBody>
      </p:sp>
      <p:sp>
        <p:nvSpPr>
          <p:cNvPr id="142" name="Oval 141"/>
          <p:cNvSpPr/>
          <p:nvPr/>
        </p:nvSpPr>
        <p:spPr>
          <a:xfrm>
            <a:off x="2590800" y="17833301"/>
            <a:ext cx="457200" cy="457200"/>
          </a:xfrm>
          <a:prstGeom prst="ellipse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000"/>
          </a:p>
        </p:txBody>
      </p:sp>
      <p:sp>
        <p:nvSpPr>
          <p:cNvPr id="143" name="Oval 142"/>
          <p:cNvSpPr/>
          <p:nvPr/>
        </p:nvSpPr>
        <p:spPr>
          <a:xfrm>
            <a:off x="3048000" y="17833301"/>
            <a:ext cx="457200" cy="457200"/>
          </a:xfrm>
          <a:prstGeom prst="ellipse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000"/>
          </a:p>
        </p:txBody>
      </p:sp>
      <p:sp>
        <p:nvSpPr>
          <p:cNvPr id="147" name="Oval 146"/>
          <p:cNvSpPr/>
          <p:nvPr/>
        </p:nvSpPr>
        <p:spPr>
          <a:xfrm>
            <a:off x="3505200" y="17833301"/>
            <a:ext cx="457200" cy="457200"/>
          </a:xfrm>
          <a:prstGeom prst="ellipse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000"/>
          </a:p>
        </p:txBody>
      </p:sp>
      <p:sp>
        <p:nvSpPr>
          <p:cNvPr id="148" name="Oval 147"/>
          <p:cNvSpPr/>
          <p:nvPr/>
        </p:nvSpPr>
        <p:spPr>
          <a:xfrm>
            <a:off x="3962400" y="17833301"/>
            <a:ext cx="457200" cy="457200"/>
          </a:xfrm>
          <a:prstGeom prst="ellipse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000"/>
          </a:p>
        </p:txBody>
      </p:sp>
      <p:sp>
        <p:nvSpPr>
          <p:cNvPr id="150" name="Oval 149"/>
          <p:cNvSpPr/>
          <p:nvPr/>
        </p:nvSpPr>
        <p:spPr>
          <a:xfrm>
            <a:off x="4419600" y="17833301"/>
            <a:ext cx="457200" cy="457200"/>
          </a:xfrm>
          <a:prstGeom prst="ellipse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000"/>
          </a:p>
        </p:txBody>
      </p:sp>
      <p:sp>
        <p:nvSpPr>
          <p:cNvPr id="152" name="Oval 151"/>
          <p:cNvSpPr/>
          <p:nvPr/>
        </p:nvSpPr>
        <p:spPr>
          <a:xfrm>
            <a:off x="2133600" y="17376101"/>
            <a:ext cx="457200" cy="457200"/>
          </a:xfrm>
          <a:prstGeom prst="ellipse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s</a:t>
            </a:r>
            <a:endParaRPr lang="en-US" sz="4000" dirty="0"/>
          </a:p>
        </p:txBody>
      </p:sp>
      <p:sp>
        <p:nvSpPr>
          <p:cNvPr id="153" name="Oval 152"/>
          <p:cNvSpPr/>
          <p:nvPr/>
        </p:nvSpPr>
        <p:spPr>
          <a:xfrm>
            <a:off x="2133600" y="17833301"/>
            <a:ext cx="457200" cy="457200"/>
          </a:xfrm>
          <a:prstGeom prst="ellipse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000"/>
          </a:p>
        </p:txBody>
      </p:sp>
      <p:sp>
        <p:nvSpPr>
          <p:cNvPr id="157" name="Oval 156"/>
          <p:cNvSpPr/>
          <p:nvPr/>
        </p:nvSpPr>
        <p:spPr>
          <a:xfrm>
            <a:off x="2590800" y="18290501"/>
            <a:ext cx="457200" cy="457200"/>
          </a:xfrm>
          <a:prstGeom prst="ellipse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s</a:t>
            </a:r>
            <a:endParaRPr lang="en-US" sz="4000" dirty="0"/>
          </a:p>
        </p:txBody>
      </p:sp>
      <p:sp>
        <p:nvSpPr>
          <p:cNvPr id="158" name="Oval 157"/>
          <p:cNvSpPr/>
          <p:nvPr/>
        </p:nvSpPr>
        <p:spPr>
          <a:xfrm>
            <a:off x="3048000" y="18290501"/>
            <a:ext cx="457200" cy="457200"/>
          </a:xfrm>
          <a:prstGeom prst="ellipse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t</a:t>
            </a:r>
            <a:endParaRPr lang="en-US" sz="4000" dirty="0"/>
          </a:p>
        </p:txBody>
      </p:sp>
      <p:sp>
        <p:nvSpPr>
          <p:cNvPr id="161" name="Oval 160"/>
          <p:cNvSpPr/>
          <p:nvPr/>
        </p:nvSpPr>
        <p:spPr>
          <a:xfrm>
            <a:off x="3962400" y="18290501"/>
            <a:ext cx="457200" cy="457200"/>
          </a:xfrm>
          <a:prstGeom prst="ellipse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o</a:t>
            </a:r>
            <a:endParaRPr lang="en-US" sz="4000" dirty="0"/>
          </a:p>
        </p:txBody>
      </p:sp>
      <p:sp>
        <p:nvSpPr>
          <p:cNvPr id="162" name="Oval 161"/>
          <p:cNvSpPr/>
          <p:nvPr/>
        </p:nvSpPr>
        <p:spPr>
          <a:xfrm>
            <a:off x="4419600" y="18290501"/>
            <a:ext cx="457200" cy="457200"/>
          </a:xfrm>
          <a:prstGeom prst="ellipse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w</a:t>
            </a:r>
            <a:endParaRPr lang="en-US" sz="4000" dirty="0"/>
          </a:p>
        </p:txBody>
      </p:sp>
      <p:sp>
        <p:nvSpPr>
          <p:cNvPr id="172" name="Oval 171"/>
          <p:cNvSpPr/>
          <p:nvPr/>
        </p:nvSpPr>
        <p:spPr>
          <a:xfrm>
            <a:off x="2133600" y="18290501"/>
            <a:ext cx="457200" cy="457200"/>
          </a:xfrm>
          <a:prstGeom prst="ellipse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d</a:t>
            </a:r>
            <a:endParaRPr lang="en-US" sz="4000" dirty="0"/>
          </a:p>
        </p:txBody>
      </p:sp>
      <p:sp>
        <p:nvSpPr>
          <p:cNvPr id="183" name="Oval 182"/>
          <p:cNvSpPr/>
          <p:nvPr/>
        </p:nvSpPr>
        <p:spPr>
          <a:xfrm>
            <a:off x="3505200" y="18290501"/>
            <a:ext cx="457200" cy="457200"/>
          </a:xfrm>
          <a:prstGeom prst="ellipse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r</a:t>
            </a:r>
            <a:endParaRPr lang="en-US" sz="4000" dirty="0"/>
          </a:p>
        </p:txBody>
      </p:sp>
      <p:sp>
        <p:nvSpPr>
          <p:cNvPr id="184" name="Oval 183"/>
          <p:cNvSpPr/>
          <p:nvPr/>
        </p:nvSpPr>
        <p:spPr>
          <a:xfrm>
            <a:off x="2133600" y="18747701"/>
            <a:ext cx="457200" cy="457200"/>
          </a:xfrm>
          <a:prstGeom prst="ellipse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000"/>
          </a:p>
        </p:txBody>
      </p:sp>
      <p:sp>
        <p:nvSpPr>
          <p:cNvPr id="185" name="Oval 184"/>
          <p:cNvSpPr/>
          <p:nvPr/>
        </p:nvSpPr>
        <p:spPr>
          <a:xfrm>
            <a:off x="2590800" y="18747701"/>
            <a:ext cx="457200" cy="457200"/>
          </a:xfrm>
          <a:prstGeom prst="ellipse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000"/>
          </a:p>
        </p:txBody>
      </p:sp>
      <p:sp>
        <p:nvSpPr>
          <p:cNvPr id="186" name="Oval 185"/>
          <p:cNvSpPr/>
          <p:nvPr/>
        </p:nvSpPr>
        <p:spPr>
          <a:xfrm>
            <a:off x="3048000" y="18747701"/>
            <a:ext cx="457200" cy="457200"/>
          </a:xfrm>
          <a:prstGeom prst="ellipse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000"/>
          </a:p>
        </p:txBody>
      </p:sp>
      <p:sp>
        <p:nvSpPr>
          <p:cNvPr id="187" name="Oval 186"/>
          <p:cNvSpPr/>
          <p:nvPr/>
        </p:nvSpPr>
        <p:spPr>
          <a:xfrm>
            <a:off x="3505200" y="18747701"/>
            <a:ext cx="457200" cy="457200"/>
          </a:xfrm>
          <a:prstGeom prst="ellipse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000"/>
          </a:p>
        </p:txBody>
      </p:sp>
      <p:sp>
        <p:nvSpPr>
          <p:cNvPr id="188" name="Oval 187"/>
          <p:cNvSpPr/>
          <p:nvPr/>
        </p:nvSpPr>
        <p:spPr>
          <a:xfrm>
            <a:off x="3962400" y="18747701"/>
            <a:ext cx="457200" cy="457200"/>
          </a:xfrm>
          <a:prstGeom prst="ellipse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000"/>
          </a:p>
        </p:txBody>
      </p:sp>
      <p:sp>
        <p:nvSpPr>
          <p:cNvPr id="189" name="Oval 188"/>
          <p:cNvSpPr/>
          <p:nvPr/>
        </p:nvSpPr>
        <p:spPr>
          <a:xfrm>
            <a:off x="4419600" y="18747701"/>
            <a:ext cx="457200" cy="457200"/>
          </a:xfrm>
          <a:prstGeom prst="ellipse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000"/>
          </a:p>
        </p:txBody>
      </p:sp>
      <p:sp>
        <p:nvSpPr>
          <p:cNvPr id="196" name="TextBox 195"/>
          <p:cNvSpPr txBox="1"/>
          <p:nvPr/>
        </p:nvSpPr>
        <p:spPr>
          <a:xfrm>
            <a:off x="2057400" y="20261759"/>
            <a:ext cx="2895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Row Buffer</a:t>
            </a:r>
          </a:p>
        </p:txBody>
      </p:sp>
      <p:cxnSp>
        <p:nvCxnSpPr>
          <p:cNvPr id="199" name="Curved Connector 198"/>
          <p:cNvCxnSpPr>
            <a:stCxn id="152" idx="2"/>
            <a:endCxn id="200" idx="1"/>
          </p:cNvCxnSpPr>
          <p:nvPr/>
        </p:nvCxnSpPr>
        <p:spPr>
          <a:xfrm rot="10800000" flipV="1">
            <a:off x="2057400" y="17604700"/>
            <a:ext cx="76200" cy="2245399"/>
          </a:xfrm>
          <a:prstGeom prst="curvedConnector3">
            <a:avLst>
              <a:gd name="adj1" fmla="val 937931"/>
            </a:avLst>
          </a:prstGeom>
          <a:ln w="38100">
            <a:solidFill>
              <a:srgbClr val="C00000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1" name="Curved Connector 200"/>
          <p:cNvCxnSpPr>
            <a:stCxn id="200" idx="3"/>
            <a:endCxn id="162" idx="6"/>
          </p:cNvCxnSpPr>
          <p:nvPr/>
        </p:nvCxnSpPr>
        <p:spPr>
          <a:xfrm flipH="1" flipV="1">
            <a:off x="4876800" y="18519101"/>
            <a:ext cx="76200" cy="1330999"/>
          </a:xfrm>
          <a:prstGeom prst="curvedConnector3">
            <a:avLst>
              <a:gd name="adj1" fmla="val -527585"/>
            </a:avLst>
          </a:prstGeom>
          <a:ln w="38100">
            <a:solidFill>
              <a:srgbClr val="C00000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8" name="Oval 207"/>
          <p:cNvSpPr/>
          <p:nvPr/>
        </p:nvSpPr>
        <p:spPr>
          <a:xfrm>
            <a:off x="609600" y="18138101"/>
            <a:ext cx="609600" cy="6096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latin typeface="Arial" pitchFamily="34" charset="0"/>
                <a:cs typeface="Arial" pitchFamily="34" charset="0"/>
              </a:rPr>
              <a:t>1</a:t>
            </a:r>
            <a:endParaRPr lang="en-US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9" name="Oval 208"/>
          <p:cNvSpPr/>
          <p:nvPr/>
        </p:nvSpPr>
        <p:spPr>
          <a:xfrm>
            <a:off x="5486400" y="18546396"/>
            <a:ext cx="609600" cy="6096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latin typeface="Arial" pitchFamily="34" charset="0"/>
                <a:cs typeface="Arial" pitchFamily="34" charset="0"/>
              </a:rPr>
              <a:t>2</a:t>
            </a:r>
            <a:endParaRPr lang="en-US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10" name="TextBox 209"/>
          <p:cNvSpPr txBox="1"/>
          <p:nvPr/>
        </p:nvSpPr>
        <p:spPr>
          <a:xfrm>
            <a:off x="533400" y="21108650"/>
            <a:ext cx="12036565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tabLst>
                <a:tab pos="457200" algn="l"/>
              </a:tabLst>
            </a:pPr>
            <a:r>
              <a:rPr lang="en-US" sz="4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+</a:t>
            </a:r>
            <a:r>
              <a:rPr lang="en-US" sz="4400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	</a:t>
            </a:r>
            <a:r>
              <a:rPr lang="en-US" sz="4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11.6</a:t>
            </a:r>
            <a:r>
              <a:rPr lang="en-US" sz="4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X</a:t>
            </a:r>
            <a:r>
              <a:rPr lang="en-US" sz="4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latency reduction, </a:t>
            </a:r>
            <a:r>
              <a:rPr lang="en-US" sz="4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74.4</a:t>
            </a:r>
            <a:r>
              <a:rPr lang="en-US" sz="4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X</a:t>
            </a:r>
            <a:r>
              <a:rPr lang="en-US" sz="4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energy reduction</a:t>
            </a:r>
          </a:p>
          <a:p>
            <a:pPr>
              <a:tabLst>
                <a:tab pos="520700" algn="l"/>
              </a:tabLst>
            </a:pPr>
            <a:r>
              <a:rPr lang="en-US" sz="4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–	</a:t>
            </a:r>
            <a:r>
              <a:rPr lang="en-US" sz="4400" dirty="0" err="1" smtClean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src</a:t>
            </a:r>
            <a:r>
              <a:rPr lang="en-US" sz="4400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 and </a:t>
            </a:r>
            <a:r>
              <a:rPr lang="en-US" sz="4400" dirty="0" err="1" smtClean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dst</a:t>
            </a:r>
            <a:r>
              <a:rPr lang="en-US" sz="4400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 in same </a:t>
            </a:r>
            <a:r>
              <a:rPr lang="en-US" sz="4400" dirty="0" err="1" smtClean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subarray</a:t>
            </a:r>
            <a:r>
              <a:rPr lang="en-US" sz="4400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, only full row copy</a:t>
            </a:r>
          </a:p>
        </p:txBody>
      </p:sp>
      <p:sp>
        <p:nvSpPr>
          <p:cNvPr id="212" name="TextBox 211"/>
          <p:cNvSpPr txBox="1"/>
          <p:nvPr/>
        </p:nvSpPr>
        <p:spPr>
          <a:xfrm>
            <a:off x="13565902" y="15271045"/>
            <a:ext cx="6909071" cy="923330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5400" b="1" dirty="0" smtClean="0">
                <a:solidFill>
                  <a:srgbClr val="C00000"/>
                </a:solidFill>
                <a:latin typeface="+mj-lt"/>
                <a:cs typeface="Arial" pitchFamily="34" charset="0"/>
              </a:rPr>
              <a:t>Pipelined Serial Mode (PSM)</a:t>
            </a:r>
            <a:endParaRPr lang="en-US" sz="5400" b="1" dirty="0" smtClean="0">
              <a:solidFill>
                <a:srgbClr val="C00000"/>
              </a:solidFill>
              <a:latin typeface="+mj-lt"/>
            </a:endParaRPr>
          </a:p>
        </p:txBody>
      </p:sp>
      <p:grpSp>
        <p:nvGrpSpPr>
          <p:cNvPr id="265" name="Group 264"/>
          <p:cNvGrpSpPr/>
          <p:nvPr/>
        </p:nvGrpSpPr>
        <p:grpSpPr>
          <a:xfrm>
            <a:off x="14555900" y="16383000"/>
            <a:ext cx="4951300" cy="3495258"/>
            <a:chOff x="14381271" y="16545342"/>
            <a:chExt cx="5182395" cy="3658394"/>
          </a:xfrm>
        </p:grpSpPr>
        <p:sp>
          <p:nvSpPr>
            <p:cNvPr id="213" name="Rounded Rectangle 212"/>
            <p:cNvSpPr/>
            <p:nvPr/>
          </p:nvSpPr>
          <p:spPr>
            <a:xfrm>
              <a:off x="14763066" y="16572637"/>
              <a:ext cx="4800600" cy="3505200"/>
            </a:xfrm>
            <a:prstGeom prst="roundRect">
              <a:avLst>
                <a:gd name="adj" fmla="val 5683"/>
              </a:avLst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14" name="Straight Arrow Connector 213"/>
            <p:cNvCxnSpPr/>
            <p:nvPr/>
          </p:nvCxnSpPr>
          <p:spPr>
            <a:xfrm rot="5400000">
              <a:off x="12552471" y="18374142"/>
              <a:ext cx="3658394" cy="794"/>
            </a:xfrm>
            <a:prstGeom prst="straightConnector1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  <a:headEnd type="stealth" w="lg" len="lg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6" name="Rounded Rectangle 215"/>
            <p:cNvSpPr/>
            <p:nvPr/>
          </p:nvSpPr>
          <p:spPr>
            <a:xfrm>
              <a:off x="14991666" y="16725037"/>
              <a:ext cx="685800" cy="3200400"/>
            </a:xfrm>
            <a:prstGeom prst="roundRect">
              <a:avLst/>
            </a:prstGeom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vert270" rtlCol="0" anchor="ctr"/>
            <a:lstStyle/>
            <a:p>
              <a:pPr algn="ctr"/>
              <a:r>
                <a:rPr lang="en-US" sz="4400" dirty="0" smtClean="0"/>
                <a:t>Chip I/O</a:t>
              </a:r>
              <a:endParaRPr lang="en-US" sz="4400" dirty="0"/>
            </a:p>
          </p:txBody>
        </p:sp>
        <p:cxnSp>
          <p:nvCxnSpPr>
            <p:cNvPr id="217" name="Straight Arrow Connector 216"/>
            <p:cNvCxnSpPr>
              <a:stCxn id="216" idx="1"/>
            </p:cNvCxnSpPr>
            <p:nvPr/>
          </p:nvCxnSpPr>
          <p:spPr>
            <a:xfrm rot="10800000">
              <a:off x="14382066" y="18325237"/>
              <a:ext cx="609600" cy="1588"/>
            </a:xfrm>
            <a:prstGeom prst="straightConnector1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Arrow Connector 217"/>
            <p:cNvCxnSpPr/>
            <p:nvPr/>
          </p:nvCxnSpPr>
          <p:spPr>
            <a:xfrm rot="10800000">
              <a:off x="15677466" y="18325237"/>
              <a:ext cx="3657600" cy="1588"/>
            </a:xfrm>
            <a:prstGeom prst="straightConnector1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9" name="Rounded Rectangle 218"/>
            <p:cNvSpPr/>
            <p:nvPr/>
          </p:nvSpPr>
          <p:spPr>
            <a:xfrm>
              <a:off x="15906066" y="16725037"/>
              <a:ext cx="1600200" cy="1295400"/>
            </a:xfrm>
            <a:prstGeom prst="roundRect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0" name="Rounded Rectangle 219"/>
            <p:cNvSpPr/>
            <p:nvPr/>
          </p:nvSpPr>
          <p:spPr>
            <a:xfrm>
              <a:off x="17734866" y="16725037"/>
              <a:ext cx="1600200" cy="1295400"/>
            </a:xfrm>
            <a:prstGeom prst="roundRect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 err="1" smtClean="0">
                  <a:solidFill>
                    <a:schemeClr val="tx1"/>
                  </a:solidFill>
                </a:rPr>
                <a:t>src</a:t>
              </a:r>
              <a:endParaRPr lang="en-US" sz="4400" dirty="0">
                <a:solidFill>
                  <a:schemeClr val="tx1"/>
                </a:solidFill>
              </a:endParaRPr>
            </a:p>
          </p:txBody>
        </p:sp>
        <p:sp>
          <p:nvSpPr>
            <p:cNvPr id="221" name="Rounded Rectangle 220"/>
            <p:cNvSpPr/>
            <p:nvPr/>
          </p:nvSpPr>
          <p:spPr>
            <a:xfrm>
              <a:off x="15906066" y="18630037"/>
              <a:ext cx="1600200" cy="1295400"/>
            </a:xfrm>
            <a:prstGeom prst="roundRect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 err="1" smtClean="0">
                  <a:solidFill>
                    <a:schemeClr val="tx1"/>
                  </a:solidFill>
                </a:rPr>
                <a:t>dst</a:t>
              </a:r>
              <a:endParaRPr lang="en-US" sz="4400" dirty="0">
                <a:solidFill>
                  <a:schemeClr val="tx1"/>
                </a:solidFill>
              </a:endParaRPr>
            </a:p>
          </p:txBody>
        </p:sp>
        <p:sp>
          <p:nvSpPr>
            <p:cNvPr id="222" name="Rounded Rectangle 221"/>
            <p:cNvSpPr/>
            <p:nvPr/>
          </p:nvSpPr>
          <p:spPr>
            <a:xfrm>
              <a:off x="17734866" y="18630037"/>
              <a:ext cx="1600200" cy="1295400"/>
            </a:xfrm>
            <a:prstGeom prst="roundRect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23" name="Straight Connector 222"/>
            <p:cNvCxnSpPr>
              <a:stCxn id="220" idx="2"/>
              <a:endCxn id="222" idx="0"/>
            </p:cNvCxnSpPr>
            <p:nvPr/>
          </p:nvCxnSpPr>
          <p:spPr>
            <a:xfrm rot="5400000">
              <a:off x="18230166" y="18325237"/>
              <a:ext cx="609600" cy="0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>
              <a:stCxn id="219" idx="2"/>
              <a:endCxn id="221" idx="0"/>
            </p:cNvCxnSpPr>
            <p:nvPr/>
          </p:nvCxnSpPr>
          <p:spPr>
            <a:xfrm rot="5400000">
              <a:off x="16401366" y="18325237"/>
              <a:ext cx="609600" cy="0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Elbow Connector 225"/>
            <p:cNvCxnSpPr>
              <a:stCxn id="220" idx="2"/>
              <a:endCxn id="221" idx="0"/>
            </p:cNvCxnSpPr>
            <p:nvPr/>
          </p:nvCxnSpPr>
          <p:spPr>
            <a:xfrm rot="5400000">
              <a:off x="17315766" y="17410837"/>
              <a:ext cx="609600" cy="1828800"/>
            </a:xfrm>
            <a:prstGeom prst="bentConnector3">
              <a:avLst>
                <a:gd name="adj1" fmla="val 50000"/>
              </a:avLst>
            </a:prstGeom>
            <a:ln w="44450">
              <a:solidFill>
                <a:srgbClr val="C00000"/>
              </a:solidFill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3" name="TextBox 232"/>
          <p:cNvSpPr txBox="1"/>
          <p:nvPr/>
        </p:nvSpPr>
        <p:spPr>
          <a:xfrm>
            <a:off x="13258800" y="19964400"/>
            <a:ext cx="8004884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› Bank-to-bank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cacheline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copy</a:t>
            </a:r>
          </a:p>
          <a:p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› Overlap read/write using shared bus</a:t>
            </a:r>
          </a:p>
          <a:p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› 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1.9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X latency, 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3.2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X energy reduction</a:t>
            </a:r>
          </a:p>
        </p:txBody>
      </p:sp>
      <p:sp>
        <p:nvSpPr>
          <p:cNvPr id="238" name="TextBox 237"/>
          <p:cNvSpPr txBox="1"/>
          <p:nvPr/>
        </p:nvSpPr>
        <p:spPr>
          <a:xfrm>
            <a:off x="1600200" y="23155870"/>
            <a:ext cx="3663311" cy="923330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5400" b="1" dirty="0" smtClean="0">
                <a:solidFill>
                  <a:srgbClr val="C00000"/>
                </a:solidFill>
                <a:latin typeface="+mj-lt"/>
              </a:rPr>
              <a:t>System Design</a:t>
            </a:r>
          </a:p>
        </p:txBody>
      </p:sp>
      <p:sp>
        <p:nvSpPr>
          <p:cNvPr id="239" name="Wave 238"/>
          <p:cNvSpPr/>
          <p:nvPr/>
        </p:nvSpPr>
        <p:spPr>
          <a:xfrm rot="5400000">
            <a:off x="8829675" y="25536525"/>
            <a:ext cx="704850" cy="685800"/>
          </a:xfrm>
          <a:prstGeom prst="wave">
            <a:avLst>
              <a:gd name="adj1" fmla="val 5469"/>
              <a:gd name="adj2" fmla="val 0"/>
            </a:avLst>
          </a:prstGeom>
          <a:ln w="28575"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0" name="Wave 239"/>
          <p:cNvSpPr/>
          <p:nvPr/>
        </p:nvSpPr>
        <p:spPr>
          <a:xfrm rot="5400000">
            <a:off x="9058275" y="25669875"/>
            <a:ext cx="704850" cy="685800"/>
          </a:xfrm>
          <a:prstGeom prst="wave">
            <a:avLst>
              <a:gd name="adj1" fmla="val 5469"/>
              <a:gd name="adj2" fmla="val 0"/>
            </a:avLst>
          </a:prstGeom>
          <a:ln w="28575"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1" name="TextBox 240"/>
          <p:cNvSpPr txBox="1"/>
          <p:nvPr/>
        </p:nvSpPr>
        <p:spPr>
          <a:xfrm>
            <a:off x="7133284" y="25566469"/>
            <a:ext cx="17059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Forking</a:t>
            </a:r>
          </a:p>
        </p:txBody>
      </p:sp>
      <p:sp>
        <p:nvSpPr>
          <p:cNvPr id="242" name="Rounded Rectangle 241"/>
          <p:cNvSpPr/>
          <p:nvPr/>
        </p:nvSpPr>
        <p:spPr>
          <a:xfrm>
            <a:off x="16230600" y="25431750"/>
            <a:ext cx="838200" cy="933450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latin typeface="Arial" pitchFamily="34" charset="0"/>
                <a:cs typeface="Arial" pitchFamily="34" charset="0"/>
              </a:rPr>
              <a:t>000000000000</a:t>
            </a:r>
            <a:endParaRPr lang="en-US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43" name="TextBox 242"/>
          <p:cNvSpPr txBox="1"/>
          <p:nvPr/>
        </p:nvSpPr>
        <p:spPr>
          <a:xfrm>
            <a:off x="14075843" y="25566469"/>
            <a:ext cx="21547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Page zero</a:t>
            </a:r>
          </a:p>
        </p:txBody>
      </p:sp>
      <p:sp>
        <p:nvSpPr>
          <p:cNvPr id="246" name="TextBox 245"/>
          <p:cNvSpPr txBox="1"/>
          <p:nvPr/>
        </p:nvSpPr>
        <p:spPr>
          <a:xfrm>
            <a:off x="10050297" y="25566469"/>
            <a:ext cx="244650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Checkpoint</a:t>
            </a:r>
          </a:p>
        </p:txBody>
      </p:sp>
      <p:sp>
        <p:nvSpPr>
          <p:cNvPr id="249" name="TextBox 248"/>
          <p:cNvSpPr txBox="1"/>
          <p:nvPr/>
        </p:nvSpPr>
        <p:spPr>
          <a:xfrm>
            <a:off x="17275255" y="25566469"/>
            <a:ext cx="246054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VM Cloning</a:t>
            </a:r>
          </a:p>
        </p:txBody>
      </p:sp>
      <p:grpSp>
        <p:nvGrpSpPr>
          <p:cNvPr id="284" name="Group 283"/>
          <p:cNvGrpSpPr/>
          <p:nvPr/>
        </p:nvGrpSpPr>
        <p:grpSpPr>
          <a:xfrm>
            <a:off x="19659600" y="25298400"/>
            <a:ext cx="2057400" cy="1219200"/>
            <a:chOff x="17373600" y="25527000"/>
            <a:chExt cx="2057400" cy="1219200"/>
          </a:xfrm>
        </p:grpSpPr>
        <p:pic>
          <p:nvPicPr>
            <p:cNvPr id="248" name="Picture 247" descr="computer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7373600" y="25527000"/>
              <a:ext cx="1219200" cy="1219200"/>
            </a:xfrm>
            <a:prstGeom prst="rect">
              <a:avLst/>
            </a:prstGeom>
          </p:spPr>
        </p:pic>
        <p:pic>
          <p:nvPicPr>
            <p:cNvPr id="250" name="Picture 249" descr="computer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8211800" y="25527000"/>
              <a:ext cx="1219200" cy="1219200"/>
            </a:xfrm>
            <a:prstGeom prst="rect">
              <a:avLst/>
            </a:prstGeom>
          </p:spPr>
        </p:pic>
      </p:grpSp>
      <p:sp>
        <p:nvSpPr>
          <p:cNvPr id="253" name="TextBox 252"/>
          <p:cNvSpPr txBox="1"/>
          <p:nvPr/>
        </p:nvSpPr>
        <p:spPr>
          <a:xfrm>
            <a:off x="228601" y="24241542"/>
            <a:ext cx="6705599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› </a:t>
            </a:r>
            <a:r>
              <a:rPr lang="en-US" sz="4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ISA</a:t>
            </a:r>
            <a:r>
              <a:rPr lang="en-US" sz="4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: </a:t>
            </a:r>
            <a:r>
              <a:rPr lang="en-US" sz="4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memcpy</a:t>
            </a:r>
            <a:r>
              <a:rPr lang="en-US" sz="4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and </a:t>
            </a:r>
            <a:r>
              <a:rPr lang="en-US" sz="4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meminit</a:t>
            </a:r>
            <a:endParaRPr lang="en-US" sz="44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en-US" sz="4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› </a:t>
            </a:r>
            <a:r>
              <a:rPr lang="en-US" sz="4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µArch</a:t>
            </a:r>
            <a:r>
              <a:rPr lang="en-US" sz="4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: manage coherence</a:t>
            </a:r>
          </a:p>
          <a:p>
            <a:pPr marL="284163" indent="-284163"/>
            <a:r>
              <a:rPr lang="en-US" sz="4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› </a:t>
            </a:r>
            <a:r>
              <a:rPr lang="en-US" sz="4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OS</a:t>
            </a:r>
            <a:r>
              <a:rPr lang="en-US" sz="4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: smart page mapping</a:t>
            </a:r>
          </a:p>
        </p:txBody>
      </p:sp>
      <p:sp>
        <p:nvSpPr>
          <p:cNvPr id="267" name="TextBox 266"/>
          <p:cNvSpPr txBox="1"/>
          <p:nvPr/>
        </p:nvSpPr>
        <p:spPr>
          <a:xfrm>
            <a:off x="7772400" y="23155870"/>
            <a:ext cx="12963403" cy="923330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5400" b="1" dirty="0" smtClean="0">
                <a:solidFill>
                  <a:srgbClr val="C00000"/>
                </a:solidFill>
                <a:latin typeface="+mj-lt"/>
              </a:rPr>
              <a:t>Primitives and Applications Accelerated by RowClone</a:t>
            </a:r>
          </a:p>
        </p:txBody>
      </p:sp>
      <p:grpSp>
        <p:nvGrpSpPr>
          <p:cNvPr id="285" name="Group 284"/>
          <p:cNvGrpSpPr/>
          <p:nvPr/>
        </p:nvGrpSpPr>
        <p:grpSpPr>
          <a:xfrm>
            <a:off x="12554378" y="25450800"/>
            <a:ext cx="1390222" cy="838200"/>
            <a:chOff x="12325778" y="25603200"/>
            <a:chExt cx="1542622" cy="838200"/>
          </a:xfrm>
        </p:grpSpPr>
        <p:sp>
          <p:nvSpPr>
            <p:cNvPr id="244" name="Rounded Rectangle 243"/>
            <p:cNvSpPr/>
            <p:nvPr/>
          </p:nvSpPr>
          <p:spPr>
            <a:xfrm>
              <a:off x="12325778" y="25679400"/>
              <a:ext cx="552022" cy="723900"/>
            </a:xfrm>
            <a:prstGeom prst="round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5" name="Rounded Rectangle 244"/>
            <p:cNvSpPr/>
            <p:nvPr/>
          </p:nvSpPr>
          <p:spPr>
            <a:xfrm>
              <a:off x="13316378" y="25679400"/>
              <a:ext cx="552022" cy="723900"/>
            </a:xfrm>
            <a:prstGeom prst="round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47" name="Straight Arrow Connector 246"/>
            <p:cNvCxnSpPr>
              <a:stCxn id="244" idx="3"/>
              <a:endCxn id="245" idx="1"/>
            </p:cNvCxnSpPr>
            <p:nvPr/>
          </p:nvCxnSpPr>
          <p:spPr>
            <a:xfrm>
              <a:off x="12877800" y="26041350"/>
              <a:ext cx="438578" cy="1588"/>
            </a:xfrm>
            <a:prstGeom prst="straightConnector1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  <a:prstDash val="dash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3" name="Straight Connector 272"/>
            <p:cNvCxnSpPr/>
            <p:nvPr/>
          </p:nvCxnSpPr>
          <p:spPr>
            <a:xfrm rot="5400000">
              <a:off x="12458700" y="26022300"/>
              <a:ext cx="838200" cy="0"/>
            </a:xfrm>
            <a:prstGeom prst="line">
              <a:avLst/>
            </a:prstGeom>
            <a:ln w="5715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0" name="TextBox 279"/>
          <p:cNvSpPr txBox="1"/>
          <p:nvPr/>
        </p:nvSpPr>
        <p:spPr>
          <a:xfrm>
            <a:off x="9019795" y="24307800"/>
            <a:ext cx="378180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Copy-on-Write</a:t>
            </a:r>
          </a:p>
        </p:txBody>
      </p:sp>
      <p:sp>
        <p:nvSpPr>
          <p:cNvPr id="281" name="TextBox 280"/>
          <p:cNvSpPr txBox="1"/>
          <p:nvPr/>
        </p:nvSpPr>
        <p:spPr>
          <a:xfrm>
            <a:off x="15468406" y="24307800"/>
            <a:ext cx="327679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Bulk Zeroing</a:t>
            </a:r>
          </a:p>
        </p:txBody>
      </p:sp>
      <p:grpSp>
        <p:nvGrpSpPr>
          <p:cNvPr id="293" name="Group 292"/>
          <p:cNvGrpSpPr/>
          <p:nvPr/>
        </p:nvGrpSpPr>
        <p:grpSpPr>
          <a:xfrm>
            <a:off x="14554200" y="26898600"/>
            <a:ext cx="7162800" cy="5181600"/>
            <a:chOff x="14554200" y="26898600"/>
            <a:chExt cx="7162800" cy="5181600"/>
          </a:xfrm>
        </p:grpSpPr>
        <p:graphicFrame>
          <p:nvGraphicFramePr>
            <p:cNvPr id="287" name="Chart 286"/>
            <p:cNvGraphicFramePr/>
            <p:nvPr/>
          </p:nvGraphicFramePr>
          <p:xfrm>
            <a:off x="14554200" y="27736800"/>
            <a:ext cx="7162800" cy="43434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  <p:sp>
          <p:nvSpPr>
            <p:cNvPr id="288" name="TextBox 287"/>
            <p:cNvSpPr txBox="1"/>
            <p:nvPr/>
          </p:nvSpPr>
          <p:spPr>
            <a:xfrm>
              <a:off x="15851353" y="26898600"/>
              <a:ext cx="4568495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5400" b="1" dirty="0" smtClean="0">
                  <a:solidFill>
                    <a:srgbClr val="C00000"/>
                  </a:solidFill>
                  <a:latin typeface="+mj-lt"/>
                  <a:cs typeface="Arial" pitchFamily="34" charset="0"/>
                </a:rPr>
                <a:t>Multi-Core Results</a:t>
              </a:r>
              <a:endParaRPr lang="en-US" sz="5400" b="1" dirty="0" smtClean="0">
                <a:solidFill>
                  <a:srgbClr val="C00000"/>
                </a:solidFill>
                <a:latin typeface="+mj-lt"/>
              </a:endParaRPr>
            </a:p>
          </p:txBody>
        </p:sp>
      </p:grpSp>
      <p:grpSp>
        <p:nvGrpSpPr>
          <p:cNvPr id="291" name="Group 290"/>
          <p:cNvGrpSpPr/>
          <p:nvPr/>
        </p:nvGrpSpPr>
        <p:grpSpPr>
          <a:xfrm>
            <a:off x="228601" y="26898600"/>
            <a:ext cx="6476999" cy="6019800"/>
            <a:chOff x="228601" y="26898600"/>
            <a:chExt cx="6476999" cy="6019800"/>
          </a:xfrm>
        </p:grpSpPr>
        <p:sp>
          <p:nvSpPr>
            <p:cNvPr id="289" name="TextBox 288"/>
            <p:cNvSpPr txBox="1"/>
            <p:nvPr/>
          </p:nvSpPr>
          <p:spPr>
            <a:xfrm>
              <a:off x="368784" y="26898600"/>
              <a:ext cx="619663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5400" b="1" dirty="0" smtClean="0">
                  <a:solidFill>
                    <a:srgbClr val="C00000"/>
                  </a:solidFill>
                  <a:latin typeface="+mj-lt"/>
                  <a:cs typeface="Arial" pitchFamily="34" charset="0"/>
                </a:rPr>
                <a:t>Copy/Zero Intensive Apps</a:t>
              </a:r>
              <a:endParaRPr lang="en-US" sz="5400" b="1" dirty="0" smtClean="0">
                <a:solidFill>
                  <a:srgbClr val="C00000"/>
                </a:solidFill>
                <a:latin typeface="+mj-lt"/>
              </a:endParaRPr>
            </a:p>
          </p:txBody>
        </p:sp>
        <p:graphicFrame>
          <p:nvGraphicFramePr>
            <p:cNvPr id="290" name="Chart 289"/>
            <p:cNvGraphicFramePr/>
            <p:nvPr/>
          </p:nvGraphicFramePr>
          <p:xfrm>
            <a:off x="228601" y="27736800"/>
            <a:ext cx="6476999" cy="51816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5"/>
            </a:graphicData>
          </a:graphic>
        </p:graphicFrame>
      </p:grpSp>
      <p:sp>
        <p:nvSpPr>
          <p:cNvPr id="294" name="TextBox 293"/>
          <p:cNvSpPr txBox="1"/>
          <p:nvPr/>
        </p:nvSpPr>
        <p:spPr>
          <a:xfrm>
            <a:off x="14706600" y="31851600"/>
            <a:ext cx="70104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Copy/Zero intensive applications run alongside memory intensive applications from SPEC CPU 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2006</a:t>
            </a:r>
          </a:p>
        </p:txBody>
      </p:sp>
      <p:sp>
        <p:nvSpPr>
          <p:cNvPr id="198" name="Rounded Rectangle 197"/>
          <p:cNvSpPr/>
          <p:nvPr/>
        </p:nvSpPr>
        <p:spPr>
          <a:xfrm>
            <a:off x="11963400" y="13335000"/>
            <a:ext cx="457200" cy="762000"/>
          </a:xfrm>
          <a:prstGeom prst="roundRect">
            <a:avLst/>
          </a:prstGeom>
          <a:solidFill>
            <a:schemeClr val="tx1">
              <a:lumMod val="75000"/>
              <a:lumOff val="25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2" name="Rounded Rectangle 201"/>
          <p:cNvSpPr/>
          <p:nvPr/>
        </p:nvSpPr>
        <p:spPr>
          <a:xfrm>
            <a:off x="12420600" y="13335000"/>
            <a:ext cx="457200" cy="762000"/>
          </a:xfrm>
          <a:prstGeom prst="roundRect">
            <a:avLst/>
          </a:prstGeom>
          <a:solidFill>
            <a:schemeClr val="tx1">
              <a:lumMod val="75000"/>
              <a:lumOff val="25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3" name="Rounded Rectangle 202"/>
          <p:cNvSpPr/>
          <p:nvPr/>
        </p:nvSpPr>
        <p:spPr>
          <a:xfrm>
            <a:off x="12877800" y="13335000"/>
            <a:ext cx="457200" cy="762000"/>
          </a:xfrm>
          <a:prstGeom prst="roundRect">
            <a:avLst/>
          </a:prstGeom>
          <a:solidFill>
            <a:schemeClr val="tx1">
              <a:lumMod val="75000"/>
              <a:lumOff val="25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4" name="Rounded Rectangle 203"/>
          <p:cNvSpPr/>
          <p:nvPr/>
        </p:nvSpPr>
        <p:spPr>
          <a:xfrm>
            <a:off x="13335000" y="13335000"/>
            <a:ext cx="457200" cy="762000"/>
          </a:xfrm>
          <a:prstGeom prst="roundRect">
            <a:avLst/>
          </a:prstGeom>
          <a:solidFill>
            <a:schemeClr val="tx1">
              <a:lumMod val="75000"/>
              <a:lumOff val="25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5" name="Rounded Rectangle 204"/>
          <p:cNvSpPr/>
          <p:nvPr/>
        </p:nvSpPr>
        <p:spPr>
          <a:xfrm>
            <a:off x="13792200" y="13335000"/>
            <a:ext cx="457200" cy="762000"/>
          </a:xfrm>
          <a:prstGeom prst="roundRect">
            <a:avLst/>
          </a:prstGeom>
          <a:solidFill>
            <a:schemeClr val="tx1">
              <a:lumMod val="75000"/>
              <a:lumOff val="25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6" name="Rounded Rectangle 205"/>
          <p:cNvSpPr/>
          <p:nvPr/>
        </p:nvSpPr>
        <p:spPr>
          <a:xfrm>
            <a:off x="14249400" y="13335000"/>
            <a:ext cx="457200" cy="762000"/>
          </a:xfrm>
          <a:prstGeom prst="roundRect">
            <a:avLst/>
          </a:prstGeom>
          <a:solidFill>
            <a:schemeClr val="tx1">
              <a:lumMod val="75000"/>
              <a:lumOff val="25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31" name="Rounded Rectangle 230"/>
          <p:cNvSpPr/>
          <p:nvPr/>
        </p:nvSpPr>
        <p:spPr>
          <a:xfrm>
            <a:off x="7010400" y="17449800"/>
            <a:ext cx="685800" cy="914400"/>
          </a:xfrm>
          <a:prstGeom prst="roundRect">
            <a:avLst/>
          </a:prstGeom>
          <a:solidFill>
            <a:schemeClr val="tx1">
              <a:lumMod val="75000"/>
              <a:lumOff val="25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latin typeface="Arial" pitchFamily="34" charset="0"/>
                <a:cs typeface="Arial" pitchFamily="34" charset="0"/>
              </a:rPr>
              <a:t>½</a:t>
            </a:r>
            <a:endParaRPr lang="en-US" sz="44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52" name="Straight Arrow Connector 251"/>
          <p:cNvCxnSpPr>
            <a:stCxn id="255" idx="0"/>
          </p:cNvCxnSpPr>
          <p:nvPr/>
        </p:nvCxnSpPr>
        <p:spPr>
          <a:xfrm rot="16200000" flipV="1">
            <a:off x="11849100" y="16915606"/>
            <a:ext cx="1066006" cy="794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4" name="Oval 253"/>
          <p:cNvSpPr/>
          <p:nvPr/>
        </p:nvSpPr>
        <p:spPr>
          <a:xfrm>
            <a:off x="12039600" y="16535400"/>
            <a:ext cx="685800" cy="694948"/>
          </a:xfrm>
          <a:prstGeom prst="ellipse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latin typeface="Arial" pitchFamily="34" charset="0"/>
                <a:cs typeface="Arial" pitchFamily="34" charset="0"/>
              </a:rPr>
              <a:t>0</a:t>
            </a:r>
            <a:endParaRPr lang="en-US" sz="4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55" name="Rounded Rectangle 254"/>
          <p:cNvSpPr/>
          <p:nvPr/>
        </p:nvSpPr>
        <p:spPr>
          <a:xfrm>
            <a:off x="12039600" y="17449006"/>
            <a:ext cx="685800" cy="914400"/>
          </a:xfrm>
          <a:prstGeom prst="roundRect">
            <a:avLst/>
          </a:prstGeom>
          <a:solidFill>
            <a:schemeClr val="tx1">
              <a:lumMod val="75000"/>
              <a:lumOff val="25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latin typeface="Arial" pitchFamily="34" charset="0"/>
                <a:cs typeface="Arial" pitchFamily="34" charset="0"/>
              </a:rPr>
              <a:t>1</a:t>
            </a:r>
            <a:endParaRPr lang="en-US" sz="44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56" name="Straight Arrow Connector 255"/>
          <p:cNvCxnSpPr>
            <a:stCxn id="258" idx="0"/>
          </p:cNvCxnSpPr>
          <p:nvPr/>
        </p:nvCxnSpPr>
        <p:spPr>
          <a:xfrm rot="16200000" flipV="1">
            <a:off x="6819900" y="19278600"/>
            <a:ext cx="1066006" cy="794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7" name="Oval 256"/>
          <p:cNvSpPr/>
          <p:nvPr/>
        </p:nvSpPr>
        <p:spPr>
          <a:xfrm>
            <a:off x="7010400" y="18897600"/>
            <a:ext cx="685800" cy="695742"/>
          </a:xfrm>
          <a:prstGeom prst="ellipse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latin typeface="Arial" pitchFamily="34" charset="0"/>
                <a:cs typeface="Arial" pitchFamily="34" charset="0"/>
              </a:rPr>
              <a:t>0</a:t>
            </a:r>
            <a:endParaRPr lang="en-US" sz="4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58" name="Rounded Rectangle 257"/>
          <p:cNvSpPr/>
          <p:nvPr/>
        </p:nvSpPr>
        <p:spPr>
          <a:xfrm>
            <a:off x="7010400" y="19812000"/>
            <a:ext cx="685800" cy="914400"/>
          </a:xfrm>
          <a:prstGeom prst="roundRect">
            <a:avLst/>
          </a:prstGeom>
          <a:solidFill>
            <a:schemeClr val="tx1">
              <a:lumMod val="75000"/>
              <a:lumOff val="25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latin typeface="Arial" pitchFamily="34" charset="0"/>
                <a:cs typeface="Arial" pitchFamily="34" charset="0"/>
              </a:rPr>
              <a:t>1</a:t>
            </a:r>
            <a:endParaRPr lang="en-US" sz="44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62" name="Straight Arrow Connector 261"/>
          <p:cNvCxnSpPr>
            <a:stCxn id="264" idx="0"/>
          </p:cNvCxnSpPr>
          <p:nvPr/>
        </p:nvCxnSpPr>
        <p:spPr>
          <a:xfrm rot="16200000" flipV="1">
            <a:off x="11849100" y="19278600"/>
            <a:ext cx="1066006" cy="794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3" name="Oval 262"/>
          <p:cNvSpPr/>
          <p:nvPr/>
        </p:nvSpPr>
        <p:spPr>
          <a:xfrm>
            <a:off x="12039600" y="18897600"/>
            <a:ext cx="685800" cy="69574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latin typeface="Arial" pitchFamily="34" charset="0"/>
                <a:cs typeface="Arial" pitchFamily="34" charset="0"/>
              </a:rPr>
              <a:t>0</a:t>
            </a:r>
            <a:endParaRPr lang="en-US" sz="4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64" name="Rounded Rectangle 263"/>
          <p:cNvSpPr/>
          <p:nvPr/>
        </p:nvSpPr>
        <p:spPr>
          <a:xfrm>
            <a:off x="12039600" y="19812000"/>
            <a:ext cx="685800" cy="914400"/>
          </a:xfrm>
          <a:prstGeom prst="roundRect">
            <a:avLst/>
          </a:prstGeom>
          <a:solidFill>
            <a:schemeClr val="tx1">
              <a:lumMod val="75000"/>
              <a:lumOff val="25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latin typeface="Arial" pitchFamily="34" charset="0"/>
                <a:cs typeface="Arial" pitchFamily="34" charset="0"/>
              </a:rPr>
              <a:t>1</a:t>
            </a:r>
            <a:endParaRPr lang="en-US" sz="4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66" name="TextBox 265"/>
          <p:cNvSpPr txBox="1"/>
          <p:nvPr/>
        </p:nvSpPr>
        <p:spPr>
          <a:xfrm>
            <a:off x="13251736" y="21869400"/>
            <a:ext cx="808426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Overall DRAM area cost = </a:t>
            </a:r>
            <a:r>
              <a:rPr lang="en-US" sz="4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0.01%</a:t>
            </a:r>
            <a:endParaRPr lang="en-US" sz="4400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49" name="Rectangle 148"/>
          <p:cNvSpPr/>
          <p:nvPr/>
        </p:nvSpPr>
        <p:spPr>
          <a:xfrm>
            <a:off x="11887200" y="13227268"/>
            <a:ext cx="2895600" cy="990600"/>
          </a:xfrm>
          <a:prstGeom prst="rect">
            <a:avLst/>
          </a:prstGeom>
          <a:solidFill>
            <a:schemeClr val="tx1">
              <a:lumMod val="75000"/>
              <a:lumOff val="25000"/>
              <a:alpha val="40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0" name="Rectangle 199"/>
          <p:cNvSpPr/>
          <p:nvPr/>
        </p:nvSpPr>
        <p:spPr>
          <a:xfrm>
            <a:off x="2057400" y="19354800"/>
            <a:ext cx="2895600" cy="990600"/>
          </a:xfrm>
          <a:prstGeom prst="rect">
            <a:avLst/>
          </a:prstGeom>
          <a:solidFill>
            <a:schemeClr val="tx1">
              <a:lumMod val="75000"/>
              <a:lumOff val="25000"/>
              <a:alpha val="40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0" name="TextBox 259"/>
          <p:cNvSpPr txBox="1"/>
          <p:nvPr/>
        </p:nvSpPr>
        <p:spPr>
          <a:xfrm>
            <a:off x="11582400" y="8763000"/>
            <a:ext cx="949497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Our Approach: Perform them in DRAM</a:t>
            </a:r>
            <a:endParaRPr lang="en-US" sz="4400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7" dur="indefinite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</p:bldLst>
  </p:timing>
</p:sld>
</file>

<file path=ppt/theme/theme1.xml><?xml version="1.0" encoding="utf-8"?>
<a:theme xmlns:a="http://schemas.openxmlformats.org/drawingml/2006/main" name="Visesh">
  <a:themeElements>
    <a:clrScheme name="My">
      <a:dk1>
        <a:srgbClr val="262626"/>
      </a:dk1>
      <a:lt1>
        <a:sysClr val="window" lastClr="FFFFFF"/>
      </a:lt1>
      <a:dk2>
        <a:srgbClr val="2E2E2E"/>
      </a:dk2>
      <a:lt2>
        <a:srgbClr val="F2F2F2"/>
      </a:lt2>
      <a:accent1>
        <a:srgbClr val="E36C09"/>
      </a:accent1>
      <a:accent2>
        <a:srgbClr val="6F2926"/>
      </a:accent2>
      <a:accent3>
        <a:srgbClr val="17365D"/>
      </a:accent3>
      <a:accent4>
        <a:srgbClr val="2E2E2E"/>
      </a:accent4>
      <a:accent5>
        <a:srgbClr val="4F6128"/>
      </a:accent5>
      <a:accent6>
        <a:srgbClr val="31859B"/>
      </a:accent6>
      <a:hlink>
        <a:srgbClr val="205867"/>
      </a:hlink>
      <a:folHlink>
        <a:srgbClr val="0000FF"/>
      </a:folHlink>
    </a:clrScheme>
    <a:fontScheme name="Visesh">
      <a:majorFont>
        <a:latin typeface="Myriad Pro Cond"/>
        <a:ea typeface=""/>
        <a:cs typeface=""/>
      </a:majorFont>
      <a:minorFont>
        <a:latin typeface="Corbe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8575">
          <a:solidFill>
            <a:schemeClr val="tx1">
              <a:lumMod val="75000"/>
              <a:lumOff val="25000"/>
            </a:schemeClr>
          </a:solidFill>
          <a:tailEnd type="stealth" w="lg" len="lg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2800" dirty="0" err="1" smtClean="0">
            <a:solidFill>
              <a:schemeClr val="tx1">
                <a:lumMod val="95000"/>
                <a:lumOff val="5000"/>
              </a:schemeClr>
            </a:solidFill>
          </a:defRPr>
        </a:defPPr>
      </a:lstStyle>
    </a:txDef>
  </a:objectDefaults>
  <a:extraClrSchemeLst/>
</a:theme>
</file>

<file path=ppt/theme/themeOverride1.xml><?xml version="1.0" encoding="utf-8"?>
<a:themeOverride xmlns:a="http://schemas.openxmlformats.org/drawingml/2006/main">
  <a:clrScheme name="Custom 2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990000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  <a:fontScheme name="Default Design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Custom 2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990000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  <a:fontScheme name="Default Design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Visesh</Template>
  <TotalTime>546</TotalTime>
  <Words>285</Words>
  <Application>Microsoft Office PowerPoint</Application>
  <PresentationFormat>Custom</PresentationFormat>
  <Paragraphs>89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Corbel</vt:lpstr>
      <vt:lpstr>Myriad Pro Cond</vt:lpstr>
      <vt:lpstr>Consolas</vt:lpstr>
      <vt:lpstr>Wingdings</vt:lpstr>
      <vt:lpstr>Visesh</vt:lpstr>
      <vt:lpstr>Slide 1</vt:lpstr>
    </vt:vector>
  </TitlesOfParts>
  <Company>Carnegie Mellon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Vivek Seshadri</dc:creator>
  <cp:lastModifiedBy>Vivek Seshadri</cp:lastModifiedBy>
  <cp:revision>77</cp:revision>
  <dcterms:created xsi:type="dcterms:W3CDTF">2013-12-02T15:10:15Z</dcterms:created>
  <dcterms:modified xsi:type="dcterms:W3CDTF">2013-12-04T16:27:56Z</dcterms:modified>
</cp:coreProperties>
</file>