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4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5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6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7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9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30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1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2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3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4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5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6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7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1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43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44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theme/theme45.xml" ContentType="application/vnd.openxmlformats-officedocument.theme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46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47.xml" ContentType="application/vnd.openxmlformats-officedocument.theme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48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9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50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53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54.xml" ContentType="application/vnd.openxmlformats-officedocument.theme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theme/theme55.xml" ContentType="application/vnd.openxmlformats-officedocument.theme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56.xml" ContentType="application/vnd.openxmlformats-officedocument.theme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theme/theme57.xml" ContentType="application/vnd.openxmlformats-officedocument.theme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58.xml" ContentType="application/vnd.openxmlformats-officedocument.theme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59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theme/theme60.xml" ContentType="application/vnd.openxmlformats-officedocument.theme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6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theme/theme62.xml" ContentType="application/vnd.openxmlformats-officedocument.theme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theme/theme63.xml" ContentType="application/vnd.openxmlformats-officedocument.theme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theme/theme64.xml" ContentType="application/vnd.openxmlformats-officedocument.theme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theme/theme65.xml" ContentType="application/vnd.openxmlformats-officedocument.theme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66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67.xml" ContentType="application/vnd.openxmlformats-officedocument.theme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68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9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theme/theme70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71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72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theme/theme73.xml" ContentType="application/vnd.openxmlformats-officedocument.theme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74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theme/theme75.xml" ContentType="application/vnd.openxmlformats-officedocument.theme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theme/theme76.xml" ContentType="application/vnd.openxmlformats-officedocument.theme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theme/theme77.xml" ContentType="application/vnd.openxmlformats-officedocument.theme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theme/theme78.xml" ContentType="application/vnd.openxmlformats-officedocument.theme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theme/theme79.xml" ContentType="application/vnd.openxmlformats-officedocument.theme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theme/theme80.xml" ContentType="application/vnd.openxmlformats-officedocument.theme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theme/theme81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82.xml" ContentType="application/vnd.openxmlformats-officedocument.theme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theme/theme83.xml" ContentType="application/vnd.openxmlformats-officedocument.theme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theme/theme8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theme/theme85.xml" ContentType="application/vnd.openxmlformats-officedocument.theme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86.xml" ContentType="application/vnd.openxmlformats-officedocument.theme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theme/theme87.xml" ContentType="application/vnd.openxmlformats-officedocument.theme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theme/theme88.xml" ContentType="application/vnd.openxmlformats-officedocument.theme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theme/theme89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90.xml" ContentType="application/vnd.openxmlformats-officedocument.theme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theme/theme91.xml" ContentType="application/vnd.openxmlformats-officedocument.theme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theme/theme92.xml" ContentType="application/vnd.openxmlformats-officedocument.theme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93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theme/theme94.xml" ContentType="application/vnd.openxmlformats-officedocument.theme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theme/theme95.xml" ContentType="application/vnd.openxmlformats-officedocument.theme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74" r:id="rId16"/>
    <p:sldMasterId id="2147484087" r:id="rId17"/>
    <p:sldMasterId id="2147484099" r:id="rId18"/>
    <p:sldMasterId id="2147484111" r:id="rId19"/>
    <p:sldMasterId id="2147484195" r:id="rId20"/>
    <p:sldMasterId id="2147484245" r:id="rId21"/>
    <p:sldMasterId id="2147484281" r:id="rId22"/>
    <p:sldMasterId id="2147484306" r:id="rId23"/>
    <p:sldMasterId id="2147484354" r:id="rId24"/>
    <p:sldMasterId id="2147484366" r:id="rId25"/>
    <p:sldMasterId id="2147484378" r:id="rId26"/>
    <p:sldMasterId id="2147484402" r:id="rId27"/>
    <p:sldMasterId id="2147484414" r:id="rId28"/>
    <p:sldMasterId id="2147484426" r:id="rId29"/>
    <p:sldMasterId id="2147484438" r:id="rId30"/>
    <p:sldMasterId id="2147484450" r:id="rId31"/>
    <p:sldMasterId id="2147484462" r:id="rId32"/>
    <p:sldMasterId id="2147484474" r:id="rId33"/>
    <p:sldMasterId id="2147484510" r:id="rId34"/>
    <p:sldMasterId id="2147484522" r:id="rId35"/>
    <p:sldMasterId id="2147484534" r:id="rId36"/>
    <p:sldMasterId id="2147484547" r:id="rId37"/>
    <p:sldMasterId id="2147484559" r:id="rId38"/>
    <p:sldMasterId id="2147484571" r:id="rId39"/>
    <p:sldMasterId id="2147484620" r:id="rId40"/>
    <p:sldMasterId id="2147484656" r:id="rId41"/>
    <p:sldMasterId id="2147484668" r:id="rId42"/>
    <p:sldMasterId id="2147484680" r:id="rId43"/>
    <p:sldMasterId id="2147484704" r:id="rId44"/>
    <p:sldMasterId id="2147484741" r:id="rId45"/>
    <p:sldMasterId id="2147484765" r:id="rId46"/>
    <p:sldMasterId id="2147484777" r:id="rId47"/>
    <p:sldMasterId id="2147484789" r:id="rId48"/>
    <p:sldMasterId id="2147484801" r:id="rId49"/>
    <p:sldMasterId id="2147484813" r:id="rId50"/>
    <p:sldMasterId id="2147484825" r:id="rId51"/>
    <p:sldMasterId id="2147484837" r:id="rId52"/>
    <p:sldMasterId id="2147484849" r:id="rId53"/>
    <p:sldMasterId id="2147484861" r:id="rId54"/>
    <p:sldMasterId id="2147484873" r:id="rId55"/>
    <p:sldMasterId id="2147484885" r:id="rId56"/>
    <p:sldMasterId id="2147484897" r:id="rId57"/>
    <p:sldMasterId id="2147484909" r:id="rId58"/>
    <p:sldMasterId id="2147484921" r:id="rId59"/>
    <p:sldMasterId id="2147484933" r:id="rId60"/>
    <p:sldMasterId id="2147484945" r:id="rId61"/>
    <p:sldMasterId id="2147484957" r:id="rId62"/>
    <p:sldMasterId id="2147484969" r:id="rId63"/>
    <p:sldMasterId id="2147484996" r:id="rId64"/>
    <p:sldMasterId id="2147485008" r:id="rId65"/>
    <p:sldMasterId id="2147485069" r:id="rId66"/>
    <p:sldMasterId id="2147485107" r:id="rId67"/>
    <p:sldMasterId id="2147485119" r:id="rId68"/>
    <p:sldMasterId id="2147485131" r:id="rId69"/>
    <p:sldMasterId id="2147485143" r:id="rId70"/>
    <p:sldMasterId id="2147485155" r:id="rId71"/>
    <p:sldMasterId id="2147485167" r:id="rId72"/>
    <p:sldMasterId id="2147485179" r:id="rId73"/>
    <p:sldMasterId id="2147485191" r:id="rId74"/>
    <p:sldMasterId id="2147485203" r:id="rId75"/>
    <p:sldMasterId id="2147485215" r:id="rId76"/>
    <p:sldMasterId id="2147485227" r:id="rId77"/>
    <p:sldMasterId id="2147485239" r:id="rId78"/>
    <p:sldMasterId id="2147485251" r:id="rId79"/>
    <p:sldMasterId id="2147485263" r:id="rId80"/>
    <p:sldMasterId id="2147485275" r:id="rId81"/>
    <p:sldMasterId id="2147485287" r:id="rId82"/>
    <p:sldMasterId id="2147485312" r:id="rId83"/>
    <p:sldMasterId id="2147485325" r:id="rId84"/>
    <p:sldMasterId id="2147485337" r:id="rId85"/>
    <p:sldMasterId id="2147485350" r:id="rId86"/>
    <p:sldMasterId id="2147485363" r:id="rId87"/>
    <p:sldMasterId id="2147485387" r:id="rId88"/>
    <p:sldMasterId id="2147485399" r:id="rId89"/>
    <p:sldMasterId id="2147485411" r:id="rId90"/>
    <p:sldMasterId id="2147485423" r:id="rId91"/>
    <p:sldMasterId id="2147485435" r:id="rId92"/>
    <p:sldMasterId id="2147485447" r:id="rId93"/>
    <p:sldMasterId id="2147485459" r:id="rId94"/>
    <p:sldMasterId id="2147485471" r:id="rId95"/>
    <p:sldMasterId id="2147485483" r:id="rId96"/>
  </p:sldMasterIdLst>
  <p:notesMasterIdLst>
    <p:notesMasterId r:id="rId196"/>
  </p:notesMasterIdLst>
  <p:handoutMasterIdLst>
    <p:handoutMasterId r:id="rId197"/>
  </p:handoutMasterIdLst>
  <p:sldIdLst>
    <p:sldId id="1309" r:id="rId97"/>
    <p:sldId id="1496" r:id="rId98"/>
    <p:sldId id="1498" r:id="rId99"/>
    <p:sldId id="1500" r:id="rId100"/>
    <p:sldId id="1501" r:id="rId101"/>
    <p:sldId id="1502" r:id="rId102"/>
    <p:sldId id="1505" r:id="rId103"/>
    <p:sldId id="1503" r:id="rId104"/>
    <p:sldId id="1504" r:id="rId105"/>
    <p:sldId id="1865" r:id="rId106"/>
    <p:sldId id="1506" r:id="rId107"/>
    <p:sldId id="1860" r:id="rId108"/>
    <p:sldId id="1862" r:id="rId109"/>
    <p:sldId id="1866" r:id="rId110"/>
    <p:sldId id="1870" r:id="rId111"/>
    <p:sldId id="1871" r:id="rId112"/>
    <p:sldId id="1872" r:id="rId113"/>
    <p:sldId id="1873" r:id="rId114"/>
    <p:sldId id="1874" r:id="rId115"/>
    <p:sldId id="1507" r:id="rId116"/>
    <p:sldId id="1978" r:id="rId117"/>
    <p:sldId id="1979" r:id="rId118"/>
    <p:sldId id="1942" r:id="rId119"/>
    <p:sldId id="1943" r:id="rId120"/>
    <p:sldId id="1875" r:id="rId121"/>
    <p:sldId id="1981" r:id="rId122"/>
    <p:sldId id="1889" r:id="rId123"/>
    <p:sldId id="1890" r:id="rId124"/>
    <p:sldId id="1893" r:id="rId125"/>
    <p:sldId id="1891" r:id="rId126"/>
    <p:sldId id="1892" r:id="rId127"/>
    <p:sldId id="1894" r:id="rId128"/>
    <p:sldId id="1895" r:id="rId129"/>
    <p:sldId id="1897" r:id="rId130"/>
    <p:sldId id="1898" r:id="rId131"/>
    <p:sldId id="1899" r:id="rId132"/>
    <p:sldId id="1900" r:id="rId133"/>
    <p:sldId id="1901" r:id="rId134"/>
    <p:sldId id="1939" r:id="rId135"/>
    <p:sldId id="1940" r:id="rId136"/>
    <p:sldId id="1968" r:id="rId137"/>
    <p:sldId id="1904" r:id="rId138"/>
    <p:sldId id="1905" r:id="rId139"/>
    <p:sldId id="1906" r:id="rId140"/>
    <p:sldId id="1907" r:id="rId141"/>
    <p:sldId id="1908" r:id="rId142"/>
    <p:sldId id="1909" r:id="rId143"/>
    <p:sldId id="1910" r:id="rId144"/>
    <p:sldId id="1911" r:id="rId145"/>
    <p:sldId id="1912" r:id="rId146"/>
    <p:sldId id="1969" r:id="rId147"/>
    <p:sldId id="1914" r:id="rId148"/>
    <p:sldId id="1915" r:id="rId149"/>
    <p:sldId id="1916" r:id="rId150"/>
    <p:sldId id="1917" r:id="rId151"/>
    <p:sldId id="1918" r:id="rId152"/>
    <p:sldId id="1919" r:id="rId153"/>
    <p:sldId id="1920" r:id="rId154"/>
    <p:sldId id="1921" r:id="rId155"/>
    <p:sldId id="1922" r:id="rId156"/>
    <p:sldId id="1970" r:id="rId157"/>
    <p:sldId id="1925" r:id="rId158"/>
    <p:sldId id="1926" r:id="rId159"/>
    <p:sldId id="1927" r:id="rId160"/>
    <p:sldId id="1928" r:id="rId161"/>
    <p:sldId id="1929" r:id="rId162"/>
    <p:sldId id="1930" r:id="rId163"/>
    <p:sldId id="1931" r:id="rId164"/>
    <p:sldId id="1932" r:id="rId165"/>
    <p:sldId id="1933" r:id="rId166"/>
    <p:sldId id="1934" r:id="rId167"/>
    <p:sldId id="1935" r:id="rId168"/>
    <p:sldId id="1936" r:id="rId169"/>
    <p:sldId id="1971" r:id="rId170"/>
    <p:sldId id="1955" r:id="rId171"/>
    <p:sldId id="1956" r:id="rId172"/>
    <p:sldId id="1972" r:id="rId173"/>
    <p:sldId id="1957" r:id="rId174"/>
    <p:sldId id="1986" r:id="rId175"/>
    <p:sldId id="1987" r:id="rId176"/>
    <p:sldId id="1988" r:id="rId177"/>
    <p:sldId id="1977" r:id="rId178"/>
    <p:sldId id="1985" r:id="rId179"/>
    <p:sldId id="1983" r:id="rId180"/>
    <p:sldId id="1982" r:id="rId181"/>
    <p:sldId id="1974" r:id="rId182"/>
    <p:sldId id="1973" r:id="rId183"/>
    <p:sldId id="1958" r:id="rId184"/>
    <p:sldId id="1959" r:id="rId185"/>
    <p:sldId id="1960" r:id="rId186"/>
    <p:sldId id="1961" r:id="rId187"/>
    <p:sldId id="1962" r:id="rId188"/>
    <p:sldId id="1963" r:id="rId189"/>
    <p:sldId id="1964" r:id="rId190"/>
    <p:sldId id="1965" r:id="rId191"/>
    <p:sldId id="1966" r:id="rId192"/>
    <p:sldId id="1967" r:id="rId193"/>
    <p:sldId id="1858" r:id="rId194"/>
    <p:sldId id="1984" r:id="rId19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712"/>
    <a:srgbClr val="948A54"/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1" autoAdjust="0"/>
    <p:restoredTop sz="99205" autoAdjust="0"/>
  </p:normalViewPr>
  <p:slideViewPr>
    <p:cSldViewPr>
      <p:cViewPr>
        <p:scale>
          <a:sx n="103" d="100"/>
          <a:sy n="103" d="100"/>
        </p:scale>
        <p:origin x="-44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46.xml"/><Relationship Id="rId143" Type="http://schemas.openxmlformats.org/officeDocument/2006/relationships/slide" Target="slides/slide47.xml"/><Relationship Id="rId144" Type="http://schemas.openxmlformats.org/officeDocument/2006/relationships/slide" Target="slides/slide48.xml"/><Relationship Id="rId145" Type="http://schemas.openxmlformats.org/officeDocument/2006/relationships/slide" Target="slides/slide49.xml"/><Relationship Id="rId146" Type="http://schemas.openxmlformats.org/officeDocument/2006/relationships/slide" Target="slides/slide50.xml"/><Relationship Id="rId147" Type="http://schemas.openxmlformats.org/officeDocument/2006/relationships/slide" Target="slides/slide51.xml"/><Relationship Id="rId148" Type="http://schemas.openxmlformats.org/officeDocument/2006/relationships/slide" Target="slides/slide52.xml"/><Relationship Id="rId149" Type="http://schemas.openxmlformats.org/officeDocument/2006/relationships/slide" Target="slides/slide53.xml"/><Relationship Id="rId180" Type="http://schemas.openxmlformats.org/officeDocument/2006/relationships/slide" Target="slides/slide84.xml"/><Relationship Id="rId181" Type="http://schemas.openxmlformats.org/officeDocument/2006/relationships/slide" Target="slides/slide85.xml"/><Relationship Id="rId182" Type="http://schemas.openxmlformats.org/officeDocument/2006/relationships/slide" Target="slides/slide86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87.xml"/><Relationship Id="rId184" Type="http://schemas.openxmlformats.org/officeDocument/2006/relationships/slide" Target="slides/slide88.xml"/><Relationship Id="rId185" Type="http://schemas.openxmlformats.org/officeDocument/2006/relationships/slide" Target="slides/slide89.xml"/><Relationship Id="rId186" Type="http://schemas.openxmlformats.org/officeDocument/2006/relationships/slide" Target="slides/slide90.xml"/><Relationship Id="rId187" Type="http://schemas.openxmlformats.org/officeDocument/2006/relationships/slide" Target="slides/slide91.xml"/><Relationship Id="rId188" Type="http://schemas.openxmlformats.org/officeDocument/2006/relationships/slide" Target="slides/slide92.xml"/><Relationship Id="rId189" Type="http://schemas.openxmlformats.org/officeDocument/2006/relationships/slide" Target="slides/slide93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" Target="slides/slide14.xml"/><Relationship Id="rId111" Type="http://schemas.openxmlformats.org/officeDocument/2006/relationships/slide" Target="slides/slide15.xml"/><Relationship Id="rId112" Type="http://schemas.openxmlformats.org/officeDocument/2006/relationships/slide" Target="slides/slide16.xml"/><Relationship Id="rId113" Type="http://schemas.openxmlformats.org/officeDocument/2006/relationships/slide" Target="slides/slide17.xml"/><Relationship Id="rId114" Type="http://schemas.openxmlformats.org/officeDocument/2006/relationships/slide" Target="slides/slide18.xml"/><Relationship Id="rId115" Type="http://schemas.openxmlformats.org/officeDocument/2006/relationships/slide" Target="slides/slide19.xml"/><Relationship Id="rId116" Type="http://schemas.openxmlformats.org/officeDocument/2006/relationships/slide" Target="slides/slide20.xml"/><Relationship Id="rId117" Type="http://schemas.openxmlformats.org/officeDocument/2006/relationships/slide" Target="slides/slide21.xml"/><Relationship Id="rId118" Type="http://schemas.openxmlformats.org/officeDocument/2006/relationships/slide" Target="slides/slide22.xml"/><Relationship Id="rId119" Type="http://schemas.openxmlformats.org/officeDocument/2006/relationships/slide" Target="slides/slide23.xml"/><Relationship Id="rId150" Type="http://schemas.openxmlformats.org/officeDocument/2006/relationships/slide" Target="slides/slide54.xml"/><Relationship Id="rId151" Type="http://schemas.openxmlformats.org/officeDocument/2006/relationships/slide" Target="slides/slide55.xml"/><Relationship Id="rId152" Type="http://schemas.openxmlformats.org/officeDocument/2006/relationships/slide" Target="slides/slide5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57.xml"/><Relationship Id="rId154" Type="http://schemas.openxmlformats.org/officeDocument/2006/relationships/slide" Target="slides/slide58.xml"/><Relationship Id="rId155" Type="http://schemas.openxmlformats.org/officeDocument/2006/relationships/slide" Target="slides/slide59.xml"/><Relationship Id="rId156" Type="http://schemas.openxmlformats.org/officeDocument/2006/relationships/slide" Target="slides/slide60.xml"/><Relationship Id="rId157" Type="http://schemas.openxmlformats.org/officeDocument/2006/relationships/slide" Target="slides/slide61.xml"/><Relationship Id="rId158" Type="http://schemas.openxmlformats.org/officeDocument/2006/relationships/slide" Target="slides/slide62.xml"/><Relationship Id="rId159" Type="http://schemas.openxmlformats.org/officeDocument/2006/relationships/slide" Target="slides/slide63.xml"/><Relationship Id="rId190" Type="http://schemas.openxmlformats.org/officeDocument/2006/relationships/slide" Target="slides/slide94.xml"/><Relationship Id="rId191" Type="http://schemas.openxmlformats.org/officeDocument/2006/relationships/slide" Target="slides/slide95.xml"/><Relationship Id="rId192" Type="http://schemas.openxmlformats.org/officeDocument/2006/relationships/slide" Target="slides/slide96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97.xml"/><Relationship Id="rId194" Type="http://schemas.openxmlformats.org/officeDocument/2006/relationships/slide" Target="slides/slide98.xml"/><Relationship Id="rId195" Type="http://schemas.openxmlformats.org/officeDocument/2006/relationships/slide" Target="slides/slide99.xml"/><Relationship Id="rId196" Type="http://schemas.openxmlformats.org/officeDocument/2006/relationships/notesMaster" Target="notesMasters/notesMaster1.xml"/><Relationship Id="rId197" Type="http://schemas.openxmlformats.org/officeDocument/2006/relationships/handoutMaster" Target="handoutMasters/handoutMaster1.xml"/><Relationship Id="rId198" Type="http://schemas.openxmlformats.org/officeDocument/2006/relationships/printerSettings" Target="printerSettings/printerSettings1.bin"/><Relationship Id="rId199" Type="http://schemas.openxmlformats.org/officeDocument/2006/relationships/presProps" Target="presProp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" Target="slides/slide1.xml"/><Relationship Id="rId98" Type="http://schemas.openxmlformats.org/officeDocument/2006/relationships/slide" Target="slides/slide2.xml"/><Relationship Id="rId99" Type="http://schemas.openxmlformats.org/officeDocument/2006/relationships/slide" Target="slides/slide3.xml"/><Relationship Id="rId120" Type="http://schemas.openxmlformats.org/officeDocument/2006/relationships/slide" Target="slides/slide24.xml"/><Relationship Id="rId121" Type="http://schemas.openxmlformats.org/officeDocument/2006/relationships/slide" Target="slides/slide25.xml"/><Relationship Id="rId122" Type="http://schemas.openxmlformats.org/officeDocument/2006/relationships/slide" Target="slides/slide26.xml"/><Relationship Id="rId123" Type="http://schemas.openxmlformats.org/officeDocument/2006/relationships/slide" Target="slides/slide27.xml"/><Relationship Id="rId124" Type="http://schemas.openxmlformats.org/officeDocument/2006/relationships/slide" Target="slides/slide28.xml"/><Relationship Id="rId125" Type="http://schemas.openxmlformats.org/officeDocument/2006/relationships/slide" Target="slides/slide29.xml"/><Relationship Id="rId126" Type="http://schemas.openxmlformats.org/officeDocument/2006/relationships/slide" Target="slides/slide30.xml"/><Relationship Id="rId127" Type="http://schemas.openxmlformats.org/officeDocument/2006/relationships/slide" Target="slides/slide31.xml"/><Relationship Id="rId128" Type="http://schemas.openxmlformats.org/officeDocument/2006/relationships/slide" Target="slides/slide32.xml"/><Relationship Id="rId129" Type="http://schemas.openxmlformats.org/officeDocument/2006/relationships/slide" Target="slides/slide33.xml"/><Relationship Id="rId160" Type="http://schemas.openxmlformats.org/officeDocument/2006/relationships/slide" Target="slides/slide64.xml"/><Relationship Id="rId161" Type="http://schemas.openxmlformats.org/officeDocument/2006/relationships/slide" Target="slides/slide65.xml"/><Relationship Id="rId162" Type="http://schemas.openxmlformats.org/officeDocument/2006/relationships/slide" Target="slides/slide6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67.xml"/><Relationship Id="rId164" Type="http://schemas.openxmlformats.org/officeDocument/2006/relationships/slide" Target="slides/slide68.xml"/><Relationship Id="rId165" Type="http://schemas.openxmlformats.org/officeDocument/2006/relationships/slide" Target="slides/slide69.xml"/><Relationship Id="rId166" Type="http://schemas.openxmlformats.org/officeDocument/2006/relationships/slide" Target="slides/slide70.xml"/><Relationship Id="rId167" Type="http://schemas.openxmlformats.org/officeDocument/2006/relationships/slide" Target="slides/slide71.xml"/><Relationship Id="rId168" Type="http://schemas.openxmlformats.org/officeDocument/2006/relationships/slide" Target="slides/slide72.xml"/><Relationship Id="rId169" Type="http://schemas.openxmlformats.org/officeDocument/2006/relationships/slide" Target="slides/slide73.xml"/><Relationship Id="rId200" Type="http://schemas.openxmlformats.org/officeDocument/2006/relationships/viewProps" Target="viewProps.xml"/><Relationship Id="rId201" Type="http://schemas.openxmlformats.org/officeDocument/2006/relationships/theme" Target="theme/theme1.xml"/><Relationship Id="rId202" Type="http://schemas.openxmlformats.org/officeDocument/2006/relationships/tableStyles" Target="tableStyles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" Target="slides/slide34.xml"/><Relationship Id="rId131" Type="http://schemas.openxmlformats.org/officeDocument/2006/relationships/slide" Target="slides/slide35.xml"/><Relationship Id="rId132" Type="http://schemas.openxmlformats.org/officeDocument/2006/relationships/slide" Target="slides/slide36.xml"/><Relationship Id="rId133" Type="http://schemas.openxmlformats.org/officeDocument/2006/relationships/slide" Target="slides/slide37.xml"/><Relationship Id="rId134" Type="http://schemas.openxmlformats.org/officeDocument/2006/relationships/slide" Target="slides/slide38.xml"/><Relationship Id="rId135" Type="http://schemas.openxmlformats.org/officeDocument/2006/relationships/slide" Target="slides/slide39.xml"/><Relationship Id="rId136" Type="http://schemas.openxmlformats.org/officeDocument/2006/relationships/slide" Target="slides/slide40.xml"/><Relationship Id="rId137" Type="http://schemas.openxmlformats.org/officeDocument/2006/relationships/slide" Target="slides/slide41.xml"/><Relationship Id="rId138" Type="http://schemas.openxmlformats.org/officeDocument/2006/relationships/slide" Target="slides/slide42.xml"/><Relationship Id="rId139" Type="http://schemas.openxmlformats.org/officeDocument/2006/relationships/slide" Target="slides/slide43.xml"/><Relationship Id="rId170" Type="http://schemas.openxmlformats.org/officeDocument/2006/relationships/slide" Target="slides/slide74.xml"/><Relationship Id="rId171" Type="http://schemas.openxmlformats.org/officeDocument/2006/relationships/slide" Target="slides/slide75.xml"/><Relationship Id="rId172" Type="http://schemas.openxmlformats.org/officeDocument/2006/relationships/slide" Target="slides/slide76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77.xml"/><Relationship Id="rId174" Type="http://schemas.openxmlformats.org/officeDocument/2006/relationships/slide" Target="slides/slide78.xml"/><Relationship Id="rId175" Type="http://schemas.openxmlformats.org/officeDocument/2006/relationships/slide" Target="slides/slide79.xml"/><Relationship Id="rId176" Type="http://schemas.openxmlformats.org/officeDocument/2006/relationships/slide" Target="slides/slide80.xml"/><Relationship Id="rId177" Type="http://schemas.openxmlformats.org/officeDocument/2006/relationships/slide" Target="slides/slide81.xml"/><Relationship Id="rId178" Type="http://schemas.openxmlformats.org/officeDocument/2006/relationships/slide" Target="slides/slide82.xml"/><Relationship Id="rId179" Type="http://schemas.openxmlformats.org/officeDocument/2006/relationships/slide" Target="slides/slide83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.xml"/><Relationship Id="rId101" Type="http://schemas.openxmlformats.org/officeDocument/2006/relationships/slide" Target="slides/slide5.xml"/><Relationship Id="rId102" Type="http://schemas.openxmlformats.org/officeDocument/2006/relationships/slide" Target="slides/slide6.xml"/><Relationship Id="rId103" Type="http://schemas.openxmlformats.org/officeDocument/2006/relationships/slide" Target="slides/slide7.xml"/><Relationship Id="rId104" Type="http://schemas.openxmlformats.org/officeDocument/2006/relationships/slide" Target="slides/slide8.xml"/><Relationship Id="rId105" Type="http://schemas.openxmlformats.org/officeDocument/2006/relationships/slide" Target="slides/slide9.xml"/><Relationship Id="rId106" Type="http://schemas.openxmlformats.org/officeDocument/2006/relationships/slide" Target="slides/slide10.xml"/><Relationship Id="rId107" Type="http://schemas.openxmlformats.org/officeDocument/2006/relationships/slide" Target="slides/slide11.xml"/><Relationship Id="rId108" Type="http://schemas.openxmlformats.org/officeDocument/2006/relationships/slide" Target="slides/slide12.xml"/><Relationship Id="rId109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44.xml"/><Relationship Id="rId141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cha\Dropbox\hpca2014-plots\results_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cha\Dropbox\hpca2014-plots\results_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455774728112"/>
          <c:y val="0.0467742613904031"/>
          <c:w val="0.664499010478371"/>
          <c:h val="0.695810798818112"/>
        </c:manualLayout>
      </c:layout>
      <c:barChart>
        <c:barDir val="col"/>
        <c:grouping val="clustered"/>
        <c:varyColors val="0"/>
        <c:ser>
          <c:idx val="4"/>
          <c:order val="0"/>
          <c:tx>
            <c:v>All-Bank</c:v>
          </c:tx>
          <c:spPr>
            <a:pattFill prst="divot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val>
            <c:numRef>
              <c:f>scurves_all!$G$64:$I$64</c:f>
              <c:numCache>
                <c:formatCode>General</c:formatCode>
                <c:ptCount val="3"/>
                <c:pt idx="0">
                  <c:v>5.535874973633975</c:v>
                </c:pt>
                <c:pt idx="1">
                  <c:v>5.302418047791924</c:v>
                </c:pt>
                <c:pt idx="2">
                  <c:v>4.83113468138753</c:v>
                </c:pt>
              </c:numCache>
            </c:numRef>
          </c:val>
        </c:ser>
        <c:ser>
          <c:idx val="1"/>
          <c:order val="1"/>
          <c:tx>
            <c:v>Per-Bank</c:v>
          </c:tx>
          <c:spPr>
            <a:pattFill prst="ltDnDiag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scurves_all!$G$65:$I$65</c:f>
              <c:numCache>
                <c:formatCode>General</c:formatCode>
                <c:ptCount val="3"/>
                <c:pt idx="0">
                  <c:v>5.755113495089312</c:v>
                </c:pt>
                <c:pt idx="1">
                  <c:v>5.52556439580259</c:v>
                </c:pt>
                <c:pt idx="2">
                  <c:v>5.0271282827439</c:v>
                </c:pt>
              </c:numCache>
            </c:numRef>
          </c:val>
        </c:ser>
        <c:ser>
          <c:idx val="2"/>
          <c:order val="2"/>
          <c:tx>
            <c:strRef>
              <c:f>'multi-core-fix'!$A$48</c:f>
              <c:strCache>
                <c:ptCount val="1"/>
                <c:pt idx="0">
                  <c:v>Elastic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scurves_all!$G$66:$I$66</c:f>
              <c:numCache>
                <c:formatCode>General</c:formatCode>
                <c:ptCount val="3"/>
                <c:pt idx="0">
                  <c:v>5.634341618497776</c:v>
                </c:pt>
                <c:pt idx="1">
                  <c:v>5.38029795802782</c:v>
                </c:pt>
                <c:pt idx="2">
                  <c:v>4.891055177941427</c:v>
                </c:pt>
              </c:numCache>
            </c:numRef>
          </c:val>
        </c:ser>
        <c:ser>
          <c:idx val="3"/>
          <c:order val="3"/>
          <c:tx>
            <c:strRef>
              <c:f>scurves_all!$A$67</c:f>
              <c:strCache>
                <c:ptCount val="1"/>
                <c:pt idx="0">
                  <c:v>DARP</c:v>
                </c:pt>
              </c:strCache>
            </c:strRef>
          </c:tx>
          <c:spPr>
            <a:solidFill>
              <a:srgbClr val="6699FF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scurves_all!$G$67:$I$67</c:f>
              <c:numCache>
                <c:formatCode>General</c:formatCode>
                <c:ptCount val="3"/>
                <c:pt idx="0">
                  <c:v>5.95370703409367</c:v>
                </c:pt>
                <c:pt idx="1">
                  <c:v>5.81619350258852</c:v>
                </c:pt>
                <c:pt idx="2">
                  <c:v>5.23167174691737</c:v>
                </c:pt>
              </c:numCache>
            </c:numRef>
          </c:val>
        </c:ser>
        <c:ser>
          <c:idx val="6"/>
          <c:order val="4"/>
          <c:tx>
            <c:v>SARP</c:v>
          </c:tx>
          <c:spPr>
            <a:solidFill>
              <a:schemeClr val="accent3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scurves_all!$G$71:$I$71</c:f>
              <c:numCache>
                <c:formatCode>General</c:formatCode>
                <c:ptCount val="3"/>
                <c:pt idx="0">
                  <c:v>5.97768586340373</c:v>
                </c:pt>
                <c:pt idx="1">
                  <c:v>5.9151601519346</c:v>
                </c:pt>
                <c:pt idx="2">
                  <c:v>5.72950979325834</c:v>
                </c:pt>
              </c:numCache>
            </c:numRef>
          </c:val>
        </c:ser>
        <c:ser>
          <c:idx val="5"/>
          <c:order val="5"/>
          <c:tx>
            <c:v>DSARP</c:v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</c:spPr>
          <c:invertIfNegative val="0"/>
          <c:val>
            <c:numRef>
              <c:f>scurves_all!$G$70:$I$70</c:f>
              <c:numCache>
                <c:formatCode>General</c:formatCode>
                <c:ptCount val="3"/>
                <c:pt idx="0">
                  <c:v>5.97229638740283</c:v>
                </c:pt>
                <c:pt idx="1">
                  <c:v>5.95427675277262</c:v>
                </c:pt>
                <c:pt idx="2">
                  <c:v>5.80585148393848</c:v>
                </c:pt>
              </c:numCache>
            </c:numRef>
          </c:val>
        </c:ser>
        <c:ser>
          <c:idx val="0"/>
          <c:order val="6"/>
          <c:tx>
            <c:v>Ideal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scurves_all!$G$69:$I$69</c:f>
              <c:numCache>
                <c:formatCode>General</c:formatCode>
                <c:ptCount val="3"/>
                <c:pt idx="0">
                  <c:v>6.025241688849847</c:v>
                </c:pt>
                <c:pt idx="1">
                  <c:v>6.025241688849847</c:v>
                </c:pt>
                <c:pt idx="2">
                  <c:v>6.025241688849847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445752"/>
        <c:axId val="1906440104"/>
      </c:barChart>
      <c:catAx>
        <c:axId val="1906445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DRAM Chip Density</a:t>
                </a:r>
              </a:p>
            </c:rich>
          </c:tx>
          <c:layout>
            <c:manualLayout>
              <c:xMode val="edge"/>
              <c:yMode val="edge"/>
              <c:x val="0.343729533808274"/>
              <c:y val="0.837656050205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">
            <a:solidFill>
              <a:schemeClr val="bg1">
                <a:lumMod val="65000"/>
              </a:schemeClr>
            </a:solidFill>
          </a:ln>
        </c:spPr>
        <c:crossAx val="1906440104"/>
        <c:crosses val="autoZero"/>
        <c:auto val="1"/>
        <c:lblAlgn val="ctr"/>
        <c:lblOffset val="100"/>
        <c:noMultiLvlLbl val="0"/>
      </c:catAx>
      <c:valAx>
        <c:axId val="1906440104"/>
        <c:scaling>
          <c:orientation val="minMax"/>
          <c:max val="6.5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Weighted Speedup</a:t>
                </a:r>
                <a:r>
                  <a:rPr lang="en-US" sz="2400" baseline="0" dirty="0" smtClean="0"/>
                  <a:t> (</a:t>
                </a:r>
                <a:r>
                  <a:rPr lang="en-US" sz="2400" baseline="0" dirty="0" err="1" smtClean="0"/>
                  <a:t>GeoMean</a:t>
                </a:r>
                <a:r>
                  <a:rPr lang="en-US" sz="2400" baseline="0" dirty="0" smtClean="0"/>
                  <a:t>)</a:t>
                </a:r>
                <a:endParaRPr lang="en-US" sz="2400" dirty="0" smtClean="0"/>
              </a:p>
            </c:rich>
          </c:tx>
          <c:layout>
            <c:manualLayout>
              <c:xMode val="edge"/>
              <c:yMode val="edge"/>
              <c:x val="0.0046134084782097"/>
              <c:y val="0.112259386999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">
            <a:solidFill>
              <a:schemeClr val="bg1">
                <a:lumMod val="65000"/>
              </a:schemeClr>
            </a:solidFill>
          </a:ln>
        </c:spPr>
        <c:crossAx val="1906445752"/>
        <c:crosses val="autoZero"/>
        <c:crossBetween val="between"/>
        <c:majorUnit val="1.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03385607459252"/>
          <c:y val="0.0972403089036947"/>
          <c:w val="0.196614392540748"/>
          <c:h val="0.6469045406446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15237531098"/>
          <c:y val="0.0467742613904031"/>
          <c:w val="0.678239460657043"/>
          <c:h val="0.695810798818112"/>
        </c:manualLayout>
      </c:layout>
      <c:barChart>
        <c:barDir val="col"/>
        <c:grouping val="clustered"/>
        <c:varyColors val="0"/>
        <c:ser>
          <c:idx val="4"/>
          <c:order val="0"/>
          <c:tx>
            <c:v>All-Bank</c:v>
          </c:tx>
          <c:spPr>
            <a:pattFill prst="divo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val>
            <c:numRef>
              <c:f>energy!$B$22:$D$22</c:f>
              <c:numCache>
                <c:formatCode>General</c:formatCode>
                <c:ptCount val="3"/>
                <c:pt idx="0">
                  <c:v>38.29737486</c:v>
                </c:pt>
                <c:pt idx="1">
                  <c:v>40.28002957</c:v>
                </c:pt>
                <c:pt idx="2">
                  <c:v>44.89668047999999</c:v>
                </c:pt>
              </c:numCache>
            </c:numRef>
          </c:val>
        </c:ser>
        <c:ser>
          <c:idx val="1"/>
          <c:order val="1"/>
          <c:tx>
            <c:v>Per-Bank</c:v>
          </c:tx>
          <c:spPr>
            <a:pattFill prst="ltDnDiag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energy!$B$24:$D$24</c:f>
              <c:numCache>
                <c:formatCode>General</c:formatCode>
                <c:ptCount val="3"/>
                <c:pt idx="0">
                  <c:v>38.01339984</c:v>
                </c:pt>
                <c:pt idx="1">
                  <c:v>39.98934172</c:v>
                </c:pt>
                <c:pt idx="2">
                  <c:v>44.55212982</c:v>
                </c:pt>
              </c:numCache>
            </c:numRef>
          </c:val>
        </c:ser>
        <c:ser>
          <c:idx val="2"/>
          <c:order val="2"/>
          <c:tx>
            <c:strRef>
              <c:f>'multi-core-fix'!$A$48</c:f>
              <c:strCache>
                <c:ptCount val="1"/>
                <c:pt idx="0">
                  <c:v>Elastic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energy!$B$23:$D$23</c:f>
              <c:numCache>
                <c:formatCode>General</c:formatCode>
                <c:ptCount val="3"/>
                <c:pt idx="0">
                  <c:v>37.50487284</c:v>
                </c:pt>
                <c:pt idx="1">
                  <c:v>39.31686032</c:v>
                </c:pt>
                <c:pt idx="2">
                  <c:v>44.15089965</c:v>
                </c:pt>
              </c:numCache>
            </c:numRef>
          </c:val>
        </c:ser>
        <c:ser>
          <c:idx val="3"/>
          <c:order val="3"/>
          <c:tx>
            <c:strRef>
              <c:f>scurves_all!$A$67</c:f>
              <c:strCache>
                <c:ptCount val="1"/>
                <c:pt idx="0">
                  <c:v>DARP</c:v>
                </c:pt>
              </c:strCache>
            </c:strRef>
          </c:tx>
          <c:spPr>
            <a:solidFill>
              <a:srgbClr val="6699FF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energy!$B$25:$D$25</c:f>
              <c:numCache>
                <c:formatCode>General</c:formatCode>
                <c:ptCount val="3"/>
                <c:pt idx="0">
                  <c:v>37.19101498</c:v>
                </c:pt>
                <c:pt idx="1">
                  <c:v>38.5880554</c:v>
                </c:pt>
                <c:pt idx="2">
                  <c:v>43.2499876</c:v>
                </c:pt>
              </c:numCache>
            </c:numRef>
          </c:val>
        </c:ser>
        <c:ser>
          <c:idx val="6"/>
          <c:order val="4"/>
          <c:tx>
            <c:v>SARP</c:v>
          </c:tx>
          <c:spPr>
            <a:solidFill>
              <a:schemeClr val="accent3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energy!$B$26:$D$26</c:f>
              <c:numCache>
                <c:formatCode>General</c:formatCode>
                <c:ptCount val="3"/>
                <c:pt idx="0">
                  <c:v>37.10956219</c:v>
                </c:pt>
                <c:pt idx="1">
                  <c:v>38.32202032</c:v>
                </c:pt>
                <c:pt idx="2">
                  <c:v>41.0808851</c:v>
                </c:pt>
              </c:numCache>
            </c:numRef>
          </c:val>
        </c:ser>
        <c:ser>
          <c:idx val="5"/>
          <c:order val="5"/>
          <c:tx>
            <c:v>DSARP</c:v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</c:spPr>
          <c:invertIfNegative val="0"/>
          <c:val>
            <c:numRef>
              <c:f>energy!$B$27:$D$27</c:f>
              <c:numCache>
                <c:formatCode>General</c:formatCode>
                <c:ptCount val="3"/>
                <c:pt idx="0">
                  <c:v>37.13696439</c:v>
                </c:pt>
                <c:pt idx="1">
                  <c:v>38.19702453</c:v>
                </c:pt>
                <c:pt idx="2">
                  <c:v>40.84946035</c:v>
                </c:pt>
              </c:numCache>
            </c:numRef>
          </c:val>
        </c:ser>
        <c:ser>
          <c:idx val="0"/>
          <c:order val="6"/>
          <c:tx>
            <c:v>Ideal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'multi-core-fix'!$B$45:$D$45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energy!$B$28:$D$28</c:f>
              <c:numCache>
                <c:formatCode>General</c:formatCode>
                <c:ptCount val="3"/>
                <c:pt idx="0">
                  <c:v>36.62837379</c:v>
                </c:pt>
                <c:pt idx="1">
                  <c:v>36.62837379</c:v>
                </c:pt>
                <c:pt idx="2">
                  <c:v>36.62837379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503608"/>
        <c:axId val="1911509240"/>
      </c:barChart>
      <c:catAx>
        <c:axId val="1911503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DRAM Chip Density</a:t>
                </a:r>
              </a:p>
            </c:rich>
          </c:tx>
          <c:layout>
            <c:manualLayout>
              <c:xMode val="edge"/>
              <c:yMode val="edge"/>
              <c:x val="0.343729533808274"/>
              <c:y val="0.837656050205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">
            <a:solidFill>
              <a:schemeClr val="bg1">
                <a:lumMod val="65000"/>
              </a:schemeClr>
            </a:solidFill>
          </a:ln>
        </c:spPr>
        <c:crossAx val="1911509240"/>
        <c:crosses val="autoZero"/>
        <c:auto val="1"/>
        <c:lblAlgn val="ctr"/>
        <c:lblOffset val="100"/>
        <c:noMultiLvlLbl val="0"/>
      </c:catAx>
      <c:valAx>
        <c:axId val="1911509240"/>
        <c:scaling>
          <c:orientation val="minMax"/>
          <c:max val="45.0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per Access (nJ)</a:t>
                </a:r>
              </a:p>
            </c:rich>
          </c:tx>
          <c:layout>
            <c:manualLayout>
              <c:xMode val="edge"/>
              <c:yMode val="edge"/>
              <c:x val="4.03290015504668E-6"/>
              <c:y val="0.1281010205587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">
            <a:solidFill>
              <a:schemeClr val="bg1">
                <a:lumMod val="65000"/>
              </a:schemeClr>
            </a:solidFill>
          </a:ln>
        </c:spPr>
        <c:crossAx val="1911503608"/>
        <c:crosses val="autoZero"/>
        <c:crossBetween val="between"/>
        <c:majorUnit val="5.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09593829516112"/>
          <c:y val="0.0972403089036947"/>
          <c:w val="0.190406170483888"/>
          <c:h val="0.6469045406446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2E09E2-60DC-E145-A54A-D8F022826F8B}" type="slidenum">
              <a:rPr lang="en-US" sz="1200">
                <a:solidFill>
                  <a:prstClr val="black"/>
                </a:solidFill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2E09E2-60DC-E145-A54A-D8F022826F8B}" type="slidenum">
              <a:rPr lang="en-US" sz="1200">
                <a:solidFill>
                  <a:prstClr val="black"/>
                </a:solidFill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1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1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8212E5-32B0-1B40-8DB6-AB5373768840}" type="slidenum">
              <a:rPr lang="en-US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high-level</a:t>
            </a:r>
            <a:r>
              <a:rPr lang="en-US" baseline="0" dirty="0" smtClean="0"/>
              <a:t> design for online profiling system is based to thee key observations: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3FFD-D063-514F-A548-7BE8989890C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04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r>
              <a:rPr lang="en-US" baseline="0" dirty="0" smtClean="0"/>
              <a:t> these observations, we propose that in an online profiling system,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3FFD-D063-514F-A548-7BE8989890C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60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executed the code on four different processors, all four of them yielded errors. Intel </a:t>
            </a:r>
            <a:r>
              <a:rPr lang="en-US" baseline="0" dirty="0" err="1" smtClean="0"/>
              <a:t>Haswell</a:t>
            </a:r>
            <a:r>
              <a:rPr lang="en-US" baseline="0" dirty="0" smtClean="0"/>
              <a:t> has the most errors, at 23 thousand, because it has the highest rate of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on, I’ll show that we can induce as many as ten million disturbance errors in a more controlled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this, we conclude that disturbance errors are a serious reliability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3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796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47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4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01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046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421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045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32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059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84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7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9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2492A5-8086-AE42-BBAD-3383F581B5EB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00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0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a cell has lost enough charge, this noise can be large enough to cause a failure on a read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(normally, there is enough noise margin to tolerate the coupling noise)</a:t>
            </a:r>
          </a:p>
        </p:txBody>
      </p:sp>
      <p:sp>
        <p:nvSpPr>
          <p:cNvPr id="310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371F93-1368-364E-BACD-3968E0AEB83F}" type="slidenum">
              <a:rPr 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Add number of chips</a:t>
            </a: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11A6E0-5FD7-9241-983D-C89EC9B161F9}" type="slidenum">
              <a:rPr lang="en-US" sz="1200">
                <a:solidFill>
                  <a:prstClr val="black"/>
                </a:solidFill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Highlight test and round here.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each data pattern and its complement is tested to account for true and anti cells</a:t>
            </a: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29C93-178E-3847-A9B8-5FABEB48FBBA}" type="slidenum">
              <a:rPr 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2E09E2-60DC-E145-A54A-D8F022826F8B}" type="slidenum">
              <a:rPr lang="en-US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1.png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Relationship Id="rId2" Type="http://schemas.openxmlformats.org/officeDocument/2006/relationships/image" Target="../media/image1.png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Relationship Id="rId2" Type="http://schemas.openxmlformats.org/officeDocument/2006/relationships/image" Target="../media/image1.png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Relationship Id="rId2" Type="http://schemas.openxmlformats.org/officeDocument/2006/relationships/image" Target="../media/image1.png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Relationship Id="rId2" Type="http://schemas.openxmlformats.org/officeDocument/2006/relationships/image" Target="../media/image1.png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925"/>
      </p:ext>
    </p:extLst>
  </p:cSld>
  <p:clrMapOvr>
    <a:masterClrMapping/>
  </p:clrMapOvr>
  <p:transition xmlns:p14="http://schemas.microsoft.com/office/powerpoint/2010/main"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1016"/>
      </p:ext>
    </p:extLst>
  </p:cSld>
  <p:clrMapOvr>
    <a:masterClrMapping/>
  </p:clrMapOvr>
  <p:transition xmlns:p14="http://schemas.microsoft.com/office/powerpoint/2010/main"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68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5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03869"/>
      </p:ext>
    </p:extLst>
  </p:cSld>
  <p:clrMapOvr>
    <a:masterClrMapping/>
  </p:clrMapOvr>
  <p:transition xmlns:p14="http://schemas.microsoft.com/office/powerpoint/2010/main"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47137"/>
      </p:ext>
    </p:extLst>
  </p:cSld>
  <p:clrMapOvr>
    <a:masterClrMapping/>
  </p:clrMapOvr>
  <p:transition xmlns:p14="http://schemas.microsoft.com/office/powerpoint/2010/main"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0710"/>
      </p:ext>
    </p:extLst>
  </p:cSld>
  <p:clrMapOvr>
    <a:masterClrMapping/>
  </p:clrMapOvr>
  <p:transition xmlns:p14="http://schemas.microsoft.com/office/powerpoint/2010/main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0364"/>
      </p:ext>
    </p:extLst>
  </p:cSld>
  <p:clrMapOvr>
    <a:masterClrMapping/>
  </p:clrMapOvr>
  <p:transition xmlns:p14="http://schemas.microsoft.com/office/powerpoint/2010/main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07247"/>
      </p:ext>
    </p:extLst>
  </p:cSld>
  <p:clrMapOvr>
    <a:masterClrMapping/>
  </p:clrMapOvr>
  <p:transition xmlns:p14="http://schemas.microsoft.com/office/powerpoint/2010/main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8620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6252"/>
      </p:ext>
    </p:extLst>
  </p:cSld>
  <p:clrMapOvr>
    <a:masterClrMapping/>
  </p:clrMapOvr>
  <p:transition xmlns:p14="http://schemas.microsoft.com/office/powerpoint/2010/main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0751"/>
      </p:ext>
    </p:extLst>
  </p:cSld>
  <p:clrMapOvr>
    <a:masterClrMapping/>
  </p:clrMapOvr>
  <p:transition xmlns:p14="http://schemas.microsoft.com/office/powerpoint/2010/main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14566"/>
      </p:ext>
    </p:extLst>
  </p:cSld>
  <p:clrMapOvr>
    <a:masterClrMapping/>
  </p:clrMapOvr>
  <p:transition xmlns:p14="http://schemas.microsoft.com/office/powerpoint/2010/main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72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6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7055"/>
      </p:ext>
    </p:extLst>
  </p:cSld>
  <p:clrMapOvr>
    <a:masterClrMapping/>
  </p:clrMapOvr>
  <p:transition xmlns:p14="http://schemas.microsoft.com/office/powerpoint/2010/main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08180"/>
      </p:ext>
    </p:extLst>
  </p:cSld>
  <p:clrMapOvr>
    <a:masterClrMapping/>
  </p:clrMapOvr>
  <p:transition xmlns:p14="http://schemas.microsoft.com/office/powerpoint/2010/main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75942"/>
      </p:ext>
    </p:extLst>
  </p:cSld>
  <p:clrMapOvr>
    <a:masterClrMapping/>
  </p:clrMapOvr>
  <p:transition xmlns:p14="http://schemas.microsoft.com/office/powerpoint/2010/main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3841"/>
      </p:ext>
    </p:extLst>
  </p:cSld>
  <p:clrMapOvr>
    <a:masterClrMapping/>
  </p:clrMapOvr>
  <p:transition xmlns:p14="http://schemas.microsoft.com/office/powerpoint/2010/main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216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53705"/>
      </p:ext>
    </p:extLst>
  </p:cSld>
  <p:clrMapOvr>
    <a:masterClrMapping/>
  </p:clrMapOvr>
  <p:transition xmlns:p14="http://schemas.microsoft.com/office/powerpoint/2010/main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51669"/>
      </p:ext>
    </p:extLst>
  </p:cSld>
  <p:clrMapOvr>
    <a:masterClrMapping/>
  </p:clrMapOvr>
  <p:transition xmlns:p14="http://schemas.microsoft.com/office/powerpoint/2010/main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21069"/>
      </p:ext>
    </p:extLst>
  </p:cSld>
  <p:clrMapOvr>
    <a:masterClrMapping/>
  </p:clrMapOvr>
  <p:transition xmlns:p14="http://schemas.microsoft.com/office/powerpoint/2010/main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53195"/>
      </p:ext>
    </p:extLst>
  </p:cSld>
  <p:clrMapOvr>
    <a:masterClrMapping/>
  </p:clrMapOvr>
  <p:transition xmlns:p14="http://schemas.microsoft.com/office/powerpoint/2010/main"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44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084421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692754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12418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7900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365562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14911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857554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57901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575583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E53F75-1E97-8643-BAC6-A963348CF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10417"/>
      </p:ext>
    </p:extLst>
  </p:cSld>
  <p:clrMapOvr>
    <a:masterClrMapping/>
  </p:clrMapOvr>
  <p:transition xmlns:p14="http://schemas.microsoft.com/office/powerpoint/2010/main"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24DCF6-60C5-2B43-8E38-CADF93050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136271"/>
      </p:ext>
    </p:extLst>
  </p:cSld>
  <p:clrMapOvr>
    <a:masterClrMapping/>
  </p:clrMapOvr>
  <p:transition xmlns:p14="http://schemas.microsoft.com/office/powerpoint/2010/main"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125956-3435-6640-A3F8-B3F7A36F5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094518"/>
      </p:ext>
    </p:extLst>
  </p:cSld>
  <p:clrMapOvr>
    <a:masterClrMapping/>
  </p:clrMapOvr>
  <p:transition xmlns:p14="http://schemas.microsoft.com/office/powerpoint/2010/main"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E0253A-74D9-8849-8AFD-33DBBD5AC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14757"/>
      </p:ext>
    </p:extLst>
  </p:cSld>
  <p:clrMapOvr>
    <a:masterClrMapping/>
  </p:clrMapOvr>
  <p:transition xmlns:p14="http://schemas.microsoft.com/office/powerpoint/2010/main"/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256238-2008-6849-AFCA-A7A37FD8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9333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72BF97-345A-CC44-B923-15F0753A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722916"/>
      </p:ext>
    </p:extLst>
  </p:cSld>
  <p:clrMapOvr>
    <a:masterClrMapping/>
  </p:clrMapOvr>
  <p:transition xmlns:p14="http://schemas.microsoft.com/office/powerpoint/2010/main"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2E57F4-9C13-AA4A-8967-D9440D468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74946"/>
      </p:ext>
    </p:extLst>
  </p:cSld>
  <p:clrMapOvr>
    <a:masterClrMapping/>
  </p:clrMapOvr>
  <p:transition xmlns:p14="http://schemas.microsoft.com/office/powerpoint/2010/main"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BFC726-F783-8F42-A5FF-87FBAF3A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72453"/>
      </p:ext>
    </p:extLst>
  </p:cSld>
  <p:clrMapOvr>
    <a:masterClrMapping/>
  </p:clrMapOvr>
  <p:transition xmlns:p14="http://schemas.microsoft.com/office/powerpoint/2010/main"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615C61-DD52-CB43-B5A6-4120013E4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57518"/>
      </p:ext>
    </p:extLst>
  </p:cSld>
  <p:clrMapOvr>
    <a:masterClrMapping/>
  </p:clrMapOvr>
  <p:transition xmlns:p14="http://schemas.microsoft.com/office/powerpoint/2010/main"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148D90-A0B7-A941-A352-7D7DCFAB9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76751"/>
      </p:ext>
    </p:extLst>
  </p:cSld>
  <p:clrMapOvr>
    <a:masterClrMapping/>
  </p:clrMapOvr>
  <p:transition xmlns:p14="http://schemas.microsoft.com/office/powerpoint/2010/main"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566064-DA1A-1B41-997D-DE5396CC5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40459"/>
      </p:ext>
    </p:extLst>
  </p:cSld>
  <p:clrMapOvr>
    <a:masterClrMapping/>
  </p:clrMapOvr>
  <p:transition xmlns:p14="http://schemas.microsoft.com/office/powerpoint/2010/main"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C3803680-AEA2-DC4D-8EDF-F9ECF554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6621"/>
      </p:ext>
    </p:extLst>
  </p:cSld>
  <p:clrMapOvr>
    <a:masterClrMapping/>
  </p:clrMapOvr>
  <p:transition xmlns:p14="http://schemas.microsoft.com/office/powerpoint/2010/main"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35834DD-BA36-2242-8A5C-31061F6EC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6797"/>
      </p:ext>
    </p:extLst>
  </p:cSld>
  <p:clrMapOvr>
    <a:masterClrMapping/>
  </p:clrMapOvr>
  <p:transition xmlns:p14="http://schemas.microsoft.com/office/powerpoint/2010/main"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852FB96-9FDF-9E4B-8A97-60109E5F8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5361"/>
      </p:ext>
    </p:extLst>
  </p:cSld>
  <p:clrMapOvr>
    <a:masterClrMapping/>
  </p:clrMapOvr>
  <p:transition xmlns:p14="http://schemas.microsoft.com/office/powerpoint/2010/main"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BCF88DA-4576-6641-B46B-C49297F3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321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4BD60B0-35A6-2443-BE29-02D83F58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7186"/>
      </p:ext>
    </p:extLst>
  </p:cSld>
  <p:clrMapOvr>
    <a:masterClrMapping/>
  </p:clrMapOvr>
  <p:transition xmlns:p14="http://schemas.microsoft.com/office/powerpoint/2010/main"/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AD81113-58CA-B242-983E-0CC857CD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45124"/>
      </p:ext>
    </p:extLst>
  </p:cSld>
  <p:clrMapOvr>
    <a:masterClrMapping/>
  </p:clrMapOvr>
  <p:transition xmlns:p14="http://schemas.microsoft.com/office/powerpoint/2010/main"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C5F7BEC-2247-B947-92F1-2BA0193B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01365"/>
      </p:ext>
    </p:extLst>
  </p:cSld>
  <p:clrMapOvr>
    <a:masterClrMapping/>
  </p:clrMapOvr>
  <p:transition xmlns:p14="http://schemas.microsoft.com/office/powerpoint/2010/main"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220A73-DFFA-3A40-96D5-5A2FD5BE7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6207"/>
      </p:ext>
    </p:extLst>
  </p:cSld>
  <p:clrMapOvr>
    <a:masterClrMapping/>
  </p:clrMapOvr>
  <p:transition xmlns:p14="http://schemas.microsoft.com/office/powerpoint/2010/main"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B7E9686-07F2-7945-846F-216D3C31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2150"/>
      </p:ext>
    </p:extLst>
  </p:cSld>
  <p:clrMapOvr>
    <a:masterClrMapping/>
  </p:clrMapOvr>
  <p:transition xmlns:p14="http://schemas.microsoft.com/office/powerpoint/2010/main"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A54EA44-AF77-B54F-AA22-4F4C49C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61862"/>
      </p:ext>
    </p:extLst>
  </p:cSld>
  <p:clrMapOvr>
    <a:masterClrMapping/>
  </p:clrMapOvr>
  <p:transition xmlns:p14="http://schemas.microsoft.com/office/powerpoint/2010/main"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DACAEE7-B94F-6645-BD60-F83A0470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3206"/>
      </p:ext>
    </p:extLst>
  </p:cSld>
  <p:clrMapOvr>
    <a:masterClrMapping/>
  </p:clrMapOvr>
  <p:transition xmlns:p14="http://schemas.microsoft.com/office/powerpoint/2010/main"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3DD5CEB-5AE0-B649-A4E8-349280FBB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709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261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524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207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315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282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26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338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521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446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421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752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752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5012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910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2550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32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8521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936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445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6829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2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992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0378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6443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9595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0141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1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9678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859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5691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5520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360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432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053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622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0534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6107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1674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1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5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956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1440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1632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086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21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98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4310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4498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8053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595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3341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680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841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149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4685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4458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073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264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7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428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2226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63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0502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9673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394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7292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532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402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0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0630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30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1681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127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247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535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54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0742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2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540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6661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534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1957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989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5795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8909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865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053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371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1660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1524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4451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7304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3124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935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2814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191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3517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585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3879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4841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8190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9637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544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383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9724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69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6880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913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9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1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478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1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2507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070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6901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55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413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0742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3729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105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2477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6661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25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4542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53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3796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6729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75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3948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159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18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1820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4959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4324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0314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843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779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109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85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786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9132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8748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1399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394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8396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08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02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73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68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060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1180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58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8227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6856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795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1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8688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5083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7990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0800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3290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497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8260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7346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543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9854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432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4174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0106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7761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54088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2434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6548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036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8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69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2775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722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6332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6495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3260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6717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2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86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936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964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1898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2695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913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28573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0051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0656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6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553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6035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8073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57592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32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1221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533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055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2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1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420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6693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3774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574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623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100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991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0419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782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2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8642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0375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47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5856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7986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8417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8632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5297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0194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 xmlns:p14="http://schemas.microsoft.com/office/powerpoint/2010/main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 xmlns:p14="http://schemas.microsoft.com/office/powerpoint/2010/main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 xmlns:p14="http://schemas.microsoft.com/office/powerpoint/2010/main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 xmlns:p14="http://schemas.microsoft.com/office/powerpoint/2010/main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0111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14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9189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6668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3814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0809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329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260"/>
      </p:ext>
    </p:extLst>
  </p:cSld>
  <p:clrMapOvr>
    <a:masterClrMapping/>
  </p:clrMapOvr>
  <p:transition xmlns:p14="http://schemas.microsoft.com/office/powerpoint/2010/main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8065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5501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6822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0457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1960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2572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003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379"/>
      </p:ext>
    </p:extLst>
  </p:cSld>
  <p:clrMapOvr>
    <a:masterClrMapping/>
  </p:clrMapOvr>
  <p:transition xmlns:p14="http://schemas.microsoft.com/office/powerpoint/2010/main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218"/>
      </p:ext>
    </p:extLst>
  </p:cSld>
  <p:clrMapOvr>
    <a:masterClrMapping/>
  </p:clrMapOvr>
  <p:transition xmlns:p14="http://schemas.microsoft.com/office/powerpoint/2010/main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084"/>
      </p:ext>
    </p:extLst>
  </p:cSld>
  <p:clrMapOvr>
    <a:masterClrMapping/>
  </p:clrMapOvr>
  <p:transition xmlns:p14="http://schemas.microsoft.com/office/powerpoint/2010/main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0384"/>
      </p:ext>
    </p:extLst>
  </p:cSld>
  <p:clrMapOvr>
    <a:masterClrMapping/>
  </p:clrMapOvr>
  <p:transition xmlns:p14="http://schemas.microsoft.com/office/powerpoint/2010/main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30"/>
      </p:ext>
    </p:extLst>
  </p:cSld>
  <p:clrMapOvr>
    <a:masterClrMapping/>
  </p:clrMapOvr>
  <p:transition xmlns:p14="http://schemas.microsoft.com/office/powerpoint/2010/main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3103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734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98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0169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3604"/>
      </p:ext>
    </p:extLst>
  </p:cSld>
  <p:clrMapOvr>
    <a:masterClrMapping/>
  </p:clrMapOvr>
  <p:transition xmlns:p14="http://schemas.microsoft.com/office/powerpoint/2010/main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6148"/>
      </p:ext>
    </p:extLst>
  </p:cSld>
  <p:clrMapOvr>
    <a:masterClrMapping/>
  </p:clrMapOvr>
  <p:transition xmlns:p14="http://schemas.microsoft.com/office/powerpoint/2010/main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574"/>
      </p:ext>
    </p:extLst>
  </p:cSld>
  <p:clrMapOvr>
    <a:masterClrMapping/>
  </p:clrMapOvr>
  <p:transition xmlns:p14="http://schemas.microsoft.com/office/powerpoint/2010/main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3886"/>
      </p:ext>
    </p:extLst>
  </p:cSld>
  <p:clrMapOvr>
    <a:masterClrMapping/>
  </p:clrMapOvr>
  <p:transition xmlns:p14="http://schemas.microsoft.com/office/powerpoint/2010/main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9393"/>
      </p:ext>
    </p:extLst>
  </p:cSld>
  <p:clrMapOvr>
    <a:masterClrMapping/>
  </p:clrMapOvr>
  <p:transition xmlns:p14="http://schemas.microsoft.com/office/powerpoint/2010/main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5704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0793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9047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007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934"/>
      </p:ext>
    </p:extLst>
  </p:cSld>
  <p:clrMapOvr>
    <a:masterClrMapping/>
  </p:clrMapOvr>
  <p:transition xmlns:p14="http://schemas.microsoft.com/office/powerpoint/2010/main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1461"/>
      </p:ext>
    </p:extLst>
  </p:cSld>
  <p:clrMapOvr>
    <a:masterClrMapping/>
  </p:clrMapOvr>
  <p:transition xmlns:p14="http://schemas.microsoft.com/office/powerpoint/2010/main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95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8780"/>
      </p:ext>
    </p:extLst>
  </p:cSld>
  <p:clrMapOvr>
    <a:masterClrMapping/>
  </p:clrMapOvr>
  <p:transition xmlns:p14="http://schemas.microsoft.com/office/powerpoint/2010/main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85"/>
      </p:ext>
    </p:extLst>
  </p:cSld>
  <p:clrMapOvr>
    <a:masterClrMapping/>
  </p:clrMapOvr>
  <p:transition xmlns:p14="http://schemas.microsoft.com/office/powerpoint/2010/main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932"/>
      </p:ext>
    </p:extLst>
  </p:cSld>
  <p:clrMapOvr>
    <a:masterClrMapping/>
  </p:clrMapOvr>
  <p:transition xmlns:p14="http://schemas.microsoft.com/office/powerpoint/2010/main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448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6535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77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394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233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9795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1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307"/>
      </p:ext>
    </p:extLst>
  </p:cSld>
  <p:clrMapOvr>
    <a:masterClrMapping/>
  </p:clrMapOvr>
  <p:transition xmlns:p14="http://schemas.microsoft.com/office/powerpoint/2010/main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0250"/>
      </p:ext>
    </p:extLst>
  </p:cSld>
  <p:clrMapOvr>
    <a:masterClrMapping/>
  </p:clrMapOvr>
  <p:transition xmlns:p14="http://schemas.microsoft.com/office/powerpoint/2010/main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282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5737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128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238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750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3916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376"/>
      </p:ext>
    </p:extLst>
  </p:cSld>
  <p:clrMapOvr>
    <a:masterClrMapping/>
  </p:clrMapOvr>
  <p:transition xmlns:p14="http://schemas.microsoft.com/office/powerpoint/2010/main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5921"/>
      </p:ext>
    </p:extLst>
  </p:cSld>
  <p:clrMapOvr>
    <a:masterClrMapping/>
  </p:clrMapOvr>
  <p:transition xmlns:p14="http://schemas.microsoft.com/office/powerpoint/2010/main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41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0698"/>
      </p:ext>
    </p:extLst>
  </p:cSld>
  <p:clrMapOvr>
    <a:masterClrMapping/>
  </p:clrMapOvr>
  <p:transition xmlns:p14="http://schemas.microsoft.com/office/powerpoint/2010/main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720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128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483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0742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6064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1540"/>
      </p:ext>
    </p:extLst>
  </p:cSld>
  <p:clrMapOvr>
    <a:masterClrMapping/>
  </p:clrMapOvr>
  <p:transition xmlns:p14="http://schemas.microsoft.com/office/powerpoint/2010/main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 xmlns:p14="http://schemas.microsoft.com/office/powerpoint/2010/main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 xmlns:p14="http://schemas.microsoft.com/office/powerpoint/2010/main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 xmlns:p14="http://schemas.microsoft.com/office/powerpoint/2010/main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 xmlns:p14="http://schemas.microsoft.com/office/powerpoint/2010/main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 xmlns:p14="http://schemas.microsoft.com/office/powerpoint/2010/main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6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9647"/>
      </p:ext>
    </p:extLst>
  </p:cSld>
  <p:clrMapOvr>
    <a:masterClrMapping/>
  </p:clrMapOvr>
  <p:transition xmlns:p14="http://schemas.microsoft.com/office/powerpoint/2010/main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3399"/>
      </p:ext>
    </p:extLst>
  </p:cSld>
  <p:clrMapOvr>
    <a:masterClrMapping/>
  </p:clrMapOvr>
  <p:transition xmlns:p14="http://schemas.microsoft.com/office/powerpoint/2010/main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9102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8135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0483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9731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6601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742"/>
      </p:ext>
    </p:extLst>
  </p:cSld>
  <p:clrMapOvr>
    <a:masterClrMapping/>
  </p:clrMapOvr>
  <p:transition xmlns:p14="http://schemas.microsoft.com/office/powerpoint/2010/main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15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3401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975"/>
      </p:ext>
    </p:extLst>
  </p:cSld>
  <p:clrMapOvr>
    <a:masterClrMapping/>
  </p:clrMapOvr>
  <p:transition xmlns:p14="http://schemas.microsoft.com/office/powerpoint/2010/main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0090"/>
      </p:ext>
    </p:extLst>
  </p:cSld>
  <p:clrMapOvr>
    <a:masterClrMapping/>
  </p:clrMapOvr>
  <p:transition xmlns:p14="http://schemas.microsoft.com/office/powerpoint/2010/main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3495"/>
      </p:ext>
    </p:extLst>
  </p:cSld>
  <p:clrMapOvr>
    <a:masterClrMapping/>
  </p:clrMapOvr>
  <p:transition xmlns:p14="http://schemas.microsoft.com/office/powerpoint/2010/main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7843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9360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800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3718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0258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479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5796"/>
      </p:ext>
    </p:extLst>
  </p:cSld>
  <p:clrMapOvr>
    <a:masterClrMapping/>
  </p:clrMapOvr>
  <p:transition xmlns:p14="http://schemas.microsoft.com/office/powerpoint/2010/main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48847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6281"/>
      </p:ext>
    </p:extLst>
  </p:cSld>
  <p:clrMapOvr>
    <a:masterClrMapping/>
  </p:clrMapOvr>
  <p:transition xmlns:p14="http://schemas.microsoft.com/office/powerpoint/2010/main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6692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45536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80320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4257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548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9570"/>
      </p:ext>
    </p:extLst>
  </p:cSld>
  <p:clrMapOvr>
    <a:masterClrMapping/>
  </p:clrMapOvr>
  <p:transition xmlns:p14="http://schemas.microsoft.com/office/powerpoint/2010/main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1969"/>
      </p:ext>
    </p:extLst>
  </p:cSld>
  <p:clrMapOvr>
    <a:masterClrMapping/>
  </p:clrMapOvr>
  <p:transition xmlns:p14="http://schemas.microsoft.com/office/powerpoint/2010/main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94853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183"/>
      </p:ext>
    </p:extLst>
  </p:cSld>
  <p:clrMapOvr>
    <a:masterClrMapping/>
  </p:clrMapOvr>
  <p:transition xmlns:p14="http://schemas.microsoft.com/office/powerpoint/2010/main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0371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1043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6353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407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4750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938"/>
      </p:ext>
    </p:extLst>
  </p:cSld>
  <p:clrMapOvr>
    <a:masterClrMapping/>
  </p:clrMapOvr>
  <p:transition xmlns:p14="http://schemas.microsoft.com/office/powerpoint/2010/main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1896"/>
      </p:ext>
    </p:extLst>
  </p:cSld>
  <p:clrMapOvr>
    <a:masterClrMapping/>
  </p:clrMapOvr>
  <p:transition xmlns:p14="http://schemas.microsoft.com/office/powerpoint/2010/main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7047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1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5594"/>
      </p:ext>
    </p:extLst>
  </p:cSld>
  <p:clrMapOvr>
    <a:masterClrMapping/>
  </p:clrMapOvr>
  <p:transition xmlns:p14="http://schemas.microsoft.com/office/powerpoint/2010/main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3231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4325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557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6840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8118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8891"/>
      </p:ext>
    </p:extLst>
  </p:cSld>
  <p:clrMapOvr>
    <a:masterClrMapping/>
  </p:clrMapOvr>
  <p:transition xmlns:p14="http://schemas.microsoft.com/office/powerpoint/2010/main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0568"/>
      </p:ext>
    </p:extLst>
  </p:cSld>
  <p:clrMapOvr>
    <a:masterClrMapping/>
  </p:clrMapOvr>
  <p:transition xmlns:p14="http://schemas.microsoft.com/office/powerpoint/2010/main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02855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8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6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6063"/>
      </p:ext>
    </p:extLst>
  </p:cSld>
  <p:clrMapOvr>
    <a:masterClrMapping/>
  </p:clrMapOvr>
  <p:transition xmlns:p14="http://schemas.microsoft.com/office/powerpoint/2010/main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0428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58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8991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2406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8539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0322"/>
      </p:ext>
    </p:extLst>
  </p:cSld>
  <p:clrMapOvr>
    <a:masterClrMapping/>
  </p:clrMapOvr>
  <p:transition xmlns:p14="http://schemas.microsoft.com/office/powerpoint/2010/main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5351"/>
      </p:ext>
    </p:extLst>
  </p:cSld>
  <p:clrMapOvr>
    <a:masterClrMapping/>
  </p:clrMapOvr>
  <p:transition xmlns:p14="http://schemas.microsoft.com/office/powerpoint/2010/main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9357"/>
      </p:ext>
    </p:extLst>
  </p:cSld>
  <p:clrMapOvr>
    <a:masterClrMapping/>
  </p:clrMapOvr>
  <p:transition xmlns:p14="http://schemas.microsoft.com/office/powerpoint/2010/main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2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48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68"/>
      </p:ext>
    </p:extLst>
  </p:cSld>
  <p:clrMapOvr>
    <a:masterClrMapping/>
  </p:clrMapOvr>
  <p:transition xmlns:p14="http://schemas.microsoft.com/office/powerpoint/2010/main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313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95662"/>
      </p:ext>
    </p:extLst>
  </p:cSld>
  <p:clrMapOvr>
    <a:masterClrMapping/>
  </p:clrMapOvr>
  <p:transition xmlns:p14="http://schemas.microsoft.com/office/powerpoint/2010/main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6945"/>
      </p:ext>
    </p:extLst>
  </p:cSld>
  <p:clrMapOvr>
    <a:masterClrMapping/>
  </p:clrMapOvr>
  <p:transition xmlns:p14="http://schemas.microsoft.com/office/powerpoint/2010/main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0414"/>
      </p:ext>
    </p:extLst>
  </p:cSld>
  <p:clrMapOvr>
    <a:masterClrMapping/>
  </p:clrMapOvr>
  <p:transition xmlns:p14="http://schemas.microsoft.com/office/powerpoint/2010/main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5680"/>
      </p:ext>
    </p:extLst>
  </p:cSld>
  <p:clrMapOvr>
    <a:masterClrMapping/>
  </p:clrMapOvr>
  <p:transition xmlns:p14="http://schemas.microsoft.com/office/powerpoint/2010/main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577"/>
      </p:ext>
    </p:extLst>
  </p:cSld>
  <p:clrMapOvr>
    <a:masterClrMapping/>
  </p:clrMapOvr>
  <p:transition xmlns:p14="http://schemas.microsoft.com/office/powerpoint/2010/main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0885"/>
      </p:ext>
    </p:extLst>
  </p:cSld>
  <p:clrMapOvr>
    <a:masterClrMapping/>
  </p:clrMapOvr>
  <p:transition xmlns:p14="http://schemas.microsoft.com/office/powerpoint/2010/main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518"/>
      </p:ext>
    </p:extLst>
  </p:cSld>
  <p:clrMapOvr>
    <a:masterClrMapping/>
  </p:clrMapOvr>
  <p:transition xmlns:p14="http://schemas.microsoft.com/office/powerpoint/2010/main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7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83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193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860"/>
      </p:ext>
    </p:extLst>
  </p:cSld>
  <p:clrMapOvr>
    <a:masterClrMapping/>
  </p:clrMapOvr>
  <p:transition xmlns:p14="http://schemas.microsoft.com/office/powerpoint/2010/main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049"/>
      </p:ext>
    </p:extLst>
  </p:cSld>
  <p:clrMapOvr>
    <a:masterClrMapping/>
  </p:clrMapOvr>
  <p:transition xmlns:p14="http://schemas.microsoft.com/office/powerpoint/2010/main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462"/>
      </p:ext>
    </p:extLst>
  </p:cSld>
  <p:clrMapOvr>
    <a:masterClrMapping/>
  </p:clrMapOvr>
  <p:transition xmlns:p14="http://schemas.microsoft.com/office/powerpoint/2010/main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5000"/>
      </p:ext>
    </p:extLst>
  </p:cSld>
  <p:clrMapOvr>
    <a:masterClrMapping/>
  </p:clrMapOvr>
  <p:transition xmlns:p14="http://schemas.microsoft.com/office/powerpoint/2010/main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5067"/>
      </p:ext>
    </p:extLst>
  </p:cSld>
  <p:clrMapOvr>
    <a:masterClrMapping/>
  </p:clrMapOvr>
  <p:transition xmlns:p14="http://schemas.microsoft.com/office/powerpoint/2010/main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1143"/>
      </p:ext>
    </p:extLst>
  </p:cSld>
  <p:clrMapOvr>
    <a:masterClrMapping/>
  </p:clrMapOvr>
  <p:transition xmlns:p14="http://schemas.microsoft.com/office/powerpoint/2010/main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76569"/>
      </p:ext>
    </p:extLst>
  </p:cSld>
  <p:clrMapOvr>
    <a:masterClrMapping/>
  </p:clrMapOvr>
  <p:transition xmlns:p14="http://schemas.microsoft.com/office/powerpoint/2010/main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4282"/>
      </p:ext>
    </p:extLst>
  </p:cSld>
  <p:clrMapOvr>
    <a:masterClrMapping/>
  </p:clrMapOvr>
  <p:transition xmlns:p14="http://schemas.microsoft.com/office/powerpoint/2010/main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1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5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32968"/>
      </p:ext>
    </p:extLst>
  </p:cSld>
  <p:clrMapOvr>
    <a:masterClrMapping/>
  </p:clrMapOvr>
  <p:transition xmlns:p14="http://schemas.microsoft.com/office/powerpoint/2010/main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09165"/>
      </p:ext>
    </p:extLst>
  </p:cSld>
  <p:clrMapOvr>
    <a:masterClrMapping/>
  </p:clrMapOvr>
  <p:transition xmlns:p14="http://schemas.microsoft.com/office/powerpoint/2010/main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5612"/>
      </p:ext>
    </p:extLst>
  </p:cSld>
  <p:clrMapOvr>
    <a:masterClrMapping/>
  </p:clrMapOvr>
  <p:transition xmlns:p14="http://schemas.microsoft.com/office/powerpoint/2010/main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1087"/>
      </p:ext>
    </p:extLst>
  </p:cSld>
  <p:clrMapOvr>
    <a:masterClrMapping/>
  </p:clrMapOvr>
  <p:transition xmlns:p14="http://schemas.microsoft.com/office/powerpoint/2010/main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1265"/>
      </p:ext>
    </p:extLst>
  </p:cSld>
  <p:clrMapOvr>
    <a:masterClrMapping/>
  </p:clrMapOvr>
  <p:transition xmlns:p14="http://schemas.microsoft.com/office/powerpoint/2010/main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3677"/>
      </p:ext>
    </p:extLst>
  </p:cSld>
  <p:clrMapOvr>
    <a:masterClrMapping/>
  </p:clrMapOvr>
  <p:transition xmlns:p14="http://schemas.microsoft.com/office/powerpoint/2010/main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1400"/>
      </p:ext>
    </p:extLst>
  </p:cSld>
  <p:clrMapOvr>
    <a:masterClrMapping/>
  </p:clrMapOvr>
  <p:transition xmlns:p14="http://schemas.microsoft.com/office/powerpoint/2010/main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56907"/>
      </p:ext>
    </p:extLst>
  </p:cSld>
  <p:clrMapOvr>
    <a:masterClrMapping/>
  </p:clrMapOvr>
  <p:transition xmlns:p14="http://schemas.microsoft.com/office/powerpoint/2010/main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3336"/>
      </p:ext>
    </p:extLst>
  </p:cSld>
  <p:clrMapOvr>
    <a:masterClrMapping/>
  </p:clrMapOvr>
  <p:transition xmlns:p14="http://schemas.microsoft.com/office/powerpoint/2010/main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22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1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58576"/>
      </p:ext>
    </p:extLst>
  </p:cSld>
  <p:clrMapOvr>
    <a:masterClrMapping/>
  </p:clrMapOvr>
  <p:transition xmlns:p14="http://schemas.microsoft.com/office/powerpoint/2010/main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0161"/>
      </p:ext>
    </p:extLst>
  </p:cSld>
  <p:clrMapOvr>
    <a:masterClrMapping/>
  </p:clrMapOvr>
  <p:transition xmlns:p14="http://schemas.microsoft.com/office/powerpoint/2010/main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31540"/>
      </p:ext>
    </p:extLst>
  </p:cSld>
  <p:clrMapOvr>
    <a:masterClrMapping/>
  </p:clrMapOvr>
  <p:transition xmlns:p14="http://schemas.microsoft.com/office/powerpoint/2010/main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69919"/>
      </p:ext>
    </p:extLst>
  </p:cSld>
  <p:clrMapOvr>
    <a:masterClrMapping/>
  </p:clrMapOvr>
  <p:transition xmlns:p14="http://schemas.microsoft.com/office/powerpoint/2010/main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3091"/>
      </p:ext>
    </p:extLst>
  </p:cSld>
  <p:clrMapOvr>
    <a:masterClrMapping/>
  </p:clrMapOvr>
  <p:transition xmlns:p14="http://schemas.microsoft.com/office/powerpoint/2010/main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9028"/>
      </p:ext>
    </p:extLst>
  </p:cSld>
  <p:clrMapOvr>
    <a:masterClrMapping/>
  </p:clrMapOvr>
  <p:transition xmlns:p14="http://schemas.microsoft.com/office/powerpoint/2010/main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0599"/>
      </p:ext>
    </p:extLst>
  </p:cSld>
  <p:clrMapOvr>
    <a:masterClrMapping/>
  </p:clrMapOvr>
  <p:transition xmlns:p14="http://schemas.microsoft.com/office/powerpoint/2010/main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44236"/>
      </p:ext>
    </p:extLst>
  </p:cSld>
  <p:clrMapOvr>
    <a:masterClrMapping/>
  </p:clrMapOvr>
  <p:transition xmlns:p14="http://schemas.microsoft.com/office/powerpoint/2010/main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443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42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4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7023"/>
      </p:ext>
    </p:extLst>
  </p:cSld>
  <p:clrMapOvr>
    <a:masterClrMapping/>
  </p:clrMapOvr>
  <p:transition xmlns:p14="http://schemas.microsoft.com/office/powerpoint/2010/main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11694"/>
      </p:ext>
    </p:extLst>
  </p:cSld>
  <p:clrMapOvr>
    <a:masterClrMapping/>
  </p:clrMapOvr>
  <p:transition xmlns:p14="http://schemas.microsoft.com/office/powerpoint/2010/main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1639"/>
      </p:ext>
    </p:extLst>
  </p:cSld>
  <p:clrMapOvr>
    <a:masterClrMapping/>
  </p:clrMapOvr>
  <p:transition xmlns:p14="http://schemas.microsoft.com/office/powerpoint/2010/main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204"/>
      </p:ext>
    </p:extLst>
  </p:cSld>
  <p:clrMapOvr>
    <a:masterClrMapping/>
  </p:clrMapOvr>
  <p:transition xmlns:p14="http://schemas.microsoft.com/office/powerpoint/2010/main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0195"/>
      </p:ext>
    </p:extLst>
  </p:cSld>
  <p:clrMapOvr>
    <a:masterClrMapping/>
  </p:clrMapOvr>
  <p:transition xmlns:p14="http://schemas.microsoft.com/office/powerpoint/2010/main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0308"/>
      </p:ext>
    </p:extLst>
  </p:cSld>
  <p:clrMapOvr>
    <a:masterClrMapping/>
  </p:clrMapOvr>
  <p:transition xmlns:p14="http://schemas.microsoft.com/office/powerpoint/2010/main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12118"/>
      </p:ext>
    </p:extLst>
  </p:cSld>
  <p:clrMapOvr>
    <a:masterClrMapping/>
  </p:clrMapOvr>
  <p:transition xmlns:p14="http://schemas.microsoft.com/office/powerpoint/2010/main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1133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595"/>
      </p:ext>
    </p:extLst>
  </p:cSld>
  <p:clrMapOvr>
    <a:masterClrMapping/>
  </p:clrMapOvr>
  <p:transition xmlns:p14="http://schemas.microsoft.com/office/powerpoint/2010/main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62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2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2797"/>
      </p:ext>
    </p:extLst>
  </p:cSld>
  <p:clrMapOvr>
    <a:masterClrMapping/>
  </p:clrMapOvr>
  <p:transition xmlns:p14="http://schemas.microsoft.com/office/powerpoint/2010/main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1632"/>
      </p:ext>
    </p:extLst>
  </p:cSld>
  <p:clrMapOvr>
    <a:masterClrMapping/>
  </p:clrMapOvr>
  <p:transition xmlns:p14="http://schemas.microsoft.com/office/powerpoint/2010/main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61343"/>
      </p:ext>
    </p:extLst>
  </p:cSld>
  <p:clrMapOvr>
    <a:masterClrMapping/>
  </p:clrMapOvr>
  <p:transition xmlns:p14="http://schemas.microsoft.com/office/powerpoint/2010/main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3113"/>
      </p:ext>
    </p:extLst>
  </p:cSld>
  <p:clrMapOvr>
    <a:masterClrMapping/>
  </p:clrMapOvr>
  <p:transition xmlns:p14="http://schemas.microsoft.com/office/powerpoint/2010/main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57789"/>
      </p:ext>
    </p:extLst>
  </p:cSld>
  <p:clrMapOvr>
    <a:masterClrMapping/>
  </p:clrMapOvr>
  <p:transition xmlns:p14="http://schemas.microsoft.com/office/powerpoint/2010/main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7787"/>
      </p:ext>
    </p:extLst>
  </p:cSld>
  <p:clrMapOvr>
    <a:masterClrMapping/>
  </p:clrMapOvr>
  <p:transition xmlns:p14="http://schemas.microsoft.com/office/powerpoint/2010/main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146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0177"/>
      </p:ext>
    </p:extLst>
  </p:cSld>
  <p:clrMapOvr>
    <a:masterClrMapping/>
  </p:clrMapOvr>
  <p:transition xmlns:p14="http://schemas.microsoft.com/office/powerpoint/2010/main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9899"/>
      </p:ext>
    </p:extLst>
  </p:cSld>
  <p:clrMapOvr>
    <a:masterClrMapping/>
  </p:clrMapOvr>
  <p:transition xmlns:p14="http://schemas.microsoft.com/office/powerpoint/2010/main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64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3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3015"/>
      </p:ext>
    </p:extLst>
  </p:cSld>
  <p:clrMapOvr>
    <a:masterClrMapping/>
  </p:clrMapOvr>
  <p:transition xmlns:p14="http://schemas.microsoft.com/office/powerpoint/2010/main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4912"/>
      </p:ext>
    </p:extLst>
  </p:cSld>
  <p:clrMapOvr>
    <a:masterClrMapping/>
  </p:clrMapOvr>
  <p:transition xmlns:p14="http://schemas.microsoft.com/office/powerpoint/2010/main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12268"/>
      </p:ext>
    </p:extLst>
  </p:cSld>
  <p:clrMapOvr>
    <a:masterClrMapping/>
  </p:clrMapOvr>
  <p:transition xmlns:p14="http://schemas.microsoft.com/office/powerpoint/2010/main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71225"/>
      </p:ext>
    </p:extLst>
  </p:cSld>
  <p:clrMapOvr>
    <a:masterClrMapping/>
  </p:clrMapOvr>
  <p:transition xmlns:p14="http://schemas.microsoft.com/office/powerpoint/2010/main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93600"/>
      </p:ext>
    </p:extLst>
  </p:cSld>
  <p:clrMapOvr>
    <a:masterClrMapping/>
  </p:clrMapOvr>
  <p:transition xmlns:p14="http://schemas.microsoft.com/office/powerpoint/2010/main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4211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65491"/>
      </p:ext>
    </p:extLst>
  </p:cSld>
  <p:clrMapOvr>
    <a:masterClrMapping/>
  </p:clrMapOvr>
  <p:transition xmlns:p14="http://schemas.microsoft.com/office/powerpoint/2010/main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36602"/>
      </p:ext>
    </p:extLst>
  </p:cSld>
  <p:clrMapOvr>
    <a:masterClrMapping/>
  </p:clrMapOvr>
  <p:transition xmlns:p14="http://schemas.microsoft.com/office/powerpoint/2010/main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97791"/>
      </p:ext>
    </p:extLst>
  </p:cSld>
  <p:clrMapOvr>
    <a:masterClrMapping/>
  </p:clrMapOvr>
  <p:transition xmlns:p14="http://schemas.microsoft.com/office/powerpoint/2010/main"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2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8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9547"/>
      </p:ext>
    </p:extLst>
  </p:cSld>
  <p:clrMapOvr>
    <a:masterClrMapping/>
  </p:clrMapOvr>
  <p:transition xmlns:p14="http://schemas.microsoft.com/office/powerpoint/2010/main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92603"/>
      </p:ext>
    </p:extLst>
  </p:cSld>
  <p:clrMapOvr>
    <a:masterClrMapping/>
  </p:clrMapOvr>
  <p:transition xmlns:p14="http://schemas.microsoft.com/office/powerpoint/2010/main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66244"/>
      </p:ext>
    </p:extLst>
  </p:cSld>
  <p:clrMapOvr>
    <a:masterClrMapping/>
  </p:clrMapOvr>
  <p:transition xmlns:p14="http://schemas.microsoft.com/office/powerpoint/2010/main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01796"/>
      </p:ext>
    </p:extLst>
  </p:cSld>
  <p:clrMapOvr>
    <a:masterClrMapping/>
  </p:clrMapOvr>
  <p:transition xmlns:p14="http://schemas.microsoft.com/office/powerpoint/2010/main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747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2846"/>
      </p:ext>
    </p:extLst>
  </p:cSld>
  <p:clrMapOvr>
    <a:masterClrMapping/>
  </p:clrMapOvr>
  <p:transition xmlns:p14="http://schemas.microsoft.com/office/powerpoint/2010/main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1309"/>
      </p:ext>
    </p:extLst>
  </p:cSld>
  <p:clrMapOvr>
    <a:masterClrMapping/>
  </p:clrMapOvr>
  <p:transition xmlns:p14="http://schemas.microsoft.com/office/powerpoint/2010/main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6074"/>
      </p:ext>
    </p:extLst>
  </p:cSld>
  <p:clrMapOvr>
    <a:masterClrMapping/>
  </p:clrMapOvr>
  <p:transition xmlns:p14="http://schemas.microsoft.com/office/powerpoint/2010/main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6051"/>
      </p:ext>
    </p:extLst>
  </p:cSld>
  <p:clrMapOvr>
    <a:masterClrMapping/>
  </p:clrMapOvr>
  <p:transition xmlns:p14="http://schemas.microsoft.com/office/powerpoint/2010/main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6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9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3613"/>
      </p:ext>
    </p:extLst>
  </p:cSld>
  <p:clrMapOvr>
    <a:masterClrMapping/>
  </p:clrMapOvr>
  <p:transition xmlns:p14="http://schemas.microsoft.com/office/powerpoint/2010/main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7330"/>
      </p:ext>
    </p:extLst>
  </p:cSld>
  <p:clrMapOvr>
    <a:masterClrMapping/>
  </p:clrMapOvr>
  <p:transition xmlns:p14="http://schemas.microsoft.com/office/powerpoint/2010/main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50490"/>
      </p:ext>
    </p:extLst>
  </p:cSld>
  <p:clrMapOvr>
    <a:masterClrMapping/>
  </p:clrMapOvr>
  <p:transition xmlns:p14="http://schemas.microsoft.com/office/powerpoint/2010/main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4619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0306"/>
      </p:ext>
    </p:extLst>
  </p:cSld>
  <p:clrMapOvr>
    <a:masterClrMapping/>
  </p:clrMapOvr>
  <p:transition xmlns:p14="http://schemas.microsoft.com/office/powerpoint/2010/main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7294"/>
      </p:ext>
    </p:extLst>
  </p:cSld>
  <p:clrMapOvr>
    <a:masterClrMapping/>
  </p:clrMapOvr>
  <p:transition xmlns:p14="http://schemas.microsoft.com/office/powerpoint/2010/main"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12743"/>
      </p:ext>
    </p:extLst>
  </p:cSld>
  <p:clrMapOvr>
    <a:masterClrMapping/>
  </p:clrMapOvr>
  <p:transition xmlns:p14="http://schemas.microsoft.com/office/powerpoint/2010/main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0413"/>
      </p:ext>
    </p:extLst>
  </p:cSld>
  <p:clrMapOvr>
    <a:masterClrMapping/>
  </p:clrMapOvr>
  <p:transition xmlns:p14="http://schemas.microsoft.com/office/powerpoint/2010/main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6288"/>
      </p:ext>
    </p:extLst>
  </p:cSld>
  <p:clrMapOvr>
    <a:masterClrMapping/>
  </p:clrMapOvr>
  <p:transition xmlns:p14="http://schemas.microsoft.com/office/powerpoint/2010/main"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3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6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8171"/>
      </p:ext>
    </p:extLst>
  </p:cSld>
  <p:clrMapOvr>
    <a:masterClrMapping/>
  </p:clrMapOvr>
  <p:transition xmlns:p14="http://schemas.microsoft.com/office/powerpoint/2010/main"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40282"/>
      </p:ext>
    </p:extLst>
  </p:cSld>
  <p:clrMapOvr>
    <a:masterClrMapping/>
  </p:clrMapOvr>
  <p:transition xmlns:p14="http://schemas.microsoft.com/office/powerpoint/2010/main"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74034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0323"/>
      </p:ext>
    </p:extLst>
  </p:cSld>
  <p:clrMapOvr>
    <a:masterClrMapping/>
  </p:clrMapOvr>
  <p:transition xmlns:p14="http://schemas.microsoft.com/office/powerpoint/2010/main"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4071"/>
      </p:ext>
    </p:extLst>
  </p:cSld>
  <p:clrMapOvr>
    <a:masterClrMapping/>
  </p:clrMapOvr>
  <p:transition xmlns:p14="http://schemas.microsoft.com/office/powerpoint/2010/main"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0145"/>
      </p:ext>
    </p:extLst>
  </p:cSld>
  <p:clrMapOvr>
    <a:masterClrMapping/>
  </p:clrMapOvr>
  <p:transition xmlns:p14="http://schemas.microsoft.com/office/powerpoint/2010/main"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80491"/>
      </p:ext>
    </p:extLst>
  </p:cSld>
  <p:clrMapOvr>
    <a:masterClrMapping/>
  </p:clrMapOvr>
  <p:transition xmlns:p14="http://schemas.microsoft.com/office/powerpoint/2010/main"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5643"/>
      </p:ext>
    </p:extLst>
  </p:cSld>
  <p:clrMapOvr>
    <a:masterClrMapping/>
  </p:clrMapOvr>
  <p:transition xmlns:p14="http://schemas.microsoft.com/office/powerpoint/2010/main"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6897"/>
      </p:ext>
    </p:extLst>
  </p:cSld>
  <p:clrMapOvr>
    <a:masterClrMapping/>
  </p:clrMapOvr>
  <p:transition xmlns:p14="http://schemas.microsoft.com/office/powerpoint/2010/main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18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6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654"/>
      </p:ext>
    </p:extLst>
  </p:cSld>
  <p:clrMapOvr>
    <a:masterClrMapping/>
  </p:clrMapOvr>
  <p:transition xmlns:p14="http://schemas.microsoft.com/office/powerpoint/2010/main"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95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46306"/>
      </p:ext>
    </p:extLst>
  </p:cSld>
  <p:clrMapOvr>
    <a:masterClrMapping/>
  </p:clrMapOvr>
  <p:transition xmlns:p14="http://schemas.microsoft.com/office/powerpoint/2010/main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0572"/>
      </p:ext>
    </p:extLst>
  </p:cSld>
  <p:clrMapOvr>
    <a:masterClrMapping/>
  </p:clrMapOvr>
  <p:transition xmlns:p14="http://schemas.microsoft.com/office/powerpoint/2010/main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9603"/>
      </p:ext>
    </p:extLst>
  </p:cSld>
  <p:clrMapOvr>
    <a:masterClrMapping/>
  </p:clrMapOvr>
  <p:transition xmlns:p14="http://schemas.microsoft.com/office/powerpoint/2010/main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08095"/>
      </p:ext>
    </p:extLst>
  </p:cSld>
  <p:clrMapOvr>
    <a:masterClrMapping/>
  </p:clrMapOvr>
  <p:transition xmlns:p14="http://schemas.microsoft.com/office/powerpoint/2010/main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5754"/>
      </p:ext>
    </p:extLst>
  </p:cSld>
  <p:clrMapOvr>
    <a:masterClrMapping/>
  </p:clrMapOvr>
  <p:transition xmlns:p14="http://schemas.microsoft.com/office/powerpoint/2010/main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5240"/>
      </p:ext>
    </p:extLst>
  </p:cSld>
  <p:clrMapOvr>
    <a:masterClrMapping/>
  </p:clrMapOvr>
  <p:transition xmlns:p14="http://schemas.microsoft.com/office/powerpoint/2010/main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2485"/>
      </p:ext>
    </p:extLst>
  </p:cSld>
  <p:clrMapOvr>
    <a:masterClrMapping/>
  </p:clrMapOvr>
  <p:transition xmlns:p14="http://schemas.microsoft.com/office/powerpoint/2010/main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16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510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19943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501062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7459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613741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308867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090957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2569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884751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303"/>
      </p:ext>
    </p:extLst>
  </p:cSld>
  <p:clrMapOvr>
    <a:masterClrMapping/>
  </p:clrMapOvr>
  <p:transition xmlns:p14="http://schemas.microsoft.com/office/powerpoint/2010/main"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69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52478"/>
      </p:ext>
    </p:extLst>
  </p:cSld>
  <p:clrMapOvr>
    <a:masterClrMapping/>
  </p:clrMapOvr>
  <p:transition xmlns:p14="http://schemas.microsoft.com/office/powerpoint/2010/main"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68383"/>
      </p:ext>
    </p:extLst>
  </p:cSld>
  <p:clrMapOvr>
    <a:masterClrMapping/>
  </p:clrMapOvr>
  <p:transition xmlns:p14="http://schemas.microsoft.com/office/powerpoint/2010/main"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0013"/>
      </p:ext>
    </p:extLst>
  </p:cSld>
  <p:clrMapOvr>
    <a:masterClrMapping/>
  </p:clrMapOvr>
  <p:transition xmlns:p14="http://schemas.microsoft.com/office/powerpoint/2010/main"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12742"/>
      </p:ext>
    </p:extLst>
  </p:cSld>
  <p:clrMapOvr>
    <a:masterClrMapping/>
  </p:clrMapOvr>
  <p:transition xmlns:p14="http://schemas.microsoft.com/office/powerpoint/2010/main"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58460"/>
      </p:ext>
    </p:extLst>
  </p:cSld>
  <p:clrMapOvr>
    <a:masterClrMapping/>
  </p:clrMapOvr>
  <p:transition xmlns:p14="http://schemas.microsoft.com/office/powerpoint/2010/main"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94436"/>
      </p:ext>
    </p:extLst>
  </p:cSld>
  <p:clrMapOvr>
    <a:masterClrMapping/>
  </p:clrMapOvr>
  <p:transition xmlns:p14="http://schemas.microsoft.com/office/powerpoint/2010/main"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8701"/>
      </p:ext>
    </p:extLst>
  </p:cSld>
  <p:clrMapOvr>
    <a:masterClrMapping/>
  </p:clrMapOvr>
  <p:transition xmlns:p14="http://schemas.microsoft.com/office/powerpoint/2010/main"/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4216"/>
      </p:ext>
    </p:extLst>
  </p:cSld>
  <p:clrMapOvr>
    <a:masterClrMapping/>
  </p:clrMapOvr>
  <p:transition xmlns:p14="http://schemas.microsoft.com/office/powerpoint/2010/main"/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321"/>
      </p:ext>
    </p:extLst>
  </p:cSld>
  <p:clrMapOvr>
    <a:masterClrMapping/>
  </p:clrMapOvr>
  <p:transition xmlns:p14="http://schemas.microsoft.com/office/powerpoint/2010/main"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524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574"/>
      </p:ext>
    </p:extLst>
  </p:cSld>
  <p:clrMapOvr>
    <a:masterClrMapping/>
  </p:clrMapOvr>
  <p:transition xmlns:p14="http://schemas.microsoft.com/office/powerpoint/2010/main"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248"/>
      </p:ext>
    </p:extLst>
  </p:cSld>
  <p:clrMapOvr>
    <a:masterClrMapping/>
  </p:clrMapOvr>
  <p:transition xmlns:p14="http://schemas.microsoft.com/office/powerpoint/2010/main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06584"/>
      </p:ext>
    </p:extLst>
  </p:cSld>
  <p:clrMapOvr>
    <a:masterClrMapping/>
  </p:clrMapOvr>
  <p:transition xmlns:p14="http://schemas.microsoft.com/office/powerpoint/2010/main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4204"/>
      </p:ext>
    </p:extLst>
  </p:cSld>
  <p:clrMapOvr>
    <a:masterClrMapping/>
  </p:clrMapOvr>
  <p:transition xmlns:p14="http://schemas.microsoft.com/office/powerpoint/2010/main"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76858"/>
      </p:ext>
    </p:extLst>
  </p:cSld>
  <p:clrMapOvr>
    <a:masterClrMapping/>
  </p:clrMapOvr>
  <p:transition xmlns:p14="http://schemas.microsoft.com/office/powerpoint/2010/main"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0599"/>
      </p:ext>
    </p:extLst>
  </p:cSld>
  <p:clrMapOvr>
    <a:masterClrMapping/>
  </p:clrMapOvr>
  <p:transition xmlns:p14="http://schemas.microsoft.com/office/powerpoint/2010/main"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45262"/>
      </p:ext>
    </p:extLst>
  </p:cSld>
  <p:clrMapOvr>
    <a:masterClrMapping/>
  </p:clrMapOvr>
  <p:transition xmlns:p14="http://schemas.microsoft.com/office/powerpoint/2010/main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16144"/>
      </p:ext>
    </p:extLst>
  </p:cSld>
  <p:clrMapOvr>
    <a:masterClrMapping/>
  </p:clrMapOvr>
  <p:transition xmlns:p14="http://schemas.microsoft.com/office/powerpoint/2010/main"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14985"/>
      </p:ext>
    </p:extLst>
  </p:cSld>
  <p:clrMapOvr>
    <a:masterClrMapping/>
  </p:clrMapOvr>
  <p:transition xmlns:p14="http://schemas.microsoft.com/office/powerpoint/2010/main"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375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5645"/>
      </p:ext>
    </p:extLst>
  </p:cSld>
  <p:clrMapOvr>
    <a:masterClrMapping/>
  </p:clrMapOvr>
  <p:transition xmlns:p14="http://schemas.microsoft.com/office/powerpoint/2010/main"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72184"/>
      </p:ext>
    </p:extLst>
  </p:cSld>
  <p:clrMapOvr>
    <a:masterClrMapping/>
  </p:clrMapOvr>
  <p:transition xmlns:p14="http://schemas.microsoft.com/office/powerpoint/2010/main"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CCC5D2-A24A-0A45-9660-A07B801D8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616711"/>
      </p:ext>
    </p:extLst>
  </p:cSld>
  <p:clrMapOvr>
    <a:masterClrMapping/>
  </p:clrMapOvr>
  <p:transition xmlns:p14="http://schemas.microsoft.com/office/powerpoint/2010/main"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D6DACA-A407-CF4D-A646-8E8BC5257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61423"/>
      </p:ext>
    </p:extLst>
  </p:cSld>
  <p:clrMapOvr>
    <a:masterClrMapping/>
  </p:clrMapOvr>
  <p:transition xmlns:p14="http://schemas.microsoft.com/office/powerpoint/2010/main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F4EFC08-1A6F-774F-813A-C049DC994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13259"/>
      </p:ext>
    </p:extLst>
  </p:cSld>
  <p:clrMapOvr>
    <a:masterClrMapping/>
  </p:clrMapOvr>
  <p:transition xmlns:p14="http://schemas.microsoft.com/office/powerpoint/2010/main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786547-E409-D54E-9D83-363BFF67C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9840"/>
      </p:ext>
    </p:extLst>
  </p:cSld>
  <p:clrMapOvr>
    <a:masterClrMapping/>
  </p:clrMapOvr>
  <p:transition xmlns:p14="http://schemas.microsoft.com/office/powerpoint/2010/main"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B71BA-B00A-4947-92D4-4B80ED89E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0804"/>
      </p:ext>
    </p:extLst>
  </p:cSld>
  <p:clrMapOvr>
    <a:masterClrMapping/>
  </p:clrMapOvr>
  <p:transition xmlns:p14="http://schemas.microsoft.com/office/powerpoint/2010/main"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B6EFF9-A211-5046-9630-E3AE33819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33279"/>
      </p:ext>
    </p:extLst>
  </p:cSld>
  <p:clrMapOvr>
    <a:masterClrMapping/>
  </p:clrMapOvr>
  <p:transition xmlns:p14="http://schemas.microsoft.com/office/powerpoint/2010/main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BC30C4-F99B-DB47-BAF6-F89A72E1A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21707"/>
      </p:ext>
    </p:extLst>
  </p:cSld>
  <p:clrMapOvr>
    <a:masterClrMapping/>
  </p:clrMapOvr>
  <p:transition xmlns:p14="http://schemas.microsoft.com/office/powerpoint/2010/main"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B8CC80-4F2C-194D-923A-5AFCD43BF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8131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A0B7B7-D752-9F43-AC07-811F87BED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81100"/>
      </p:ext>
    </p:extLst>
  </p:cSld>
  <p:clrMapOvr>
    <a:masterClrMapping/>
  </p:clrMapOvr>
  <p:transition xmlns:p14="http://schemas.microsoft.com/office/powerpoint/2010/main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2EAAAE-5AD0-0342-9F88-9CD38B4AF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723980"/>
      </p:ext>
    </p:extLst>
  </p:cSld>
  <p:clrMapOvr>
    <a:masterClrMapping/>
  </p:clrMapOvr>
  <p:transition xmlns:p14="http://schemas.microsoft.com/office/powerpoint/2010/main"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9CC8A8-476F-6B42-B8AC-89B2C7CE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86809"/>
      </p:ext>
    </p:extLst>
  </p:cSld>
  <p:clrMapOvr>
    <a:masterClrMapping/>
  </p:clrMapOvr>
  <p:transition xmlns:p14="http://schemas.microsoft.com/office/powerpoint/2010/main"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1509"/>
      </p:ext>
    </p:extLst>
  </p:cSld>
  <p:clrMapOvr>
    <a:masterClrMapping/>
  </p:clrMapOvr>
  <p:transition xmlns:p14="http://schemas.microsoft.com/office/powerpoint/2010/main"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432"/>
      </p:ext>
    </p:extLst>
  </p:cSld>
  <p:clrMapOvr>
    <a:masterClrMapping/>
  </p:clrMapOvr>
  <p:transition xmlns:p14="http://schemas.microsoft.com/office/powerpoint/2010/main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55924"/>
      </p:ext>
    </p:extLst>
  </p:cSld>
  <p:clrMapOvr>
    <a:masterClrMapping/>
  </p:clrMapOvr>
  <p:transition xmlns:p14="http://schemas.microsoft.com/office/powerpoint/2010/main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21766"/>
      </p:ext>
    </p:extLst>
  </p:cSld>
  <p:clrMapOvr>
    <a:masterClrMapping/>
  </p:clrMapOvr>
  <p:transition xmlns:p14="http://schemas.microsoft.com/office/powerpoint/2010/main"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0092"/>
      </p:ext>
    </p:extLst>
  </p:cSld>
  <p:clrMapOvr>
    <a:masterClrMapping/>
  </p:clrMapOvr>
  <p:transition xmlns:p14="http://schemas.microsoft.com/office/powerpoint/2010/main"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27050"/>
      </p:ext>
    </p:extLst>
  </p:cSld>
  <p:clrMapOvr>
    <a:masterClrMapping/>
  </p:clrMapOvr>
  <p:transition xmlns:p14="http://schemas.microsoft.com/office/powerpoint/2010/main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60677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23055"/>
      </p:ext>
    </p:extLst>
  </p:cSld>
  <p:clrMapOvr>
    <a:masterClrMapping/>
  </p:clrMapOvr>
  <p:transition xmlns:p14="http://schemas.microsoft.com/office/powerpoint/2010/main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2760"/>
      </p:ext>
    </p:extLst>
  </p:cSld>
  <p:clrMapOvr>
    <a:masterClrMapping/>
  </p:clrMapOvr>
  <p:transition xmlns:p14="http://schemas.microsoft.com/office/powerpoint/2010/main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5657"/>
      </p:ext>
    </p:extLst>
  </p:cSld>
  <p:clrMapOvr>
    <a:masterClrMapping/>
  </p:clrMapOvr>
  <p:transition xmlns:p14="http://schemas.microsoft.com/office/powerpoint/2010/main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67623"/>
      </p:ext>
    </p:extLst>
  </p:cSld>
  <p:clrMapOvr>
    <a:masterClrMapping/>
  </p:clrMapOvr>
  <p:transition xmlns:p14="http://schemas.microsoft.com/office/powerpoint/2010/main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4856"/>
      </p:ext>
    </p:extLst>
  </p:cSld>
  <p:clrMapOvr>
    <a:masterClrMapping/>
  </p:clrMapOvr>
  <p:transition xmlns:p14="http://schemas.microsoft.com/office/powerpoint/2010/main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99923"/>
      </p:ext>
    </p:extLst>
  </p:cSld>
  <p:clrMapOvr>
    <a:masterClrMapping/>
  </p:clrMapOvr>
  <p:transition xmlns:p14="http://schemas.microsoft.com/office/powerpoint/2010/main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3838"/>
      </p:ext>
    </p:extLst>
  </p:cSld>
  <p:clrMapOvr>
    <a:masterClrMapping/>
  </p:clrMapOvr>
  <p:transition xmlns:p14="http://schemas.microsoft.com/office/powerpoint/2010/main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3916"/>
      </p:ext>
    </p:extLst>
  </p:cSld>
  <p:clrMapOvr>
    <a:masterClrMapping/>
  </p:clrMapOvr>
  <p:transition xmlns:p14="http://schemas.microsoft.com/office/powerpoint/2010/main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12590"/>
      </p:ext>
    </p:extLst>
  </p:cSld>
  <p:clrMapOvr>
    <a:masterClrMapping/>
  </p:clrMapOvr>
  <p:transition xmlns:p14="http://schemas.microsoft.com/office/powerpoint/2010/main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946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41808"/>
      </p:ext>
    </p:extLst>
  </p:cSld>
  <p:clrMapOvr>
    <a:masterClrMapping/>
  </p:clrMapOvr>
  <p:transition xmlns:p14="http://schemas.microsoft.com/office/powerpoint/2010/main"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98885"/>
      </p:ext>
    </p:extLst>
  </p:cSld>
  <p:clrMapOvr>
    <a:masterClrMapping/>
  </p:clrMapOvr>
  <p:transition xmlns:p14="http://schemas.microsoft.com/office/powerpoint/2010/main"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77219"/>
      </p:ext>
    </p:extLst>
  </p:cSld>
  <p:clrMapOvr>
    <a:masterClrMapping/>
  </p:clrMapOvr>
  <p:transition xmlns:p14="http://schemas.microsoft.com/office/powerpoint/2010/main"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86756"/>
      </p:ext>
    </p:extLst>
  </p:cSld>
  <p:clrMapOvr>
    <a:masterClrMapping/>
  </p:clrMapOvr>
  <p:transition xmlns:p14="http://schemas.microsoft.com/office/powerpoint/2010/main"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38997"/>
      </p:ext>
    </p:extLst>
  </p:cSld>
  <p:clrMapOvr>
    <a:masterClrMapping/>
  </p:clrMapOvr>
  <p:transition xmlns:p14="http://schemas.microsoft.com/office/powerpoint/2010/main"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00796"/>
      </p:ext>
    </p:extLst>
  </p:cSld>
  <p:clrMapOvr>
    <a:masterClrMapping/>
  </p:clrMapOvr>
  <p:transition xmlns:p14="http://schemas.microsoft.com/office/powerpoint/2010/main"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4934"/>
      </p:ext>
    </p:extLst>
  </p:cSld>
  <p:clrMapOvr>
    <a:masterClrMapping/>
  </p:clrMapOvr>
  <p:transition xmlns:p14="http://schemas.microsoft.com/office/powerpoint/2010/main"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C4E2-6E65-4B38-A9F0-2491CD0222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073742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54105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EE5E-49E3-41BC-B690-56250386BB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139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18D-3D7C-411A-A3D5-BE9D715C21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316662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61C9-07B9-4029-8A9C-6B9D4FE4D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371777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F76E-CE6C-410C-8FDC-D0091C24DE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712898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8DD-F4B6-4735-BE3E-A30AC9916A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460790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2D7-3DDB-4FFD-8B82-F323B81C51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903927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1807-3D87-4FB5-A3F7-954D5D4F8E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565872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A0BD-C698-4141-B404-5A877B3AA9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610559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C6B9-10FF-4561-B52B-0EFAB655D0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296229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9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11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5103"/>
      </p:ext>
    </p:extLst>
  </p:cSld>
  <p:clrMapOvr>
    <a:masterClrMapping/>
  </p:clrMapOvr>
  <p:transition xmlns:p14="http://schemas.microsoft.com/office/powerpoint/2010/main"/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56800"/>
      </p:ext>
    </p:extLst>
  </p:cSld>
  <p:clrMapOvr>
    <a:masterClrMapping/>
  </p:clrMapOvr>
  <p:transition xmlns:p14="http://schemas.microsoft.com/office/powerpoint/2010/main"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38463"/>
      </p:ext>
    </p:extLst>
  </p:cSld>
  <p:clrMapOvr>
    <a:masterClrMapping/>
  </p:clrMapOvr>
  <p:transition xmlns:p14="http://schemas.microsoft.com/office/powerpoint/2010/main"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82811"/>
      </p:ext>
    </p:extLst>
  </p:cSld>
  <p:clrMapOvr>
    <a:masterClrMapping/>
  </p:clrMapOvr>
  <p:transition xmlns:p14="http://schemas.microsoft.com/office/powerpoint/2010/main"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64570"/>
      </p:ext>
    </p:extLst>
  </p:cSld>
  <p:clrMapOvr>
    <a:masterClrMapping/>
  </p:clrMapOvr>
  <p:transition xmlns:p14="http://schemas.microsoft.com/office/powerpoint/2010/main"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75243"/>
      </p:ext>
    </p:extLst>
  </p:cSld>
  <p:clrMapOvr>
    <a:masterClrMapping/>
  </p:clrMapOvr>
  <p:transition xmlns:p14="http://schemas.microsoft.com/office/powerpoint/2010/main"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2074"/>
      </p:ext>
    </p:extLst>
  </p:cSld>
  <p:clrMapOvr>
    <a:masterClrMapping/>
  </p:clrMapOvr>
  <p:transition xmlns:p14="http://schemas.microsoft.com/office/powerpoint/2010/main"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2786"/>
      </p:ext>
    </p:extLst>
  </p:cSld>
  <p:clrMapOvr>
    <a:masterClrMapping/>
  </p:clrMapOvr>
  <p:transition xmlns:p14="http://schemas.microsoft.com/office/powerpoint/2010/main"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553"/>
      </p:ext>
    </p:extLst>
  </p:cSld>
  <p:clrMapOvr>
    <a:masterClrMapping/>
  </p:clrMapOvr>
  <p:transition xmlns:p14="http://schemas.microsoft.com/office/powerpoint/2010/main"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7C98-EF19-2D41-8AE2-C78C29A917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81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0917-0EB3-7141-A444-A387010585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624370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6C5F-3BD8-3C4D-84D7-D37C2B096AF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250161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19D-5D10-3149-8CD8-BD03F92784D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588264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DA2-1889-3049-ACC5-92373F9B15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44833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6F41-2D70-8B40-B592-BF9582E6D9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344916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3FDD-DD0B-7249-B401-953A314C5C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977255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BD72-E4F6-E246-95E4-7BB340D440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546637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39B0-2979-5C4C-9B59-8BF91C9B1E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6989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440D-942A-F045-A3A7-7FA60C3CA7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483811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B134-63CD-C54C-A1E9-052D295C62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3543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C4E2-6E65-4B38-A9F0-2491CD0222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Myriad Pro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05290692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Myriad Pro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Myriad Pro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72847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EE5E-49E3-41BC-B690-56250386BB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08766150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18D-3D7C-411A-A3D5-BE9D715C21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22982619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61C9-07B9-4029-8A9C-6B9D4FE4DE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84784316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F76E-CE6C-410C-8FDC-D0091C24DE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47948928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8DD-F4B6-4735-BE3E-A30AC9916A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99433206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2D7-3DDB-4FFD-8B82-F323B81C51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14902684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1807-3D87-4FB5-A3F7-954D5D4F8E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72700486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A0BD-C698-4141-B404-5A877B3AA9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6361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C6B9-10FF-4561-B52B-0EFAB655D0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56032381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97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46859"/>
      </p:ext>
    </p:extLst>
  </p:cSld>
  <p:clrMapOvr>
    <a:masterClrMapping/>
  </p:clrMapOvr>
  <p:transition xmlns:p14="http://schemas.microsoft.com/office/powerpoint/2010/main"/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5234"/>
      </p:ext>
    </p:extLst>
  </p:cSld>
  <p:clrMapOvr>
    <a:masterClrMapping/>
  </p:clrMapOvr>
  <p:transition xmlns:p14="http://schemas.microsoft.com/office/powerpoint/2010/main"/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9817"/>
      </p:ext>
    </p:extLst>
  </p:cSld>
  <p:clrMapOvr>
    <a:masterClrMapping/>
  </p:clrMapOvr>
  <p:transition xmlns:p14="http://schemas.microsoft.com/office/powerpoint/2010/main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18654"/>
      </p:ext>
    </p:extLst>
  </p:cSld>
  <p:clrMapOvr>
    <a:masterClrMapping/>
  </p:clrMapOvr>
  <p:transition xmlns:p14="http://schemas.microsoft.com/office/powerpoint/2010/main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8493"/>
      </p:ext>
    </p:extLst>
  </p:cSld>
  <p:clrMapOvr>
    <a:masterClrMapping/>
  </p:clrMapOvr>
  <p:transition xmlns:p14="http://schemas.microsoft.com/office/powerpoint/2010/main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014"/>
      </p:ext>
    </p:extLst>
  </p:cSld>
  <p:clrMapOvr>
    <a:masterClrMapping/>
  </p:clrMapOvr>
  <p:transition xmlns:p14="http://schemas.microsoft.com/office/powerpoint/2010/main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784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69.xml"/><Relationship Id="rId13" Type="http://schemas.openxmlformats.org/officeDocument/2006/relationships/theme" Target="../theme/theme1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6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7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8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9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5.xml"/><Relationship Id="rId8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0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1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2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08.xml"/><Relationship Id="rId8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4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5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1.xml"/><Relationship Id="rId8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4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6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2.xml"/><Relationship Id="rId8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5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7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3.xml"/><Relationship Id="rId8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6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8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4.xml"/><Relationship Id="rId8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7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0.xml"/><Relationship Id="rId13" Type="http://schemas.openxmlformats.org/officeDocument/2006/relationships/theme" Target="../theme/theme36.xml"/><Relationship Id="rId1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5.xml"/><Relationship Id="rId8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88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2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08.xml"/><Relationship Id="rId8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1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3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19.xml"/><Relationship Id="rId8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4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5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1.xml"/><Relationship Id="rId8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6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47.xml"/><Relationship Id="rId3" Type="http://schemas.openxmlformats.org/officeDocument/2006/relationships/slideLayout" Target="../slideLayouts/slideLayout448.xml"/><Relationship Id="rId4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2.xml"/><Relationship Id="rId8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5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7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7.xml"/><Relationship Id="rId2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66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9.xml"/><Relationship Id="rId12" Type="http://schemas.openxmlformats.org/officeDocument/2006/relationships/theme" Target="../theme/theme4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5.xml"/><Relationship Id="rId8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88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0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0.xml"/><Relationship Id="rId2" Type="http://schemas.openxmlformats.org/officeDocument/2006/relationships/slideLayout" Target="../slideLayouts/slideLayout491.xml"/><Relationship Id="rId3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6.xml"/><Relationship Id="rId8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99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1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1.xml"/><Relationship Id="rId2" Type="http://schemas.openxmlformats.org/officeDocument/2006/relationships/slideLayout" Target="../slideLayouts/slideLayout502.xml"/><Relationship Id="rId3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07.xml"/><Relationship Id="rId8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0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2.xml"/><Relationship Id="rId12" Type="http://schemas.openxmlformats.org/officeDocument/2006/relationships/theme" Target="../theme/theme4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12.xml"/><Relationship Id="rId2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18.xml"/><Relationship Id="rId8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1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3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3.xml"/><Relationship Id="rId2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4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34.xml"/><Relationship Id="rId2" Type="http://schemas.openxmlformats.org/officeDocument/2006/relationships/slideLayout" Target="../slideLayouts/slideLayout535.xml"/><Relationship Id="rId3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0.xml"/><Relationship Id="rId8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43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5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46.xml"/><Relationship Id="rId3" Type="http://schemas.openxmlformats.org/officeDocument/2006/relationships/slideLayout" Target="../slideLayouts/slideLayout547.xml"/><Relationship Id="rId4" Type="http://schemas.openxmlformats.org/officeDocument/2006/relationships/slideLayout" Target="../slideLayouts/slideLayout548.xml"/><Relationship Id="rId5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0.xml"/><Relationship Id="rId7" Type="http://schemas.openxmlformats.org/officeDocument/2006/relationships/slideLayout" Target="../slideLayouts/slideLayout551.xml"/><Relationship Id="rId8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54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theme" Target="../theme/theme5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7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67.xml"/><Relationship Id="rId2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3.xml"/><Relationship Id="rId8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76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8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8.xml"/><Relationship Id="rId2" Type="http://schemas.openxmlformats.org/officeDocument/2006/relationships/slideLayout" Target="../slideLayouts/slideLayout579.xml"/><Relationship Id="rId3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4.xml"/><Relationship Id="rId8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87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9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89.xml"/><Relationship Id="rId2" Type="http://schemas.openxmlformats.org/officeDocument/2006/relationships/slideLayout" Target="../slideLayouts/slideLayout590.xml"/><Relationship Id="rId3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5.xml"/><Relationship Id="rId8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597.xml"/><Relationship Id="rId10" Type="http://schemas.openxmlformats.org/officeDocument/2006/relationships/slideLayout" Target="../slideLayouts/slideLayout598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0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00.xml"/><Relationship Id="rId2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5.xml"/><Relationship Id="rId7" Type="http://schemas.openxmlformats.org/officeDocument/2006/relationships/slideLayout" Target="../slideLayouts/slideLayout606.xml"/><Relationship Id="rId8" Type="http://schemas.openxmlformats.org/officeDocument/2006/relationships/slideLayout" Target="../slideLayouts/slideLayout607.xml"/><Relationship Id="rId9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609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1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612.xml"/><Relationship Id="rId3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17.xml"/><Relationship Id="rId8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19.xml"/><Relationship Id="rId10" Type="http://schemas.openxmlformats.org/officeDocument/2006/relationships/slideLayout" Target="../slideLayouts/slideLayout620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2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2.xml"/><Relationship Id="rId2" Type="http://schemas.openxmlformats.org/officeDocument/2006/relationships/slideLayout" Target="../slideLayouts/slideLayout623.xml"/><Relationship Id="rId3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26.xml"/><Relationship Id="rId6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28.xml"/><Relationship Id="rId8" Type="http://schemas.openxmlformats.org/officeDocument/2006/relationships/slideLayout" Target="../slideLayouts/slideLayout629.xml"/><Relationship Id="rId9" Type="http://schemas.openxmlformats.org/officeDocument/2006/relationships/slideLayout" Target="../slideLayouts/slideLayout630.xml"/><Relationship Id="rId10" Type="http://schemas.openxmlformats.org/officeDocument/2006/relationships/slideLayout" Target="../slideLayouts/slideLayout631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3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3.xml"/><Relationship Id="rId2" Type="http://schemas.openxmlformats.org/officeDocument/2006/relationships/slideLayout" Target="../slideLayouts/slideLayout634.xml"/><Relationship Id="rId3" Type="http://schemas.openxmlformats.org/officeDocument/2006/relationships/slideLayout" Target="../slideLayouts/slideLayout635.xml"/><Relationship Id="rId4" Type="http://schemas.openxmlformats.org/officeDocument/2006/relationships/slideLayout" Target="../slideLayouts/slideLayout636.xml"/><Relationship Id="rId5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38.xml"/><Relationship Id="rId7" Type="http://schemas.openxmlformats.org/officeDocument/2006/relationships/slideLayout" Target="../slideLayouts/slideLayout639.xml"/><Relationship Id="rId8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1.xml"/><Relationship Id="rId10" Type="http://schemas.openxmlformats.org/officeDocument/2006/relationships/slideLayout" Target="../slideLayouts/slideLayout64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4.xml"/><Relationship Id="rId12" Type="http://schemas.openxmlformats.org/officeDocument/2006/relationships/theme" Target="../theme/theme60.xml"/><Relationship Id="rId1" Type="http://schemas.openxmlformats.org/officeDocument/2006/relationships/slideLayout" Target="../slideLayouts/slideLayout644.xml"/><Relationship Id="rId2" Type="http://schemas.openxmlformats.org/officeDocument/2006/relationships/slideLayout" Target="../slideLayouts/slideLayout645.xml"/><Relationship Id="rId3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47.xml"/><Relationship Id="rId5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0.xml"/><Relationship Id="rId8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3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5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55.xml"/><Relationship Id="rId2" Type="http://schemas.openxmlformats.org/officeDocument/2006/relationships/slideLayout" Target="../slideLayouts/slideLayout656.xml"/><Relationship Id="rId3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0.xml"/><Relationship Id="rId7" Type="http://schemas.openxmlformats.org/officeDocument/2006/relationships/slideLayout" Target="../slideLayouts/slideLayout661.xml"/><Relationship Id="rId8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4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7.xml"/><Relationship Id="rId12" Type="http://schemas.openxmlformats.org/officeDocument/2006/relationships/slideLayout" Target="../slideLayouts/slideLayout688.xml"/><Relationship Id="rId13" Type="http://schemas.openxmlformats.org/officeDocument/2006/relationships/theme" Target="../theme/theme6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77.xml"/><Relationship Id="rId2" Type="http://schemas.openxmlformats.org/officeDocument/2006/relationships/slideLayout" Target="../slideLayouts/slideLayout678.xml"/><Relationship Id="rId3" Type="http://schemas.openxmlformats.org/officeDocument/2006/relationships/slideLayout" Target="../slideLayouts/slideLayout679.xml"/><Relationship Id="rId4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2.xml"/><Relationship Id="rId7" Type="http://schemas.openxmlformats.org/officeDocument/2006/relationships/slideLayout" Target="../slideLayouts/slideLayout683.xml"/><Relationship Id="rId8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86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9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9.xml"/><Relationship Id="rId2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91.xml"/><Relationship Id="rId4" Type="http://schemas.openxmlformats.org/officeDocument/2006/relationships/slideLayout" Target="../slideLayouts/slideLayout692.xml"/><Relationship Id="rId5" Type="http://schemas.openxmlformats.org/officeDocument/2006/relationships/slideLayout" Target="../slideLayouts/slideLayout693.xml"/><Relationship Id="rId6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5.xml"/><Relationship Id="rId8" Type="http://schemas.openxmlformats.org/officeDocument/2006/relationships/slideLayout" Target="../slideLayouts/slideLayout696.xml"/><Relationship Id="rId9" Type="http://schemas.openxmlformats.org/officeDocument/2006/relationships/slideLayout" Target="../slideLayouts/slideLayout697.xml"/><Relationship Id="rId10" Type="http://schemas.openxmlformats.org/officeDocument/2006/relationships/slideLayout" Target="../slideLayouts/slideLayout698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0.xml"/><Relationship Id="rId12" Type="http://schemas.openxmlformats.org/officeDocument/2006/relationships/slideLayout" Target="../slideLayouts/slideLayout711.xml"/><Relationship Id="rId13" Type="http://schemas.openxmlformats.org/officeDocument/2006/relationships/theme" Target="../theme/theme65.xml"/><Relationship Id="rId1" Type="http://schemas.openxmlformats.org/officeDocument/2006/relationships/slideLayout" Target="../slideLayouts/slideLayout700.xml"/><Relationship Id="rId2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702.xml"/><Relationship Id="rId4" Type="http://schemas.openxmlformats.org/officeDocument/2006/relationships/slideLayout" Target="../slideLayouts/slideLayout703.xml"/><Relationship Id="rId5" Type="http://schemas.openxmlformats.org/officeDocument/2006/relationships/slideLayout" Target="../slideLayouts/slideLayout704.xml"/><Relationship Id="rId6" Type="http://schemas.openxmlformats.org/officeDocument/2006/relationships/slideLayout" Target="../slideLayouts/slideLayout705.xml"/><Relationship Id="rId7" Type="http://schemas.openxmlformats.org/officeDocument/2006/relationships/slideLayout" Target="../slideLayouts/slideLayout706.xml"/><Relationship Id="rId8" Type="http://schemas.openxmlformats.org/officeDocument/2006/relationships/slideLayout" Target="../slideLayouts/slideLayout707.xml"/><Relationship Id="rId9" Type="http://schemas.openxmlformats.org/officeDocument/2006/relationships/slideLayout" Target="../slideLayouts/slideLayout708.xml"/><Relationship Id="rId10" Type="http://schemas.openxmlformats.org/officeDocument/2006/relationships/slideLayout" Target="../slideLayouts/slideLayout709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12.xml"/><Relationship Id="rId2" Type="http://schemas.openxmlformats.org/officeDocument/2006/relationships/slideLayout" Target="../slideLayouts/slideLayout713.xml"/><Relationship Id="rId3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17.xml"/><Relationship Id="rId7" Type="http://schemas.openxmlformats.org/officeDocument/2006/relationships/slideLayout" Target="../slideLayouts/slideLayout718.xml"/><Relationship Id="rId8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1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34.xml"/><Relationship Id="rId2" Type="http://schemas.openxmlformats.org/officeDocument/2006/relationships/slideLayout" Target="../slideLayouts/slideLayout735.xml"/><Relationship Id="rId3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39.xml"/><Relationship Id="rId7" Type="http://schemas.openxmlformats.org/officeDocument/2006/relationships/slideLayout" Target="../slideLayouts/slideLayout740.xml"/><Relationship Id="rId8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3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45.xml"/><Relationship Id="rId2" Type="http://schemas.openxmlformats.org/officeDocument/2006/relationships/slideLayout" Target="../slideLayouts/slideLayout746.xml"/><Relationship Id="rId3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0.xml"/><Relationship Id="rId7" Type="http://schemas.openxmlformats.org/officeDocument/2006/relationships/slideLayout" Target="../slideLayouts/slideLayout751.xml"/><Relationship Id="rId8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56.xml"/><Relationship Id="rId2" Type="http://schemas.openxmlformats.org/officeDocument/2006/relationships/slideLayout" Target="../slideLayouts/slideLayout757.xml"/><Relationship Id="rId3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1.xml"/><Relationship Id="rId7" Type="http://schemas.openxmlformats.org/officeDocument/2006/relationships/slideLayout" Target="../slideLayouts/slideLayout762.xml"/><Relationship Id="rId8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5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68.xml"/><Relationship Id="rId3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73.xml"/><Relationship Id="rId8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76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78.xml"/><Relationship Id="rId2" Type="http://schemas.openxmlformats.org/officeDocument/2006/relationships/slideLayout" Target="../slideLayouts/slideLayout779.xml"/><Relationship Id="rId3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3.xml"/><Relationship Id="rId7" Type="http://schemas.openxmlformats.org/officeDocument/2006/relationships/slideLayout" Target="../slideLayouts/slideLayout784.xml"/><Relationship Id="rId8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87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798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00.xml"/><Relationship Id="rId2" Type="http://schemas.openxmlformats.org/officeDocument/2006/relationships/slideLayout" Target="../slideLayouts/slideLayout801.xml"/><Relationship Id="rId3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5.xml"/><Relationship Id="rId7" Type="http://schemas.openxmlformats.org/officeDocument/2006/relationships/slideLayout" Target="../slideLayouts/slideLayout806.xml"/><Relationship Id="rId8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09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11.xml"/><Relationship Id="rId2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16.xml"/><Relationship Id="rId7" Type="http://schemas.openxmlformats.org/officeDocument/2006/relationships/slideLayout" Target="../slideLayouts/slideLayout817.xml"/><Relationship Id="rId8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0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2.xml"/><Relationship Id="rId2" Type="http://schemas.openxmlformats.org/officeDocument/2006/relationships/slideLayout" Target="../slideLayouts/slideLayout823.xml"/><Relationship Id="rId3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27.xml"/><Relationship Id="rId7" Type="http://schemas.openxmlformats.org/officeDocument/2006/relationships/slideLayout" Target="../slideLayouts/slideLayout828.xml"/><Relationship Id="rId8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1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33.xml"/><Relationship Id="rId2" Type="http://schemas.openxmlformats.org/officeDocument/2006/relationships/slideLayout" Target="../slideLayouts/slideLayout834.xml"/><Relationship Id="rId3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38.xml"/><Relationship Id="rId7" Type="http://schemas.openxmlformats.org/officeDocument/2006/relationships/slideLayout" Target="../slideLayouts/slideLayout839.xml"/><Relationship Id="rId8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2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4.xml"/><Relationship Id="rId2" Type="http://schemas.openxmlformats.org/officeDocument/2006/relationships/slideLayout" Target="../slideLayouts/slideLayout845.xml"/><Relationship Id="rId3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49.xml"/><Relationship Id="rId7" Type="http://schemas.openxmlformats.org/officeDocument/2006/relationships/slideLayout" Target="../slideLayouts/slideLayout850.xml"/><Relationship Id="rId8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3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5.xml"/><Relationship Id="rId2" Type="http://schemas.openxmlformats.org/officeDocument/2006/relationships/slideLayout" Target="../slideLayouts/slideLayout856.xml"/><Relationship Id="rId3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0.xml"/><Relationship Id="rId7" Type="http://schemas.openxmlformats.org/officeDocument/2006/relationships/slideLayout" Target="../slideLayouts/slideLayout861.xml"/><Relationship Id="rId8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6.xml"/><Relationship Id="rId2" Type="http://schemas.openxmlformats.org/officeDocument/2006/relationships/slideLayout" Target="../slideLayouts/slideLayout867.xml"/><Relationship Id="rId3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1.xml"/><Relationship Id="rId7" Type="http://schemas.openxmlformats.org/officeDocument/2006/relationships/slideLayout" Target="../slideLayouts/slideLayout872.xml"/><Relationship Id="rId8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5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1" Type="http://schemas.openxmlformats.org/officeDocument/2006/relationships/slideLayout" Target="../slideLayouts/slideLayout877.xml"/><Relationship Id="rId2" Type="http://schemas.openxmlformats.org/officeDocument/2006/relationships/slideLayout" Target="../slideLayouts/slideLayout878.xml"/><Relationship Id="rId3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2.xml"/><Relationship Id="rId7" Type="http://schemas.openxmlformats.org/officeDocument/2006/relationships/slideLayout" Target="../slideLayouts/slideLayout883.xml"/><Relationship Id="rId8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86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8.xml"/><Relationship Id="rId12" Type="http://schemas.openxmlformats.org/officeDocument/2006/relationships/slideLayout" Target="../slideLayouts/slideLayout899.xml"/><Relationship Id="rId13" Type="http://schemas.openxmlformats.org/officeDocument/2006/relationships/theme" Target="../theme/theme8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89.xml"/><Relationship Id="rId3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4.xml"/><Relationship Id="rId8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897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0.xml"/><Relationship Id="rId12" Type="http://schemas.openxmlformats.org/officeDocument/2006/relationships/slideLayout" Target="../slideLayouts/slideLayout911.xml"/><Relationship Id="rId13" Type="http://schemas.openxmlformats.org/officeDocument/2006/relationships/theme" Target="../theme/theme8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00.xml"/><Relationship Id="rId2" Type="http://schemas.openxmlformats.org/officeDocument/2006/relationships/slideLayout" Target="../slideLayouts/slideLayout901.xml"/><Relationship Id="rId3" Type="http://schemas.openxmlformats.org/officeDocument/2006/relationships/slideLayout" Target="../slideLayouts/slideLayout902.xml"/><Relationship Id="rId4" Type="http://schemas.openxmlformats.org/officeDocument/2006/relationships/slideLayout" Target="../slideLayouts/slideLayout903.xml"/><Relationship Id="rId5" Type="http://schemas.openxmlformats.org/officeDocument/2006/relationships/slideLayout" Target="../slideLayouts/slideLayout904.xml"/><Relationship Id="rId6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6.xml"/><Relationship Id="rId8" Type="http://schemas.openxmlformats.org/officeDocument/2006/relationships/slideLayout" Target="../slideLayouts/slideLayout907.xml"/><Relationship Id="rId9" Type="http://schemas.openxmlformats.org/officeDocument/2006/relationships/slideLayout" Target="../slideLayouts/slideLayout908.xml"/><Relationship Id="rId10" Type="http://schemas.openxmlformats.org/officeDocument/2006/relationships/slideLayout" Target="../slideLayouts/slideLayout909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2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2.xml"/><Relationship Id="rId2" Type="http://schemas.openxmlformats.org/officeDocument/2006/relationships/slideLayout" Target="../slideLayouts/slideLayout913.xml"/><Relationship Id="rId3" Type="http://schemas.openxmlformats.org/officeDocument/2006/relationships/slideLayout" Target="../slideLayouts/slideLayout914.xml"/><Relationship Id="rId4" Type="http://schemas.openxmlformats.org/officeDocument/2006/relationships/slideLayout" Target="../slideLayouts/slideLayout915.xml"/><Relationship Id="rId5" Type="http://schemas.openxmlformats.org/officeDocument/2006/relationships/slideLayout" Target="../slideLayouts/slideLayout916.xml"/><Relationship Id="rId6" Type="http://schemas.openxmlformats.org/officeDocument/2006/relationships/slideLayout" Target="../slideLayouts/slideLayout917.xml"/><Relationship Id="rId7" Type="http://schemas.openxmlformats.org/officeDocument/2006/relationships/slideLayout" Target="../slideLayouts/slideLayout918.xml"/><Relationship Id="rId8" Type="http://schemas.openxmlformats.org/officeDocument/2006/relationships/slideLayout" Target="../slideLayouts/slideLayout919.xml"/><Relationship Id="rId9" Type="http://schemas.openxmlformats.org/officeDocument/2006/relationships/slideLayout" Target="../slideLayouts/slideLayout920.xml"/><Relationship Id="rId10" Type="http://schemas.openxmlformats.org/officeDocument/2006/relationships/slideLayout" Target="../slideLayouts/slideLayout921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3.xml"/><Relationship Id="rId12" Type="http://schemas.openxmlformats.org/officeDocument/2006/relationships/slideLayout" Target="../slideLayouts/slideLayout934.xml"/><Relationship Id="rId13" Type="http://schemas.openxmlformats.org/officeDocument/2006/relationships/theme" Target="../theme/theme8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23.xml"/><Relationship Id="rId2" Type="http://schemas.openxmlformats.org/officeDocument/2006/relationships/slideLayout" Target="../slideLayouts/slideLayout924.xml"/><Relationship Id="rId3" Type="http://schemas.openxmlformats.org/officeDocument/2006/relationships/slideLayout" Target="../slideLayouts/slideLayout925.xml"/><Relationship Id="rId4" Type="http://schemas.openxmlformats.org/officeDocument/2006/relationships/slideLayout" Target="../slideLayouts/slideLayout926.xml"/><Relationship Id="rId5" Type="http://schemas.openxmlformats.org/officeDocument/2006/relationships/slideLayout" Target="../slideLayouts/slideLayout927.xml"/><Relationship Id="rId6" Type="http://schemas.openxmlformats.org/officeDocument/2006/relationships/slideLayout" Target="../slideLayouts/slideLayout928.xml"/><Relationship Id="rId7" Type="http://schemas.openxmlformats.org/officeDocument/2006/relationships/slideLayout" Target="../slideLayouts/slideLayout929.xml"/><Relationship Id="rId8" Type="http://schemas.openxmlformats.org/officeDocument/2006/relationships/slideLayout" Target="../slideLayouts/slideLayout930.xml"/><Relationship Id="rId9" Type="http://schemas.openxmlformats.org/officeDocument/2006/relationships/slideLayout" Target="../slideLayouts/slideLayout931.xml"/><Relationship Id="rId10" Type="http://schemas.openxmlformats.org/officeDocument/2006/relationships/slideLayout" Target="../slideLayouts/slideLayout932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5.xml"/><Relationship Id="rId12" Type="http://schemas.openxmlformats.org/officeDocument/2006/relationships/slideLayout" Target="../slideLayouts/slideLayout946.xml"/><Relationship Id="rId13" Type="http://schemas.openxmlformats.org/officeDocument/2006/relationships/theme" Target="../theme/theme8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35.xml"/><Relationship Id="rId2" Type="http://schemas.openxmlformats.org/officeDocument/2006/relationships/slideLayout" Target="../slideLayouts/slideLayout936.xml"/><Relationship Id="rId3" Type="http://schemas.openxmlformats.org/officeDocument/2006/relationships/slideLayout" Target="../slideLayouts/slideLayout937.xml"/><Relationship Id="rId4" Type="http://schemas.openxmlformats.org/officeDocument/2006/relationships/slideLayout" Target="../slideLayouts/slideLayout938.xml"/><Relationship Id="rId5" Type="http://schemas.openxmlformats.org/officeDocument/2006/relationships/slideLayout" Target="../slideLayouts/slideLayout939.xml"/><Relationship Id="rId6" Type="http://schemas.openxmlformats.org/officeDocument/2006/relationships/slideLayout" Target="../slideLayouts/slideLayout940.xml"/><Relationship Id="rId7" Type="http://schemas.openxmlformats.org/officeDocument/2006/relationships/slideLayout" Target="../slideLayouts/slideLayout941.xml"/><Relationship Id="rId8" Type="http://schemas.openxmlformats.org/officeDocument/2006/relationships/slideLayout" Target="../slideLayouts/slideLayout942.xml"/><Relationship Id="rId9" Type="http://schemas.openxmlformats.org/officeDocument/2006/relationships/slideLayout" Target="../slideLayouts/slideLayout943.xml"/><Relationship Id="rId10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7.xml"/><Relationship Id="rId12" Type="http://schemas.openxmlformats.org/officeDocument/2006/relationships/theme" Target="../theme/theme87.xml"/><Relationship Id="rId1" Type="http://schemas.openxmlformats.org/officeDocument/2006/relationships/slideLayout" Target="../slideLayouts/slideLayout947.xml"/><Relationship Id="rId2" Type="http://schemas.openxmlformats.org/officeDocument/2006/relationships/slideLayout" Target="../slideLayouts/slideLayout948.xml"/><Relationship Id="rId3" Type="http://schemas.openxmlformats.org/officeDocument/2006/relationships/slideLayout" Target="../slideLayouts/slideLayout949.xml"/><Relationship Id="rId4" Type="http://schemas.openxmlformats.org/officeDocument/2006/relationships/slideLayout" Target="../slideLayouts/slideLayout950.xml"/><Relationship Id="rId5" Type="http://schemas.openxmlformats.org/officeDocument/2006/relationships/slideLayout" Target="../slideLayouts/slideLayout951.xml"/><Relationship Id="rId6" Type="http://schemas.openxmlformats.org/officeDocument/2006/relationships/slideLayout" Target="../slideLayouts/slideLayout952.xml"/><Relationship Id="rId7" Type="http://schemas.openxmlformats.org/officeDocument/2006/relationships/slideLayout" Target="../slideLayouts/slideLayout953.xml"/><Relationship Id="rId8" Type="http://schemas.openxmlformats.org/officeDocument/2006/relationships/slideLayout" Target="../slideLayouts/slideLayout954.xml"/><Relationship Id="rId9" Type="http://schemas.openxmlformats.org/officeDocument/2006/relationships/slideLayout" Target="../slideLayouts/slideLayout955.xml"/><Relationship Id="rId10" Type="http://schemas.openxmlformats.org/officeDocument/2006/relationships/slideLayout" Target="../slideLayouts/slideLayout956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8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8.xml"/><Relationship Id="rId2" Type="http://schemas.openxmlformats.org/officeDocument/2006/relationships/slideLayout" Target="../slideLayouts/slideLayout959.xml"/><Relationship Id="rId3" Type="http://schemas.openxmlformats.org/officeDocument/2006/relationships/slideLayout" Target="../slideLayouts/slideLayout960.xml"/><Relationship Id="rId4" Type="http://schemas.openxmlformats.org/officeDocument/2006/relationships/slideLayout" Target="../slideLayouts/slideLayout961.xml"/><Relationship Id="rId5" Type="http://schemas.openxmlformats.org/officeDocument/2006/relationships/slideLayout" Target="../slideLayouts/slideLayout962.xml"/><Relationship Id="rId6" Type="http://schemas.openxmlformats.org/officeDocument/2006/relationships/slideLayout" Target="../slideLayouts/slideLayout963.xml"/><Relationship Id="rId7" Type="http://schemas.openxmlformats.org/officeDocument/2006/relationships/slideLayout" Target="../slideLayouts/slideLayout964.xml"/><Relationship Id="rId8" Type="http://schemas.openxmlformats.org/officeDocument/2006/relationships/slideLayout" Target="../slideLayouts/slideLayout965.xml"/><Relationship Id="rId9" Type="http://schemas.openxmlformats.org/officeDocument/2006/relationships/slideLayout" Target="../slideLayouts/slideLayout966.xml"/><Relationship Id="rId10" Type="http://schemas.openxmlformats.org/officeDocument/2006/relationships/slideLayout" Target="../slideLayouts/slideLayout967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9.xml"/><Relationship Id="rId12" Type="http://schemas.openxmlformats.org/officeDocument/2006/relationships/theme" Target="../theme/theme89.xml"/><Relationship Id="rId1" Type="http://schemas.openxmlformats.org/officeDocument/2006/relationships/slideLayout" Target="../slideLayouts/slideLayout969.xml"/><Relationship Id="rId2" Type="http://schemas.openxmlformats.org/officeDocument/2006/relationships/slideLayout" Target="../slideLayouts/slideLayout970.xml"/><Relationship Id="rId3" Type="http://schemas.openxmlformats.org/officeDocument/2006/relationships/slideLayout" Target="../slideLayouts/slideLayout971.xml"/><Relationship Id="rId4" Type="http://schemas.openxmlformats.org/officeDocument/2006/relationships/slideLayout" Target="../slideLayouts/slideLayout972.xml"/><Relationship Id="rId5" Type="http://schemas.openxmlformats.org/officeDocument/2006/relationships/slideLayout" Target="../slideLayouts/slideLayout973.xml"/><Relationship Id="rId6" Type="http://schemas.openxmlformats.org/officeDocument/2006/relationships/slideLayout" Target="../slideLayouts/slideLayout974.xml"/><Relationship Id="rId7" Type="http://schemas.openxmlformats.org/officeDocument/2006/relationships/slideLayout" Target="../slideLayouts/slideLayout975.xml"/><Relationship Id="rId8" Type="http://schemas.openxmlformats.org/officeDocument/2006/relationships/slideLayout" Target="../slideLayouts/slideLayout976.xml"/><Relationship Id="rId9" Type="http://schemas.openxmlformats.org/officeDocument/2006/relationships/slideLayout" Target="../slideLayouts/slideLayout977.xml"/><Relationship Id="rId10" Type="http://schemas.openxmlformats.org/officeDocument/2006/relationships/slideLayout" Target="../slideLayouts/slideLayout97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0.xml"/><Relationship Id="rId12" Type="http://schemas.openxmlformats.org/officeDocument/2006/relationships/theme" Target="../theme/theme90.xml"/><Relationship Id="rId1" Type="http://schemas.openxmlformats.org/officeDocument/2006/relationships/slideLayout" Target="../slideLayouts/slideLayout980.xml"/><Relationship Id="rId2" Type="http://schemas.openxmlformats.org/officeDocument/2006/relationships/slideLayout" Target="../slideLayouts/slideLayout981.xml"/><Relationship Id="rId3" Type="http://schemas.openxmlformats.org/officeDocument/2006/relationships/slideLayout" Target="../slideLayouts/slideLayout982.xml"/><Relationship Id="rId4" Type="http://schemas.openxmlformats.org/officeDocument/2006/relationships/slideLayout" Target="../slideLayouts/slideLayout983.xml"/><Relationship Id="rId5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5.xml"/><Relationship Id="rId7" Type="http://schemas.openxmlformats.org/officeDocument/2006/relationships/slideLayout" Target="../slideLayouts/slideLayout986.xml"/><Relationship Id="rId8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88.xml"/><Relationship Id="rId10" Type="http://schemas.openxmlformats.org/officeDocument/2006/relationships/slideLayout" Target="../slideLayouts/slideLayout989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1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91.xml"/><Relationship Id="rId2" Type="http://schemas.openxmlformats.org/officeDocument/2006/relationships/slideLayout" Target="../slideLayouts/slideLayout992.xml"/><Relationship Id="rId3" Type="http://schemas.openxmlformats.org/officeDocument/2006/relationships/slideLayout" Target="../slideLayouts/slideLayout993.xml"/><Relationship Id="rId4" Type="http://schemas.openxmlformats.org/officeDocument/2006/relationships/slideLayout" Target="../slideLayouts/slideLayout994.xml"/><Relationship Id="rId5" Type="http://schemas.openxmlformats.org/officeDocument/2006/relationships/slideLayout" Target="../slideLayouts/slideLayout995.xml"/><Relationship Id="rId6" Type="http://schemas.openxmlformats.org/officeDocument/2006/relationships/slideLayout" Target="../slideLayouts/slideLayout996.xml"/><Relationship Id="rId7" Type="http://schemas.openxmlformats.org/officeDocument/2006/relationships/slideLayout" Target="../slideLayouts/slideLayout997.xml"/><Relationship Id="rId8" Type="http://schemas.openxmlformats.org/officeDocument/2006/relationships/slideLayout" Target="../slideLayouts/slideLayout998.xml"/><Relationship Id="rId9" Type="http://schemas.openxmlformats.org/officeDocument/2006/relationships/slideLayout" Target="../slideLayouts/slideLayout999.xml"/><Relationship Id="rId10" Type="http://schemas.openxmlformats.org/officeDocument/2006/relationships/slideLayout" Target="../slideLayouts/slideLayout1000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2.xml"/><Relationship Id="rId12" Type="http://schemas.openxmlformats.org/officeDocument/2006/relationships/theme" Target="../theme/theme9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2.xml"/><Relationship Id="rId2" Type="http://schemas.openxmlformats.org/officeDocument/2006/relationships/slideLayout" Target="../slideLayouts/slideLayout1003.xml"/><Relationship Id="rId3" Type="http://schemas.openxmlformats.org/officeDocument/2006/relationships/slideLayout" Target="../slideLayouts/slideLayout1004.xml"/><Relationship Id="rId4" Type="http://schemas.openxmlformats.org/officeDocument/2006/relationships/slideLayout" Target="../slideLayouts/slideLayout1005.xml"/><Relationship Id="rId5" Type="http://schemas.openxmlformats.org/officeDocument/2006/relationships/slideLayout" Target="../slideLayouts/slideLayout1006.xml"/><Relationship Id="rId6" Type="http://schemas.openxmlformats.org/officeDocument/2006/relationships/slideLayout" Target="../slideLayouts/slideLayout1007.xml"/><Relationship Id="rId7" Type="http://schemas.openxmlformats.org/officeDocument/2006/relationships/slideLayout" Target="../slideLayouts/slideLayout1008.xml"/><Relationship Id="rId8" Type="http://schemas.openxmlformats.org/officeDocument/2006/relationships/slideLayout" Target="../slideLayouts/slideLayout1009.xml"/><Relationship Id="rId9" Type="http://schemas.openxmlformats.org/officeDocument/2006/relationships/slideLayout" Target="../slideLayouts/slideLayout1010.xml"/><Relationship Id="rId10" Type="http://schemas.openxmlformats.org/officeDocument/2006/relationships/slideLayout" Target="../slideLayouts/slideLayout1011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3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13.xml"/><Relationship Id="rId2" Type="http://schemas.openxmlformats.org/officeDocument/2006/relationships/slideLayout" Target="../slideLayouts/slideLayout1014.xml"/><Relationship Id="rId3" Type="http://schemas.openxmlformats.org/officeDocument/2006/relationships/slideLayout" Target="../slideLayouts/slideLayout1015.xml"/><Relationship Id="rId4" Type="http://schemas.openxmlformats.org/officeDocument/2006/relationships/slideLayout" Target="../slideLayouts/slideLayout1016.xml"/><Relationship Id="rId5" Type="http://schemas.openxmlformats.org/officeDocument/2006/relationships/slideLayout" Target="../slideLayouts/slideLayout1017.xml"/><Relationship Id="rId6" Type="http://schemas.openxmlformats.org/officeDocument/2006/relationships/slideLayout" Target="../slideLayouts/slideLayout1018.xml"/><Relationship Id="rId7" Type="http://schemas.openxmlformats.org/officeDocument/2006/relationships/slideLayout" Target="../slideLayouts/slideLayout1019.xml"/><Relationship Id="rId8" Type="http://schemas.openxmlformats.org/officeDocument/2006/relationships/slideLayout" Target="../slideLayouts/slideLayout1020.xml"/><Relationship Id="rId9" Type="http://schemas.openxmlformats.org/officeDocument/2006/relationships/slideLayout" Target="../slideLayouts/slideLayout1021.xml"/><Relationship Id="rId10" Type="http://schemas.openxmlformats.org/officeDocument/2006/relationships/slideLayout" Target="../slideLayouts/slideLayout1022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4.xml"/><Relationship Id="rId12" Type="http://schemas.openxmlformats.org/officeDocument/2006/relationships/theme" Target="../theme/theme94.xml"/><Relationship Id="rId1" Type="http://schemas.openxmlformats.org/officeDocument/2006/relationships/slideLayout" Target="../slideLayouts/slideLayout1024.xml"/><Relationship Id="rId2" Type="http://schemas.openxmlformats.org/officeDocument/2006/relationships/slideLayout" Target="../slideLayouts/slideLayout1025.xml"/><Relationship Id="rId3" Type="http://schemas.openxmlformats.org/officeDocument/2006/relationships/slideLayout" Target="../slideLayouts/slideLayout1026.xml"/><Relationship Id="rId4" Type="http://schemas.openxmlformats.org/officeDocument/2006/relationships/slideLayout" Target="../slideLayouts/slideLayout1027.xml"/><Relationship Id="rId5" Type="http://schemas.openxmlformats.org/officeDocument/2006/relationships/slideLayout" Target="../slideLayouts/slideLayout1028.xml"/><Relationship Id="rId6" Type="http://schemas.openxmlformats.org/officeDocument/2006/relationships/slideLayout" Target="../slideLayouts/slideLayout1029.xml"/><Relationship Id="rId7" Type="http://schemas.openxmlformats.org/officeDocument/2006/relationships/slideLayout" Target="../slideLayouts/slideLayout1030.xml"/><Relationship Id="rId8" Type="http://schemas.openxmlformats.org/officeDocument/2006/relationships/slideLayout" Target="../slideLayouts/slideLayout1031.xml"/><Relationship Id="rId9" Type="http://schemas.openxmlformats.org/officeDocument/2006/relationships/slideLayout" Target="../slideLayouts/slideLayout1032.xml"/><Relationship Id="rId10" Type="http://schemas.openxmlformats.org/officeDocument/2006/relationships/slideLayout" Target="../slideLayouts/slideLayout1033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5.xml"/><Relationship Id="rId12" Type="http://schemas.openxmlformats.org/officeDocument/2006/relationships/theme" Target="../theme/theme9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5.xml"/><Relationship Id="rId2" Type="http://schemas.openxmlformats.org/officeDocument/2006/relationships/slideLayout" Target="../slideLayouts/slideLayout1036.xml"/><Relationship Id="rId3" Type="http://schemas.openxmlformats.org/officeDocument/2006/relationships/slideLayout" Target="../slideLayouts/slideLayout1037.xml"/><Relationship Id="rId4" Type="http://schemas.openxmlformats.org/officeDocument/2006/relationships/slideLayout" Target="../slideLayouts/slideLayout1038.xml"/><Relationship Id="rId5" Type="http://schemas.openxmlformats.org/officeDocument/2006/relationships/slideLayout" Target="../slideLayouts/slideLayout1039.xml"/><Relationship Id="rId6" Type="http://schemas.openxmlformats.org/officeDocument/2006/relationships/slideLayout" Target="../slideLayouts/slideLayout1040.xml"/><Relationship Id="rId7" Type="http://schemas.openxmlformats.org/officeDocument/2006/relationships/slideLayout" Target="../slideLayouts/slideLayout1041.xml"/><Relationship Id="rId8" Type="http://schemas.openxmlformats.org/officeDocument/2006/relationships/slideLayout" Target="../slideLayouts/slideLayout1042.xml"/><Relationship Id="rId9" Type="http://schemas.openxmlformats.org/officeDocument/2006/relationships/slideLayout" Target="../slideLayouts/slideLayout1043.xml"/><Relationship Id="rId10" Type="http://schemas.openxmlformats.org/officeDocument/2006/relationships/slideLayout" Target="../slideLayouts/slideLayout1044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6.xml"/><Relationship Id="rId12" Type="http://schemas.openxmlformats.org/officeDocument/2006/relationships/slideLayout" Target="../slideLayouts/slideLayout1057.xml"/><Relationship Id="rId13" Type="http://schemas.openxmlformats.org/officeDocument/2006/relationships/theme" Target="../theme/theme9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46.xml"/><Relationship Id="rId2" Type="http://schemas.openxmlformats.org/officeDocument/2006/relationships/slideLayout" Target="../slideLayouts/slideLayout1047.xml"/><Relationship Id="rId3" Type="http://schemas.openxmlformats.org/officeDocument/2006/relationships/slideLayout" Target="../slideLayouts/slideLayout1048.xml"/><Relationship Id="rId4" Type="http://schemas.openxmlformats.org/officeDocument/2006/relationships/slideLayout" Target="../slideLayouts/slideLayout1049.xml"/><Relationship Id="rId5" Type="http://schemas.openxmlformats.org/officeDocument/2006/relationships/slideLayout" Target="../slideLayouts/slideLayout1050.xml"/><Relationship Id="rId6" Type="http://schemas.openxmlformats.org/officeDocument/2006/relationships/slideLayout" Target="../slideLayouts/slideLayout1051.xml"/><Relationship Id="rId7" Type="http://schemas.openxmlformats.org/officeDocument/2006/relationships/slideLayout" Target="../slideLayouts/slideLayout1052.xml"/><Relationship Id="rId8" Type="http://schemas.openxmlformats.org/officeDocument/2006/relationships/slideLayout" Target="../slideLayouts/slideLayout1053.xml"/><Relationship Id="rId9" Type="http://schemas.openxmlformats.org/officeDocument/2006/relationships/slideLayout" Target="../slideLayouts/slideLayout1054.xml"/><Relationship Id="rId10" Type="http://schemas.openxmlformats.org/officeDocument/2006/relationships/slideLayout" Target="../slideLayouts/slideLayout10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33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8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45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4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6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3B8B433-CAFB-C54B-A8EA-984413867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8" r:id="rId3"/>
    <p:sldLayoutId id="2147485329" r:id="rId4"/>
    <p:sldLayoutId id="2147485330" r:id="rId5"/>
    <p:sldLayoutId id="2147485331" r:id="rId6"/>
    <p:sldLayoutId id="2147485332" r:id="rId7"/>
    <p:sldLayoutId id="2147485333" r:id="rId8"/>
    <p:sldLayoutId id="2147485334" r:id="rId9"/>
    <p:sldLayoutId id="2147485335" r:id="rId10"/>
    <p:sldLayoutId id="21474853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  <p:sldLayoutId id="214748534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C65B-3C59-4ED5-9C7F-730621DD078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78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65" r:id="rId2"/>
    <p:sldLayoutId id="2147485366" r:id="rId3"/>
    <p:sldLayoutId id="2147485367" r:id="rId4"/>
    <p:sldLayoutId id="2147485368" r:id="rId5"/>
    <p:sldLayoutId id="2147485369" r:id="rId6"/>
    <p:sldLayoutId id="2147485370" r:id="rId7"/>
    <p:sldLayoutId id="2147485371" r:id="rId8"/>
    <p:sldLayoutId id="2147485372" r:id="rId9"/>
    <p:sldLayoutId id="2147485373" r:id="rId10"/>
    <p:sldLayoutId id="21474853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958798-9B1B-6641-9F35-7F47B962806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1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C65B-3C59-4ED5-9C7F-730621DD078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2364-6BA0-48AA-B029-3ED2192016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262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442" r:id="rId7"/>
    <p:sldLayoutId id="2147485443" r:id="rId8"/>
    <p:sldLayoutId id="2147485444" r:id="rId9"/>
    <p:sldLayoutId id="2147485445" r:id="rId10"/>
    <p:sldLayoutId id="21474854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  <p:sldLayoutId id="21474854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28DB85-D910-3A41-B3D4-6CD08EF86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  <p:sldLayoutId id="2147485479" r:id="rId8"/>
    <p:sldLayoutId id="2147485480" r:id="rId9"/>
    <p:sldLayoutId id="2147485481" r:id="rId10"/>
    <p:sldLayoutId id="21474854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930D7-7713-5542-977A-4EAEE469CD6B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8739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9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7400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00813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  <p:sldLayoutId id="214748549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87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1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3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file://localhost/Users/omutlu/Documents/presentations/CMU/students/Jamie%20Liu/jamie_isca12_talk-backup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2.emf"/><Relationship Id="rId3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0.xml"/><Relationship Id="rId2" Type="http://schemas.openxmlformats.org/officeDocument/2006/relationships/image" Target="../media/image11.png"/><Relationship Id="rId3" Type="http://schemas.openxmlformats.org/officeDocument/2006/relationships/image" Target="../media/image12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7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8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Relationship Id="rId2" Type="http://schemas.openxmlformats.org/officeDocument/2006/relationships/image" Target="../media/image3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0.xml"/><Relationship Id="rId2" Type="http://schemas.openxmlformats.org/officeDocument/2006/relationships/notesSlide" Target="../notesSlides/notesSlide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970.xml"/><Relationship Id="rId2" Type="http://schemas.openxmlformats.org/officeDocument/2006/relationships/notesSlide" Target="../notesSlides/notesSlide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7.xml"/><Relationship Id="rId2" Type="http://schemas.openxmlformats.org/officeDocument/2006/relationships/hyperlink" Target="http://users.ece.cmu.edu/~omutlu/projects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?id=schedule" TargetMode="External"/><Relationship Id="rId4" Type="http://schemas.openxmlformats.org/officeDocument/2006/relationships/hyperlink" Target="http://www.ece.cmu.edu/~ece740/f13/doku.php?id=schedule" TargetMode="External"/><Relationship Id="rId5" Type="http://schemas.openxmlformats.org/officeDocument/2006/relationships/hyperlink" Target="https://www.youtube.com/playlist?list=PL5PHm2jkkXmgDN1PLwOY_tGtUlynnyV6D" TargetMode="External"/><Relationship Id="rId1" Type="http://schemas.openxmlformats.org/officeDocument/2006/relationships/slideLayout" Target="../slideLayouts/slideLayout1047.xml"/><Relationship Id="rId2" Type="http://schemas.openxmlformats.org/officeDocument/2006/relationships/hyperlink" Target="https://www.youtube.com/playlist?list=PL5PHm2jkkXmidJOd59REog9jDnPDTG6IJ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5.xml"/><Relationship Id="rId2" Type="http://schemas.openxmlformats.org/officeDocument/2006/relationships/hyperlink" Target="mailto:onur@cmu.edu" TargetMode="External"/><Relationship Id="rId3" Type="http://schemas.openxmlformats.org/officeDocument/2006/relationships/hyperlink" Target="http://users.ece.cmu.edu/~omutlu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013.xml"/><Relationship Id="rId2" Type="http://schemas.openxmlformats.org/officeDocument/2006/relationships/notesSlide" Target="../notesSlides/notesSlide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5.xml"/><Relationship Id="rId2" Type="http://schemas.openxmlformats.org/officeDocument/2006/relationships/notesSlide" Target="../notesSlides/notesSlide1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Relationship Id="rId2" Type="http://schemas.openxmlformats.org/officeDocument/2006/relationships/notesSlide" Target="../notesSlides/notesSlide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Relationship Id="rId2" Type="http://schemas.openxmlformats.org/officeDocument/2006/relationships/chart" Target="../charts/char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7.xml"/><Relationship Id="rId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82000" cy="2057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Understanding and Overcoming </a:t>
            </a:r>
            <a:br>
              <a:rPr lang="en-US" dirty="0" smtClean="0"/>
            </a:br>
            <a:r>
              <a:rPr lang="en-US" dirty="0" smtClean="0"/>
              <a:t>Challenges of DRAM Refresh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June 30, 2014</a:t>
            </a:r>
          </a:p>
          <a:p>
            <a:r>
              <a:rPr lang="en-US" sz="2200" dirty="0" smtClean="0"/>
              <a:t>Extreme Scale Scientific </a:t>
            </a:r>
            <a:r>
              <a:rPr lang="en-US" sz="2200" dirty="0"/>
              <a:t>C</a:t>
            </a:r>
            <a:r>
              <a:rPr lang="en-US" sz="2200" dirty="0" smtClean="0"/>
              <a:t>omputing Workshop</a:t>
            </a:r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Refresh as a Limiter of DRAM Scaling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Challenges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3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95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 of Cells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Row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Calibri Light"/>
              </a:rPr>
              <a:t> Wordline</a:t>
            </a:r>
            <a:endParaRPr lang="en-US" sz="40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1" name="Low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i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V</a:t>
            </a:r>
            <a:r>
              <a:rPr lang="en-US" sz="4800" b="1" i="1" baseline="-20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LOW</a:t>
            </a:r>
            <a:endParaRPr lang="en-US" sz="4400" b="1" i="1" baseline="-2000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</p:txBody>
      </p:sp>
      <p:sp>
        <p:nvSpPr>
          <p:cNvPr id="22" name="High Volt"/>
          <p:cNvSpPr txBox="1"/>
          <p:nvPr/>
        </p:nvSpPr>
        <p:spPr>
          <a:xfrm>
            <a:off x="5943600" y="2895277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4400" b="1" i="1">
                <a:solidFill>
                  <a:srgbClr val="FF0000"/>
                </a:solidFill>
                <a:latin typeface="Calibri Light"/>
              </a:rPr>
              <a:t>V</a:t>
            </a:r>
            <a:r>
              <a:rPr lang="en-US" sz="4800" b="1" i="1" baseline="-20000">
                <a:solidFill>
                  <a:srgbClr val="FF0000"/>
                </a:solidFill>
                <a:latin typeface="Calibri Light"/>
              </a:rPr>
              <a:t>HIGH</a:t>
            </a:r>
            <a:endParaRPr lang="en-US" sz="4400" b="1" i="1" baseline="-2000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23" name="Error"/>
          <p:cNvSpPr/>
          <p:nvPr/>
        </p:nvSpPr>
        <p:spPr>
          <a:xfrm>
            <a:off x="48768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Error"/>
          <p:cNvSpPr/>
          <p:nvPr/>
        </p:nvSpPr>
        <p:spPr>
          <a:xfrm>
            <a:off x="4267200" y="3431317"/>
            <a:ext cx="609600" cy="609599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Error"/>
          <p:cNvSpPr/>
          <p:nvPr/>
        </p:nvSpPr>
        <p:spPr>
          <a:xfrm>
            <a:off x="36576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Error"/>
          <p:cNvSpPr/>
          <p:nvPr/>
        </p:nvSpPr>
        <p:spPr>
          <a:xfrm>
            <a:off x="3657600" y="3424510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Error"/>
          <p:cNvSpPr/>
          <p:nvPr/>
        </p:nvSpPr>
        <p:spPr>
          <a:xfrm>
            <a:off x="241935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Victim"/>
          <p:cNvSpPr/>
          <p:nvPr/>
        </p:nvSpPr>
        <p:spPr>
          <a:xfrm>
            <a:off x="1828800" y="3428458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4000" b="1" smtClean="0">
                <a:solidFill>
                  <a:prstClr val="black"/>
                </a:solidFill>
                <a:latin typeface="Calibri Light"/>
              </a:rPr>
              <a:t>Victim Row</a:t>
            </a:r>
            <a:endParaRPr lang="en-US" sz="4000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2" name="Victim"/>
          <p:cNvSpPr/>
          <p:nvPr/>
        </p:nvSpPr>
        <p:spPr>
          <a:xfrm>
            <a:off x="1828800" y="2210711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4000" b="1" smtClean="0">
                <a:solidFill>
                  <a:prstClr val="black"/>
                </a:solidFill>
                <a:latin typeface="Calibri Light"/>
              </a:rPr>
              <a:t>Victim Row</a:t>
            </a:r>
            <a:endParaRPr lang="en-US" sz="4000" b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3" name="Aggressor"/>
          <p:cNvSpPr/>
          <p:nvPr/>
        </p:nvSpPr>
        <p:spPr>
          <a:xfrm>
            <a:off x="1828800" y="2818314"/>
            <a:ext cx="3657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prstClr val="white"/>
                </a:solidFill>
                <a:latin typeface="Calibri Light"/>
              </a:rPr>
              <a:t> Aggressor Row</a:t>
            </a:r>
            <a:endParaRPr lang="en-US" sz="40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Punchline"/>
          <p:cNvSpPr txBox="1"/>
          <p:nvPr/>
        </p:nvSpPr>
        <p:spPr>
          <a:xfrm>
            <a:off x="395536" y="5257800"/>
            <a:ext cx="8359080" cy="1143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Repeatedly opening and closing a row induces </a:t>
            </a: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disturbance errors</a:t>
            </a:r>
            <a:r>
              <a:rPr lang="en-US" sz="3600" i="1" dirty="0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in adjacent rows in </a:t>
            </a:r>
            <a:r>
              <a:rPr lang="en-US" sz="3600" b="1" i="1" dirty="0" smtClean="0">
                <a:solidFill>
                  <a:srgbClr val="FF0000"/>
                </a:solidFill>
                <a:latin typeface="Calibri Light"/>
              </a:rPr>
              <a:t>most real DRAM chips </a:t>
            </a:r>
            <a:r>
              <a:rPr lang="en-US" sz="3600" i="1" dirty="0" smtClean="0">
                <a:solidFill>
                  <a:prstClr val="black"/>
                </a:solidFill>
                <a:latin typeface="Calibri Light"/>
              </a:rPr>
              <a:t>[Kim+ ISCA 2014]</a:t>
            </a:r>
            <a:endParaRPr lang="en-US" sz="3600" i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35" name="Opened"/>
          <p:cNvSpPr txBox="1"/>
          <p:nvPr/>
        </p:nvSpPr>
        <p:spPr>
          <a:xfrm>
            <a:off x="3124200" y="2899003"/>
            <a:ext cx="22098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solidFill>
                  <a:prstClr val="black"/>
                </a:solidFill>
                <a:latin typeface="Calibri Light"/>
              </a:rPr>
              <a:t>Opened</a:t>
            </a:r>
          </a:p>
        </p:txBody>
      </p:sp>
      <p:sp>
        <p:nvSpPr>
          <p:cNvPr id="28" name="Closed"/>
          <p:cNvSpPr txBox="1"/>
          <p:nvPr/>
        </p:nvSpPr>
        <p:spPr>
          <a:xfrm>
            <a:off x="3133725" y="2899002"/>
            <a:ext cx="2200275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solidFill>
                  <a:prstClr val="black"/>
                </a:solidFill>
                <a:latin typeface="Calibri Light"/>
              </a:rPr>
              <a:t>Closed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z="4400" b="0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An Example of The Scaling </a:t>
            </a:r>
            <a:r>
              <a:rPr lang="en-US" sz="4400" b="0" dirty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37338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/>
      <p:bldP spid="35" grpId="0"/>
      <p:bldP spid="35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DRAM Modules Are at </a:t>
            </a:r>
            <a:r>
              <a:rPr lang="en-US" dirty="0"/>
              <a:t>Risk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2057399"/>
            <a:ext cx="2147590" cy="1295400"/>
            <a:chOff x="914400" y="2095500"/>
            <a:chExt cx="214759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X"/>
          <p:cNvSpPr/>
          <p:nvPr/>
        </p:nvSpPr>
        <p:spPr>
          <a:xfrm>
            <a:off x="762000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98205" y="2057400"/>
            <a:ext cx="2147590" cy="1295400"/>
            <a:chOff x="914400" y="2095500"/>
            <a:chExt cx="2147590" cy="1295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X"/>
          <p:cNvSpPr/>
          <p:nvPr/>
        </p:nvSpPr>
        <p:spPr>
          <a:xfrm>
            <a:off x="3498205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2057399"/>
            <a:ext cx="2147590" cy="1295400"/>
            <a:chOff x="914400" y="2095500"/>
            <a:chExt cx="2147590" cy="1295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X"/>
          <p:cNvSpPr/>
          <p:nvPr/>
        </p:nvSpPr>
        <p:spPr>
          <a:xfrm>
            <a:off x="6248400" y="2057398"/>
            <a:ext cx="2147590" cy="106680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2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1" y="1066801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400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smtClean="0">
                <a:solidFill>
                  <a:schemeClr val="accent2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1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6"/>
                </a:solidFill>
                <a:latin typeface="+mj-lt"/>
              </a:rPr>
              <a:t>C </a:t>
            </a:r>
            <a:r>
              <a:rPr lang="en-US" sz="3200" smtClean="0">
                <a:solidFill>
                  <a:schemeClr val="accent6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5" name="X"/>
          <p:cNvSpPr/>
          <p:nvPr/>
        </p:nvSpPr>
        <p:spPr>
          <a:xfrm>
            <a:off x="7480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1.0×10</a:t>
            </a:r>
            <a:r>
              <a:rPr lang="en-US" sz="4400" b="1" baseline="30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en-US" sz="36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6" name="X"/>
          <p:cNvSpPr/>
          <p:nvPr/>
        </p:nvSpPr>
        <p:spPr>
          <a:xfrm>
            <a:off x="3484215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2.7×10</a:t>
            </a:r>
            <a:r>
              <a:rPr lang="en-US" sz="4400" b="1" baseline="300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en-US" sz="36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7" name="X"/>
          <p:cNvSpPr/>
          <p:nvPr/>
        </p:nvSpPr>
        <p:spPr>
          <a:xfrm>
            <a:off x="62344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3.3×10</a:t>
            </a:r>
            <a:r>
              <a:rPr lang="en-US" sz="4400" b="1" baseline="300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r>
              <a:rPr lang="en-US" sz="36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6093296"/>
            <a:ext cx="824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dirty="0">
                <a:solidFill>
                  <a:srgbClr val="0000FF"/>
                </a:solidFill>
              </a:rPr>
              <a:t>Flipping Bits in Memory Without Accessing Them: An Experimental Study of DRAM Disturbance Errors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</p:spTree>
    <p:extLst>
      <p:ext uri="{BB962C8B-B14F-4D97-AF65-F5344CB8AC3E}">
        <p14:creationId xmlns:p14="http://schemas.microsoft.com/office/powerpoint/2010/main" val="256253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DRAM Scaling Problem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Refresh as a Limiter of DRAM Scaling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Some Solution Directions and Challenges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25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 DRAM Cell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95375"/>
            <a:ext cx="8804275" cy="51530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200" dirty="0" smtClean="0"/>
              <a:t>A DRAM cell consists of a capacitor and an access transistor</a:t>
            </a:r>
          </a:p>
          <a:p>
            <a:pPr>
              <a:defRPr/>
            </a:pPr>
            <a:r>
              <a:rPr lang="en-US" sz="2200" dirty="0" smtClean="0"/>
              <a:t>It stores data in terms of charge in the capacitor</a:t>
            </a:r>
          </a:p>
          <a:p>
            <a:pPr>
              <a:defRPr/>
            </a:pPr>
            <a:r>
              <a:rPr lang="en-US" sz="2200" dirty="0" smtClean="0"/>
              <a:t>A DRAM chip consists of (10s of 1000s of) rows of such cells</a:t>
            </a:r>
            <a:endParaRPr lang="en-US" sz="2200" dirty="0"/>
          </a:p>
        </p:txBody>
      </p:sp>
      <p:grpSp>
        <p:nvGrpSpPr>
          <p:cNvPr id="291843" name="Group 33"/>
          <p:cNvGrpSpPr>
            <a:grpSpLocks/>
          </p:cNvGrpSpPr>
          <p:nvPr/>
        </p:nvGrpSpPr>
        <p:grpSpPr bwMode="auto">
          <a:xfrm>
            <a:off x="2389188" y="1006475"/>
            <a:ext cx="3683000" cy="3822700"/>
            <a:chOff x="6554938" y="2996952"/>
            <a:chExt cx="1696887" cy="2133600"/>
          </a:xfrm>
        </p:grpSpPr>
        <p:grpSp>
          <p:nvGrpSpPr>
            <p:cNvPr id="291901" name="Group 19"/>
            <p:cNvGrpSpPr>
              <a:grpSpLocks/>
            </p:cNvGrpSpPr>
            <p:nvPr/>
          </p:nvGrpSpPr>
          <p:grpSpPr bwMode="auto">
            <a:xfrm>
              <a:off x="6554938" y="2996952"/>
              <a:ext cx="1696887" cy="2133600"/>
              <a:chOff x="741513" y="3276600"/>
              <a:chExt cx="1696887" cy="2133600"/>
            </a:xfrm>
          </p:grpSpPr>
          <p:sp>
            <p:nvSpPr>
              <p:cNvPr id="291907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08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09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10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11" name="Line 8"/>
              <p:cNvSpPr>
                <a:spLocks noChangeShapeType="1"/>
              </p:cNvSpPr>
              <p:nvPr/>
            </p:nvSpPr>
            <p:spPr bwMode="auto">
              <a:xfrm>
                <a:off x="741513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12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13" name="Text Box 10"/>
              <p:cNvSpPr txBox="1">
                <a:spLocks noChangeArrowheads="1"/>
              </p:cNvSpPr>
              <p:nvPr/>
            </p:nvSpPr>
            <p:spPr bwMode="auto">
              <a:xfrm>
                <a:off x="1117280" y="3579857"/>
                <a:ext cx="706231" cy="229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wordline</a:t>
                </a:r>
              </a:p>
            </p:txBody>
          </p:sp>
          <p:sp>
            <p:nvSpPr>
              <p:cNvPr id="291914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837434" y="4532157"/>
                <a:ext cx="522801" cy="22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bitline</a:t>
                </a:r>
              </a:p>
            </p:txBody>
          </p:sp>
        </p:grpSp>
        <p:sp>
          <p:nvSpPr>
            <p:cNvPr id="291902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903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904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905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906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68875" y="1020763"/>
            <a:ext cx="3684588" cy="3822700"/>
            <a:chOff x="6537565" y="2996952"/>
            <a:chExt cx="1696887" cy="2133600"/>
          </a:xfrm>
        </p:grpSpPr>
        <p:grpSp>
          <p:nvGrpSpPr>
            <p:cNvPr id="291888" name="Group 34"/>
            <p:cNvGrpSpPr>
              <a:grpSpLocks/>
            </p:cNvGrpSpPr>
            <p:nvPr/>
          </p:nvGrpSpPr>
          <p:grpSpPr bwMode="auto">
            <a:xfrm>
              <a:off x="6537565" y="2996952"/>
              <a:ext cx="1696887" cy="2133600"/>
              <a:chOff x="724140" y="3276600"/>
              <a:chExt cx="1696887" cy="2133600"/>
            </a:xfrm>
          </p:grpSpPr>
          <p:sp>
            <p:nvSpPr>
              <p:cNvPr id="291894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95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96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97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98" name="Line 8"/>
              <p:cNvSpPr>
                <a:spLocks noChangeShapeType="1"/>
              </p:cNvSpPr>
              <p:nvPr/>
            </p:nvSpPr>
            <p:spPr bwMode="auto">
              <a:xfrm>
                <a:off x="724140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99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900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837434" y="4532157"/>
                <a:ext cx="522801" cy="22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bitline</a:t>
                </a:r>
              </a:p>
            </p:txBody>
          </p:sp>
        </p:grpSp>
        <p:sp>
          <p:nvSpPr>
            <p:cNvPr id="291889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90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91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92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93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-227013" y="996950"/>
            <a:ext cx="3684588" cy="3822700"/>
            <a:chOff x="6554938" y="2996952"/>
            <a:chExt cx="1696887" cy="2133600"/>
          </a:xfrm>
        </p:grpSpPr>
        <p:grpSp>
          <p:nvGrpSpPr>
            <p:cNvPr id="291875" name="Group 49"/>
            <p:cNvGrpSpPr>
              <a:grpSpLocks/>
            </p:cNvGrpSpPr>
            <p:nvPr/>
          </p:nvGrpSpPr>
          <p:grpSpPr bwMode="auto">
            <a:xfrm>
              <a:off x="6554938" y="2996952"/>
              <a:ext cx="1696887" cy="2133600"/>
              <a:chOff x="741513" y="3276600"/>
              <a:chExt cx="1696887" cy="2133600"/>
            </a:xfrm>
          </p:grpSpPr>
          <p:sp>
            <p:nvSpPr>
              <p:cNvPr id="291881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2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3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4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5" name="Line 8"/>
              <p:cNvSpPr>
                <a:spLocks noChangeShapeType="1"/>
              </p:cNvSpPr>
              <p:nvPr/>
            </p:nvSpPr>
            <p:spPr bwMode="auto">
              <a:xfrm>
                <a:off x="741513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6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87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837434" y="4532157"/>
                <a:ext cx="522801" cy="22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bitline</a:t>
                </a:r>
              </a:p>
            </p:txBody>
          </p:sp>
        </p:grpSp>
        <p:sp>
          <p:nvSpPr>
            <p:cNvPr id="291876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77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78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79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80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7523163" y="1033463"/>
            <a:ext cx="3684587" cy="3822700"/>
            <a:chOff x="6537565" y="2996952"/>
            <a:chExt cx="1696887" cy="2133600"/>
          </a:xfrm>
        </p:grpSpPr>
        <p:grpSp>
          <p:nvGrpSpPr>
            <p:cNvPr id="291862" name="Group 64"/>
            <p:cNvGrpSpPr>
              <a:grpSpLocks/>
            </p:cNvGrpSpPr>
            <p:nvPr/>
          </p:nvGrpSpPr>
          <p:grpSpPr bwMode="auto">
            <a:xfrm>
              <a:off x="6537565" y="2996952"/>
              <a:ext cx="1696887" cy="2133600"/>
              <a:chOff x="724140" y="3276600"/>
              <a:chExt cx="1696887" cy="2133600"/>
            </a:xfrm>
          </p:grpSpPr>
          <p:sp>
            <p:nvSpPr>
              <p:cNvPr id="291868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69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70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71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72" name="Line 8"/>
              <p:cNvSpPr>
                <a:spLocks noChangeShapeType="1"/>
              </p:cNvSpPr>
              <p:nvPr/>
            </p:nvSpPr>
            <p:spPr bwMode="auto">
              <a:xfrm>
                <a:off x="724140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73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74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837434" y="4532157"/>
                <a:ext cx="522801" cy="22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bitline</a:t>
                </a:r>
              </a:p>
            </p:txBody>
          </p:sp>
        </p:grpSp>
        <p:sp>
          <p:nvSpPr>
            <p:cNvPr id="291863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64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65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66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67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-2797175" y="985838"/>
            <a:ext cx="3683000" cy="3822700"/>
            <a:chOff x="6537565" y="2996952"/>
            <a:chExt cx="1696887" cy="2133600"/>
          </a:xfrm>
        </p:grpSpPr>
        <p:grpSp>
          <p:nvGrpSpPr>
            <p:cNvPr id="291849" name="Group 78"/>
            <p:cNvGrpSpPr>
              <a:grpSpLocks/>
            </p:cNvGrpSpPr>
            <p:nvPr/>
          </p:nvGrpSpPr>
          <p:grpSpPr bwMode="auto">
            <a:xfrm>
              <a:off x="6537565" y="2996952"/>
              <a:ext cx="1696887" cy="2133600"/>
              <a:chOff x="724140" y="3276600"/>
              <a:chExt cx="1696887" cy="2133600"/>
            </a:xfrm>
          </p:grpSpPr>
          <p:sp>
            <p:nvSpPr>
              <p:cNvPr id="291855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56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57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58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59" name="Line 8"/>
              <p:cNvSpPr>
                <a:spLocks noChangeShapeType="1"/>
              </p:cNvSpPr>
              <p:nvPr/>
            </p:nvSpPr>
            <p:spPr bwMode="auto">
              <a:xfrm>
                <a:off x="724140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60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1861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837434" y="4532157"/>
                <a:ext cx="522801" cy="22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smtClean="0">
                    <a:solidFill>
                      <a:srgbClr val="000000"/>
                    </a:solidFill>
                    <a:cs typeface="Arial" charset="0"/>
                  </a:rPr>
                  <a:t>bitline</a:t>
                </a:r>
              </a:p>
            </p:txBody>
          </p:sp>
        </p:grpSp>
        <p:sp>
          <p:nvSpPr>
            <p:cNvPr id="291850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51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52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53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1854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4362450" y="1558925"/>
            <a:ext cx="14668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(row enable)</a:t>
            </a:r>
          </a:p>
        </p:txBody>
      </p:sp>
    </p:spTree>
    <p:extLst>
      <p:ext uri="{BB962C8B-B14F-4D97-AF65-F5344CB8AC3E}">
        <p14:creationId xmlns:p14="http://schemas.microsoft.com/office/powerpoint/2010/main" val="3522157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1366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DRAM capacitor charge leaks over time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r>
              <a:rPr lang="en-US" dirty="0">
                <a:latin typeface="Tahoma" charset="0"/>
              </a:rPr>
              <a:t>E</a:t>
            </a:r>
            <a:r>
              <a:rPr lang="en-US" dirty="0" smtClean="0">
                <a:latin typeface="Tahoma" charset="0"/>
              </a:rPr>
              <a:t>ach DRAM row is periodically refreshed to </a:t>
            </a:r>
            <a:r>
              <a:rPr lang="en-US" dirty="0">
                <a:latin typeface="Tahoma" charset="0"/>
              </a:rPr>
              <a:t>restore </a:t>
            </a:r>
            <a:r>
              <a:rPr lang="en-US" dirty="0" smtClean="0">
                <a:latin typeface="Tahoma" charset="0"/>
              </a:rPr>
              <a:t>charge</a:t>
            </a:r>
            <a:endParaRPr lang="en-US" dirty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Activate each row every </a:t>
            </a:r>
            <a:r>
              <a:rPr lang="en-US" dirty="0">
                <a:latin typeface="Tahoma" charset="0"/>
                <a:ea typeface="ＭＳ Ｐゴシック" charset="0"/>
              </a:rPr>
              <a:t>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capacity scaling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EF0E36-EC5B-9B43-A6CF-74E1A7531B6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61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Performance</a:t>
            </a:r>
          </a:p>
        </p:txBody>
      </p:sp>
      <p:sp>
        <p:nvSpPr>
          <p:cNvPr id="2150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0B1A4F-A3A5-E84A-9DCB-F6BC612D7A2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150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867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2"/>
          <p:cNvSpPr txBox="1">
            <a:spLocks noChangeArrowheads="1"/>
          </p:cNvSpPr>
          <p:nvPr/>
        </p:nvSpPr>
        <p:spPr bwMode="auto">
          <a:xfrm>
            <a:off x="2555875" y="4746625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8%</a:t>
            </a:r>
          </a:p>
        </p:txBody>
      </p:sp>
      <p:sp>
        <p:nvSpPr>
          <p:cNvPr id="215045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46%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352550" y="6475413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46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Energy</a:t>
            </a:r>
          </a:p>
        </p:txBody>
      </p:sp>
      <p:sp>
        <p:nvSpPr>
          <p:cNvPr id="2160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1C0535-1D09-7747-9BD7-9AB000135DE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160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933450"/>
            <a:ext cx="69294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2"/>
          <p:cNvSpPr txBox="1">
            <a:spLocks noChangeArrowheads="1"/>
          </p:cNvSpPr>
          <p:nvPr/>
        </p:nvSpPr>
        <p:spPr bwMode="auto">
          <a:xfrm>
            <a:off x="2555875" y="45085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15%</a:t>
            </a:r>
          </a:p>
        </p:txBody>
      </p:sp>
      <p:sp>
        <p:nvSpPr>
          <p:cNvPr id="216069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47%</a:t>
            </a:r>
          </a:p>
        </p:txBody>
      </p:sp>
      <p:sp>
        <p:nvSpPr>
          <p:cNvPr id="216070" name="Rectangle 7"/>
          <p:cNvSpPr>
            <a:spLocks noChangeArrowheads="1"/>
          </p:cNvSpPr>
          <p:nvPr/>
        </p:nvSpPr>
        <p:spPr bwMode="auto">
          <a:xfrm>
            <a:off x="1352550" y="6475413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82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DRAM Scaling Problem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Refresh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as a Limiter of DRAM Scaling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Solution Directions and Challenges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The Main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Memory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System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5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Rethink DRAM and refresh </a:t>
            </a:r>
            <a:r>
              <a:rPr lang="en-US" dirty="0" smtClean="0"/>
              <a:t>(by taking a fresh look at it)</a:t>
            </a:r>
          </a:p>
          <a:p>
            <a:pPr lvl="1"/>
            <a:r>
              <a:rPr lang="en-US" dirty="0" smtClean="0"/>
              <a:t>Enable emerging </a:t>
            </a:r>
            <a:r>
              <a:rPr lang="en-US" dirty="0" smtClean="0">
                <a:solidFill>
                  <a:srgbClr val="0000FF"/>
                </a:solidFill>
              </a:rPr>
              <a:t>non-volatile memory technologies </a:t>
            </a:r>
            <a:r>
              <a:rPr lang="en-US" dirty="0" smtClean="0"/>
              <a:t>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Hybrid memory systems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0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Rethink DRAM and Refresh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interfaces,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energy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bandwidth, latency, QoS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computation close to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11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Solution 1: Rethink DRAM and Refresh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25624"/>
            <a:ext cx="9036496" cy="5339680"/>
          </a:xfrm>
        </p:spPr>
        <p:txBody>
          <a:bodyPr/>
          <a:lstStyle/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Kim+, 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2013.</a:t>
            </a:r>
            <a:endParaRPr lang="en-US" sz="14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 smtClean="0"/>
              <a:t>Seshadri+, “</a:t>
            </a:r>
            <a:r>
              <a:rPr lang="en-US" sz="1400" dirty="0" err="1">
                <a:solidFill>
                  <a:srgbClr val="0000FF"/>
                </a:solidFill>
              </a:rPr>
              <a:t>RowClone</a:t>
            </a:r>
            <a:r>
              <a:rPr lang="en-US" sz="14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400" dirty="0"/>
              <a:t>,</a:t>
            </a:r>
            <a:r>
              <a:rPr lang="en-US" sz="1400" dirty="0" smtClean="0"/>
              <a:t>” MICRO 2013.</a:t>
            </a:r>
          </a:p>
          <a:p>
            <a:pPr eaLnBrk="1" hangingPunct="1"/>
            <a:r>
              <a:rPr lang="en-US" sz="1400" dirty="0" err="1" smtClean="0">
                <a:latin typeface="Tahoma" charset="0"/>
                <a:ea typeface="ＭＳ Ｐゴシック" charset="0"/>
                <a:cs typeface="ＭＳ Ｐゴシック" charset="0"/>
              </a:rPr>
              <a:t>Pekhimenko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Linearly Compressed Pages: A Main Memory Compression Framework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,” MICRO 2013.</a:t>
            </a:r>
          </a:p>
          <a:p>
            <a:pPr eaLnBrk="1" hangingPunct="1"/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Chang+,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Improving DRAM Performance by Parallelizing Refreshes with 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Accesses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” HPCA 2014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Khan+,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Efficacy of Error Mitigation Techniques for DRAM Retention Failures: A Comparative Experimental Study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,” SIGMETRICS 2014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400" dirty="0" err="1" smtClean="0">
                <a:latin typeface="Tahoma" charset="0"/>
                <a:ea typeface="ＭＳ Ｐゴシック" charset="0"/>
                <a:cs typeface="ＭＳ Ｐゴシック" charset="0"/>
              </a:rPr>
              <a:t>Luo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Characterizing Application Memory Error Vulnerability to Optimize Data Center Cost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,” DSN 2014.</a:t>
            </a:r>
            <a:endParaRPr lang="en-US" sz="14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sz="1400" dirty="0">
                <a:solidFill>
                  <a:srgbClr val="0000FF"/>
                </a:solidFill>
              </a:rPr>
              <a:t>Flipping Bits in Memory Without Accessing Them: </a:t>
            </a:r>
            <a:r>
              <a:rPr lang="en-US" sz="1400" dirty="0" smtClean="0">
                <a:solidFill>
                  <a:srgbClr val="0000FF"/>
                </a:solidFill>
              </a:rPr>
              <a:t>An Experimental </a:t>
            </a:r>
            <a:r>
              <a:rPr lang="en-US" sz="1400" dirty="0">
                <a:solidFill>
                  <a:srgbClr val="0000FF"/>
                </a:solidFill>
              </a:rPr>
              <a:t>Study of DRAM Disturbance Errors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  <a:p>
            <a:pPr eaLnBrk="1" hangingPunct="1"/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void DRAM: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Seshadri+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Evicted-Address Filter: A Unified Mechanism to Address Both Cache Pollution and 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Thrashing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,” PACT 2012.</a:t>
            </a:r>
          </a:p>
          <a:p>
            <a:pPr eaLnBrk="1" hangingPunct="1"/>
            <a:r>
              <a:rPr lang="en-US" sz="1400" dirty="0" err="1" smtClean="0">
                <a:latin typeface="Tahoma" charset="0"/>
                <a:ea typeface="ＭＳ Ｐゴシック" charset="0"/>
                <a:cs typeface="ＭＳ Ｐゴシック" charset="0"/>
              </a:rPr>
              <a:t>Pekhimenko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Base-Delta-Immediate Compression: Practical Data Compression for On-Chip 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Caches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,” PACT 2012.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Seshadri+, “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Dirty-Block Index</a:t>
            </a:r>
            <a:r>
              <a:rPr lang="en-US" sz="1400" dirty="0" smtClean="0"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  <a:p>
            <a:pPr eaLnBrk="1" hangingPunct="1"/>
            <a:endParaRPr lang="en-US" sz="1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26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Refresh: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Parallelize refreshes with accesses </a:t>
            </a:r>
            <a:r>
              <a:rPr lang="en-US" sz="1800" dirty="0">
                <a:solidFill>
                  <a:srgbClr val="0000FF"/>
                </a:solidFill>
              </a:rPr>
              <a:t>[Chang+ HPCA’14]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Eliminate unnecessary refreshes </a:t>
            </a:r>
            <a:r>
              <a:rPr lang="en-US" sz="1800" dirty="0" smtClean="0">
                <a:solidFill>
                  <a:srgbClr val="0000FF"/>
                </a:solidFill>
              </a:rPr>
              <a:t>[Liu+ ISCA’12]</a:t>
            </a:r>
          </a:p>
          <a:p>
            <a:pPr lvl="1"/>
            <a:r>
              <a:rPr lang="en-US" dirty="0" smtClean="0"/>
              <a:t>Exploit device characteristics </a:t>
            </a:r>
          </a:p>
          <a:p>
            <a:pPr lvl="1"/>
            <a:r>
              <a:rPr lang="en-US" dirty="0" smtClean="0"/>
              <a:t>Exploit data and application characteristics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Reduce refresh rate and </a:t>
            </a:r>
            <a:r>
              <a:rPr lang="en-US" dirty="0" err="1" smtClean="0">
                <a:solidFill>
                  <a:srgbClr val="0000FF"/>
                </a:solidFill>
              </a:rPr>
              <a:t>detect+correct</a:t>
            </a:r>
            <a:r>
              <a:rPr lang="en-US" dirty="0" smtClean="0">
                <a:solidFill>
                  <a:srgbClr val="0000FF"/>
                </a:solidFill>
              </a:rPr>
              <a:t> errors that occur </a:t>
            </a:r>
            <a:r>
              <a:rPr lang="en-US" sz="1800" dirty="0" smtClean="0">
                <a:solidFill>
                  <a:srgbClr val="0000FF"/>
                </a:solidFill>
              </a:rPr>
              <a:t>[Khan+ SIGMETRICS’14]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 retention time behavior in DRAM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[Liu+ ISCA’13]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39552" y="1114381"/>
            <a:ext cx="6912768" cy="64807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098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Refresh-Access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DRAM </a:t>
            </a:r>
            <a:r>
              <a:rPr lang="en-US" sz="2400" b="1" dirty="0" smtClean="0"/>
              <a:t>refresh interferes with memory accesses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Degrades system performance and energy efficiency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Becomes exacerbated as DRAM density increases</a:t>
            </a:r>
          </a:p>
          <a:p>
            <a:r>
              <a:rPr lang="en-US" sz="2400" u="sng" dirty="0"/>
              <a:t>G</a:t>
            </a:r>
            <a:r>
              <a:rPr lang="en-US" sz="2400" u="sng" dirty="0" smtClean="0"/>
              <a:t>oal</a:t>
            </a:r>
            <a:r>
              <a:rPr lang="en-US" sz="2400" dirty="0" smtClean="0"/>
              <a:t>: Serve memory accesses in parallel with refreshes to reduce refresh interference on demand requests</a:t>
            </a:r>
          </a:p>
          <a:p>
            <a:r>
              <a:rPr lang="en-US" sz="2400" u="sng" dirty="0" smtClean="0"/>
              <a:t>Our mechanisms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1. Enable more parallelization between refreshes and accesses across different banks with </a:t>
            </a:r>
            <a:r>
              <a:rPr lang="en-US" sz="2000" dirty="0" smtClean="0">
                <a:solidFill>
                  <a:srgbClr val="064FBA"/>
                </a:solidFill>
              </a:rPr>
              <a:t>new per-bank refresh scheduling algorithms</a:t>
            </a:r>
          </a:p>
          <a:p>
            <a:pPr lvl="1"/>
            <a:r>
              <a:rPr lang="en-US" sz="2000" dirty="0" smtClean="0"/>
              <a:t>2. Enable serving accesses concurrently with refreshes in the same bank by </a:t>
            </a:r>
            <a:r>
              <a:rPr lang="en-US" sz="2000" dirty="0" smtClean="0">
                <a:solidFill>
                  <a:srgbClr val="064FBA"/>
                </a:solidFill>
              </a:rPr>
              <a:t>exploiting parallelism across DRAM subarrays</a:t>
            </a:r>
          </a:p>
          <a:p>
            <a:r>
              <a:rPr lang="en-US" sz="2400" dirty="0" smtClean="0"/>
              <a:t>Improve system performance and energy efficiency for a wide variety of different workloads and DRAM densities</a:t>
            </a:r>
          </a:p>
          <a:p>
            <a:pPr lvl="1"/>
            <a:r>
              <a:rPr lang="en-US" sz="2000" dirty="0" smtClean="0"/>
              <a:t>20.2% and 9.0% for 8-core systems using 32Gb DRAM at low cost</a:t>
            </a:r>
          </a:p>
          <a:p>
            <a:pPr lvl="1"/>
            <a:r>
              <a:rPr lang="en-US" sz="2000" dirty="0"/>
              <a:t>Very close to the ideal scheme without refreshes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461" y="6525344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Chang+,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Improving DRAM Performance by Parallelizing Refreshes with Accesses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,” HPCA 2014.</a:t>
            </a:r>
          </a:p>
        </p:txBody>
      </p:sp>
    </p:spTree>
    <p:extLst>
      <p:ext uri="{BB962C8B-B14F-4D97-AF65-F5344CB8AC3E}">
        <p14:creationId xmlns:p14="http://schemas.microsoft.com/office/powerpoint/2010/main" val="228553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Refresh: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Parallelize refreshes with accesses </a:t>
            </a:r>
            <a:r>
              <a:rPr lang="en-US" sz="1800" dirty="0">
                <a:solidFill>
                  <a:srgbClr val="0000FF"/>
                </a:solidFill>
              </a:rPr>
              <a:t>[Chang+ HPCA’14]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Eliminate unnecessary refreshes </a:t>
            </a:r>
            <a:r>
              <a:rPr lang="en-US" sz="1800" dirty="0" smtClean="0">
                <a:solidFill>
                  <a:srgbClr val="0000FF"/>
                </a:solidFill>
              </a:rPr>
              <a:t>[Liu+ ISCA’12]</a:t>
            </a:r>
          </a:p>
          <a:p>
            <a:pPr lvl="1"/>
            <a:r>
              <a:rPr lang="en-US" dirty="0" smtClean="0"/>
              <a:t>Exploit device characteristics </a:t>
            </a:r>
          </a:p>
          <a:p>
            <a:pPr lvl="1"/>
            <a:r>
              <a:rPr lang="en-US" dirty="0" smtClean="0"/>
              <a:t>Exploit data and application characteristics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Reduce refresh rate and </a:t>
            </a:r>
            <a:r>
              <a:rPr lang="en-US" dirty="0" err="1" smtClean="0">
                <a:solidFill>
                  <a:srgbClr val="0000FF"/>
                </a:solidFill>
              </a:rPr>
              <a:t>detect+correct</a:t>
            </a:r>
            <a:r>
              <a:rPr lang="en-US" dirty="0" smtClean="0">
                <a:solidFill>
                  <a:srgbClr val="0000FF"/>
                </a:solidFill>
              </a:rPr>
              <a:t> errors that occur </a:t>
            </a:r>
            <a:r>
              <a:rPr lang="en-US" sz="1800" dirty="0" smtClean="0">
                <a:solidFill>
                  <a:srgbClr val="0000FF"/>
                </a:solidFill>
              </a:rPr>
              <a:t>[Khan+ SIGMETRICS’14]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 retention time behavior in DRAM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[Liu+ ISCA’13]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39552" y="2036190"/>
            <a:ext cx="6120680" cy="93610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0097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Refreshes Are Unnecessary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Retention Time Profile of DRAM looks like this: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86FF2-CC60-CB43-AE88-3EA4636210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539"/>
            <a:ext cx="9144000" cy="43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0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Works on Reducing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Refreshes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9"/>
            <a:ext cx="8610600" cy="5267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bserved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significant variation in data retention times of DRAM cells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(due to manufacturing process variation)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Retention time: </a:t>
            </a:r>
            <a:r>
              <a:rPr lang="en-US" dirty="0">
                <a:latin typeface="Tahoma" charset="0"/>
                <a:ea typeface="ＭＳ Ｐゴシック" charset="0"/>
              </a:rPr>
              <a:t>maximum time a cell can go without being refreshed </a:t>
            </a:r>
            <a:r>
              <a:rPr lang="en-US" dirty="0" smtClean="0">
                <a:latin typeface="Tahoma" charset="0"/>
                <a:ea typeface="ＭＳ Ｐゴシック" charset="0"/>
              </a:rPr>
              <a:t>while maintaining </a:t>
            </a:r>
            <a:r>
              <a:rPr lang="en-US" dirty="0">
                <a:latin typeface="Tahoma" charset="0"/>
                <a:ea typeface="ＭＳ Ｐゴシック" charset="0"/>
              </a:rPr>
              <a:t>its stored data</a:t>
            </a: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Proposed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methods to take advantage of widely varying retention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times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among DRAM rows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Reduce refresh rate for rows that can retain data for longer than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r>
              <a:rPr lang="en-US" dirty="0" smtClean="0">
                <a:latin typeface="Tahoma" charset="0"/>
                <a:ea typeface="ＭＳ Ｐゴシック" charset="0"/>
              </a:rPr>
              <a:t>, e.g</a:t>
            </a:r>
            <a:r>
              <a:rPr lang="en-US" dirty="0">
                <a:latin typeface="Tahoma" charset="0"/>
                <a:ea typeface="ＭＳ Ｐゴシック" charset="0"/>
              </a:rPr>
              <a:t>.,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[Liu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+ ISCA 2012]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Disable rows that have low retention </a:t>
            </a:r>
            <a:r>
              <a:rPr lang="en-US" dirty="0" smtClean="0">
                <a:latin typeface="Tahoma" charset="0"/>
                <a:ea typeface="ＭＳ Ｐゴシック" charset="0"/>
              </a:rPr>
              <a:t>times, e.g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  <a:r>
              <a:rPr lang="en-US" sz="1800" b="1" dirty="0">
                <a:solidFill>
                  <a:srgbClr val="2C6123"/>
                </a:solidFill>
                <a:latin typeface="Tahoma" charset="0"/>
                <a:ea typeface="ＭＳ Ｐゴシック" charset="0"/>
              </a:rPr>
              <a:t>, </a:t>
            </a:r>
            <a:r>
              <a:rPr lang="en-US" sz="18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</a:rPr>
              <a:t>[</a:t>
            </a:r>
            <a:r>
              <a:rPr lang="en-US" sz="1800" b="1" dirty="0" err="1" smtClean="0">
                <a:solidFill>
                  <a:srgbClr val="2C6123"/>
                </a:solidFill>
                <a:latin typeface="Tahoma" charset="0"/>
                <a:ea typeface="ＭＳ Ｐゴシック" charset="0"/>
              </a:rPr>
              <a:t>Venkatesan</a:t>
            </a:r>
            <a:r>
              <a:rPr lang="en-US" sz="1800" b="1" dirty="0">
                <a:solidFill>
                  <a:srgbClr val="2C6123"/>
                </a:solidFill>
                <a:latin typeface="Tahoma" charset="0"/>
                <a:ea typeface="ＭＳ Ｐゴシック" charset="0"/>
              </a:rPr>
              <a:t>+ HPCA 2006]</a:t>
            </a: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Showed large benefits in energy and performance</a:t>
            </a:r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37D90E-58D3-C54B-90CF-6F3B02192F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58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610600" cy="519588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1. Profiling: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Profile the retention time of all DRAM rows</a:t>
            </a: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2. Binning: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Store rows into bins by retention time</a:t>
            </a: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</a:rPr>
              <a:t>   </a:t>
            </a:r>
            <a:r>
              <a:rPr lang="en-US">
                <a:latin typeface="Tahoma" charset="0"/>
                <a:sym typeface="Wingdings" charset="0"/>
              </a:rPr>
              <a:t> u</a:t>
            </a:r>
            <a:r>
              <a:rPr lang="en-US">
                <a:latin typeface="Tahoma" charset="0"/>
              </a:rPr>
              <a:t>se Bloom Filters for efficient and scalable storage</a:t>
            </a: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3. Refreshing: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Memory controller refreshes rows in different bins at different rates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</a:rPr>
              <a:t>   </a:t>
            </a:r>
            <a:r>
              <a:rPr lang="en-US">
                <a:latin typeface="Tahoma" charset="0"/>
                <a:sym typeface="Wingdings" charset="0"/>
              </a:rPr>
              <a:t> probe Bloom Filters to determine refresh rate of a row</a:t>
            </a:r>
            <a:endParaRPr lang="en-US">
              <a:latin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91440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An Example: RAIDR </a:t>
            </a:r>
            <a:r>
              <a:rPr lang="en-US" sz="3200" dirty="0">
                <a:latin typeface="Garamond" charset="0"/>
              </a:rPr>
              <a:t>[Liu+, ISCA 2012]</a:t>
            </a: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6028A3-F7A4-A942-B3C7-EBDF36001B3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88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3716338"/>
            <a:ext cx="7524750" cy="4619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4D26"/>
                </a:solidFill>
                <a:latin typeface="Tahoma" charset="0"/>
              </a:rPr>
              <a:t>1.25KB storage in controller for 32GB DRAM memory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486400"/>
            <a:ext cx="9144000" cy="8302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4D26"/>
                </a:solidFill>
                <a:latin typeface="Tahoma" charset="0"/>
              </a:rPr>
              <a:t>Can reduce refreshes by ~75%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4D26"/>
                </a:solidFill>
                <a:latin typeface="Tahoma" charset="0"/>
                <a:sym typeface="Wingdings" charset="0"/>
              </a:rPr>
              <a:t> reduces </a:t>
            </a:r>
            <a:r>
              <a:rPr lang="en-US" smtClean="0">
                <a:solidFill>
                  <a:srgbClr val="004D26"/>
                </a:solidFill>
                <a:latin typeface="Tahoma" charset="0"/>
              </a:rPr>
              <a:t>energy consumption and improves performance</a:t>
            </a: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1352550" y="6475413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31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Baseline:</a:t>
            </a:r>
          </a:p>
          <a:p>
            <a:pPr lvl="1"/>
            <a:r>
              <a:rPr lang="en-US" dirty="0" smtClean="0"/>
              <a:t>32 </a:t>
            </a:r>
            <a:r>
              <a:rPr lang="en-US" dirty="0"/>
              <a:t>GB </a:t>
            </a:r>
            <a:r>
              <a:rPr lang="en-US" dirty="0" smtClean="0"/>
              <a:t>DDR3 DRAM system (8 cores, 512KB cache/core)</a:t>
            </a:r>
            <a:endParaRPr lang="en-US" dirty="0"/>
          </a:p>
          <a:p>
            <a:pPr lvl="1"/>
            <a:r>
              <a:rPr lang="en-US" dirty="0" smtClean="0"/>
              <a:t>64ms refresh interval for all rows</a:t>
            </a:r>
          </a:p>
          <a:p>
            <a:endParaRPr lang="en-US" sz="1600" dirty="0" smtClean="0"/>
          </a:p>
          <a:p>
            <a:r>
              <a:rPr lang="en-US" dirty="0" smtClean="0"/>
              <a:t>RAIDR: </a:t>
            </a:r>
          </a:p>
          <a:p>
            <a:pPr lvl="1"/>
            <a:r>
              <a:rPr lang="en-US" dirty="0" smtClean="0"/>
              <a:t>64</a:t>
            </a:r>
            <a:r>
              <a:rPr lang="en-US" dirty="0"/>
              <a:t>–</a:t>
            </a:r>
            <a:r>
              <a:rPr lang="en-US" dirty="0" smtClean="0"/>
              <a:t>128ms </a:t>
            </a:r>
            <a:r>
              <a:rPr lang="en-US" dirty="0"/>
              <a:t>retention range: 256 B Bloom filter, 10 hash functions</a:t>
            </a:r>
          </a:p>
          <a:p>
            <a:pPr lvl="1"/>
            <a:r>
              <a:rPr lang="en-US" dirty="0"/>
              <a:t>128–</a:t>
            </a:r>
            <a:r>
              <a:rPr lang="en-US" dirty="0" smtClean="0"/>
              <a:t>256ms </a:t>
            </a:r>
            <a:r>
              <a:rPr lang="en-US" dirty="0"/>
              <a:t>retention range: 1 KB Bloom filter, 6 hash functions</a:t>
            </a:r>
          </a:p>
          <a:p>
            <a:pPr lvl="1"/>
            <a:r>
              <a:rPr lang="en-US" dirty="0"/>
              <a:t>Default refresh interval: 256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sz="1600" dirty="0"/>
          </a:p>
          <a:p>
            <a:r>
              <a:rPr lang="en-US" dirty="0" smtClean="0"/>
              <a:t>Results</a:t>
            </a:r>
            <a:r>
              <a:rPr lang="en-US" dirty="0"/>
              <a:t> </a:t>
            </a:r>
            <a:r>
              <a:rPr lang="en-US" dirty="0" smtClean="0"/>
              <a:t>on SPEC </a:t>
            </a:r>
            <a:r>
              <a:rPr lang="en-US" dirty="0"/>
              <a:t>CPU2006, TPC-C, TPC-H benchmarks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74.6% refresh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~9% performance improvement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52550" y="6505401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84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Recent 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memory controllers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as we know them today, are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(will be)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non-volatile memory technologies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(e.g., PCM)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opportunities</a:t>
            </a:r>
            <a:r>
              <a:rPr lang="en-US" dirty="0" smtClean="0">
                <a:latin typeface="Tahoma" charset="0"/>
                <a:ea typeface="ＭＳ Ｐゴシック" charset="0"/>
              </a:rPr>
              <a:t>: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memory+storage</a:t>
            </a:r>
            <a:r>
              <a:rPr lang="en-US" dirty="0" smtClean="0">
                <a:latin typeface="Tahoma" charset="0"/>
                <a:ea typeface="ＭＳ Ｐゴシック" charset="0"/>
              </a:rPr>
              <a:t> merging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7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DRAM Device Capacity Scaling: Performance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60" y="5949280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performance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88" y="1052736"/>
            <a:ext cx="6575648" cy="4871564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52550" y="6475413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77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633"/>
                </a:solidFill>
              </a:rPr>
              <a:t>DRAM Device Capacity Scaling: </a:t>
            </a:r>
            <a:r>
              <a:rPr lang="en-US" sz="3600" dirty="0" smtClean="0">
                <a:solidFill>
                  <a:srgbClr val="006633"/>
                </a:solidFill>
              </a:rPr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0" y="594928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energy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6840760" cy="4894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6336" y="5949280"/>
            <a:ext cx="148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  <a:hlinkClick r:id="rId3" action="ppaction://hlinkfile"/>
              </a:rPr>
              <a:t>RAIDR slides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52550" y="6475413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 et al., “</a:t>
            </a:r>
            <a:r>
              <a:rPr lang="en-US" altLang="ja-JP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2012.</a:t>
            </a:r>
            <a:endParaRPr lang="en-US" sz="14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48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Refresh: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Parallelize refreshes with accesses </a:t>
            </a:r>
            <a:r>
              <a:rPr lang="en-US" sz="1800" dirty="0">
                <a:solidFill>
                  <a:srgbClr val="0000FF"/>
                </a:solidFill>
              </a:rPr>
              <a:t>[Chang+ HPCA’14]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Eliminate unnecessary refreshes </a:t>
            </a:r>
            <a:r>
              <a:rPr lang="en-US" sz="1800" dirty="0" smtClean="0">
                <a:solidFill>
                  <a:srgbClr val="0000FF"/>
                </a:solidFill>
              </a:rPr>
              <a:t>[Liu+ ISCA’12]</a:t>
            </a:r>
          </a:p>
          <a:p>
            <a:pPr lvl="1"/>
            <a:r>
              <a:rPr lang="en-US" dirty="0" smtClean="0"/>
              <a:t>Exploit device characteristics </a:t>
            </a:r>
          </a:p>
          <a:p>
            <a:pPr lvl="1"/>
            <a:r>
              <a:rPr lang="en-US" dirty="0" smtClean="0"/>
              <a:t>Exploit data and application characteristics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Reduce refresh rate and </a:t>
            </a:r>
            <a:r>
              <a:rPr lang="en-US" dirty="0" err="1" smtClean="0">
                <a:solidFill>
                  <a:srgbClr val="0000FF"/>
                </a:solidFill>
              </a:rPr>
              <a:t>detect+correct</a:t>
            </a:r>
            <a:r>
              <a:rPr lang="en-US" dirty="0" smtClean="0">
                <a:solidFill>
                  <a:srgbClr val="0000FF"/>
                </a:solidFill>
              </a:rPr>
              <a:t> errors that occur </a:t>
            </a:r>
            <a:r>
              <a:rPr lang="en-US" sz="1800" dirty="0" smtClean="0">
                <a:solidFill>
                  <a:srgbClr val="0000FF"/>
                </a:solidFill>
              </a:rPr>
              <a:t>[Khan+ SIGMETRICS’14]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 retention time behavior in DRAM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[Liu+ ISCA’13]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39552" y="4797152"/>
            <a:ext cx="7848872" cy="72008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71149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Motivation: Understanding Retention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Past works require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accurate and reliable measurement of retention time of each DRAM row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maintain data integrity while reducing refreshes</a:t>
            </a:r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Assumption: worst-case retention time of each row can be determined and stays the same at a given temperature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Some works propose writing all 1’s and 0’s to a row, and measuring the time before data corruption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Question: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we reliably and accurately determine retention times of all DRAM rows?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7F6522-63C6-124D-A08A-0DFE8A5AF2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0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Challenges to Retention Time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095375"/>
            <a:ext cx="8905875" cy="5153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Pattern Dependence (DPD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of retention time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Variable Retention Time (VRT)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phenomenon</a:t>
            </a:r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BADDEA-2833-0049-8538-3BDE34A5F6C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4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Challenges to Retention Time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95375"/>
            <a:ext cx="8978900" cy="51530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Challenge 1: Data Pattern Dependence (DPD)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Retention time of a DRAM cell depends on its value and the values of cells nearby it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When a row is activated, all bitlines are perturbed simultaneously</a:t>
            </a: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2CC19-049F-354C-8180-33C2AEE3F6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071813"/>
            <a:ext cx="5532437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40000" y="3444875"/>
            <a:ext cx="4564063" cy="21431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37025" y="3168650"/>
            <a:ext cx="188913" cy="173513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4013" y="3170238"/>
            <a:ext cx="187325" cy="173513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37225" y="3171825"/>
            <a:ext cx="187325" cy="173513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30475" y="3352800"/>
            <a:ext cx="5051425" cy="1249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86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95363"/>
            <a:ext cx="8978900" cy="515302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ahoma" charset="0"/>
                <a:ea typeface="ＭＳ Ｐゴシック" charset="0"/>
              </a:rPr>
              <a:t>Electrical noise on the 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bitline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affects reliable sensing of a DRAM cell</a:t>
            </a:r>
          </a:p>
          <a:p>
            <a:pPr>
              <a:defRPr/>
            </a:pPr>
            <a:r>
              <a:rPr lang="en-US" sz="2000" dirty="0" smtClean="0">
                <a:latin typeface="Tahoma" charset="0"/>
                <a:ea typeface="ＭＳ Ｐゴシック" charset="0"/>
              </a:rPr>
              <a:t>The magnitude of this noise is affected by values of nearby cells via</a:t>
            </a:r>
          </a:p>
          <a:p>
            <a:pPr lvl="1">
              <a:defRPr/>
            </a:pPr>
            <a:r>
              <a:rPr lang="en-US" sz="2000" dirty="0" err="1" smtClean="0">
                <a:latin typeface="Tahoma" charset="0"/>
                <a:ea typeface="ＭＳ Ｐゴシック" charset="0"/>
              </a:rPr>
              <a:t>Bitline-bitline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coupling </a:t>
            </a:r>
            <a:r>
              <a:rPr lang="en-US" sz="2000" dirty="0" smtClean="0">
                <a:latin typeface="Tahoma" charset="0"/>
                <a:ea typeface="ＭＳ Ｐゴシック" charset="0"/>
                <a:sym typeface="Wingdings" charset="0"/>
              </a:rPr>
              <a:t> electrical coupling between adjacent </a:t>
            </a:r>
            <a:r>
              <a:rPr lang="en-US" sz="2000" dirty="0" err="1" smtClean="0">
                <a:latin typeface="Tahoma" charset="0"/>
                <a:ea typeface="ＭＳ Ｐゴシック" charset="0"/>
                <a:sym typeface="Wingdings" charset="0"/>
              </a:rPr>
              <a:t>bitlines</a:t>
            </a:r>
            <a:endParaRPr lang="en-US" sz="2000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sz="2000" dirty="0" err="1" smtClean="0">
                <a:latin typeface="Tahoma" charset="0"/>
                <a:ea typeface="ＭＳ Ｐゴシック" charset="0"/>
              </a:rPr>
              <a:t>Bitline-wordline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coupling </a:t>
            </a:r>
            <a:r>
              <a:rPr lang="en-US" sz="2000" dirty="0" smtClean="0">
                <a:latin typeface="Tahoma" charset="0"/>
                <a:ea typeface="ＭＳ Ｐゴシック" charset="0"/>
                <a:sym typeface="Wingdings" charset="0"/>
              </a:rPr>
              <a:t> electrical coupling between each </a:t>
            </a:r>
            <a:r>
              <a:rPr lang="en-US" sz="2000" dirty="0" err="1" smtClean="0">
                <a:latin typeface="Tahoma" charset="0"/>
                <a:ea typeface="ＭＳ Ｐゴシック" charset="0"/>
                <a:sym typeface="Wingdings" charset="0"/>
              </a:rPr>
              <a:t>bitline</a:t>
            </a:r>
            <a:r>
              <a:rPr lang="en-US" sz="2000" dirty="0" smtClean="0">
                <a:latin typeface="Tahoma" charset="0"/>
                <a:ea typeface="ＭＳ Ｐゴシック" charset="0"/>
                <a:sym typeface="Wingdings" charset="0"/>
              </a:rPr>
              <a:t> and the activated </a:t>
            </a:r>
            <a:r>
              <a:rPr lang="en-US" sz="2000" dirty="0" err="1" smtClean="0">
                <a:latin typeface="Tahoma" charset="0"/>
                <a:ea typeface="ＭＳ Ｐゴシック" charset="0"/>
                <a:sym typeface="Wingdings" charset="0"/>
              </a:rPr>
              <a:t>wordline</a:t>
            </a:r>
            <a:endParaRPr lang="en-US" sz="2000" dirty="0" smtClean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US" sz="2000" dirty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US" sz="2000" dirty="0" smtClean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US" sz="2000" dirty="0">
              <a:latin typeface="Tahoma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US" sz="2000" dirty="0" smtClean="0">
              <a:latin typeface="Tahoma" charset="0"/>
              <a:ea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etention time of a cell depends on data patterns stored in nearby cells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100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 charset="0"/>
              </a:rPr>
              <a:t>     need to find the worst data pattern to find worst-case retention time</a:t>
            </a:r>
            <a:endParaRPr lang="en-US" sz="2100" dirty="0" smtClean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242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Data Pattern Dependence</a:t>
            </a: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F6AB2B-DEDA-4742-A655-AABB18ABF77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071813"/>
            <a:ext cx="5532437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137025" y="3168650"/>
            <a:ext cx="188913" cy="173513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35638" y="3170238"/>
            <a:ext cx="187325" cy="1735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3171825"/>
            <a:ext cx="187325" cy="1735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0000" y="3444875"/>
            <a:ext cx="4564063" cy="2143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6357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Challenges to Retention Time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95375"/>
            <a:ext cx="8978900" cy="5153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Challenge 2: Variable Retention Time (VRT)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Retention time of a DRAM cell changes randomly over time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     </a:t>
            </a: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cell alternates between multiple retention time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states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Leakage current of a cell changes sporadically due to a charge trap in the gate oxide of the DRAM cell access transistor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When the trap becomes occupied, charge leaks more readily from the transistor’s drain, leading to a short retention time</a:t>
            </a: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Called </a:t>
            </a:r>
            <a:r>
              <a:rPr lang="en-US" i="1" dirty="0">
                <a:latin typeface="Tahoma" charset="0"/>
                <a:ea typeface="ＭＳ Ｐゴシック" charset="0"/>
              </a:rPr>
              <a:t>Trap-Assisted Gate-Induced Drain Leakage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This process appears to be a random </a:t>
            </a:r>
            <a:r>
              <a:rPr lang="en-US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1800" b="1" dirty="0" smtClean="0">
                <a:solidFill>
                  <a:srgbClr val="2C6123"/>
                </a:solidFill>
                <a:latin typeface="Tahoma" charset="0"/>
                <a:ea typeface="ＭＳ Ｐゴシック" charset="0"/>
              </a:rPr>
              <a:t>[Kim+ IEEE TED’11]</a:t>
            </a:r>
            <a:endParaRPr lang="en-US" sz="1800" b="1" dirty="0">
              <a:solidFill>
                <a:srgbClr val="2C6123"/>
              </a:solidFill>
              <a:latin typeface="Tahom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Worst-case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retention time depends on a random process </a:t>
            </a:r>
            <a:endParaRPr lang="en-US" dirty="0" smtClean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marL="671512" lvl="2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 charset="0"/>
              </a:rPr>
              <a:t>need to find the worst case despite this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74AD25-8CC2-CA49-83CB-00EA7636A2E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69088" y="4141788"/>
            <a:ext cx="2474912" cy="2544762"/>
            <a:chOff x="6554938" y="2996952"/>
            <a:chExt cx="1696887" cy="2133600"/>
          </a:xfrm>
        </p:grpSpPr>
        <p:grpSp>
          <p:nvGrpSpPr>
            <p:cNvPr id="225285" name="Group 5"/>
            <p:cNvGrpSpPr>
              <a:grpSpLocks/>
            </p:cNvGrpSpPr>
            <p:nvPr/>
          </p:nvGrpSpPr>
          <p:grpSpPr bwMode="auto">
            <a:xfrm>
              <a:off x="6554938" y="2996952"/>
              <a:ext cx="1696887" cy="2133600"/>
              <a:chOff x="741513" y="3276600"/>
              <a:chExt cx="1696887" cy="2133600"/>
            </a:xfrm>
          </p:grpSpPr>
          <p:sp>
            <p:nvSpPr>
              <p:cNvPr id="225291" name="Freeform 4"/>
              <p:cNvSpPr>
                <a:spLocks/>
              </p:cNvSpPr>
              <p:nvPr/>
            </p:nvSpPr>
            <p:spPr bwMode="auto">
              <a:xfrm>
                <a:off x="1152525" y="4419600"/>
                <a:ext cx="838200" cy="228600"/>
              </a:xfrm>
              <a:custGeom>
                <a:avLst/>
                <a:gdLst>
                  <a:gd name="T0" fmla="*/ 0 w 624"/>
                  <a:gd name="T1" fmla="*/ 2147483647 h 144"/>
                  <a:gd name="T2" fmla="*/ 2147483647 w 624"/>
                  <a:gd name="T3" fmla="*/ 2147483647 h 144"/>
                  <a:gd name="T4" fmla="*/ 2147483647 w 624"/>
                  <a:gd name="T5" fmla="*/ 0 h 144"/>
                  <a:gd name="T6" fmla="*/ 2147483647 w 624"/>
                  <a:gd name="T7" fmla="*/ 0 h 144"/>
                  <a:gd name="T8" fmla="*/ 2147483647 w 624"/>
                  <a:gd name="T9" fmla="*/ 2147483647 h 144"/>
                  <a:gd name="T10" fmla="*/ 2147483647 w 624"/>
                  <a:gd name="T11" fmla="*/ 2147483647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144"/>
                  <a:gd name="T20" fmla="*/ 624 w 62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144">
                    <a:moveTo>
                      <a:pt x="0" y="144"/>
                    </a:moveTo>
                    <a:lnTo>
                      <a:pt x="144" y="144"/>
                    </a:lnTo>
                    <a:lnTo>
                      <a:pt x="144" y="0"/>
                    </a:lnTo>
                    <a:lnTo>
                      <a:pt x="432" y="0"/>
                    </a:lnTo>
                    <a:lnTo>
                      <a:pt x="432" y="144"/>
                    </a:lnTo>
                    <a:lnTo>
                      <a:pt x="624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292" name="Line 5"/>
              <p:cNvSpPr>
                <a:spLocks noChangeShapeType="1"/>
              </p:cNvSpPr>
              <p:nvPr/>
            </p:nvSpPr>
            <p:spPr bwMode="auto">
              <a:xfrm>
                <a:off x="1381125" y="43434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293" name="Oval 6"/>
              <p:cNvSpPr>
                <a:spLocks noChangeArrowheads="1"/>
              </p:cNvSpPr>
              <p:nvPr/>
            </p:nvSpPr>
            <p:spPr bwMode="auto">
              <a:xfrm flipH="1">
                <a:off x="1457325" y="4191000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294" name="Line 7"/>
              <p:cNvSpPr>
                <a:spLocks noChangeShapeType="1"/>
              </p:cNvSpPr>
              <p:nvPr/>
            </p:nvSpPr>
            <p:spPr bwMode="auto">
              <a:xfrm>
                <a:off x="1152525" y="3276600"/>
                <a:ext cx="0" cy="2133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295" name="Line 8"/>
              <p:cNvSpPr>
                <a:spLocks noChangeShapeType="1"/>
              </p:cNvSpPr>
              <p:nvPr/>
            </p:nvSpPr>
            <p:spPr bwMode="auto">
              <a:xfrm>
                <a:off x="741513" y="3799594"/>
                <a:ext cx="1696887" cy="10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296" name="Line 9"/>
              <p:cNvSpPr>
                <a:spLocks noChangeShapeType="1"/>
              </p:cNvSpPr>
              <p:nvPr/>
            </p:nvSpPr>
            <p:spPr bwMode="auto">
              <a:xfrm>
                <a:off x="1533525" y="38100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5286" name="Line 30"/>
            <p:cNvSpPr>
              <a:spLocks noChangeShapeType="1"/>
            </p:cNvSpPr>
            <p:nvPr/>
          </p:nvSpPr>
          <p:spPr bwMode="auto">
            <a:xfrm>
              <a:off x="7794625" y="4368552"/>
              <a:ext cx="1588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287" name="Line 31"/>
            <p:cNvSpPr>
              <a:spLocks noChangeShapeType="1"/>
            </p:cNvSpPr>
            <p:nvPr/>
          </p:nvSpPr>
          <p:spPr bwMode="auto">
            <a:xfrm>
              <a:off x="7642225" y="45209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288" name="Line 32"/>
            <p:cNvSpPr>
              <a:spLocks noChangeShapeType="1"/>
            </p:cNvSpPr>
            <p:nvPr/>
          </p:nvSpPr>
          <p:spPr bwMode="auto">
            <a:xfrm>
              <a:off x="7642225" y="4597152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289" name="Line 35"/>
            <p:cNvSpPr>
              <a:spLocks noChangeShapeType="1"/>
            </p:cNvSpPr>
            <p:nvPr/>
          </p:nvSpPr>
          <p:spPr bwMode="auto">
            <a:xfrm>
              <a:off x="7794625" y="4597152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290" name="AutoShape 36"/>
            <p:cNvSpPr>
              <a:spLocks noChangeArrowheads="1"/>
            </p:cNvSpPr>
            <p:nvPr/>
          </p:nvSpPr>
          <p:spPr bwMode="auto">
            <a:xfrm flipV="1">
              <a:off x="7642225" y="4825752"/>
              <a:ext cx="304800" cy="2286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696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Our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Goal </a:t>
            </a:r>
            <a:r>
              <a:rPr lang="en-US" sz="3200" dirty="0" smtClean="0">
                <a:latin typeface="Garamond" charset="0"/>
              </a:rPr>
              <a:t>[Liu+, ISCA 2013]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2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Analyze the retention time behavior of DRAM cells in modern commodity DRAM devices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aid the collection of accurate profile information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Provide a comprehensive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empirical investigation of two key challenges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to retention time profiling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Data Pattern Dependence (DPD)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Variable Retention Time (VRT)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4EEA1-7039-8D45-B190-DE89FE2F012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1520" y="6093296"/>
            <a:ext cx="820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Devices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2013.</a:t>
            </a:r>
          </a:p>
        </p:txBody>
      </p:sp>
    </p:spTree>
    <p:extLst>
      <p:ext uri="{BB962C8B-B14F-4D97-AF65-F5344CB8AC3E}">
        <p14:creationId xmlns:p14="http://schemas.microsoft.com/office/powerpoint/2010/main" val="325369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Infrastructure (DRAM)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378369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0" y="3573016"/>
            <a:ext cx="4170370" cy="2840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>
                <a:solidFill>
                  <a:srgbClr val="000000"/>
                </a:solidFill>
                <a:latin typeface="Tahoma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/>
              </a:rPr>
              <a:t>An Experimental Study of Data Retention Behavior in Modern DRAM Devices: Implications for Retention Time Profiling Mechanisms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”, ISCA 2013.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Khan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Efficacy of Error Mitigation Techniques for DRAM Retention Failures: A Comparative Experimental Study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SIGMETRICS 2014.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69352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DRAM Scaling Problem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Refresh as a Limiter of DRAM Scaling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Directions and Challenges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9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Infrastructure (DRAM)</a:t>
            </a:r>
          </a:p>
        </p:txBody>
      </p:sp>
      <p:pic>
        <p:nvPicPr>
          <p:cNvPr id="5" name="Content Placeholder 4" descr="DRAM-new-testing-infrastructu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12242"/>
          <a:stretch>
            <a:fillRect/>
          </a:stretch>
        </p:blipFill>
        <p:spPr>
          <a:xfrm>
            <a:off x="228600" y="1144488"/>
            <a:ext cx="8610600" cy="4876800"/>
          </a:xfrm>
          <a:scene3d>
            <a:camera prst="obliqueTopRight">
              <a:rot lat="0" lon="0" rev="108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6300608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sz="1600" dirty="0">
                <a:solidFill>
                  <a:srgbClr val="0000FF"/>
                </a:solidFill>
                <a:latin typeface="Tahoma"/>
              </a:rPr>
              <a:t>Flipping Bits in Memory Without Accessing Them: An Experimental Study of DRAM Disturbance Errors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466055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Controller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algn="ctr">
              <a:lnSpc>
                <a:spcPct val="90000"/>
              </a:lnSpc>
            </a:pP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990055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PC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4702" y="1962441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Heater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73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25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6596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DRAM Testing Platform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9175"/>
            <a:ext cx="8610600" cy="5153025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Test platform: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Developed a DDR3 DRAM testing platform using the Xilinx ML605 FPGA development board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Temperature controlled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Tested DRAM chips: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248 commodity DRAM chips from five manufacturers (A,B,C,D,E)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Seven families based on equal capacity per device: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1Gb, A 2Gb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B 2Gb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 2Gb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 1Gb, D 2Gb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E 2Gb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6708F-65A4-D34B-A23F-D0B436DB79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06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Each module tested for multiple </a:t>
            </a:r>
            <a:r>
              <a:rPr lang="en-US" b="1" i="1" dirty="0">
                <a:latin typeface="Tahoma" charset="0"/>
                <a:ea typeface="ＭＳ Ｐゴシック" charset="0"/>
                <a:cs typeface="ＭＳ Ｐゴシック" charset="0"/>
              </a:rPr>
              <a:t>rounds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b="1" i="1" dirty="0">
                <a:latin typeface="Tahoma" charset="0"/>
                <a:ea typeface="ＭＳ Ｐゴシック" charset="0"/>
                <a:cs typeface="ＭＳ Ｐゴシック" charset="0"/>
              </a:rPr>
              <a:t>tests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i="1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Each test searches for the set of cells with a retention time less than a threshold value for a particular data pattern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High-level structure of a test: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Write data pattern </a:t>
            </a:r>
            <a:r>
              <a:rPr lang="en-US" dirty="0">
                <a:latin typeface="Tahoma" charset="0"/>
                <a:ea typeface="ＭＳ Ｐゴシック" charset="0"/>
              </a:rPr>
              <a:t>to rows in a DRAM bank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Prevent refresh for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 a period of time </a:t>
            </a:r>
            <a:r>
              <a:rPr lang="en-US" i="1" dirty="0" err="1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tWAIT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, leave DRAM idle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Read stored data pattern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, compare to written pattern and record corrupt cells as those with retention time &lt; </a:t>
            </a:r>
            <a:r>
              <a:rPr lang="en-US" i="1" dirty="0" err="1">
                <a:latin typeface="Tahoma" charset="0"/>
                <a:ea typeface="ＭＳ Ｐゴシック" charset="0"/>
                <a:sym typeface="Wingdings" charset="0"/>
              </a:rPr>
              <a:t>tWAIT</a:t>
            </a:r>
            <a:endParaRPr lang="en-US" i="1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Test details and important issues to pay attention to are discussed in paper</a:t>
            </a: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C02B3C-A9F0-F84C-8E45-BAED790E67A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07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Experiment Structure</a:t>
            </a:r>
          </a:p>
        </p:txBody>
      </p:sp>
      <p:sp>
        <p:nvSpPr>
          <p:cNvPr id="2324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87BFA0-083A-6A42-8E91-97D082EC8D2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32451" name="Picture 7" descr="expt-stru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65300"/>
            <a:ext cx="8470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3700" y="2120900"/>
            <a:ext cx="1752600" cy="825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003300" y="1181100"/>
            <a:ext cx="561975" cy="965200"/>
            <a:chOff x="2463896" y="1778000"/>
            <a:chExt cx="561907" cy="965200"/>
          </a:xfrm>
        </p:grpSpPr>
        <p:sp>
          <p:nvSpPr>
            <p:cNvPr id="232459" name="TextBox 38"/>
            <p:cNvSpPr txBox="1">
              <a:spLocks noChangeArrowheads="1"/>
            </p:cNvSpPr>
            <p:nvPr/>
          </p:nvSpPr>
          <p:spPr bwMode="auto">
            <a:xfrm>
              <a:off x="2463896" y="1778000"/>
              <a:ext cx="561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0000"/>
                  </a:solidFill>
                </a:rPr>
                <a:t>Test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43262" y="2133600"/>
              <a:ext cx="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7500" y="1841500"/>
            <a:ext cx="5842000" cy="29591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 rot="13348504" flipV="1">
            <a:off x="5703888" y="1038225"/>
            <a:ext cx="781050" cy="949325"/>
            <a:chOff x="2358800" y="1768849"/>
            <a:chExt cx="781356" cy="974351"/>
          </a:xfrm>
        </p:grpSpPr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 rot="2548504">
              <a:off x="2358800" y="1768849"/>
              <a:ext cx="781356" cy="34770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Round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43832" y="2133805"/>
              <a:ext cx="0" cy="60937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590675" y="1066800"/>
            <a:ext cx="261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Tests both the data pattern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and its complement</a:t>
            </a:r>
          </a:p>
        </p:txBody>
      </p:sp>
    </p:spTree>
    <p:extLst>
      <p:ext uri="{BB962C8B-B14F-4D97-AF65-F5344CB8AC3E}">
        <p14:creationId xmlns:p14="http://schemas.microsoft.com/office/powerpoint/2010/main" val="3982237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Experiment Parameters</a:t>
            </a:r>
          </a:p>
        </p:txBody>
      </p:sp>
      <p:sp>
        <p:nvSpPr>
          <p:cNvPr id="234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Most tests conducted at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45</a:t>
            </a:r>
            <a:r>
              <a:rPr lang="en-US" baseline="50000" dirty="0" smtClean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 cells observed to have a retention time less than 1.5 second at 45</a:t>
            </a:r>
            <a:r>
              <a:rPr lang="en-US" baseline="50000" dirty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Tested </a:t>
            </a:r>
            <a:r>
              <a:rPr lang="en-US" i="1" dirty="0" err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tWAIT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in increments of 128ms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from 1.5 to 6.1 seconds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6EC10-CA06-0C4B-9849-58F6F3C42A5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59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Tested Data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9175"/>
            <a:ext cx="8801100" cy="5153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All 0s/1s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Value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0/1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is written to all bits </a:t>
            </a: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Previous work suggested this is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sufficient</a:t>
            </a:r>
          </a:p>
          <a:p>
            <a:pPr lvl="1">
              <a:defRPr/>
            </a:pPr>
            <a:endParaRPr lang="en-US" sz="1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Checkerboard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Consecutive bits alternate between 0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1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Coupling noise increases with voltage difference between the neighboring </a:t>
            </a:r>
            <a:r>
              <a:rPr lang="en-US" sz="2000" dirty="0" err="1">
                <a:latin typeface="Tahoma" charset="0"/>
                <a:ea typeface="ＭＳ Ｐゴシック" charset="0"/>
              </a:rPr>
              <a:t>bitlines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000" dirty="0">
                <a:latin typeface="Tahoma" charset="0"/>
                <a:ea typeface="ＭＳ Ｐゴシック" charset="0"/>
              </a:rPr>
              <a:t>May induce worst case data pattern (if adjacent bits mapped to adjacent cells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>
              <a:defRPr/>
            </a:pPr>
            <a:endParaRPr lang="en-US" sz="1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Walk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Attempts to ensure a single cell storing 1 is surrounded by cells storing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0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This may lead to even worse coupling noise and retention time due to coupling between </a:t>
            </a:r>
            <a:r>
              <a:rPr lang="en-US" sz="2000" i="1" dirty="0">
                <a:latin typeface="Tahoma" charset="0"/>
                <a:ea typeface="ＭＳ Ｐゴシック" charset="0"/>
              </a:rPr>
              <a:t>nearby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</a:rPr>
              <a:t>bitlines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[Li+ IEEE TCSI 2011]</a:t>
            </a: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Walk pattern is permuted in each round to exercise different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cells</a:t>
            </a:r>
          </a:p>
          <a:p>
            <a:pPr lvl="1">
              <a:defRPr/>
            </a:pPr>
            <a:endParaRPr lang="en-US" sz="1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Randomly generated data is written to each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row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A new set of random data is generated for each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round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35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44B890-605C-7141-9A5B-636FF770A54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300" y="990600"/>
            <a:ext cx="8813800" cy="2603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6543675" y="990600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Fixed patterns</a:t>
            </a:r>
          </a:p>
        </p:txBody>
      </p:sp>
    </p:spTree>
    <p:extLst>
      <p:ext uri="{BB962C8B-B14F-4D97-AF65-F5344CB8AC3E}">
        <p14:creationId xmlns:p14="http://schemas.microsoft.com/office/powerpoint/2010/main" val="2684092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DRAM Retention Time: Results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6" name="Content Placeholder 2"/>
          <p:cNvSpPr>
            <a:spLocks noGrp="1"/>
          </p:cNvSpPr>
          <p:nvPr>
            <p:ph idx="1"/>
          </p:nvPr>
        </p:nvSpPr>
        <p:spPr>
          <a:xfrm>
            <a:off x="228600" y="1096963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Foundational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Temperature Dependence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Retention Time Distribution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Data Pattern Dependence: Analysis and Implications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Variable Retention Time: Analysis and Implications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7A85A6-4083-A940-BF34-3561032BD76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56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Temperature Stability</a:t>
            </a:r>
          </a:p>
        </p:txBody>
      </p:sp>
      <p:sp>
        <p:nvSpPr>
          <p:cNvPr id="2385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F4B17-CB44-AB48-9C57-A2E6EDF1874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38595" name="Picture 4" descr="temp-var_tempera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65200"/>
            <a:ext cx="62865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900" y="6326188"/>
            <a:ext cx="7810500" cy="4619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Tested chips at five different stable temperatures</a:t>
            </a:r>
          </a:p>
        </p:txBody>
      </p:sp>
    </p:spTree>
    <p:extLst>
      <p:ext uri="{BB962C8B-B14F-4D97-AF65-F5344CB8AC3E}">
        <p14:creationId xmlns:p14="http://schemas.microsoft.com/office/powerpoint/2010/main" val="3788513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Dependence of Retention Time on Temperature</a:t>
            </a:r>
          </a:p>
        </p:txBody>
      </p:sp>
      <p:sp>
        <p:nvSpPr>
          <p:cNvPr id="2396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B41D01-CC02-5D43-999F-C7A0F8647C1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39619" name="Picture 4" descr="temp-var_norm-r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044575"/>
            <a:ext cx="6764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879725" y="1447800"/>
            <a:ext cx="393700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85963" y="1433513"/>
            <a:ext cx="881062" cy="17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10" name="TextBox 38"/>
          <p:cNvSpPr txBox="1">
            <a:spLocks noChangeArrowheads="1"/>
          </p:cNvSpPr>
          <p:nvPr/>
        </p:nvSpPr>
        <p:spPr bwMode="auto">
          <a:xfrm>
            <a:off x="23813" y="1116013"/>
            <a:ext cx="2020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Fraction of cells that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exhibited retention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time failure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at any </a:t>
            </a:r>
            <a:r>
              <a:rPr lang="en-US" sz="1600" i="1" smtClean="0">
                <a:solidFill>
                  <a:srgbClr val="FF0000"/>
                </a:solidFill>
              </a:rPr>
              <a:t>tWAIT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for any data pattern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at 50</a:t>
            </a:r>
            <a:r>
              <a:rPr lang="en-US" sz="1600" baseline="50000" smtClean="0">
                <a:solidFill>
                  <a:srgbClr val="FF0000"/>
                </a:solidFill>
                <a:latin typeface="Tahoma" charset="0"/>
              </a:rPr>
              <a:t>o</a:t>
            </a:r>
            <a:r>
              <a:rPr lang="en-US" sz="160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3843338" y="2124075"/>
            <a:ext cx="450850" cy="11096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 bwMode="auto">
          <a:xfrm flipV="1">
            <a:off x="2043113" y="2679700"/>
            <a:ext cx="1800225" cy="358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13" name="TextBox 38"/>
          <p:cNvSpPr txBox="1">
            <a:spLocks noChangeArrowheads="1"/>
          </p:cNvSpPr>
          <p:nvPr/>
        </p:nvSpPr>
        <p:spPr bwMode="auto">
          <a:xfrm>
            <a:off x="-22225" y="2968625"/>
            <a:ext cx="2271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Normalized retention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times of the same cells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at 55</a:t>
            </a:r>
            <a:r>
              <a:rPr lang="en-US" sz="1600" baseline="50000" smtClean="0">
                <a:solidFill>
                  <a:srgbClr val="FF0000"/>
                </a:solidFill>
                <a:latin typeface="Tahoma" charset="0"/>
              </a:rPr>
              <a:t>o</a:t>
            </a:r>
            <a:r>
              <a:rPr lang="en-US" sz="160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6862763" y="3324225"/>
            <a:ext cx="393700" cy="22145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49515" name="TextBox 38"/>
          <p:cNvSpPr txBox="1">
            <a:spLocks noChangeArrowheads="1"/>
          </p:cNvSpPr>
          <p:nvPr/>
        </p:nvSpPr>
        <p:spPr bwMode="auto">
          <a:xfrm>
            <a:off x="0" y="5021263"/>
            <a:ext cx="2271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Normalized retention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times of the same cells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At 70</a:t>
            </a:r>
            <a:r>
              <a:rPr lang="en-US" sz="1600" baseline="50000" smtClean="0">
                <a:solidFill>
                  <a:srgbClr val="FF0000"/>
                </a:solidFill>
                <a:latin typeface="Tahoma" charset="0"/>
              </a:rPr>
              <a:t>o</a:t>
            </a:r>
            <a:r>
              <a:rPr lang="en-US" sz="1600" smtClean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200275" y="5356225"/>
            <a:ext cx="4752975" cy="300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3692525" y="3822700"/>
            <a:ext cx="1190625" cy="6286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3692525" y="4006850"/>
            <a:ext cx="1911350" cy="4587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19" name="TextBox 38"/>
          <p:cNvSpPr txBox="1">
            <a:spLocks noChangeArrowheads="1"/>
          </p:cNvSpPr>
          <p:nvPr/>
        </p:nvSpPr>
        <p:spPr bwMode="auto">
          <a:xfrm>
            <a:off x="2735263" y="4457700"/>
            <a:ext cx="259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FF"/>
                </a:solidFill>
              </a:rPr>
              <a:t>Best-fit exponential curves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FF"/>
                </a:solidFill>
              </a:rPr>
              <a:t>for retention time change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FF"/>
                </a:solidFill>
              </a:rPr>
              <a:t>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1032749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9510" grpId="0"/>
      <p:bldP spid="12" grpId="0" animBg="1"/>
      <p:bldP spid="149513" grpId="0"/>
      <p:bldP spid="20" grpId="0" animBg="1"/>
      <p:bldP spid="149515" grpId="0"/>
      <p:bldP spid="1495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 sz="36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Dependence of Retention Time on Temperature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6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21750-3C9C-2A48-9899-06B48E6343E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0644" name="Picture 4" descr="temp-var_norm-r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044575"/>
            <a:ext cx="6764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88" y="5133975"/>
            <a:ext cx="8593137" cy="831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Relationship between retention time and temperature is consistently bounded (predictable) within a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25" y="5954713"/>
            <a:ext cx="8594725" cy="831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Every 10</a:t>
            </a:r>
            <a:r>
              <a:rPr lang="en-US" sz="2400" baseline="500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C temperature increase </a:t>
            </a:r>
          </a:p>
          <a:p>
            <a:pPr marL="342900" indent="-342900" algn="ctr">
              <a:buFont typeface="Wingdings" charset="0"/>
              <a:buChar char="à"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sym typeface="Wingdings"/>
              </a:rPr>
              <a:t>46.5% reduction in retention time in the worst case</a:t>
            </a:r>
            <a:endParaRPr lang="en-US" sz="2400" b="1" kern="0" dirty="0">
              <a:solidFill>
                <a:srgbClr val="0000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65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0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Retention Time Distribution</a:t>
            </a:r>
          </a:p>
        </p:txBody>
      </p:sp>
      <p:sp>
        <p:nvSpPr>
          <p:cNvPr id="24166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46900" y="6424613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1818D-C5CA-8E43-8FDB-60478C7F7E7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1667" name="Picture 4" descr="retention-distribu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949325"/>
            <a:ext cx="692943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725" y="6005513"/>
            <a:ext cx="8594725" cy="4619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Minimum tested retention time ~1.5s at 45C </a:t>
            </a: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  <a:sym typeface="Wingdings"/>
              </a:rPr>
              <a:t> ~126ms at 85C </a:t>
            </a:r>
            <a:endParaRPr lang="en-US" sz="2400" b="1" kern="0" dirty="0">
              <a:solidFill>
                <a:srgbClr val="0000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50" y="6040438"/>
            <a:ext cx="8594725" cy="4619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Very few cells exhibit the lowest retention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563" y="6051550"/>
            <a:ext cx="8594725" cy="4603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Shape of the curve consistent with previous 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288" y="5984875"/>
            <a:ext cx="8594725" cy="830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Newer device families have more weak cells than older ones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Likely a result of technology scaling</a:t>
            </a:r>
          </a:p>
        </p:txBody>
      </p:sp>
      <p:sp>
        <p:nvSpPr>
          <p:cNvPr id="10" name="Oval 9"/>
          <p:cNvSpPr/>
          <p:nvPr/>
        </p:nvSpPr>
        <p:spPr>
          <a:xfrm>
            <a:off x="7423150" y="4365625"/>
            <a:ext cx="904875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31088" y="2409825"/>
            <a:ext cx="904875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8329613" y="4356100"/>
            <a:ext cx="890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OLDER</a:t>
            </a: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8289925" y="2439988"/>
            <a:ext cx="947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NEWER</a:t>
            </a:r>
          </a:p>
        </p:txBody>
      </p:sp>
      <p:sp>
        <p:nvSpPr>
          <p:cNvPr id="14" name="Oval 13"/>
          <p:cNvSpPr/>
          <p:nvPr/>
        </p:nvSpPr>
        <p:spPr>
          <a:xfrm>
            <a:off x="7386638" y="5146675"/>
            <a:ext cx="904875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8329613" y="5186363"/>
            <a:ext cx="890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OLDER</a:t>
            </a:r>
          </a:p>
        </p:txBody>
      </p:sp>
      <p:sp>
        <p:nvSpPr>
          <p:cNvPr id="16" name="Oval 15"/>
          <p:cNvSpPr/>
          <p:nvPr/>
        </p:nvSpPr>
        <p:spPr>
          <a:xfrm>
            <a:off x="7432675" y="1882775"/>
            <a:ext cx="904875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8291513" y="1912938"/>
            <a:ext cx="947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</a:rPr>
              <a:t>NEWER</a:t>
            </a:r>
          </a:p>
        </p:txBody>
      </p:sp>
    </p:spTree>
    <p:extLst>
      <p:ext uri="{BB962C8B-B14F-4D97-AF65-F5344CB8AC3E}">
        <p14:creationId xmlns:p14="http://schemas.microsoft.com/office/powerpoint/2010/main" val="61185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5" grpId="0"/>
      <p:bldP spid="16" grpId="0" animBg="1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DRAM Retention Time: Results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6" name="Content Placeholder 2"/>
          <p:cNvSpPr>
            <a:spLocks noGrp="1"/>
          </p:cNvSpPr>
          <p:nvPr>
            <p:ph idx="1"/>
          </p:nvPr>
        </p:nvSpPr>
        <p:spPr>
          <a:xfrm>
            <a:off x="228600" y="1096963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Foundational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Temperature Dependence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Retention Time Distribution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Pattern Dependence: Analysis and Implications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Variable Retention Time: Analysis and Implications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7A85A6-4083-A940-BF34-3561032BD76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79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Some Terminology</a:t>
            </a:r>
          </a:p>
        </p:txBody>
      </p:sp>
      <p:sp>
        <p:nvSpPr>
          <p:cNvPr id="266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Failure population of cells with Retention Time X: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set of all cells that exhibit retention failure in any test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with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any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data pattern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at that retention time (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tWAIT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Retention Failure Coverage of a Data Pattern DP: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Fraction of cells with retention time X that exhibit retention failure with that </a:t>
            </a:r>
            <a:r>
              <a:rPr lang="en-US" i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particular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data pattern DP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If retention times are not dependent on data pattern stored in cells, we would expect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Coverage of any data pattern to be 100%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 other words, if one data pattern causes a retention failure, any other data pattern also would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4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E3E665-1141-7D46-B227-8082AFCF32F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18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Recall the Tested Data Patterns</a:t>
            </a:r>
          </a:p>
        </p:txBody>
      </p:sp>
      <p:sp>
        <p:nvSpPr>
          <p:cNvPr id="245762" name="Content Placeholder 2"/>
          <p:cNvSpPr>
            <a:spLocks noGrp="1"/>
          </p:cNvSpPr>
          <p:nvPr>
            <p:ph idx="1"/>
          </p:nvPr>
        </p:nvSpPr>
        <p:spPr>
          <a:xfrm>
            <a:off x="228600" y="1095375"/>
            <a:ext cx="8801100" cy="5153025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All 0s/1s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Value 0/1 is written to all bits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Checkerboard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Consecutive bits alternate between 0 and 1 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Walk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Attempts to ensure a single cell storing 1 is surrounded by cells storing 0 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Randomly generated data is written to each row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036968-348F-5742-B3BB-89408DF745B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300" y="1016000"/>
            <a:ext cx="8813800" cy="193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245765" name="TextBox 38"/>
          <p:cNvSpPr txBox="1">
            <a:spLocks noChangeArrowheads="1"/>
          </p:cNvSpPr>
          <p:nvPr/>
        </p:nvSpPr>
        <p:spPr bwMode="auto">
          <a:xfrm>
            <a:off x="6543675" y="1092200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Fixed patterns</a:t>
            </a:r>
          </a:p>
        </p:txBody>
      </p:sp>
    </p:spTree>
    <p:extLst>
      <p:ext uri="{BB962C8B-B14F-4D97-AF65-F5344CB8AC3E}">
        <p14:creationId xmlns:p14="http://schemas.microsoft.com/office/powerpoint/2010/main" val="732069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/>
          <p:cNvSpPr>
            <a:spLocks noGrp="1"/>
          </p:cNvSpPr>
          <p:nvPr>
            <p:ph type="title"/>
          </p:nvPr>
        </p:nvSpPr>
        <p:spPr>
          <a:xfrm>
            <a:off x="88900" y="152400"/>
            <a:ext cx="90551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Retention Failure Coverage of Data Patterns</a:t>
            </a:r>
          </a:p>
        </p:txBody>
      </p:sp>
      <p:sp>
        <p:nvSpPr>
          <p:cNvPr id="2467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05DB2F-0BBF-E94E-BB01-E4E50DCD1B8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6787" name="Picture 1" descr="coverage_a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27100"/>
            <a:ext cx="64516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TextBox 38"/>
          <p:cNvSpPr txBox="1">
            <a:spLocks noChangeArrowheads="1"/>
          </p:cNvSpPr>
          <p:nvPr/>
        </p:nvSpPr>
        <p:spPr bwMode="auto">
          <a:xfrm>
            <a:off x="6578600" y="20335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2Gb chip family</a:t>
            </a:r>
          </a:p>
        </p:txBody>
      </p:sp>
      <p:sp>
        <p:nvSpPr>
          <p:cNvPr id="246789" name="TextBox 38"/>
          <p:cNvSpPr txBox="1">
            <a:spLocks noChangeArrowheads="1"/>
          </p:cNvSpPr>
          <p:nvPr/>
        </p:nvSpPr>
        <p:spPr bwMode="auto">
          <a:xfrm>
            <a:off x="6824663" y="2490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6.1s retention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8" y="59340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Walk</a:t>
            </a: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 is the most effective data pattern for this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88" y="54641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Coverage of fixed patterns is low: ~30% for </a:t>
            </a:r>
            <a:r>
              <a:rPr lang="en-US" sz="2400" b="1" i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All 0s/1s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188" y="63912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No data pattern achieves 100% coverage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88" y="4645025"/>
            <a:ext cx="8594725" cy="830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Different data patterns have widely different coverage: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Data pattern dependence exists and is severe</a:t>
            </a:r>
          </a:p>
        </p:txBody>
      </p:sp>
    </p:spTree>
    <p:extLst>
      <p:ext uri="{BB962C8B-B14F-4D97-AF65-F5344CB8AC3E}">
        <p14:creationId xmlns:p14="http://schemas.microsoft.com/office/powerpoint/2010/main" val="1839232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1"/>
          <p:cNvSpPr>
            <a:spLocks noGrp="1"/>
          </p:cNvSpPr>
          <p:nvPr>
            <p:ph type="title"/>
          </p:nvPr>
        </p:nvSpPr>
        <p:spPr>
          <a:xfrm>
            <a:off x="165100" y="152400"/>
            <a:ext cx="89789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Retention Failure Coverage of Data Patterns</a:t>
            </a:r>
          </a:p>
        </p:txBody>
      </p:sp>
      <p:sp>
        <p:nvSpPr>
          <p:cNvPr id="2478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9688B-9E5B-1545-8C2B-39C73FA4E08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7811" name="Picture 1" descr="coverage_b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0"/>
            <a:ext cx="643413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TextBox 38"/>
          <p:cNvSpPr txBox="1">
            <a:spLocks noChangeArrowheads="1"/>
          </p:cNvSpPr>
          <p:nvPr/>
        </p:nvSpPr>
        <p:spPr bwMode="auto">
          <a:xfrm>
            <a:off x="6577013" y="2033588"/>
            <a:ext cx="259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 2Gb chip family</a:t>
            </a:r>
          </a:p>
        </p:txBody>
      </p:sp>
      <p:sp>
        <p:nvSpPr>
          <p:cNvPr id="247813" name="TextBox 38"/>
          <p:cNvSpPr txBox="1">
            <a:spLocks noChangeArrowheads="1"/>
          </p:cNvSpPr>
          <p:nvPr/>
        </p:nvSpPr>
        <p:spPr bwMode="auto">
          <a:xfrm>
            <a:off x="6824663" y="2490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6.1s retention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8" y="57816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Random</a:t>
            </a: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 is the most effective data pattern for this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8" y="62388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No data pattern achieves 100% coverage</a:t>
            </a:r>
          </a:p>
        </p:txBody>
      </p:sp>
    </p:spTree>
    <p:extLst>
      <p:ext uri="{BB962C8B-B14F-4D97-AF65-F5344CB8AC3E}">
        <p14:creationId xmlns:p14="http://schemas.microsoft.com/office/powerpoint/2010/main" val="1752115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>
          <a:xfrm>
            <a:off x="114300" y="152400"/>
            <a:ext cx="90297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Retention Failure Coverage of Data Patterns</a:t>
            </a:r>
          </a:p>
        </p:txBody>
      </p:sp>
      <p:sp>
        <p:nvSpPr>
          <p:cNvPr id="2488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E4813A-9342-024F-9B31-FB95273B311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8835" name="Picture 4" descr="coverage_c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28700"/>
            <a:ext cx="6527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8" y="57816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Random</a:t>
            </a: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 is the most effective data pattern for this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8" y="6238875"/>
            <a:ext cx="8594725" cy="461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No data pattern achieves 100% coverage</a:t>
            </a:r>
          </a:p>
        </p:txBody>
      </p:sp>
      <p:sp>
        <p:nvSpPr>
          <p:cNvPr id="248838" name="TextBox 38"/>
          <p:cNvSpPr txBox="1">
            <a:spLocks noChangeArrowheads="1"/>
          </p:cNvSpPr>
          <p:nvPr/>
        </p:nvSpPr>
        <p:spPr bwMode="auto">
          <a:xfrm>
            <a:off x="6567488" y="2033588"/>
            <a:ext cx="261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 2Gb chip family</a:t>
            </a:r>
          </a:p>
        </p:txBody>
      </p:sp>
      <p:sp>
        <p:nvSpPr>
          <p:cNvPr id="248839" name="TextBox 38"/>
          <p:cNvSpPr txBox="1">
            <a:spLocks noChangeArrowheads="1"/>
          </p:cNvSpPr>
          <p:nvPr/>
        </p:nvSpPr>
        <p:spPr bwMode="auto">
          <a:xfrm>
            <a:off x="6824663" y="2490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6.1s retention time</a:t>
            </a:r>
          </a:p>
        </p:txBody>
      </p:sp>
    </p:spTree>
    <p:extLst>
      <p:ext uri="{BB962C8B-B14F-4D97-AF65-F5344CB8AC3E}">
        <p14:creationId xmlns:p14="http://schemas.microsoft.com/office/powerpoint/2010/main" val="3324661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Data Pattern Dependence: Observations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9175"/>
            <a:ext cx="8610600" cy="5153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A cell’s retention time is heavily influenced by data pattern stored in other cells 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attern affects the coupling noise, which affects cell leakage 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No tested data pattern exercises the worst case retention time for all cells (no pattern has 100% coverage) 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o pattern is able to induce the worst-case coupling noise for every cell</a:t>
            </a:r>
          </a:p>
          <a:p>
            <a:pPr lvl="1">
              <a:defRPr/>
            </a:pPr>
            <a:r>
              <a:rPr lang="en-US" dirty="0" smtClean="0">
                <a:sym typeface="Wingdings"/>
              </a:rPr>
              <a:t>Problem: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Underlying DRAM circuit organization is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not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known to the memory controller </a:t>
            </a:r>
            <a:r>
              <a:rPr lang="en-US" dirty="0" smtClean="0">
                <a:sym typeface="Wingdings"/>
              </a:rPr>
              <a:t> very hard to construct a pattern that exercises the worst-case cell leakage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 Opaque mapping of addresses to physical DRAM geometry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 Internal remapping of addresses within DRAM to tolerate faults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 Second order coupling effects are very hard to determine</a:t>
            </a:r>
            <a:endParaRPr lang="en-US" sz="2000" dirty="0" smtClean="0"/>
          </a:p>
          <a:p>
            <a:pPr marL="0" indent="0">
              <a:buFont typeface="Wingdings" charset="0"/>
              <a:buNone/>
              <a:defRPr/>
            </a:pPr>
            <a:endParaRPr lang="en-US" sz="2000" dirty="0" smtClean="0"/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913072-D73D-AC4D-98B1-C31F59CB51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01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90424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Data Pattern Dependence: Observations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75"/>
            <a:ext cx="8712200" cy="5153025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Fixed, simple data patterns have low coverage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They do not exercise the worst-case coupling noise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effectiveness of each data pattern varies significantly between DRAM devices (of the same or different vendors)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Underlying DRAM circuit organization likely differs between different devices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patterns leading to worst coupling are different in different devices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Technology scaling appears to increase the impact of data pattern dependence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Scaling reduces the physical distance between circuit elements, increasing the magnitude of coupling effects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3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CA338A-A4F0-3746-818A-DA9454D2C90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88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Effect of Technology Scaling on DPD</a:t>
            </a:r>
            <a:br>
              <a:rPr lang="en-US"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8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0BD7A-BEB5-684E-863E-EF4E922E8F4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9859" name="Picture 4" descr="coverage_a128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092200"/>
            <a:ext cx="46323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0" name="Picture 5" descr="coverage_a256m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104900"/>
            <a:ext cx="4616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1" name="TextBox 38"/>
          <p:cNvSpPr txBox="1">
            <a:spLocks noChangeArrowheads="1"/>
          </p:cNvSpPr>
          <p:nvPr/>
        </p:nvSpPr>
        <p:spPr bwMode="auto">
          <a:xfrm>
            <a:off x="1193800" y="49672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1Gb chip family</a:t>
            </a:r>
          </a:p>
        </p:txBody>
      </p:sp>
      <p:sp>
        <p:nvSpPr>
          <p:cNvPr id="249862" name="TextBox 38"/>
          <p:cNvSpPr txBox="1">
            <a:spLocks noChangeArrowheads="1"/>
          </p:cNvSpPr>
          <p:nvPr/>
        </p:nvSpPr>
        <p:spPr bwMode="auto">
          <a:xfrm>
            <a:off x="5689600" y="49545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2Gb chip 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8" y="5781675"/>
            <a:ext cx="8594725" cy="830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The lowest-coverage data pattern achieves much lower coverage for the smaller technology node</a:t>
            </a:r>
          </a:p>
        </p:txBody>
      </p:sp>
      <p:sp>
        <p:nvSpPr>
          <p:cNvPr id="10" name="Oval 9"/>
          <p:cNvSpPr/>
          <p:nvPr/>
        </p:nvSpPr>
        <p:spPr>
          <a:xfrm>
            <a:off x="420688" y="2216150"/>
            <a:ext cx="4230687" cy="5381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3313" y="3387725"/>
            <a:ext cx="4230687" cy="536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613275" y="2540000"/>
            <a:ext cx="441325" cy="10556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11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</a:t>
            </a:r>
            <a:r>
              <a:rPr lang="en-US" dirty="0" smtClean="0">
                <a:latin typeface="Tahoma" charset="0"/>
                <a:ea typeface="ＭＳ Ｐゴシック" charset="0"/>
              </a:rPr>
              <a:t>cores/agents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</a:t>
            </a:r>
            <a:r>
              <a:rPr lang="en-US" dirty="0" smtClean="0">
                <a:latin typeface="Tahoma" charset="0"/>
                <a:ea typeface="ＭＳ Ｐゴシック" charset="0"/>
              </a:rPr>
              <a:t>mobile, heterogeneity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itle 1"/>
          <p:cNvSpPr>
            <a:spLocks noGrp="1"/>
          </p:cNvSpPr>
          <p:nvPr>
            <p:ph type="title"/>
          </p:nvPr>
        </p:nvSpPr>
        <p:spPr>
          <a:xfrm>
            <a:off x="127000" y="152400"/>
            <a:ext cx="90170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DPD: Implications on Profiling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Any retention time profiling mechanism must handle data pattern dependence of retention time</a:t>
            </a: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Intuitive approach</a:t>
            </a:r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Identify the data pattern that induces the worst-case retention time for a particular cell or device</a:t>
            </a:r>
          </a:p>
          <a:p>
            <a:endParaRPr lang="en-US" sz="16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Problem 1: </a:t>
            </a:r>
            <a:r>
              <a:rPr lang="en-US" sz="22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Very hard to know at the memory controller which bits actually interfere with each other </a:t>
            </a:r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due to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sym typeface="Wingdings" charset="0"/>
              </a:rPr>
              <a:t>Opaque mapping of addresses to physical DRAM geometry  logically consecutive bits may not be physically consecutive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sym typeface="Wingdings" charset="0"/>
              </a:rPr>
              <a:t>Remapping of faulty bitlines/wordlines to redundant ones internally within DRAM</a:t>
            </a:r>
          </a:p>
          <a:p>
            <a:pPr lvl="1"/>
            <a:endParaRPr lang="en-US" sz="160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Problem 2: </a:t>
            </a:r>
            <a:r>
              <a:rPr lang="en-US" sz="22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Worst-case coupling noise is affected by non-obvious second order bitline coupling effects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4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CA1852-3C63-FD44-9EAC-B9EAD6982C6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9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DRAM Retention Time: Results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6" name="Content Placeholder 2"/>
          <p:cNvSpPr>
            <a:spLocks noGrp="1"/>
          </p:cNvSpPr>
          <p:nvPr>
            <p:ph idx="1"/>
          </p:nvPr>
        </p:nvSpPr>
        <p:spPr>
          <a:xfrm>
            <a:off x="228600" y="1096963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Foundational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Temperature Dependence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Retention Time Distribution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Data Pattern Dependence: Analysis and Implications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Variable Retention Time: Analysis and Implications</a:t>
            </a: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7A85A6-4083-A940-BF34-3561032BD76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8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Variable Retention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Retention time of a cell can vary over time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cell can randomly switch between multiple leakage current states due to </a:t>
            </a:r>
            <a:r>
              <a:rPr lang="en-US" i="1" dirty="0" smtClean="0">
                <a:latin typeface="Tahoma" charset="0"/>
                <a:ea typeface="ＭＳ Ｐゴシック" charset="0"/>
              </a:rPr>
              <a:t>Trap-Assisted Gate-Induced Drain Leakage, </a:t>
            </a:r>
            <a:r>
              <a:rPr lang="en-US" dirty="0" smtClean="0">
                <a:latin typeface="Tahoma" charset="0"/>
                <a:ea typeface="ＭＳ Ｐゴシック" charset="0"/>
              </a:rPr>
              <a:t>which appears to be a random process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  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[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Yaney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+ IEDM 1987,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Restle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charset="0"/>
                <a:ea typeface="ＭＳ Ｐゴシック" charset="0"/>
              </a:rPr>
              <a:t>+ IEDM 1992]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96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DD19EC-79C1-1A41-AF1D-683A6D6FB1B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4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 Example VRT Cell</a:t>
            </a:r>
          </a:p>
        </p:txBody>
      </p:sp>
      <p:sp>
        <p:nvSpPr>
          <p:cNvPr id="2529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3552D8-0273-8E46-90C3-4254DD19B08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2931" name="Picture 4" descr="single_cell_vrt-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977900"/>
            <a:ext cx="66802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2" name="TextBox 38"/>
          <p:cNvSpPr txBox="1">
            <a:spLocks noChangeArrowheads="1"/>
          </p:cNvSpPr>
          <p:nvPr/>
        </p:nvSpPr>
        <p:spPr bwMode="auto">
          <a:xfrm>
            <a:off x="3154363" y="5183188"/>
            <a:ext cx="4132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cell from E 2Gb chip family</a:t>
            </a:r>
          </a:p>
        </p:txBody>
      </p:sp>
    </p:spTree>
    <p:extLst>
      <p:ext uri="{BB962C8B-B14F-4D97-AF65-F5344CB8AC3E}">
        <p14:creationId xmlns:p14="http://schemas.microsoft.com/office/powerpoint/2010/main" val="173446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VRT: Questions and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Key Questions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prevalent is VRT in modern DRAM devices?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is the timescale of observation of the lowest retention time state?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are the implications on retention time profiling?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Test Methodology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Each device was tested for at least 1024 rounds over 24 hours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Temperature fixed at 45</a:t>
            </a:r>
            <a:r>
              <a:rPr lang="en-US" baseline="5000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>
                <a:latin typeface="Tahoma" charset="0"/>
                <a:ea typeface="ＭＳ Ｐゴシック" charset="0"/>
              </a:rPr>
              <a:t>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Data pattern used is the most effective data pattern for each device 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For each cell that fails at any retention time, we record the minimum and the maximum retention time observed</a:t>
            </a:r>
          </a:p>
        </p:txBody>
      </p:sp>
      <p:sp>
        <p:nvSpPr>
          <p:cNvPr id="297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F305D3-29A6-D84A-AA76-D4CE4DECFC6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46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Variable Retention Time</a:t>
            </a:r>
          </a:p>
        </p:txBody>
      </p:sp>
      <p:sp>
        <p:nvSpPr>
          <p:cNvPr id="2539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01DB56-A57E-A640-B61D-96363059E5F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3955" name="Picture 4" descr="minmaxret-log_a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016000"/>
            <a:ext cx="6858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6" name="TextBox 38"/>
          <p:cNvSpPr txBox="1">
            <a:spLocks noChangeArrowheads="1"/>
          </p:cNvSpPr>
          <p:nvPr/>
        </p:nvSpPr>
        <p:spPr bwMode="auto">
          <a:xfrm>
            <a:off x="3695700" y="50815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2Gb chip family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41600" y="1600200"/>
            <a:ext cx="3403600" cy="33147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3563938" y="3971925"/>
            <a:ext cx="30749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smtClean="0">
                <a:solidFill>
                  <a:srgbClr val="FF0000"/>
                </a:solidFill>
              </a:rPr>
              <a:t>Min ret time = Max ret time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smtClean="0">
                <a:solidFill>
                  <a:srgbClr val="FF0000"/>
                </a:solidFill>
              </a:rPr>
              <a:t>Expected if no VRT</a:t>
            </a:r>
          </a:p>
        </p:txBody>
      </p:sp>
      <p:sp>
        <p:nvSpPr>
          <p:cNvPr id="18" name="Right Triangle 17"/>
          <p:cNvSpPr/>
          <p:nvPr/>
        </p:nvSpPr>
        <p:spPr>
          <a:xfrm rot="5400000">
            <a:off x="2679700" y="1536700"/>
            <a:ext cx="3162300" cy="3314700"/>
          </a:xfrm>
          <a:prstGeom prst="rtTriangle">
            <a:avLst/>
          </a:prstGeom>
          <a:solidFill>
            <a:srgbClr val="0000FF">
              <a:alpha val="1000"/>
            </a:srgbClr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2535238" y="2173288"/>
            <a:ext cx="244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Most failing cells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exhibit VRT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06675" y="1673225"/>
            <a:ext cx="1782763" cy="15875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38"/>
          <p:cNvSpPr txBox="1">
            <a:spLocks noChangeArrowheads="1"/>
          </p:cNvSpPr>
          <p:nvPr/>
        </p:nvSpPr>
        <p:spPr bwMode="auto">
          <a:xfrm>
            <a:off x="2325688" y="1017588"/>
            <a:ext cx="377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6600"/>
                </a:solidFill>
              </a:rPr>
              <a:t>Many failing cells jump from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6600"/>
                </a:solidFill>
              </a:rPr>
              <a:t>very high retention time to very low</a:t>
            </a:r>
          </a:p>
        </p:txBody>
      </p:sp>
    </p:spTree>
    <p:extLst>
      <p:ext uri="{BB962C8B-B14F-4D97-AF65-F5344CB8AC3E}">
        <p14:creationId xmlns:p14="http://schemas.microsoft.com/office/powerpoint/2010/main" val="946625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Variable Retention Time</a:t>
            </a:r>
          </a:p>
        </p:txBody>
      </p:sp>
      <p:sp>
        <p:nvSpPr>
          <p:cNvPr id="2549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516443-1B4A-2142-BED9-1E49BAFACC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4979" name="Picture 6" descr="minmaxret-log_b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28700"/>
            <a:ext cx="683736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TextBox 38"/>
          <p:cNvSpPr txBox="1">
            <a:spLocks noChangeArrowheads="1"/>
          </p:cNvSpPr>
          <p:nvPr/>
        </p:nvSpPr>
        <p:spPr bwMode="auto">
          <a:xfrm>
            <a:off x="3694113" y="5081588"/>
            <a:ext cx="259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 2Gb chip family</a:t>
            </a:r>
          </a:p>
        </p:txBody>
      </p:sp>
    </p:spTree>
    <p:extLst>
      <p:ext uri="{BB962C8B-B14F-4D97-AF65-F5344CB8AC3E}">
        <p14:creationId xmlns:p14="http://schemas.microsoft.com/office/powerpoint/2010/main" val="442716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Variable Retention Time</a:t>
            </a:r>
          </a:p>
        </p:txBody>
      </p:sp>
      <p:sp>
        <p:nvSpPr>
          <p:cNvPr id="2560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9A4FD-A8E2-6B4A-8FD8-5ACE78E68E7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03" name="Picture 6" descr="minmaxret-log_c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041400"/>
            <a:ext cx="68040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4" name="TextBox 38"/>
          <p:cNvSpPr txBox="1">
            <a:spLocks noChangeArrowheads="1"/>
          </p:cNvSpPr>
          <p:nvPr/>
        </p:nvSpPr>
        <p:spPr bwMode="auto">
          <a:xfrm>
            <a:off x="3684588" y="5081588"/>
            <a:ext cx="261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 2Gb chip family</a:t>
            </a:r>
          </a:p>
        </p:txBody>
      </p:sp>
    </p:spTree>
    <p:extLst>
      <p:ext uri="{BB962C8B-B14F-4D97-AF65-F5344CB8AC3E}">
        <p14:creationId xmlns:p14="http://schemas.microsoft.com/office/powerpoint/2010/main" val="3117878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VRT: Observations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7275"/>
            <a:ext cx="8610600" cy="5153025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VRT is common among weak cells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(i.e., those cells that experience low retention times)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VRT can result in significant retention time changes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Difference between minimum and maximum retention times of a cell can be more than 4x, and may not be bounded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Implication: </a:t>
            </a:r>
            <a:r>
              <a:rPr lang="en-US">
                <a:latin typeface="Tahoma" charset="0"/>
                <a:ea typeface="ＭＳ Ｐゴシック" charset="0"/>
              </a:rPr>
              <a:t>Finding </a:t>
            </a:r>
            <a:r>
              <a:rPr lang="en-US" i="1">
                <a:latin typeface="Tahoma" charset="0"/>
                <a:ea typeface="ＭＳ Ｐゴシック" charset="0"/>
              </a:rPr>
              <a:t>a</a:t>
            </a:r>
            <a:r>
              <a:rPr lang="en-US">
                <a:latin typeface="Tahoma" charset="0"/>
                <a:ea typeface="ＭＳ Ｐゴシック" charset="0"/>
              </a:rPr>
              <a:t> retention time for a cell and using a guardband to ensure minimum retention time is “covered” requires a large guardband or may not work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Retention time profiling mechanisms must identify lowest retention time in the presence of VRT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Question: How long to profile a cell to find its lowest retention time state?</a:t>
            </a:r>
          </a:p>
        </p:txBody>
      </p:sp>
      <p:sp>
        <p:nvSpPr>
          <p:cNvPr id="299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60B88D-646F-9746-A49D-96A4899A919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Time Between Retention Time State Changes</a:t>
            </a:r>
          </a:p>
        </p:txBody>
      </p:sp>
      <p:sp>
        <p:nvSpPr>
          <p:cNvPr id="300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How much time does a cell spend in a high retention state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before switching to the minimum observed retention time state?</a:t>
            </a:r>
          </a:p>
        </p:txBody>
      </p:sp>
      <p:sp>
        <p:nvSpPr>
          <p:cNvPr id="300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0AB9B-EFAC-EB41-A3A0-22FD6CE7238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3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Example: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sz="2100" i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 per core </a:t>
            </a:r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expected to drop by 30% every two years</a:t>
            </a:r>
          </a:p>
          <a:p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rends worse for </a:t>
            </a:r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bandwidth per core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!</a:t>
            </a:r>
            <a:endParaRPr lang="en-US" sz="2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14D88-6476-D942-BCE2-3889B364305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980728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01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Time Spent in High Retention Time State</a:t>
            </a:r>
          </a:p>
        </p:txBody>
      </p:sp>
      <p:sp>
        <p:nvSpPr>
          <p:cNvPr id="2570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72B188-D075-F447-9FD9-E45EF683ED6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7027" name="Picture 4" descr="rettimedist-hi_a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54100"/>
            <a:ext cx="65659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8" name="TextBox 38"/>
          <p:cNvSpPr txBox="1">
            <a:spLocks noChangeArrowheads="1"/>
          </p:cNvSpPr>
          <p:nvPr/>
        </p:nvSpPr>
        <p:spPr bwMode="auto">
          <a:xfrm>
            <a:off x="4648200" y="13604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 2Gb chip family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349500" y="4227513"/>
            <a:ext cx="246063" cy="10302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2408238" y="3643313"/>
            <a:ext cx="1392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~4 hours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027863" y="4633913"/>
            <a:ext cx="312737" cy="11064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6178550" y="3986213"/>
            <a:ext cx="1116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~1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794375"/>
            <a:ext cx="8594725" cy="830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Time scale at which a cell switches to the low retention time state can be very long (~ 1 day or longer)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88" y="5883275"/>
            <a:ext cx="8594725" cy="8302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Need to profile for a long time to 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  <a:ea typeface="ＭＳ Ｐゴシック" charset="0"/>
                <a:cs typeface="ＭＳ Ｐゴシック" charset="0"/>
              </a:rPr>
              <a:t>get to the minimum retention time state</a:t>
            </a:r>
          </a:p>
        </p:txBody>
      </p:sp>
    </p:spTree>
    <p:extLst>
      <p:ext uri="{BB962C8B-B14F-4D97-AF65-F5344CB8AC3E}">
        <p14:creationId xmlns:p14="http://schemas.microsoft.com/office/powerpoint/2010/main" val="689973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Time Spent in High Retention Time State</a:t>
            </a:r>
          </a:p>
        </p:txBody>
      </p:sp>
      <p:sp>
        <p:nvSpPr>
          <p:cNvPr id="2580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076D34-1A63-384B-9F5F-3249D8CD8CF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8051" name="Picture 4" descr="rettimedist-hi_b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28700"/>
            <a:ext cx="65786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2" name="TextBox 38"/>
          <p:cNvSpPr txBox="1">
            <a:spLocks noChangeArrowheads="1"/>
          </p:cNvSpPr>
          <p:nvPr/>
        </p:nvSpPr>
        <p:spPr bwMode="auto">
          <a:xfrm>
            <a:off x="4646613" y="1360488"/>
            <a:ext cx="259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 2Gb chip family</a:t>
            </a:r>
          </a:p>
        </p:txBody>
      </p:sp>
    </p:spTree>
    <p:extLst>
      <p:ext uri="{BB962C8B-B14F-4D97-AF65-F5344CB8AC3E}">
        <p14:creationId xmlns:p14="http://schemas.microsoft.com/office/powerpoint/2010/main" val="656365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Time Spent in High Retention Time State</a:t>
            </a:r>
          </a:p>
        </p:txBody>
      </p:sp>
      <p:sp>
        <p:nvSpPr>
          <p:cNvPr id="2590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61E075-0F23-014B-8484-1A1B8C60290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9075" name="Picture 6" descr="rettimedist-hi_c256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16000"/>
            <a:ext cx="65913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TextBox 38"/>
          <p:cNvSpPr txBox="1">
            <a:spLocks noChangeArrowheads="1"/>
          </p:cNvSpPr>
          <p:nvPr/>
        </p:nvSpPr>
        <p:spPr bwMode="auto">
          <a:xfrm>
            <a:off x="4637088" y="1360488"/>
            <a:ext cx="261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 2Gb chip family</a:t>
            </a:r>
          </a:p>
        </p:txBody>
      </p:sp>
    </p:spTree>
    <p:extLst>
      <p:ext uri="{BB962C8B-B14F-4D97-AF65-F5344CB8AC3E}">
        <p14:creationId xmlns:p14="http://schemas.microsoft.com/office/powerpoint/2010/main" val="2458589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VRT: Implications on Profiling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8375"/>
            <a:ext cx="8610600" cy="5153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 1: </a:t>
            </a:r>
            <a:r>
              <a:rPr lang="en-US" dirty="0" smtClean="0">
                <a:solidFill>
                  <a:srgbClr val="FF0000"/>
                </a:solidFill>
              </a:rPr>
              <a:t>There does not seem to be a way of determining if a cell exhibits VRT without actually observing a cell exhibiting VRT</a:t>
            </a:r>
          </a:p>
          <a:p>
            <a:pPr lvl="1">
              <a:defRPr/>
            </a:pPr>
            <a:r>
              <a:rPr lang="en-US" sz="2000" dirty="0" smtClean="0"/>
              <a:t>VRT is a </a:t>
            </a:r>
            <a:r>
              <a:rPr lang="en-US" sz="2000" dirty="0" err="1" smtClean="0"/>
              <a:t>memoryless</a:t>
            </a:r>
            <a:r>
              <a:rPr lang="en-US" sz="2000" dirty="0" smtClean="0"/>
              <a:t> random process </a:t>
            </a:r>
            <a:r>
              <a:rPr lang="en-US" sz="1800" b="1" dirty="0" smtClean="0">
                <a:solidFill>
                  <a:srgbClr val="2C6123"/>
                </a:solidFill>
              </a:rPr>
              <a:t>[Kim+ JJAP 2010]</a:t>
            </a:r>
          </a:p>
          <a:p>
            <a:pPr lvl="1">
              <a:defRPr/>
            </a:pPr>
            <a:endParaRPr lang="en-US" sz="1500" dirty="0"/>
          </a:p>
          <a:p>
            <a:pPr>
              <a:defRPr/>
            </a:pPr>
            <a:r>
              <a:rPr lang="en-US" dirty="0" smtClean="0"/>
              <a:t>Problem 2</a:t>
            </a:r>
            <a:r>
              <a:rPr lang="en-US" dirty="0" smtClean="0">
                <a:solidFill>
                  <a:srgbClr val="FF0000"/>
                </a:solidFill>
              </a:rPr>
              <a:t>: VRT complicates retention time profiling by DRAM manufacturers</a:t>
            </a:r>
          </a:p>
          <a:p>
            <a:pPr lvl="1">
              <a:defRPr/>
            </a:pPr>
            <a:r>
              <a:rPr lang="en-US" sz="2000" dirty="0" smtClean="0"/>
              <a:t>Exposure to very high temperatures can induce VRT in cells that were not previously susceptible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can happen during soldering of DRAM chips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 smtClean="0">
                <a:sym typeface="Wingdings"/>
              </a:rPr>
              <a:t>     manufacturer’s retention time profile may not be accurate</a:t>
            </a:r>
            <a:endParaRPr lang="en-US" sz="2000" dirty="0" smtClean="0"/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dirty="0" smtClean="0"/>
              <a:t>One option for future work: </a:t>
            </a:r>
            <a:r>
              <a:rPr lang="en-US" dirty="0" smtClean="0">
                <a:solidFill>
                  <a:srgbClr val="0000FF"/>
                </a:solidFill>
              </a:rPr>
              <a:t>Use ECC to continuously profile DRAM online while aggressively reducing refresh rate</a:t>
            </a:r>
          </a:p>
          <a:p>
            <a:pPr lvl="1">
              <a:defRPr/>
            </a:pPr>
            <a:r>
              <a:rPr lang="en-US" sz="2000" dirty="0" smtClean="0"/>
              <a:t>Need to keep ECC overhead in check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01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E8F060-6476-DF4F-B22D-19F74906D26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54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Refresh: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Parallelize refreshes with accesses </a:t>
            </a:r>
            <a:r>
              <a:rPr lang="en-US" sz="1800" dirty="0">
                <a:solidFill>
                  <a:srgbClr val="0000FF"/>
                </a:solidFill>
              </a:rPr>
              <a:t>[Chang+ HPCA’14]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Eliminate unnecessary refreshes </a:t>
            </a:r>
            <a:r>
              <a:rPr lang="en-US" sz="1800" dirty="0" smtClean="0">
                <a:solidFill>
                  <a:srgbClr val="0000FF"/>
                </a:solidFill>
              </a:rPr>
              <a:t>[Liu+ ISCA’12]</a:t>
            </a:r>
          </a:p>
          <a:p>
            <a:pPr lvl="1"/>
            <a:r>
              <a:rPr lang="en-US" dirty="0" smtClean="0"/>
              <a:t>Exploit device characteristics </a:t>
            </a:r>
          </a:p>
          <a:p>
            <a:pPr lvl="1"/>
            <a:r>
              <a:rPr lang="en-US" dirty="0" smtClean="0"/>
              <a:t>Exploit data and application characteristics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Reduce refresh rate and </a:t>
            </a:r>
            <a:r>
              <a:rPr lang="en-US" dirty="0" err="1" smtClean="0">
                <a:solidFill>
                  <a:srgbClr val="0000FF"/>
                </a:solidFill>
              </a:rPr>
              <a:t>detect+correct</a:t>
            </a:r>
            <a:r>
              <a:rPr lang="en-US" dirty="0" smtClean="0">
                <a:solidFill>
                  <a:srgbClr val="0000FF"/>
                </a:solidFill>
              </a:rPr>
              <a:t> errors that occur </a:t>
            </a:r>
            <a:r>
              <a:rPr lang="en-US" sz="1800" dirty="0" smtClean="0">
                <a:solidFill>
                  <a:srgbClr val="0000FF"/>
                </a:solidFill>
              </a:rPr>
              <a:t>[Khan+ SIGMETRICS’14]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 retention time behavior in DRAM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[Liu+ ISCA’13]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789040"/>
            <a:ext cx="7992888" cy="72008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7505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52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   Key Observations:</a:t>
            </a:r>
          </a:p>
          <a:p>
            <a:r>
              <a:rPr lang="en-US" b="1" dirty="0">
                <a:solidFill>
                  <a:srgbClr val="FF0000"/>
                </a:solidFill>
              </a:rPr>
              <a:t>Testing </a:t>
            </a:r>
            <a:r>
              <a:rPr lang="en-US" b="1" dirty="0"/>
              <a:t>alone</a:t>
            </a:r>
            <a:r>
              <a:rPr lang="en-US" b="1" dirty="0">
                <a:solidFill>
                  <a:srgbClr val="FF0000"/>
                </a:solidFill>
              </a:rPr>
              <a:t> cannot detect </a:t>
            </a:r>
            <a:r>
              <a:rPr lang="en-US" b="1" dirty="0">
                <a:solidFill>
                  <a:srgbClr val="000000"/>
                </a:solidFill>
              </a:rPr>
              <a:t>all possible </a:t>
            </a:r>
            <a:r>
              <a:rPr lang="en-US" b="1" dirty="0" smtClean="0">
                <a:solidFill>
                  <a:srgbClr val="000000"/>
                </a:solidFill>
              </a:rPr>
              <a:t>failures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ombination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ECC and other mitigation </a:t>
            </a:r>
            <a:r>
              <a:rPr lang="en-US" b="1" dirty="0">
                <a:solidFill>
                  <a:srgbClr val="000000"/>
                </a:solidFill>
              </a:rPr>
              <a:t>techniques is much more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effective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But degrades performance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esting </a:t>
            </a:r>
            <a:r>
              <a:rPr lang="en-US" b="1" dirty="0" smtClean="0">
                <a:solidFill>
                  <a:srgbClr val="000000"/>
                </a:solidFill>
              </a:rPr>
              <a:t>can help to reduce the </a:t>
            </a:r>
            <a:r>
              <a:rPr lang="en-US" b="1" dirty="0" smtClean="0">
                <a:solidFill>
                  <a:srgbClr val="FF0000"/>
                </a:solidFill>
              </a:rPr>
              <a:t>ECC strength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Even when </a:t>
            </a:r>
            <a:r>
              <a:rPr lang="en-US" b="1" dirty="0" smtClean="0">
                <a:solidFill>
                  <a:srgbClr val="000000"/>
                </a:solidFill>
              </a:rPr>
              <a:t>starting with 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higher strength </a:t>
            </a:r>
            <a:r>
              <a:rPr lang="en-US" b="1" dirty="0" smtClean="0">
                <a:solidFill>
                  <a:srgbClr val="FF0000"/>
                </a:solidFill>
              </a:rPr>
              <a:t>ECC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13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Towards an Online Profiling System</a:t>
            </a:r>
            <a:endParaRPr lang="en-US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6165304"/>
            <a:ext cx="820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Khan+, “</a:t>
            </a:r>
            <a:r>
              <a:rPr lang="en-US" sz="14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Efficacy of Error Mitigation Techniques for DRAM Retention Failures: A Comparative Experimental Study</a:t>
            </a:r>
            <a:r>
              <a:rPr lang="en-US" sz="1400" dirty="0">
                <a:latin typeface="Tahoma" charset="0"/>
                <a:ea typeface="ＭＳ Ｐゴシック" charset="0"/>
                <a:cs typeface="ＭＳ Ｐゴシック" charset="0"/>
              </a:rPr>
              <a:t>,” SIGMETRICS 2014.</a:t>
            </a:r>
          </a:p>
        </p:txBody>
      </p:sp>
    </p:spTree>
    <p:extLst>
      <p:ext uri="{BB962C8B-B14F-4D97-AF65-F5344CB8AC3E}">
        <p14:creationId xmlns:p14="http://schemas.microsoft.com/office/powerpoint/2010/main" val="386173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-24379" y="5718539"/>
            <a:ext cx="918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Run tests periodically after a short interval </a:t>
            </a:r>
          </a:p>
          <a:p>
            <a:pPr algn="ctr" defTabSz="457200"/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at smaller regions of memory 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3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Towards an Online Profiling System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" y="1887638"/>
            <a:ext cx="2790112" cy="189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06" y="883373"/>
            <a:ext cx="3509244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Initially Protect DRAM </a:t>
            </a:r>
          </a:p>
          <a:p>
            <a:pPr algn="ctr" defTabSz="457200"/>
            <a:r>
              <a:rPr lang="en-US" sz="2800" b="1" dirty="0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ith Strong ECC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5618" y="1312874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21178" y="2059167"/>
            <a:ext cx="3273181" cy="2582606"/>
            <a:chOff x="428328" y="2110982"/>
            <a:chExt cx="3273181" cy="25826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2" name="Lightning Bolt 41"/>
          <p:cNvSpPr/>
          <p:nvPr/>
        </p:nvSpPr>
        <p:spPr>
          <a:xfrm>
            <a:off x="5084308" y="225462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ightning Bolt 42"/>
          <p:cNvSpPr/>
          <p:nvPr/>
        </p:nvSpPr>
        <p:spPr>
          <a:xfrm>
            <a:off x="5730147" y="225462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5710323" y="283750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2838" y="863581"/>
            <a:ext cx="2627692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Periodically Test</a:t>
            </a:r>
          </a:p>
          <a:p>
            <a:pPr algn="ctr" defTabSz="457200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Parts of DRAM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872362" y="1293082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832259" y="2062634"/>
            <a:ext cx="2060493" cy="2570158"/>
            <a:chOff x="2912465" y="3911935"/>
            <a:chExt cx="2060493" cy="2570158"/>
          </a:xfrm>
          <a:solidFill>
            <a:srgbClr val="7F7F7F"/>
          </a:solidFill>
        </p:grpSpPr>
        <p:cxnSp>
          <p:nvCxnSpPr>
            <p:cNvPr id="71" name="Straight Connector 70"/>
            <p:cNvCxnSpPr/>
            <p:nvPr/>
          </p:nvCxnSpPr>
          <p:spPr>
            <a:xfrm>
              <a:off x="4560979" y="3924383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34018" y="6069693"/>
              <a:ext cx="2038940" cy="1256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927810" y="5488552"/>
              <a:ext cx="2045148" cy="27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933455" y="3918159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96794" y="3911935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13985" y="4296250"/>
              <a:ext cx="2058973" cy="8497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912465" y="4885888"/>
              <a:ext cx="2060493" cy="53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018297" y="403323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660834" y="403167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285097" y="403012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025914" y="46282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659314" y="46266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292714" y="462513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022985" y="52374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656385" y="52358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89785" y="523433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020056" y="583750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662593" y="5835954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286856" y="583440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276450" y="2690470"/>
            <a:ext cx="1374520" cy="1015663"/>
          </a:xfrm>
          <a:prstGeom prst="rect">
            <a:avLst/>
          </a:prstGeom>
          <a:noFill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defTabSz="457200"/>
            <a:r>
              <a:rPr lang="en-US" sz="6000" b="1" dirty="0" smtClean="0">
                <a:solidFill>
                  <a:prstClr val="black"/>
                </a:solidFill>
                <a:latin typeface="Calibri"/>
              </a:rPr>
              <a:t>ECC</a:t>
            </a:r>
            <a:endParaRPr lang="en-US" sz="6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583355" y="2066276"/>
            <a:ext cx="4348647" cy="1399650"/>
            <a:chOff x="2561827" y="2066276"/>
            <a:chExt cx="4348647" cy="1399650"/>
          </a:xfrm>
        </p:grpSpPr>
        <p:sp>
          <p:nvSpPr>
            <p:cNvPr id="90" name="Rectangle 89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Test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3" name="Straight Arrow Connector 92"/>
            <p:cNvCxnSpPr>
              <a:endCxn id="90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&quot;No&quot; Symbol 98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585059" y="2670680"/>
            <a:ext cx="4348647" cy="1399650"/>
            <a:chOff x="2561827" y="2066276"/>
            <a:chExt cx="4348647" cy="1399650"/>
          </a:xfrm>
        </p:grpSpPr>
        <p:sp>
          <p:nvSpPr>
            <p:cNvPr id="102" name="Rectangle 101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Test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4" name="Straight Arrow Connector 103"/>
            <p:cNvCxnSpPr>
              <a:endCxn id="102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&quot;No&quot; Symbol 104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586763" y="3275084"/>
            <a:ext cx="4348647" cy="1399650"/>
            <a:chOff x="2561827" y="2066276"/>
            <a:chExt cx="4348647" cy="1399650"/>
          </a:xfrm>
        </p:grpSpPr>
        <p:sp>
          <p:nvSpPr>
            <p:cNvPr id="107" name="Rectangle 106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Test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9" name="Straight Arrow Connector 108"/>
            <p:cNvCxnSpPr>
              <a:endCxn id="107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&quot;No&quot; Symbol 109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058325" y="4702165"/>
            <a:ext cx="3074605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Mitigate errors and</a:t>
            </a:r>
          </a:p>
          <a:p>
            <a:pPr algn="ctr" defTabSz="457200"/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reduce ECC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7821298" y="5131666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830554" y="2060898"/>
            <a:ext cx="1436182" cy="2563934"/>
            <a:chOff x="2912465" y="3911935"/>
            <a:chExt cx="1436182" cy="2563934"/>
          </a:xfrm>
          <a:solidFill>
            <a:schemeClr val="bg1">
              <a:lumMod val="50000"/>
            </a:schemeClr>
          </a:solidFill>
        </p:grpSpPr>
        <p:cxnSp>
          <p:nvCxnSpPr>
            <p:cNvPr id="115" name="Straight Connector 114"/>
            <p:cNvCxnSpPr/>
            <p:nvPr/>
          </p:nvCxnSpPr>
          <p:spPr>
            <a:xfrm flipV="1">
              <a:off x="2934018" y="6069693"/>
              <a:ext cx="1414629" cy="1256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927810" y="5488552"/>
              <a:ext cx="1420837" cy="27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933455" y="3918159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296794" y="3911935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913985" y="4283223"/>
              <a:ext cx="1413134" cy="13027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912465" y="4885888"/>
              <a:ext cx="1436182" cy="53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3018297" y="403323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660834" y="403167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025914" y="46282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659314" y="46266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3022985" y="52374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656385" y="52358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020056" y="583750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662593" y="5835954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6" y="4331776"/>
            <a:ext cx="2095500" cy="1013460"/>
          </a:xfrm>
          <a:prstGeom prst="rect">
            <a:avLst/>
          </a:prstGeom>
        </p:spPr>
      </p:pic>
      <p:sp>
        <p:nvSpPr>
          <p:cNvPr id="130" name="Lightning Bolt 129"/>
          <p:cNvSpPr/>
          <p:nvPr/>
        </p:nvSpPr>
        <p:spPr>
          <a:xfrm>
            <a:off x="1165262" y="4614186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17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6" grpId="0" animBg="1"/>
      <p:bldP spid="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98" grpId="0"/>
      <p:bldP spid="111" grpId="0" animBg="1"/>
      <p:bldP spid="1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DRAM Scaling Problem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Refresh as a Limiter of DRAM Scaling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Some Solution Directions and Challenges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91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788400" cy="5153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refresh is a critical challenge </a:t>
            </a:r>
            <a:endParaRPr lang="en-US" dirty="0" smtClean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scaling DRAM technology efficiently to higher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capacities</a:t>
            </a:r>
          </a:p>
          <a:p>
            <a:pPr lvl="1"/>
            <a:endParaRPr lang="en-US" sz="1400" dirty="0" smtClean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Discussed several promising solution directions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Parallelize refreshes with accesses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[Chang+ HPCA’14]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Eliminate unnecessary refreshes </a:t>
            </a:r>
            <a:r>
              <a:rPr lang="en-US" sz="1600" dirty="0" smtClean="0">
                <a:solidFill>
                  <a:srgbClr val="2C6123"/>
                </a:solidFill>
              </a:rPr>
              <a:t>[Liu+ ISCA’12]</a:t>
            </a:r>
            <a:endParaRPr lang="en-US" dirty="0" smtClean="0">
              <a:solidFill>
                <a:srgbClr val="2C6123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Reduce refresh rate and </a:t>
            </a:r>
            <a:r>
              <a:rPr lang="en-US" sz="2000" dirty="0" err="1" smtClean="0">
                <a:solidFill>
                  <a:srgbClr val="0000FF"/>
                </a:solidFill>
              </a:rPr>
              <a:t>detect+correct</a:t>
            </a:r>
            <a:r>
              <a:rPr lang="en-US" sz="2000" dirty="0" smtClean="0">
                <a:solidFill>
                  <a:srgbClr val="0000FF"/>
                </a:solidFill>
              </a:rPr>
              <a:t> errors that occur             </a:t>
            </a:r>
            <a:r>
              <a:rPr lang="en-US" sz="1600" dirty="0" smtClean="0">
                <a:solidFill>
                  <a:srgbClr val="2C6123"/>
                </a:solidFill>
              </a:rPr>
              <a:t>[Khan+ SIGMETRICS’14]</a:t>
            </a: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xamined properties of retention time behavior </a:t>
            </a:r>
            <a:r>
              <a:rPr lang="en-US" sz="1800" dirty="0" smtClean="0">
                <a:solidFill>
                  <a:srgbClr val="2C6123"/>
                </a:solidFill>
              </a:rPr>
              <a:t>[Liu+ ISCA’13]</a:t>
            </a:r>
            <a:endParaRPr lang="en-US" sz="2200" dirty="0">
              <a:solidFill>
                <a:srgbClr val="2C6123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Many avenues for overcoming DRAM refresh challenges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andling DPD/VRT phenomena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Enabling online retention time profiling and error mitigation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xploiting application behavior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2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BED20E-E718-0749-B170-6E440F7077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06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Referenced Papers</a:t>
            </a:r>
          </a:p>
        </p:txBody>
      </p:sp>
      <p:sp>
        <p:nvSpPr>
          <p:cNvPr id="2867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All are available at</a:t>
            </a:r>
          </a:p>
          <a:p>
            <a:pPr marL="342900" lvl="1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hlinkClick r:id="rId2"/>
              </a:rPr>
              <a:t>http://users.ece.cmu.edu/~omutlu/projects.htm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616055-60CB-2B43-8D7E-B19830E4D2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0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0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Related Videos and Course Materials</a:t>
            </a:r>
          </a:p>
        </p:txBody>
      </p:sp>
      <p:sp>
        <p:nvSpPr>
          <p:cNvPr id="2877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Computer Architecture Lecture Videos on Youtube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hlinkClick r:id="rId2"/>
              </a:rPr>
              <a:t>https://www.youtube.com/playlist?list=PL5PHm2jkkXmidJOd59REog9jDnPDTG6IJ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Computer Architecture Course Materials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hlinkClick r:id="rId3"/>
              </a:rPr>
              <a:t>http://www.ece.cmu.edu/~ece447/s13/doku.php?id=schedule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Advanced Computer Architecture Course Materials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hlinkClick r:id="rId4"/>
              </a:rPr>
              <a:t>http://www.ece.cmu.edu/~ece740/f13/doku.php?id=schedule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Advanced Computer Architecture Lecture Videos on Youtube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hlinkClick r:id="rId5"/>
              </a:rPr>
              <a:t>https://www.youtube.com/playlist?list=PL5PHm2jkkXmgDN1PLwOY_tGtUlynnyV6D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18FD91-82FB-DB47-8FB0-4179E25F89F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13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Thank you.</a:t>
            </a:r>
          </a:p>
        </p:txBody>
      </p:sp>
      <p:sp>
        <p:nvSpPr>
          <p:cNvPr id="288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Feel free to email me with any questions &amp; feedback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hlinkClick r:id="rId2"/>
              </a:rPr>
              <a:t>onur@cmu.edu</a:t>
            </a: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hlinkClick r:id="rId3"/>
              </a:rPr>
              <a:t>http://users.ece.cmu.edu/~omutlu/</a:t>
            </a: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5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82000" cy="2057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Understanding and Overcoming </a:t>
            </a:r>
            <a:br>
              <a:rPr lang="en-US" dirty="0" smtClean="0"/>
            </a:br>
            <a:r>
              <a:rPr lang="en-US" dirty="0" smtClean="0"/>
              <a:t>Challenges of DRAM Refresh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June 30, 2014</a:t>
            </a:r>
          </a:p>
          <a:p>
            <a:r>
              <a:rPr lang="en-US" sz="2200" dirty="0" smtClean="0"/>
              <a:t>Extreme Scale Scientific </a:t>
            </a:r>
            <a:r>
              <a:rPr lang="en-US" sz="2200" dirty="0"/>
              <a:t>C</a:t>
            </a:r>
            <a:r>
              <a:rPr lang="en-US" sz="2200" dirty="0" smtClean="0"/>
              <a:t>omputing Workshop</a:t>
            </a:r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Additional Slides</a:t>
            </a:r>
          </a:p>
        </p:txBody>
      </p:sp>
      <p:sp>
        <p:nvSpPr>
          <p:cNvPr id="29184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74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0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1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Disturbance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In a more controlled environment, we can induce as many as </a:t>
            </a:r>
            <a:r>
              <a:rPr lang="en-US" sz="3200" i="1" dirty="0" smtClean="0">
                <a:solidFill>
                  <a:srgbClr val="FF0000"/>
                </a:solidFill>
              </a:rPr>
              <a:t>ten million</a:t>
            </a:r>
            <a:r>
              <a:rPr lang="en-US" sz="3200" i="1" dirty="0" smtClean="0"/>
              <a:t> disturbance errors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Disturbance errors are a serious reliability issue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29067"/>
              </p:ext>
            </p:extLst>
          </p:nvPr>
        </p:nvGraphicFramePr>
        <p:xfrm>
          <a:off x="761999" y="1143000"/>
          <a:ext cx="7620002" cy="3200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6732"/>
                <a:gridCol w="1597269"/>
                <a:gridCol w="228600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CPU Architecture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  <a:cs typeface="Courier New" panose="02070309020205020404" pitchFamily="49" charset="0"/>
                        </a:rPr>
                        <a:t>Errors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j-lt"/>
                        </a:rPr>
                        <a:t>Access-Rate</a:t>
                      </a:r>
                      <a:endParaRPr lang="en-US" sz="3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Haswell (2013)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22.9K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12.3M/sec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Ivy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Bridge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20.7K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11.7M/sec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Sandy Bridge (2011)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16.1K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11.6M/sec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AMD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Piledriver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6.1M/sec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6239053"/>
            <a:ext cx="824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Kim+, “</a:t>
            </a:r>
            <a:r>
              <a:rPr lang="en-US" dirty="0">
                <a:solidFill>
                  <a:srgbClr val="0000FF"/>
                </a:solidFill>
              </a:rPr>
              <a:t>Flipping Bits in Memory Without Accessing Them: An Experimental Study of DRAM Disturbance Errors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ISCA 2014.</a:t>
            </a:r>
          </a:p>
        </p:txBody>
      </p:sp>
    </p:spTree>
    <p:extLst>
      <p:ext uri="{BB962C8B-B14F-4D97-AF65-F5344CB8AC3E}">
        <p14:creationId xmlns:p14="http://schemas.microsoft.com/office/powerpoint/2010/main" val="25138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Summary and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Conclusions </a:t>
            </a:r>
            <a:r>
              <a:rPr lang="en-US" sz="3200" dirty="0" smtClean="0">
                <a:latin typeface="Garamond" charset="0"/>
                <a:ea typeface="ＭＳ Ｐゴシック" charset="0"/>
                <a:cs typeface="ＭＳ Ｐゴシック" charset="0"/>
              </a:rPr>
              <a:t>[ISCA’13]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7575"/>
            <a:ext cx="8788400" cy="5153025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refresh is a critical challenge in scaling DRAM technology efficiently to higher capacities and smaller feature sizes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Understanding the retention time of modern DRAM devices can enable old or new methods to reduce the impact of refresh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Many mechanisms require accurate and reliable retention time profiles</a:t>
            </a:r>
          </a:p>
          <a:p>
            <a:pPr lvl="1"/>
            <a:endParaRPr lang="en-US" sz="1000" dirty="0" smtClean="0">
              <a:latin typeface="Tahoma" charset="0"/>
              <a:ea typeface="ＭＳ Ｐゴシック" charset="0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presented the first work that comprehensively examines data retention behavior in modern commodity DRAM devices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Characterized 248 devices from five manufacturers</a:t>
            </a:r>
          </a:p>
          <a:p>
            <a:pPr lvl="1"/>
            <a:endParaRPr lang="en-US" sz="1000" dirty="0" smtClean="0">
              <a:latin typeface="Tahoma" charset="0"/>
              <a:ea typeface="ＭＳ Ｐゴシック" charset="0"/>
            </a:endParaRPr>
          </a:p>
          <a:p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Key findings: Retention time of a cell significantly depends on data pattern stored in other cells (</a:t>
            </a:r>
            <a:r>
              <a:rPr lang="en-US" sz="22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pattern dependence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) and changes over time via a random process (</a:t>
            </a:r>
            <a:r>
              <a:rPr lang="en-US" sz="22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variable retention time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Discussed the underlying reasons and provided suggestions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Future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research on retention time profiling should solve the challenges posed by the DPD and VRT phenomena</a:t>
            </a: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2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BED20E-E718-0749-B170-6E440F7077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32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DPD: Suggestions (for Future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mechanism for identifying worst-case data pattern(s) likely requires support from DRAM device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manufacturers might be in a better position to do this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But, the ability of the manufacturer to identify and expose the entire retention time profile is limited due to VRT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An alternative approach: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Use random data patterns to increase coverage as much as possible; handle incorrect retention time estimates with ECC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Need to keep profiling time in check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Need to keep ECC overhead in check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95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D07437-0877-CD49-8147-EB502214ACA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91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 Penalty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9662" y="2951035"/>
            <a:ext cx="2329738" cy="1352803"/>
            <a:chOff x="575594" y="1712784"/>
            <a:chExt cx="2329738" cy="1352803"/>
          </a:xfrm>
        </p:grpSpPr>
        <p:grpSp>
          <p:nvGrpSpPr>
            <p:cNvPr id="12" name="Group 11"/>
            <p:cNvGrpSpPr/>
            <p:nvPr/>
          </p:nvGrpSpPr>
          <p:grpSpPr>
            <a:xfrm>
              <a:off x="575594" y="1751733"/>
              <a:ext cx="2329738" cy="1258166"/>
              <a:chOff x="718262" y="1751733"/>
              <a:chExt cx="2329738" cy="125816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52268" y="1751733"/>
                <a:ext cx="2295732" cy="1258166"/>
                <a:chOff x="218869" y="1446934"/>
                <a:chExt cx="2295732" cy="1258166"/>
              </a:xfrm>
            </p:grpSpPr>
            <p:sp>
              <p:nvSpPr>
                <p:cNvPr id="5" name="R"/>
                <p:cNvSpPr/>
                <p:nvPr/>
              </p:nvSpPr>
              <p:spPr>
                <a:xfrm>
                  <a:off x="218869" y="1447800"/>
                  <a:ext cx="2295732" cy="1257300"/>
                </a:xfrm>
                <a:prstGeom prst="roundRect">
                  <a:avLst>
                    <a:gd name="adj" fmla="val 549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" name="R"/>
                <p:cNvSpPr/>
                <p:nvPr/>
              </p:nvSpPr>
              <p:spPr>
                <a:xfrm rot="16200000">
                  <a:off x="1577568" y="1771217"/>
                  <a:ext cx="1258166" cy="609599"/>
                </a:xfrm>
                <a:prstGeom prst="roundRect">
                  <a:avLst>
                    <a:gd name="adj" fmla="val 549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" name="R"/>
              <p:cNvSpPr/>
              <p:nvPr/>
            </p:nvSpPr>
            <p:spPr>
              <a:xfrm>
                <a:off x="718262" y="2194718"/>
                <a:ext cx="1710406" cy="388936"/>
              </a:xfrm>
              <a:prstGeom prst="roundRect">
                <a:avLst>
                  <a:gd name="adj" fmla="val 549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smtClean="0">
                    <a:solidFill>
                      <a:prstClr val="black"/>
                    </a:solidFill>
                    <a:latin typeface="Calibri"/>
                  </a:rPr>
                  <a:t>Processor</a:t>
                </a:r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MC text"/>
            <p:cNvSpPr/>
            <p:nvPr/>
          </p:nvSpPr>
          <p:spPr>
            <a:xfrm rot="16200000">
              <a:off x="1891852" y="2084386"/>
              <a:ext cx="1352803" cy="609599"/>
            </a:xfrm>
            <a:prstGeom prst="roundRect">
              <a:avLst>
                <a:gd name="adj" fmla="val 549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Memory Controller</a:t>
              </a:r>
              <a:endParaRPr lang="en-US" sz="20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895600" y="3276600"/>
            <a:ext cx="1309917" cy="685798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DRAM"/>
          <p:cNvSpPr/>
          <p:nvPr/>
        </p:nvSpPr>
        <p:spPr>
          <a:xfrm>
            <a:off x="4296014" y="2989984"/>
            <a:ext cx="2057400" cy="1258166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DRAM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f"/>
          <p:cNvSpPr/>
          <p:nvPr/>
        </p:nvSpPr>
        <p:spPr>
          <a:xfrm>
            <a:off x="2279715" y="3409953"/>
            <a:ext cx="1097280" cy="260805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Refresh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ad"/>
          <p:cNvSpPr/>
          <p:nvPr/>
        </p:nvSpPr>
        <p:spPr>
          <a:xfrm>
            <a:off x="2279715" y="3552752"/>
            <a:ext cx="822960" cy="265331"/>
          </a:xfrm>
          <a:prstGeom prst="roundRect">
            <a:avLst/>
          </a:prstGeom>
          <a:solidFill>
            <a:srgbClr val="404F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Read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data"/>
          <p:cNvSpPr/>
          <p:nvPr/>
        </p:nvSpPr>
        <p:spPr>
          <a:xfrm>
            <a:off x="4440556" y="3752851"/>
            <a:ext cx="822960" cy="265331"/>
          </a:xfrm>
          <a:prstGeom prst="roundRect">
            <a:avLst/>
          </a:prstGeom>
          <a:solidFill>
            <a:srgbClr val="404F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Data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89" y="4324353"/>
            <a:ext cx="435217" cy="419098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044671" y="2457451"/>
            <a:ext cx="2692612" cy="2219276"/>
            <a:chOff x="6130603" y="1219200"/>
            <a:chExt cx="2692612" cy="2219276"/>
          </a:xfrm>
        </p:grpSpPr>
        <p:grpSp>
          <p:nvGrpSpPr>
            <p:cNvPr id="19" name="Group 18"/>
            <p:cNvGrpSpPr/>
            <p:nvPr/>
          </p:nvGrpSpPr>
          <p:grpSpPr>
            <a:xfrm>
              <a:off x="6794502" y="1386092"/>
              <a:ext cx="1663698" cy="1691003"/>
              <a:chOff x="6794502" y="899797"/>
              <a:chExt cx="1663698" cy="169100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36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7486984" y="2987872"/>
              <a:ext cx="1199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0" y="1754285"/>
              <a:ext cx="1203215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ccess</a:t>
              </a:r>
              <a:b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transistor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6130603" y="1219200"/>
              <a:ext cx="663899" cy="12098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30603" y="2429055"/>
              <a:ext cx="922014" cy="100942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new lo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94" y="3157894"/>
            <a:ext cx="956906" cy="956906"/>
          </a:xfrm>
          <a:prstGeom prst="rect">
            <a:avLst/>
          </a:prstGeom>
        </p:spPr>
      </p:pic>
      <p:sp>
        <p:nvSpPr>
          <p:cNvPr id="45" name="capa"/>
          <p:cNvSpPr/>
          <p:nvPr/>
        </p:nvSpPr>
        <p:spPr>
          <a:xfrm>
            <a:off x="7760782" y="3744943"/>
            <a:ext cx="393192" cy="2377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leftover charge"/>
          <p:cNvSpPr/>
          <p:nvPr/>
        </p:nvSpPr>
        <p:spPr>
          <a:xfrm>
            <a:off x="7760782" y="3894693"/>
            <a:ext cx="393192" cy="879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discharge"/>
          <p:cNvGrpSpPr/>
          <p:nvPr/>
        </p:nvGrpSpPr>
        <p:grpSpPr>
          <a:xfrm>
            <a:off x="7036970" y="3494977"/>
            <a:ext cx="1297143" cy="699989"/>
            <a:chOff x="7036970" y="3494977"/>
            <a:chExt cx="1297143" cy="699989"/>
          </a:xfrm>
        </p:grpSpPr>
        <p:sp>
          <p:nvSpPr>
            <p:cNvPr id="15" name="Oval 14"/>
            <p:cNvSpPr/>
            <p:nvPr/>
          </p:nvSpPr>
          <p:spPr>
            <a:xfrm>
              <a:off x="7555314" y="3494977"/>
              <a:ext cx="778799" cy="699989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Lightning Bolt 16"/>
            <p:cNvSpPr/>
            <p:nvPr/>
          </p:nvSpPr>
          <p:spPr>
            <a:xfrm>
              <a:off x="7036970" y="3691897"/>
              <a:ext cx="463157" cy="488205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1" name="recharge"/>
          <p:cNvGrpSpPr/>
          <p:nvPr/>
        </p:nvGrpSpPr>
        <p:grpSpPr>
          <a:xfrm>
            <a:off x="7036970" y="3494977"/>
            <a:ext cx="1297143" cy="699989"/>
            <a:chOff x="7036970" y="3494977"/>
            <a:chExt cx="1297143" cy="699989"/>
          </a:xfrm>
        </p:grpSpPr>
        <p:sp>
          <p:nvSpPr>
            <p:cNvPr id="53" name="Oval 52"/>
            <p:cNvSpPr/>
            <p:nvPr/>
          </p:nvSpPr>
          <p:spPr>
            <a:xfrm>
              <a:off x="7555314" y="3494977"/>
              <a:ext cx="778799" cy="699989"/>
            </a:xfrm>
            <a:prstGeom prst="ellipse">
              <a:avLst/>
            </a:prstGeom>
            <a:solidFill>
              <a:srgbClr val="6699FF">
                <a:alpha val="10000"/>
              </a:srgbClr>
            </a:solidFill>
            <a:ln w="571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Lightning Bolt 54"/>
            <p:cNvSpPr/>
            <p:nvPr/>
          </p:nvSpPr>
          <p:spPr>
            <a:xfrm>
              <a:off x="7036970" y="3691897"/>
              <a:ext cx="463157" cy="488205"/>
            </a:xfrm>
            <a:prstGeom prst="lightningBol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refresh penalty"/>
          <p:cNvSpPr txBox="1"/>
          <p:nvPr/>
        </p:nvSpPr>
        <p:spPr>
          <a:xfrm>
            <a:off x="828884" y="4805610"/>
            <a:ext cx="499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Refresh delays requests by 100s of ns</a:t>
            </a:r>
            <a:endParaRPr lang="en-US" sz="2400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" name="cover"/>
          <p:cNvGrpSpPr/>
          <p:nvPr/>
        </p:nvGrpSpPr>
        <p:grpSpPr>
          <a:xfrm>
            <a:off x="0" y="1295399"/>
            <a:ext cx="9144000" cy="5410201"/>
            <a:chOff x="0" y="1295399"/>
            <a:chExt cx="9144000" cy="5410201"/>
          </a:xfrm>
        </p:grpSpPr>
        <p:sp>
          <p:nvSpPr>
            <p:cNvPr id="48" name="punchline"/>
            <p:cNvSpPr/>
            <p:nvPr/>
          </p:nvSpPr>
          <p:spPr>
            <a:xfrm>
              <a:off x="0" y="1295399"/>
              <a:ext cx="9144000" cy="5410201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1013284">
              <a:off x="205573" y="3564934"/>
              <a:ext cx="8839728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prstClr val="white"/>
                  </a:solidFill>
                  <a:latin typeface="Calibri"/>
                </a:rPr>
                <a:t>Refresh interferes with memory accesses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08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89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3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8646 -0.00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8906 0.000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3.7037E-7 L -0.30243 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41" grpId="0" animBg="1"/>
      <p:bldP spid="41" grpId="1" animBg="1"/>
      <p:bldP spid="41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38" grpId="0"/>
      <p:bldP spid="38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/>
          <p:cNvGrpSpPr/>
          <p:nvPr/>
        </p:nvGrpSpPr>
        <p:grpSpPr>
          <a:xfrm>
            <a:off x="304800" y="3886200"/>
            <a:ext cx="6058069" cy="2290172"/>
            <a:chOff x="304800" y="3886200"/>
            <a:chExt cx="6058069" cy="2290172"/>
          </a:xfrm>
        </p:grpSpPr>
        <p:sp>
          <p:nvSpPr>
            <p:cNvPr id="101" name="TextBox 100"/>
            <p:cNvSpPr txBox="1"/>
            <p:nvPr/>
          </p:nvSpPr>
          <p:spPr>
            <a:xfrm>
              <a:off x="4547448" y="4614704"/>
              <a:ext cx="711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Time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04800" y="3886200"/>
              <a:ext cx="6058069" cy="2290172"/>
              <a:chOff x="304800" y="3886200"/>
              <a:chExt cx="6058069" cy="229017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04800" y="3886200"/>
                <a:ext cx="6058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Calibri"/>
                  </a:rPr>
                  <a:t>Per-bank refresh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in mobile DRAM (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Calibri"/>
                  </a:rPr>
                  <a:t>LPDDRx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03" name="timeline"/>
              <p:cNvCxnSpPr/>
              <p:nvPr/>
            </p:nvCxnSpPr>
            <p:spPr>
              <a:xfrm flipV="1">
                <a:off x="534524" y="4825488"/>
                <a:ext cx="4114800" cy="79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timeline"/>
              <p:cNvCxnSpPr/>
              <p:nvPr/>
            </p:nvCxnSpPr>
            <p:spPr>
              <a:xfrm flipV="1">
                <a:off x="534524" y="5699229"/>
                <a:ext cx="4114800" cy="79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timeline"/>
              <p:cNvCxnSpPr/>
              <p:nvPr/>
            </p:nvCxnSpPr>
            <p:spPr>
              <a:xfrm flipV="1">
                <a:off x="534524" y="6168423"/>
                <a:ext cx="4114800" cy="79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timeline"/>
              <p:cNvCxnSpPr/>
              <p:nvPr/>
            </p:nvCxnSpPr>
            <p:spPr>
              <a:xfrm flipV="1">
                <a:off x="533400" y="5249851"/>
                <a:ext cx="4114800" cy="79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Refresh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324" y="1905000"/>
            <a:ext cx="71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Time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timeline"/>
          <p:cNvCxnSpPr/>
          <p:nvPr/>
        </p:nvCxnSpPr>
        <p:spPr>
          <a:xfrm flipV="1">
            <a:off x="533400" y="2115784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1219200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All-bank refresh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 commodity DRAM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DDRx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DRAM"/>
          <p:cNvSpPr/>
          <p:nvPr/>
        </p:nvSpPr>
        <p:spPr>
          <a:xfrm>
            <a:off x="5332877" y="1842572"/>
            <a:ext cx="3277723" cy="1754842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DRAM"/>
          <p:cNvSpPr/>
          <p:nvPr/>
        </p:nvSpPr>
        <p:spPr>
          <a:xfrm>
            <a:off x="5332877" y="1842572"/>
            <a:ext cx="3277723" cy="438912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 7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DRAM"/>
          <p:cNvSpPr/>
          <p:nvPr/>
        </p:nvSpPr>
        <p:spPr>
          <a:xfrm>
            <a:off x="5332875" y="2281081"/>
            <a:ext cx="3277723" cy="438912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DRAM"/>
          <p:cNvSpPr/>
          <p:nvPr/>
        </p:nvSpPr>
        <p:spPr>
          <a:xfrm>
            <a:off x="5332876" y="2719590"/>
            <a:ext cx="3277723" cy="438912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 1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DRAM"/>
          <p:cNvSpPr/>
          <p:nvPr/>
        </p:nvSpPr>
        <p:spPr>
          <a:xfrm>
            <a:off x="5332876" y="3157696"/>
            <a:ext cx="3277723" cy="438912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 0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6772803" y="226950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2874" y="1828800"/>
            <a:ext cx="3277723" cy="1769207"/>
            <a:chOff x="5332874" y="1828800"/>
            <a:chExt cx="3277723" cy="1769207"/>
          </a:xfrm>
        </p:grpSpPr>
        <p:sp>
          <p:nvSpPr>
            <p:cNvPr id="47" name="DRAM"/>
            <p:cNvSpPr/>
            <p:nvPr/>
          </p:nvSpPr>
          <p:spPr>
            <a:xfrm>
              <a:off x="5332874" y="1828800"/>
              <a:ext cx="3277723" cy="1769207"/>
            </a:xfrm>
            <a:prstGeom prst="roundRect">
              <a:avLst>
                <a:gd name="adj" fmla="val 988"/>
              </a:avLst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6" name="new lock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209800"/>
              <a:ext cx="989474" cy="989474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imeline"/>
          <p:cNvCxnSpPr/>
          <p:nvPr/>
        </p:nvCxnSpPr>
        <p:spPr>
          <a:xfrm flipV="1">
            <a:off x="533400" y="3011074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timeline"/>
          <p:cNvCxnSpPr/>
          <p:nvPr/>
        </p:nvCxnSpPr>
        <p:spPr>
          <a:xfrm flipV="1">
            <a:off x="533400" y="3458719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5333999" y="4552276"/>
            <a:ext cx="3277725" cy="1754842"/>
            <a:chOff x="5333999" y="4552276"/>
            <a:chExt cx="3277725" cy="1754842"/>
          </a:xfrm>
        </p:grpSpPr>
        <p:sp>
          <p:nvSpPr>
            <p:cNvPr id="106" name="DRAM"/>
            <p:cNvSpPr/>
            <p:nvPr/>
          </p:nvSpPr>
          <p:spPr>
            <a:xfrm>
              <a:off x="5334001" y="4552276"/>
              <a:ext cx="3277723" cy="1754842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DRAM"/>
            <p:cNvSpPr/>
            <p:nvPr/>
          </p:nvSpPr>
          <p:spPr>
            <a:xfrm>
              <a:off x="5334001" y="4552276"/>
              <a:ext cx="3277723" cy="438912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Bank 7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DRAM"/>
            <p:cNvSpPr/>
            <p:nvPr/>
          </p:nvSpPr>
          <p:spPr>
            <a:xfrm>
              <a:off x="5333999" y="4990785"/>
              <a:ext cx="3277723" cy="438912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DRAM"/>
            <p:cNvSpPr/>
            <p:nvPr/>
          </p:nvSpPr>
          <p:spPr>
            <a:xfrm>
              <a:off x="5334000" y="5429294"/>
              <a:ext cx="3277723" cy="438912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Bank 1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DRAM"/>
            <p:cNvSpPr/>
            <p:nvPr/>
          </p:nvSpPr>
          <p:spPr>
            <a:xfrm>
              <a:off x="5334000" y="5867400"/>
              <a:ext cx="3277723" cy="438912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Bank 0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5400000">
              <a:off x="6773927" y="497920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…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55" name="timeline"/>
          <p:cNvCxnSpPr/>
          <p:nvPr/>
        </p:nvCxnSpPr>
        <p:spPr>
          <a:xfrm flipV="1">
            <a:off x="533400" y="2563429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f1"/>
          <p:cNvSpPr/>
          <p:nvPr/>
        </p:nvSpPr>
        <p:spPr>
          <a:xfrm>
            <a:off x="1981200" y="1981200"/>
            <a:ext cx="1143000" cy="1609344"/>
          </a:xfrm>
          <a:prstGeom prst="roundRect">
            <a:avLst>
              <a:gd name="adj" fmla="val 4273"/>
            </a:avLst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Refresh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1981200" y="5716126"/>
            <a:ext cx="6630523" cy="684674"/>
            <a:chOff x="1981200" y="5716126"/>
            <a:chExt cx="6630523" cy="684674"/>
          </a:xfrm>
        </p:grpSpPr>
        <p:sp>
          <p:nvSpPr>
            <p:cNvPr id="128" name="ref1"/>
            <p:cNvSpPr/>
            <p:nvPr/>
          </p:nvSpPr>
          <p:spPr>
            <a:xfrm>
              <a:off x="1981200" y="6043394"/>
              <a:ext cx="276244" cy="281206"/>
            </a:xfrm>
            <a:prstGeom prst="roundRect">
              <a:avLst/>
            </a:prstGeom>
            <a:solidFill>
              <a:srgbClr val="FF8C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334000" y="5716126"/>
              <a:ext cx="3277723" cy="684674"/>
              <a:chOff x="5334000" y="5716126"/>
              <a:chExt cx="3277723" cy="684674"/>
            </a:xfrm>
          </p:grpSpPr>
          <p:sp>
            <p:nvSpPr>
              <p:cNvPr id="174" name="DRAM"/>
              <p:cNvSpPr/>
              <p:nvPr/>
            </p:nvSpPr>
            <p:spPr>
              <a:xfrm>
                <a:off x="5334000" y="5867400"/>
                <a:ext cx="3277723" cy="457200"/>
              </a:xfrm>
              <a:prstGeom prst="roundRect">
                <a:avLst>
                  <a:gd name="adj" fmla="val 5494"/>
                </a:avLst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78" name="new lock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5716126"/>
                <a:ext cx="684674" cy="684674"/>
              </a:xfrm>
              <a:prstGeom prst="rect">
                <a:avLst/>
              </a:prstGeom>
            </p:spPr>
          </p:pic>
        </p:grpSp>
      </p:grpSp>
      <p:grpSp>
        <p:nvGrpSpPr>
          <p:cNvPr id="189" name="Group 188"/>
          <p:cNvGrpSpPr/>
          <p:nvPr/>
        </p:nvGrpSpPr>
        <p:grpSpPr>
          <a:xfrm>
            <a:off x="2362200" y="5335126"/>
            <a:ext cx="6249523" cy="684674"/>
            <a:chOff x="2362200" y="5335126"/>
            <a:chExt cx="6249523" cy="684674"/>
          </a:xfrm>
        </p:grpSpPr>
        <p:sp>
          <p:nvSpPr>
            <p:cNvPr id="130" name="ref1"/>
            <p:cNvSpPr/>
            <p:nvPr/>
          </p:nvSpPr>
          <p:spPr>
            <a:xfrm>
              <a:off x="2362200" y="5562600"/>
              <a:ext cx="276244" cy="281206"/>
            </a:xfrm>
            <a:prstGeom prst="roundRect">
              <a:avLst/>
            </a:prstGeom>
            <a:solidFill>
              <a:srgbClr val="FF8C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334000" y="5335126"/>
              <a:ext cx="3277723" cy="684674"/>
              <a:chOff x="5334000" y="5335126"/>
              <a:chExt cx="3277723" cy="684674"/>
            </a:xfrm>
          </p:grpSpPr>
          <p:sp>
            <p:nvSpPr>
              <p:cNvPr id="175" name="DRAM"/>
              <p:cNvSpPr/>
              <p:nvPr/>
            </p:nvSpPr>
            <p:spPr>
              <a:xfrm>
                <a:off x="5334000" y="5410200"/>
                <a:ext cx="3277723" cy="453625"/>
              </a:xfrm>
              <a:prstGeom prst="roundRect">
                <a:avLst>
                  <a:gd name="adj" fmla="val 5494"/>
                </a:avLst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79" name="new lock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5335126"/>
                <a:ext cx="684674" cy="684674"/>
              </a:xfrm>
              <a:prstGeom prst="rect">
                <a:avLst/>
              </a:prstGeom>
            </p:spPr>
          </p:pic>
        </p:grpSp>
      </p:grpSp>
      <p:grpSp>
        <p:nvGrpSpPr>
          <p:cNvPr id="190" name="Group 189"/>
          <p:cNvGrpSpPr/>
          <p:nvPr/>
        </p:nvGrpSpPr>
        <p:grpSpPr>
          <a:xfrm>
            <a:off x="2771756" y="4877926"/>
            <a:ext cx="5839967" cy="684674"/>
            <a:chOff x="2771756" y="4877926"/>
            <a:chExt cx="5839967" cy="684674"/>
          </a:xfrm>
        </p:grpSpPr>
        <p:sp>
          <p:nvSpPr>
            <p:cNvPr id="160" name="ref1"/>
            <p:cNvSpPr/>
            <p:nvPr/>
          </p:nvSpPr>
          <p:spPr>
            <a:xfrm>
              <a:off x="2771756" y="5105400"/>
              <a:ext cx="276244" cy="281206"/>
            </a:xfrm>
            <a:prstGeom prst="roundRect">
              <a:avLst/>
            </a:prstGeom>
            <a:solidFill>
              <a:srgbClr val="FF8C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5334000" y="4877926"/>
              <a:ext cx="3277723" cy="684674"/>
              <a:chOff x="5334000" y="4877926"/>
              <a:chExt cx="3277723" cy="684674"/>
            </a:xfrm>
          </p:grpSpPr>
          <p:sp>
            <p:nvSpPr>
              <p:cNvPr id="176" name="DRAM"/>
              <p:cNvSpPr/>
              <p:nvPr/>
            </p:nvSpPr>
            <p:spPr>
              <a:xfrm>
                <a:off x="5334000" y="4974336"/>
                <a:ext cx="3277723" cy="450049"/>
              </a:xfrm>
              <a:prstGeom prst="roundRect">
                <a:avLst>
                  <a:gd name="adj" fmla="val 5494"/>
                </a:avLst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82" name="new lock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4877926"/>
                <a:ext cx="684674" cy="684674"/>
              </a:xfrm>
              <a:prstGeom prst="rect">
                <a:avLst/>
              </a:prstGeom>
            </p:spPr>
          </p:pic>
        </p:grpSp>
      </p:grpSp>
      <p:grpSp>
        <p:nvGrpSpPr>
          <p:cNvPr id="191" name="Group 190"/>
          <p:cNvGrpSpPr/>
          <p:nvPr/>
        </p:nvGrpSpPr>
        <p:grpSpPr>
          <a:xfrm>
            <a:off x="3533756" y="4420726"/>
            <a:ext cx="5077967" cy="684674"/>
            <a:chOff x="3533756" y="4420726"/>
            <a:chExt cx="5077967" cy="684674"/>
          </a:xfrm>
        </p:grpSpPr>
        <p:sp>
          <p:nvSpPr>
            <p:cNvPr id="161" name="ref1"/>
            <p:cNvSpPr/>
            <p:nvPr/>
          </p:nvSpPr>
          <p:spPr>
            <a:xfrm>
              <a:off x="3533756" y="4671794"/>
              <a:ext cx="276244" cy="281206"/>
            </a:xfrm>
            <a:prstGeom prst="roundRect">
              <a:avLst/>
            </a:prstGeom>
            <a:solidFill>
              <a:srgbClr val="FF8C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5334000" y="4420726"/>
              <a:ext cx="3277723" cy="684674"/>
              <a:chOff x="5334000" y="4420726"/>
              <a:chExt cx="3277723" cy="684674"/>
            </a:xfrm>
          </p:grpSpPr>
          <p:sp>
            <p:nvSpPr>
              <p:cNvPr id="177" name="DRAM"/>
              <p:cNvSpPr/>
              <p:nvPr/>
            </p:nvSpPr>
            <p:spPr>
              <a:xfrm>
                <a:off x="5334000" y="4562856"/>
                <a:ext cx="3277723" cy="420623"/>
              </a:xfrm>
              <a:prstGeom prst="roundRect">
                <a:avLst>
                  <a:gd name="adj" fmla="val 5494"/>
                </a:avLst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83" name="new lock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4420726"/>
                <a:ext cx="684674" cy="684674"/>
              </a:xfrm>
              <a:prstGeom prst="rect">
                <a:avLst/>
              </a:prstGeom>
            </p:spPr>
          </p:pic>
        </p:grpSp>
      </p:grpSp>
      <p:grpSp>
        <p:nvGrpSpPr>
          <p:cNvPr id="197" name="Group 196"/>
          <p:cNvGrpSpPr/>
          <p:nvPr/>
        </p:nvGrpSpPr>
        <p:grpSpPr>
          <a:xfrm>
            <a:off x="780366" y="4343400"/>
            <a:ext cx="2767460" cy="2057400"/>
            <a:chOff x="780366" y="4343400"/>
            <a:chExt cx="2767460" cy="2057400"/>
          </a:xfrm>
        </p:grpSpPr>
        <p:sp>
          <p:nvSpPr>
            <p:cNvPr id="195" name="Circular Arrow 194"/>
            <p:cNvSpPr/>
            <p:nvPr/>
          </p:nvSpPr>
          <p:spPr>
            <a:xfrm>
              <a:off x="780366" y="4463366"/>
              <a:ext cx="822960" cy="1937434"/>
            </a:xfrm>
            <a:prstGeom prst="circularArrow">
              <a:avLst>
                <a:gd name="adj1" fmla="val 12500"/>
                <a:gd name="adj2" fmla="val 2962361"/>
                <a:gd name="adj3" fmla="val 20457681"/>
                <a:gd name="adj4" fmla="val 3523906"/>
                <a:gd name="adj5" fmla="val 19027"/>
              </a:avLst>
            </a:prstGeom>
            <a:solidFill>
              <a:srgbClr val="064FB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295400" y="4343400"/>
              <a:ext cx="22524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64FBA"/>
                  </a:solidFill>
                  <a:latin typeface="Calibri"/>
                </a:rPr>
                <a:t>Round-robin order</a:t>
              </a:r>
              <a:endParaRPr lang="en-US" sz="2000" b="1" dirty="0">
                <a:solidFill>
                  <a:srgbClr val="064FBA"/>
                </a:solidFill>
                <a:latin typeface="Calibri"/>
              </a:endParaRPr>
            </a:p>
          </p:txBody>
        </p:sp>
      </p:grpSp>
      <p:sp>
        <p:nvSpPr>
          <p:cNvPr id="66" name="ref1"/>
          <p:cNvSpPr/>
          <p:nvPr/>
        </p:nvSpPr>
        <p:spPr>
          <a:xfrm>
            <a:off x="2362200" y="5562600"/>
            <a:ext cx="276244" cy="281206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f1"/>
          <p:cNvSpPr/>
          <p:nvPr/>
        </p:nvSpPr>
        <p:spPr>
          <a:xfrm>
            <a:off x="2770632" y="5105400"/>
            <a:ext cx="276244" cy="281206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f1"/>
          <p:cNvSpPr/>
          <p:nvPr/>
        </p:nvSpPr>
        <p:spPr>
          <a:xfrm>
            <a:off x="3529584" y="4672584"/>
            <a:ext cx="276244" cy="281206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f1"/>
          <p:cNvSpPr/>
          <p:nvPr/>
        </p:nvSpPr>
        <p:spPr>
          <a:xfrm>
            <a:off x="1981200" y="6044184"/>
            <a:ext cx="276244" cy="281206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 rot="8573043">
            <a:off x="3236943" y="487525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punch cover"/>
          <p:cNvGrpSpPr/>
          <p:nvPr/>
        </p:nvGrpSpPr>
        <p:grpSpPr>
          <a:xfrm>
            <a:off x="0" y="1295399"/>
            <a:ext cx="9144000" cy="5410201"/>
            <a:chOff x="0" y="1295399"/>
            <a:chExt cx="9144000" cy="5410201"/>
          </a:xfrm>
        </p:grpSpPr>
        <p:sp>
          <p:nvSpPr>
            <p:cNvPr id="64" name="punchline"/>
            <p:cNvSpPr/>
            <p:nvPr/>
          </p:nvSpPr>
          <p:spPr>
            <a:xfrm>
              <a:off x="0" y="1295399"/>
              <a:ext cx="9144000" cy="5410201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i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14400" y="3505200"/>
              <a:ext cx="7467600" cy="1077218"/>
            </a:xfrm>
            <a:prstGeom prst="rect">
              <a:avLst/>
            </a:prstGeom>
            <a:solidFill>
              <a:srgbClr val="064FBA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prstClr val="white"/>
                  </a:solidFill>
                  <a:latin typeface="Calibri"/>
                </a:rPr>
                <a:t>Per-bank refresh allows accesses to other banks while a bank is refreshing</a:t>
              </a:r>
              <a:endParaRPr lang="en-US" sz="3200" i="1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0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67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Per-Bank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Problem 1</a:t>
            </a:r>
            <a:r>
              <a:rPr lang="en-US" dirty="0" smtClean="0"/>
              <a:t>: Refreshes to different banks are scheduled in a </a:t>
            </a:r>
            <a:r>
              <a:rPr lang="en-US" dirty="0" smtClean="0">
                <a:solidFill>
                  <a:srgbClr val="FF0000"/>
                </a:solidFill>
              </a:rPr>
              <a:t>strict round-robin order </a:t>
            </a:r>
          </a:p>
          <a:p>
            <a:pPr lvl="1"/>
            <a:r>
              <a:rPr lang="en-US" dirty="0" smtClean="0"/>
              <a:t>The static ordering is hardwired into DRAM chips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Refreshes busy banks with many queued requests when other banks are idle</a:t>
            </a:r>
          </a:p>
          <a:p>
            <a:pPr lvl="1"/>
            <a:endParaRPr lang="en-US" dirty="0" smtClean="0"/>
          </a:p>
          <a:p>
            <a:r>
              <a:rPr lang="en-US" u="sng" dirty="0" smtClean="0">
                <a:solidFill>
                  <a:srgbClr val="064FBA"/>
                </a:solidFill>
              </a:rPr>
              <a:t>Key idea</a:t>
            </a:r>
            <a:r>
              <a:rPr lang="en-US" dirty="0" smtClean="0">
                <a:solidFill>
                  <a:srgbClr val="064FBA"/>
                </a:solidFill>
              </a:rPr>
              <a:t>: Schedule per-bank refreshes to idle banks opportunistically in a dynamic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7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Approach: DARP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Access-Refresh Parallelization (DARP)</a:t>
            </a:r>
          </a:p>
          <a:p>
            <a:pPr lvl="1"/>
            <a:r>
              <a:rPr lang="en-US" dirty="0" smtClean="0"/>
              <a:t>An improved scheduling policy for </a:t>
            </a:r>
            <a:r>
              <a:rPr lang="en-US" dirty="0" smtClean="0">
                <a:solidFill>
                  <a:srgbClr val="064FBA"/>
                </a:solidFill>
              </a:rPr>
              <a:t>per-bank refreshes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Exploits </a:t>
            </a:r>
            <a:r>
              <a:rPr lang="en-US" dirty="0" smtClean="0">
                <a:solidFill>
                  <a:srgbClr val="064FBA"/>
                </a:solidFill>
              </a:rPr>
              <a:t>refresh scheduling flexibility</a:t>
            </a:r>
            <a:r>
              <a:rPr lang="en-US" dirty="0" smtClean="0">
                <a:solidFill>
                  <a:srgbClr val="000000"/>
                </a:solidFill>
              </a:rPr>
              <a:t> in DDR DRAM</a:t>
            </a:r>
          </a:p>
          <a:p>
            <a:endParaRPr lang="en-US" dirty="0" smtClean="0"/>
          </a:p>
          <a:p>
            <a:r>
              <a:rPr lang="en-US" u="sng" dirty="0" smtClean="0"/>
              <a:t>Component 1</a:t>
            </a:r>
            <a:r>
              <a:rPr lang="en-US" dirty="0" smtClean="0"/>
              <a:t>: </a:t>
            </a:r>
            <a:r>
              <a:rPr lang="en-US" b="1" dirty="0" smtClean="0"/>
              <a:t>Out-of-order per-bank refresh</a:t>
            </a:r>
          </a:p>
          <a:p>
            <a:pPr lvl="1"/>
            <a:r>
              <a:rPr lang="en-US" dirty="0" smtClean="0"/>
              <a:t>Avoids poor static scheduling decisions</a:t>
            </a:r>
          </a:p>
          <a:p>
            <a:pPr lvl="1"/>
            <a:r>
              <a:rPr lang="en-US" dirty="0" smtClean="0"/>
              <a:t>Dynamically issues per-bank refreshes to idle banks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u="sng" dirty="0" smtClean="0"/>
              <a:t>Component 2</a:t>
            </a:r>
            <a:r>
              <a:rPr lang="en-US" dirty="0" smtClean="0"/>
              <a:t>: </a:t>
            </a:r>
            <a:r>
              <a:rPr lang="en-US" b="1" dirty="0" smtClean="0"/>
              <a:t>Write-Refresh Parallelization</a:t>
            </a:r>
          </a:p>
          <a:p>
            <a:pPr lvl="1"/>
            <a:r>
              <a:rPr lang="en-US" dirty="0" smtClean="0"/>
              <a:t>Avoids refresh interference on latency-critical reads</a:t>
            </a:r>
          </a:p>
          <a:p>
            <a:pPr lvl="1"/>
            <a:r>
              <a:rPr lang="en-US" dirty="0" smtClean="0"/>
              <a:t>Parallelizes refreshes with </a:t>
            </a:r>
            <a:r>
              <a:rPr lang="en-US" b="1" dirty="0" smtClean="0"/>
              <a:t>a batch of writes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Myriad Pro"/>
              </a:rPr>
              <a:pPr/>
              <a:t>91</a:t>
            </a:fld>
            <a:endParaRPr lang="en-US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14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</a:t>
            </a:r>
            <a:r>
              <a:rPr lang="en-US" dirty="0" smtClean="0"/>
              <a:t>Per-Bank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Problem 2</a:t>
            </a:r>
            <a:r>
              <a:rPr lang="en-US" dirty="0" smtClean="0"/>
              <a:t>: Banks that are being refreshed cannot concurrently serve memory requests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3924" y="4319806"/>
            <a:ext cx="71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Time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timeline"/>
          <p:cNvCxnSpPr/>
          <p:nvPr/>
        </p:nvCxnSpPr>
        <p:spPr>
          <a:xfrm flipV="1">
            <a:off x="609600" y="4268494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RAM"/>
          <p:cNvSpPr/>
          <p:nvPr/>
        </p:nvSpPr>
        <p:spPr>
          <a:xfrm>
            <a:off x="5181600" y="3581400"/>
            <a:ext cx="3277723" cy="1295400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 0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f1"/>
          <p:cNvSpPr/>
          <p:nvPr/>
        </p:nvSpPr>
        <p:spPr>
          <a:xfrm>
            <a:off x="3429000" y="4114800"/>
            <a:ext cx="533400" cy="2812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RD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6036" y="3124200"/>
            <a:ext cx="2964964" cy="990600"/>
            <a:chOff x="1226036" y="3657600"/>
            <a:chExt cx="2964964" cy="990600"/>
          </a:xfrm>
        </p:grpSpPr>
        <p:sp>
          <p:nvSpPr>
            <p:cNvPr id="31" name="TextBox 30"/>
            <p:cNvSpPr txBox="1"/>
            <p:nvPr/>
          </p:nvSpPr>
          <p:spPr>
            <a:xfrm>
              <a:off x="1226036" y="3657600"/>
              <a:ext cx="296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/>
                </a:rPr>
                <a:t>Delayed by refresh</a:t>
              </a:r>
              <a:endParaRPr lang="en-US" sz="2800" b="1" dirty="0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32" name="Curved Connector 31"/>
            <p:cNvCxnSpPr/>
            <p:nvPr/>
          </p:nvCxnSpPr>
          <p:spPr>
            <a:xfrm rot="16200000" flipH="1">
              <a:off x="2933700" y="4152900"/>
              <a:ext cx="533400" cy="457200"/>
            </a:xfrm>
            <a:prstGeom prst="curvedConnector3">
              <a:avLst>
                <a:gd name="adj1" fmla="val 30866"/>
              </a:avLst>
            </a:prstGeom>
            <a:ln w="5715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90600" y="3581402"/>
            <a:ext cx="7467600" cy="1295402"/>
            <a:chOff x="990600" y="3581402"/>
            <a:chExt cx="7467600" cy="1295402"/>
          </a:xfrm>
        </p:grpSpPr>
        <p:sp>
          <p:nvSpPr>
            <p:cNvPr id="28" name="ref1"/>
            <p:cNvSpPr/>
            <p:nvPr/>
          </p:nvSpPr>
          <p:spPr>
            <a:xfrm>
              <a:off x="990600" y="4114800"/>
              <a:ext cx="2334768" cy="281206"/>
            </a:xfrm>
            <a:prstGeom prst="roundRect">
              <a:avLst/>
            </a:prstGeom>
            <a:solidFill>
              <a:srgbClr val="FF8C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Per-</a:t>
              </a: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B</a:t>
              </a:r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ank Refresh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180477" y="3581402"/>
              <a:ext cx="3277723" cy="1295402"/>
              <a:chOff x="5334000" y="3745137"/>
              <a:chExt cx="3277723" cy="1252003"/>
            </a:xfrm>
          </p:grpSpPr>
          <p:sp>
            <p:nvSpPr>
              <p:cNvPr id="40" name="DRAM"/>
              <p:cNvSpPr/>
              <p:nvPr/>
            </p:nvSpPr>
            <p:spPr>
              <a:xfrm>
                <a:off x="5334000" y="3745137"/>
                <a:ext cx="3277723" cy="1252003"/>
              </a:xfrm>
              <a:prstGeom prst="roundRect">
                <a:avLst>
                  <a:gd name="adj" fmla="val 5494"/>
                </a:avLst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new lock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9723" y="3892431"/>
                <a:ext cx="684674" cy="6846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89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</a:t>
            </a:r>
            <a:r>
              <a:rPr lang="en-US" dirty="0" smtClean="0"/>
              <a:t>Per-Bank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Problem 2</a:t>
            </a:r>
            <a:r>
              <a:rPr lang="en-US" dirty="0" smtClean="0"/>
              <a:t>: Refreshing banks cannot concurrently serve memory requests</a:t>
            </a:r>
            <a:endParaRPr lang="en-US" dirty="0"/>
          </a:p>
          <a:p>
            <a:r>
              <a:rPr lang="en-US" u="sng" dirty="0" smtClean="0">
                <a:solidFill>
                  <a:srgbClr val="064FBA"/>
                </a:solidFill>
              </a:rPr>
              <a:t>Key idea</a:t>
            </a:r>
            <a:r>
              <a:rPr lang="en-US" dirty="0" smtClean="0">
                <a:solidFill>
                  <a:srgbClr val="064FBA"/>
                </a:solidFill>
              </a:rPr>
              <a:t>: Exploit </a:t>
            </a:r>
            <a:r>
              <a:rPr lang="en-US" b="1" dirty="0" smtClean="0">
                <a:solidFill>
                  <a:srgbClr val="064FBA"/>
                </a:solidFill>
              </a:rPr>
              <a:t>subarrays</a:t>
            </a:r>
            <a:r>
              <a:rPr lang="en-US" dirty="0" smtClean="0">
                <a:solidFill>
                  <a:srgbClr val="064FBA"/>
                </a:solidFill>
              </a:rPr>
              <a:t> within a bank to parallelize refreshes and accesses across </a:t>
            </a:r>
            <a:r>
              <a:rPr lang="en-US" b="1" dirty="0" smtClean="0">
                <a:solidFill>
                  <a:srgbClr val="064FBA"/>
                </a:solidFill>
              </a:rPr>
              <a:t>subarrays</a:t>
            </a:r>
            <a:endParaRPr lang="en-US" b="1" dirty="0">
              <a:solidFill>
                <a:srgbClr val="064FB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3924" y="3962400"/>
            <a:ext cx="71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Time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timeline"/>
          <p:cNvCxnSpPr/>
          <p:nvPr/>
        </p:nvCxnSpPr>
        <p:spPr>
          <a:xfrm flipV="1">
            <a:off x="609600" y="3963694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RAM"/>
          <p:cNvSpPr/>
          <p:nvPr/>
        </p:nvSpPr>
        <p:spPr>
          <a:xfrm>
            <a:off x="5181600" y="3581400"/>
            <a:ext cx="3277723" cy="1295400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 0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81600" y="3581400"/>
            <a:ext cx="3277723" cy="1295400"/>
            <a:chOff x="4419600" y="4038600"/>
            <a:chExt cx="3277723" cy="457200"/>
          </a:xfrm>
        </p:grpSpPr>
        <p:sp>
          <p:nvSpPr>
            <p:cNvPr id="19" name="DRAM"/>
            <p:cNvSpPr/>
            <p:nvPr/>
          </p:nvSpPr>
          <p:spPr>
            <a:xfrm>
              <a:off x="4419600" y="4038600"/>
              <a:ext cx="3277723" cy="228600"/>
            </a:xfrm>
            <a:prstGeom prst="roundRect">
              <a:avLst>
                <a:gd name="adj" fmla="val 5494"/>
              </a:avLst>
            </a:prstGeom>
            <a:solidFill>
              <a:srgbClr val="064FBA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 smtClean="0">
                  <a:solidFill>
                    <a:prstClr val="white"/>
                  </a:solidFill>
                  <a:latin typeface="Calibri"/>
                </a:rPr>
                <a:t>Subarray 1</a:t>
              </a:r>
              <a:endParaRPr lang="en-US" sz="3200" b="1" i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DRAM"/>
            <p:cNvSpPr/>
            <p:nvPr/>
          </p:nvSpPr>
          <p:spPr>
            <a:xfrm>
              <a:off x="4419600" y="4267200"/>
              <a:ext cx="3277723" cy="228600"/>
            </a:xfrm>
            <a:prstGeom prst="roundRect">
              <a:avLst>
                <a:gd name="adj" fmla="val 5494"/>
              </a:avLst>
            </a:prstGeom>
            <a:solidFill>
              <a:srgbClr val="064FBA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 smtClean="0">
                  <a:solidFill>
                    <a:prstClr val="white"/>
                  </a:solidFill>
                  <a:latin typeface="Calibri"/>
                </a:rPr>
                <a:t>Subarray 0</a:t>
              </a:r>
              <a:endParaRPr lang="en-US" sz="3200" b="1" i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0" name="ref1"/>
          <p:cNvSpPr/>
          <p:nvPr/>
        </p:nvSpPr>
        <p:spPr>
          <a:xfrm>
            <a:off x="2133600" y="3810000"/>
            <a:ext cx="533400" cy="2812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RD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1600" y="4190993"/>
            <a:ext cx="3352800" cy="708406"/>
            <a:chOff x="5335123" y="4334314"/>
            <a:chExt cx="3352800" cy="684674"/>
          </a:xfrm>
        </p:grpSpPr>
        <p:sp>
          <p:nvSpPr>
            <p:cNvPr id="14" name="DRAM"/>
            <p:cNvSpPr/>
            <p:nvPr/>
          </p:nvSpPr>
          <p:spPr>
            <a:xfrm>
              <a:off x="5335123" y="4369672"/>
              <a:ext cx="3277723" cy="627474"/>
            </a:xfrm>
            <a:prstGeom prst="roundRect">
              <a:avLst>
                <a:gd name="adj" fmla="val 5494"/>
              </a:avLst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new lock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249" y="4334314"/>
              <a:ext cx="684674" cy="684674"/>
            </a:xfrm>
            <a:prstGeom prst="rect">
              <a:avLst/>
            </a:prstGeom>
          </p:spPr>
        </p:pic>
      </p:grpSp>
      <p:cxnSp>
        <p:nvCxnSpPr>
          <p:cNvPr id="17" name="timeline"/>
          <p:cNvCxnSpPr/>
          <p:nvPr/>
        </p:nvCxnSpPr>
        <p:spPr>
          <a:xfrm flipV="1">
            <a:off x="609600" y="4577778"/>
            <a:ext cx="4114800" cy="7949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f1"/>
          <p:cNvSpPr/>
          <p:nvPr/>
        </p:nvSpPr>
        <p:spPr>
          <a:xfrm>
            <a:off x="990600" y="4424084"/>
            <a:ext cx="2334768" cy="281206"/>
          </a:xfrm>
          <a:prstGeom prst="roundRect">
            <a:avLst/>
          </a:prstGeom>
          <a:solidFill>
            <a:srgbClr val="FF8C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Subarray Refresh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4268494"/>
            <a:ext cx="4495800" cy="451422"/>
            <a:chOff x="609600" y="4268494"/>
            <a:chExt cx="4495800" cy="451422"/>
          </a:xfrm>
        </p:grpSpPr>
        <p:sp>
          <p:nvSpPr>
            <p:cNvPr id="22" name="TextBox 21"/>
            <p:cNvSpPr txBox="1"/>
            <p:nvPr/>
          </p:nvSpPr>
          <p:spPr>
            <a:xfrm>
              <a:off x="4393924" y="4319806"/>
              <a:ext cx="711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Time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timeline"/>
            <p:cNvCxnSpPr/>
            <p:nvPr/>
          </p:nvCxnSpPr>
          <p:spPr>
            <a:xfrm flipV="1">
              <a:off x="609600" y="4268494"/>
              <a:ext cx="4114800" cy="7949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600200" y="3733800"/>
            <a:ext cx="1677330" cy="2209800"/>
            <a:chOff x="1600200" y="3733800"/>
            <a:chExt cx="1677330" cy="220980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667001" y="3733800"/>
              <a:ext cx="0" cy="1676400"/>
            </a:xfrm>
            <a:prstGeom prst="line">
              <a:avLst/>
            </a:prstGeom>
            <a:ln w="38100" cmpd="sng">
              <a:solidFill>
                <a:srgbClr val="77933C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133600" y="3733800"/>
              <a:ext cx="0" cy="1676400"/>
            </a:xfrm>
            <a:prstGeom prst="line">
              <a:avLst/>
            </a:prstGeom>
            <a:ln w="38100" cmpd="sng">
              <a:solidFill>
                <a:srgbClr val="77933C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00200" y="5420380"/>
              <a:ext cx="1677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9BBB59">
                      <a:lumMod val="75000"/>
                    </a:srgbClr>
                  </a:solidFill>
                  <a:latin typeface="Calibri"/>
                </a:rPr>
                <a:t>Parallelize</a:t>
              </a:r>
              <a:endParaRPr lang="en-US" sz="2800" b="1" dirty="0">
                <a:solidFill>
                  <a:srgbClr val="9BBB59">
                    <a:lumMod val="75000"/>
                  </a:srgb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5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1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71180"/>
            <a:ext cx="8534400" cy="15820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r>
              <a:rPr lang="en-US" sz="2400" b="1" u="sng" dirty="0" smtClean="0"/>
              <a:t>100 workloads</a:t>
            </a:r>
            <a:r>
              <a:rPr lang="en-US" sz="2400" dirty="0" smtClean="0"/>
              <a:t>: </a:t>
            </a:r>
            <a:r>
              <a:rPr lang="en-US" sz="2000" dirty="0" smtClean="0"/>
              <a:t>SPEC </a:t>
            </a:r>
            <a:r>
              <a:rPr lang="en-US" sz="2000" dirty="0"/>
              <a:t>CPU2006, STREAM, TPC-C/H, random </a:t>
            </a:r>
            <a:r>
              <a:rPr lang="en-US" sz="2000" dirty="0" smtClean="0"/>
              <a:t>access</a:t>
            </a:r>
            <a:endParaRPr lang="en-US" sz="1800" dirty="0"/>
          </a:p>
          <a:p>
            <a:r>
              <a:rPr lang="en-US" sz="2400" b="1" u="sng" dirty="0"/>
              <a:t>System performance </a:t>
            </a:r>
            <a:r>
              <a:rPr lang="en-US" sz="2400" b="1" u="sng" dirty="0" smtClean="0"/>
              <a:t>metric</a:t>
            </a:r>
            <a:r>
              <a:rPr lang="en-US" sz="2400" dirty="0" smtClean="0"/>
              <a:t>: </a:t>
            </a:r>
            <a:r>
              <a:rPr lang="en-US" sz="2400" i="1" dirty="0" smtClean="0"/>
              <a:t>Weighted speedup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676400"/>
            <a:ext cx="145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DDR3 Rank</a:t>
            </a:r>
            <a:endParaRPr lang="en-US" sz="2000" b="1" i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883" y="1219200"/>
            <a:ext cx="332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Simulator configurations</a:t>
            </a:r>
            <a:endParaRPr lang="en-US" sz="2400" b="1" u="sng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1731" y="1281764"/>
            <a:ext cx="7097519" cy="3899836"/>
            <a:chOff x="671731" y="1175557"/>
            <a:chExt cx="7097519" cy="3899836"/>
          </a:xfrm>
        </p:grpSpPr>
        <p:sp>
          <p:nvSpPr>
            <p:cNvPr id="5" name="R"/>
            <p:cNvSpPr/>
            <p:nvPr/>
          </p:nvSpPr>
          <p:spPr>
            <a:xfrm>
              <a:off x="752268" y="1722602"/>
              <a:ext cx="2295732" cy="2725679"/>
            </a:xfrm>
            <a:prstGeom prst="roundRect">
              <a:avLst>
                <a:gd name="adj" fmla="val 61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"/>
            <p:cNvSpPr/>
            <p:nvPr/>
          </p:nvSpPr>
          <p:spPr>
            <a:xfrm rot="16200000">
              <a:off x="2072450" y="2088544"/>
              <a:ext cx="1338349" cy="606449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Memory Controller</a:t>
              </a:r>
              <a:endParaRPr lang="en-US" sz="20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"/>
            <p:cNvSpPr/>
            <p:nvPr/>
          </p:nvSpPr>
          <p:spPr>
            <a:xfrm>
              <a:off x="671731" y="2868549"/>
              <a:ext cx="1798337" cy="388936"/>
            </a:xfrm>
            <a:prstGeom prst="roundRect">
              <a:avLst>
                <a:gd name="adj" fmla="val 549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8-core</a:t>
              </a:r>
              <a:b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processor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3124200" y="2027393"/>
              <a:ext cx="1743074" cy="685798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"/>
            <p:cNvSpPr/>
            <p:nvPr/>
          </p:nvSpPr>
          <p:spPr>
            <a:xfrm rot="16200000">
              <a:off x="2046385" y="3449817"/>
              <a:ext cx="1387329" cy="609599"/>
            </a:xfrm>
            <a:prstGeom prst="roundRect">
              <a:avLst>
                <a:gd name="adj" fmla="val 54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Memory Controller</a:t>
              </a:r>
              <a:endParaRPr lang="en-US" sz="2000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6" name="DRAM"/>
            <p:cNvGrpSpPr/>
            <p:nvPr/>
          </p:nvGrpSpPr>
          <p:grpSpPr>
            <a:xfrm>
              <a:off x="5029200" y="1322983"/>
              <a:ext cx="990600" cy="1758442"/>
              <a:chOff x="4723269" y="2353890"/>
              <a:chExt cx="3277726" cy="1758442"/>
            </a:xfrm>
          </p:grpSpPr>
          <p:sp>
            <p:nvSpPr>
              <p:cNvPr id="27" name="DRAM"/>
              <p:cNvSpPr/>
              <p:nvPr/>
            </p:nvSpPr>
            <p:spPr>
              <a:xfrm>
                <a:off x="4723272" y="2353890"/>
                <a:ext cx="3277723" cy="175484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DRAM"/>
              <p:cNvSpPr/>
              <p:nvPr/>
            </p:nvSpPr>
            <p:spPr>
              <a:xfrm>
                <a:off x="4723272" y="235389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smtClean="0">
                    <a:solidFill>
                      <a:prstClr val="black"/>
                    </a:solidFill>
                    <a:latin typeface="Calibri"/>
                  </a:rPr>
                  <a:t>Bank 7</a:t>
                </a:r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DRAM"/>
              <p:cNvSpPr/>
              <p:nvPr/>
            </p:nvSpPr>
            <p:spPr>
              <a:xfrm>
                <a:off x="4723269" y="2792399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DRAM"/>
              <p:cNvSpPr/>
              <p:nvPr/>
            </p:nvSpPr>
            <p:spPr>
              <a:xfrm>
                <a:off x="4723272" y="3230908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smtClean="0">
                    <a:solidFill>
                      <a:prstClr val="black"/>
                    </a:solidFill>
                    <a:latin typeface="Calibri"/>
                  </a:rPr>
                  <a:t>Bank 1</a:t>
                </a:r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DRAM"/>
              <p:cNvSpPr/>
              <p:nvPr/>
            </p:nvSpPr>
            <p:spPr>
              <a:xfrm>
                <a:off x="4723269" y="367342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smtClean="0">
                    <a:solidFill>
                      <a:prstClr val="black"/>
                    </a:solidFill>
                    <a:latin typeface="Calibri"/>
                  </a:rPr>
                  <a:t>Bank 0</a:t>
                </a:r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5400000">
                <a:off x="6827251" y="2515194"/>
                <a:ext cx="343364" cy="99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…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" name="DRAM"/>
            <p:cNvGrpSpPr/>
            <p:nvPr/>
          </p:nvGrpSpPr>
          <p:grpSpPr>
            <a:xfrm>
              <a:off x="6778649" y="1320780"/>
              <a:ext cx="990600" cy="1758442"/>
              <a:chOff x="4723269" y="2353890"/>
              <a:chExt cx="3277726" cy="1758442"/>
            </a:xfrm>
          </p:grpSpPr>
          <p:sp>
            <p:nvSpPr>
              <p:cNvPr id="48" name="DRAM"/>
              <p:cNvSpPr/>
              <p:nvPr/>
            </p:nvSpPr>
            <p:spPr>
              <a:xfrm>
                <a:off x="4723272" y="2353890"/>
                <a:ext cx="3277723" cy="175484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DRAM"/>
              <p:cNvSpPr/>
              <p:nvPr/>
            </p:nvSpPr>
            <p:spPr>
              <a:xfrm>
                <a:off x="4723272" y="235389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DRAM"/>
              <p:cNvSpPr/>
              <p:nvPr/>
            </p:nvSpPr>
            <p:spPr>
              <a:xfrm>
                <a:off x="4723269" y="2792399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DRAM"/>
              <p:cNvSpPr/>
              <p:nvPr/>
            </p:nvSpPr>
            <p:spPr>
              <a:xfrm>
                <a:off x="4723272" y="3230908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DRAM"/>
              <p:cNvSpPr/>
              <p:nvPr/>
            </p:nvSpPr>
            <p:spPr>
              <a:xfrm>
                <a:off x="4723269" y="367342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6050279" y="2470189"/>
              <a:ext cx="728371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Left-Right Arrow 54"/>
            <p:cNvSpPr/>
            <p:nvPr/>
          </p:nvSpPr>
          <p:spPr>
            <a:xfrm>
              <a:off x="3125061" y="3437091"/>
              <a:ext cx="1743074" cy="685798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6" name="DRAM"/>
            <p:cNvGrpSpPr/>
            <p:nvPr/>
          </p:nvGrpSpPr>
          <p:grpSpPr>
            <a:xfrm>
              <a:off x="5029200" y="3316951"/>
              <a:ext cx="990600" cy="1758442"/>
              <a:chOff x="4723269" y="2353890"/>
              <a:chExt cx="3277726" cy="1758442"/>
            </a:xfrm>
          </p:grpSpPr>
          <p:sp>
            <p:nvSpPr>
              <p:cNvPr id="60" name="DRAM"/>
              <p:cNvSpPr/>
              <p:nvPr/>
            </p:nvSpPr>
            <p:spPr>
              <a:xfrm>
                <a:off x="4723272" y="2353890"/>
                <a:ext cx="3277723" cy="175484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DRAM"/>
              <p:cNvSpPr/>
              <p:nvPr/>
            </p:nvSpPr>
            <p:spPr>
              <a:xfrm>
                <a:off x="4723272" y="235389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DRAM"/>
              <p:cNvSpPr/>
              <p:nvPr/>
            </p:nvSpPr>
            <p:spPr>
              <a:xfrm>
                <a:off x="4723269" y="2792399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DRAM"/>
              <p:cNvSpPr/>
              <p:nvPr/>
            </p:nvSpPr>
            <p:spPr>
              <a:xfrm>
                <a:off x="4723272" y="3230908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DRAM"/>
              <p:cNvSpPr/>
              <p:nvPr/>
            </p:nvSpPr>
            <p:spPr>
              <a:xfrm>
                <a:off x="4723269" y="367342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6" name="DRAM"/>
            <p:cNvGrpSpPr/>
            <p:nvPr/>
          </p:nvGrpSpPr>
          <p:grpSpPr>
            <a:xfrm>
              <a:off x="6778650" y="3314748"/>
              <a:ext cx="990600" cy="1758442"/>
              <a:chOff x="4723269" y="2353890"/>
              <a:chExt cx="3277726" cy="1758442"/>
            </a:xfrm>
          </p:grpSpPr>
          <p:sp>
            <p:nvSpPr>
              <p:cNvPr id="67" name="DRAM"/>
              <p:cNvSpPr/>
              <p:nvPr/>
            </p:nvSpPr>
            <p:spPr>
              <a:xfrm>
                <a:off x="4723272" y="2353890"/>
                <a:ext cx="3277723" cy="175484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DRAM"/>
              <p:cNvSpPr/>
              <p:nvPr/>
            </p:nvSpPr>
            <p:spPr>
              <a:xfrm>
                <a:off x="4723272" y="235389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DRAM"/>
              <p:cNvSpPr/>
              <p:nvPr/>
            </p:nvSpPr>
            <p:spPr>
              <a:xfrm>
                <a:off x="4723269" y="2792399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DRAM"/>
              <p:cNvSpPr/>
              <p:nvPr/>
            </p:nvSpPr>
            <p:spPr>
              <a:xfrm>
                <a:off x="4723272" y="3230908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DRAM"/>
              <p:cNvSpPr/>
              <p:nvPr/>
            </p:nvSpPr>
            <p:spPr>
              <a:xfrm>
                <a:off x="4723269" y="3673420"/>
                <a:ext cx="3277723" cy="438912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6050279" y="4041474"/>
              <a:ext cx="728371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76800" y="1175557"/>
              <a:ext cx="1321183" cy="2039230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R"/>
          <p:cNvSpPr/>
          <p:nvPr/>
        </p:nvSpPr>
        <p:spPr>
          <a:xfrm>
            <a:off x="1143000" y="4648200"/>
            <a:ext cx="2743200" cy="388936"/>
          </a:xfrm>
          <a:prstGeom prst="roundRect">
            <a:avLst>
              <a:gd name="adj" fmla="val 54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L1 $: 32KB</a:t>
            </a:r>
          </a:p>
          <a:p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L2 $: 512KB/core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3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All-bank refresh </a:t>
            </a:r>
            <a:r>
              <a:rPr lang="en-US" dirty="0" smtClean="0"/>
              <a:t>[DDR3, LPDDR3, …]</a:t>
            </a:r>
          </a:p>
          <a:p>
            <a:endParaRPr lang="en-US" dirty="0" smtClean="0"/>
          </a:p>
          <a:p>
            <a:r>
              <a:rPr lang="en-US" b="1" dirty="0" smtClean="0"/>
              <a:t>Per-bank refresh </a:t>
            </a:r>
            <a:r>
              <a:rPr lang="en-US" dirty="0" smtClean="0"/>
              <a:t>[LPDDR3]</a:t>
            </a:r>
          </a:p>
          <a:p>
            <a:endParaRPr lang="en-US" dirty="0" smtClean="0"/>
          </a:p>
          <a:p>
            <a:r>
              <a:rPr lang="en-US" b="1" dirty="0" smtClean="0"/>
              <a:t>Elastic refresh </a:t>
            </a:r>
            <a:r>
              <a:rPr lang="en-US" dirty="0" smtClean="0"/>
              <a:t>[</a:t>
            </a:r>
            <a:r>
              <a:rPr lang="en-US" dirty="0" err="1" smtClean="0"/>
              <a:t>Stuecheli</a:t>
            </a:r>
            <a:r>
              <a:rPr lang="en-US" dirty="0" smtClean="0"/>
              <a:t> et al., MICRO ‘10]:</a:t>
            </a:r>
          </a:p>
          <a:p>
            <a:pPr lvl="1"/>
            <a:r>
              <a:rPr lang="en-US" dirty="0" smtClean="0"/>
              <a:t>Postpones refreshes by a time delay based on the predicted rank idle time to avoid interference on memory requests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to schedule all-bank refreshes without exploiting per-bank refreshes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Cannot parallelize refreshes and accesses within a rank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Ideal (</a:t>
            </a:r>
            <a:r>
              <a:rPr lang="en-US" b="1" dirty="0"/>
              <a:t>n</a:t>
            </a:r>
            <a:r>
              <a:rPr lang="en-US" b="1" dirty="0" smtClean="0"/>
              <a:t>o refresh)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647551"/>
              </p:ext>
            </p:extLst>
          </p:nvPr>
        </p:nvGraphicFramePr>
        <p:xfrm>
          <a:off x="381000" y="1023945"/>
          <a:ext cx="8534400" cy="481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DS"/>
          <p:cNvGrpSpPr/>
          <p:nvPr/>
        </p:nvGrpSpPr>
        <p:grpSpPr>
          <a:xfrm>
            <a:off x="2438400" y="1084560"/>
            <a:ext cx="4545125" cy="461665"/>
            <a:chOff x="2438400" y="1154668"/>
            <a:chExt cx="4545125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438400" y="11546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7.9%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1154668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12.3%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1154668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20.2%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33400" y="5410200"/>
            <a:ext cx="7854167" cy="869950"/>
          </a:xfrm>
          <a:prstGeom prst="roundRect">
            <a:avLst>
              <a:gd name="adj" fmla="val 0"/>
            </a:avLst>
          </a:prstGeom>
          <a:solidFill>
            <a:srgbClr val="064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sz="2800" i="1" dirty="0" smtClean="0">
                <a:solidFill>
                  <a:prstClr val="white"/>
                </a:solidFill>
                <a:latin typeface="Calibri"/>
              </a:rPr>
              <a:t>. Both DARP &amp; SARP provide performance gains and combining them (DSARP) improves even more</a:t>
            </a:r>
            <a:endParaRPr lang="en-US" sz="28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5410200"/>
            <a:ext cx="7848600" cy="869950"/>
          </a:xfrm>
          <a:prstGeom prst="roundRect">
            <a:avLst>
              <a:gd name="adj" fmla="val 0"/>
            </a:avLst>
          </a:prstGeom>
          <a:solidFill>
            <a:srgbClr val="064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>
                <a:solidFill>
                  <a:prstClr val="white"/>
                </a:solidFill>
                <a:latin typeface="Calibri"/>
              </a:rPr>
              <a:t>2</a:t>
            </a:r>
            <a:r>
              <a:rPr lang="en-US" sz="2600" i="1" dirty="0" smtClean="0">
                <a:solidFill>
                  <a:prstClr val="white"/>
                </a:solidFill>
                <a:latin typeface="Calibri"/>
              </a:rPr>
              <a:t>. Consistent </a:t>
            </a:r>
            <a:r>
              <a:rPr lang="en-US" sz="2600" i="1" dirty="0">
                <a:solidFill>
                  <a:prstClr val="white"/>
                </a:solidFill>
                <a:latin typeface="Calibri"/>
              </a:rPr>
              <a:t>system performance </a:t>
            </a:r>
            <a:r>
              <a:rPr lang="en-US" sz="2600" i="1" dirty="0" smtClean="0">
                <a:solidFill>
                  <a:prstClr val="white"/>
                </a:solidFill>
                <a:latin typeface="Calibri"/>
              </a:rPr>
              <a:t>improvement across DRAM densities (</a:t>
            </a:r>
            <a:r>
              <a:rPr lang="en-US" sz="2600" i="1" dirty="0">
                <a:solidFill>
                  <a:prstClr val="white"/>
                </a:solidFill>
                <a:latin typeface="Calibri"/>
              </a:rPr>
              <a:t>within </a:t>
            </a:r>
            <a:r>
              <a:rPr lang="en-US" sz="2600" b="1" i="1" dirty="0">
                <a:solidFill>
                  <a:prstClr val="white"/>
                </a:solidFill>
                <a:latin typeface="Calibri"/>
              </a:rPr>
              <a:t>0.9%, 1.2%, and 3.8% </a:t>
            </a:r>
            <a:r>
              <a:rPr lang="en-US" sz="2600" i="1" dirty="0">
                <a:solidFill>
                  <a:prstClr val="white"/>
                </a:solidFill>
                <a:latin typeface="Calibri"/>
              </a:rPr>
              <a:t>of ideal)</a:t>
            </a:r>
          </a:p>
        </p:txBody>
      </p:sp>
    </p:spTree>
    <p:extLst>
      <p:ext uri="{BB962C8B-B14F-4D97-AF65-F5344CB8AC3E}">
        <p14:creationId xmlns:p14="http://schemas.microsoft.com/office/powerpoint/2010/main" val="124269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series"/>
        </p:bldSub>
      </p:bldGraphic>
      <p:bldP spid="15" grpId="0" animBg="1"/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DS"/>
          <p:cNvGrpSpPr/>
          <p:nvPr/>
        </p:nvGrpSpPr>
        <p:grpSpPr>
          <a:xfrm>
            <a:off x="2590800" y="1367135"/>
            <a:ext cx="4495800" cy="690265"/>
            <a:chOff x="2438400" y="1302603"/>
            <a:chExt cx="4495800" cy="690265"/>
          </a:xfrm>
        </p:grpSpPr>
        <p:sp>
          <p:nvSpPr>
            <p:cNvPr id="7" name="TextBox 6"/>
            <p:cNvSpPr txBox="1"/>
            <p:nvPr/>
          </p:nvSpPr>
          <p:spPr>
            <a:xfrm>
              <a:off x="2438400" y="153120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3.0%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98769" y="13832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5.2%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7569" y="130260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79646"/>
                  </a:solidFill>
                  <a:latin typeface="Calibri"/>
                </a:rPr>
                <a:t>9.0%</a:t>
              </a:r>
              <a:endParaRPr lang="en-US" sz="2400" dirty="0">
                <a:solidFill>
                  <a:srgbClr val="F79646"/>
                </a:solidFill>
                <a:latin typeface="Calibri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90600" y="5607050"/>
            <a:ext cx="7086600" cy="717550"/>
          </a:xfrm>
          <a:prstGeom prst="roundRect">
            <a:avLst>
              <a:gd name="adj" fmla="val 0"/>
            </a:avLst>
          </a:prstGeom>
          <a:solidFill>
            <a:srgbClr val="064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prstClr val="white"/>
                </a:solidFill>
                <a:latin typeface="Calibri"/>
              </a:rPr>
              <a:t>Consistent reduction on energy consumption</a:t>
            </a:r>
            <a:endParaRPr lang="en-US" sz="2800" i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2060"/>
              </p:ext>
            </p:extLst>
          </p:nvPr>
        </p:nvGraphicFramePr>
        <p:xfrm>
          <a:off x="533400" y="1219200"/>
          <a:ext cx="8068397" cy="481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62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Another Talk: NAND Flash Scaling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Error Patterns in MLC NAND Flash Memory: Measurement, Characterization, and </a:t>
            </a:r>
            <a:r>
              <a:rPr lang="en-US" sz="2200" dirty="0" smtClean="0">
                <a:solidFill>
                  <a:srgbClr val="0000FF"/>
                </a:solidFill>
              </a:rPr>
              <a:t>Analysis</a:t>
            </a:r>
            <a:r>
              <a:rPr lang="en-US" sz="2200" dirty="0" smtClean="0"/>
              <a:t>,</a:t>
            </a:r>
            <a:r>
              <a:rPr lang="en-US" sz="2200" dirty="0"/>
              <a:t>” DATE 2012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Flash Correct-and-Refresh: Retention-Aware Error Management for Increased Flash Memory </a:t>
            </a:r>
            <a:r>
              <a:rPr lang="en-US" sz="2200" dirty="0" smtClean="0">
                <a:solidFill>
                  <a:srgbClr val="0000FF"/>
                </a:solidFill>
              </a:rPr>
              <a:t>Lifetime</a:t>
            </a:r>
            <a:r>
              <a:rPr lang="en-US" sz="2200" dirty="0" smtClean="0"/>
              <a:t>,” ICCD 2012.</a:t>
            </a:r>
          </a:p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Threshold Voltage Distribution in MLC NAND Flash Memory: Characterization, Analysis and </a:t>
            </a:r>
            <a:r>
              <a:rPr lang="en-US" sz="2200" dirty="0" smtClean="0">
                <a:solidFill>
                  <a:srgbClr val="0000FF"/>
                </a:solidFill>
              </a:rPr>
              <a:t>Modeling</a:t>
            </a:r>
            <a:r>
              <a:rPr lang="en-US" sz="2200" dirty="0" smtClean="0"/>
              <a:t>,” DATE 2013.</a:t>
            </a:r>
          </a:p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Error Analysis and Retention-Aware Error Management for NAND Flash </a:t>
            </a:r>
            <a:r>
              <a:rPr lang="en-US" sz="2200" dirty="0" smtClean="0">
                <a:solidFill>
                  <a:srgbClr val="0000FF"/>
                </a:solidFill>
              </a:rPr>
              <a:t>Memory</a:t>
            </a:r>
            <a:r>
              <a:rPr lang="en-US" sz="2200" dirty="0" smtClean="0"/>
              <a:t>,” Intel Tech Journal 2013.</a:t>
            </a:r>
          </a:p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Program Interference in MLC NAND Flash Memory: Characterization, Modeling, and </a:t>
            </a:r>
            <a:r>
              <a:rPr lang="en-US" sz="2200" dirty="0" smtClean="0">
                <a:solidFill>
                  <a:srgbClr val="0000FF"/>
                </a:solidFill>
              </a:rPr>
              <a:t>Mitigation</a:t>
            </a:r>
            <a:r>
              <a:rPr lang="en-US" sz="2200" dirty="0" smtClean="0"/>
              <a:t>,” ICCD 2013.</a:t>
            </a:r>
          </a:p>
          <a:p>
            <a:r>
              <a:rPr lang="en-US" sz="2200" dirty="0" err="1" smtClean="0"/>
              <a:t>Cai</a:t>
            </a:r>
            <a:r>
              <a:rPr lang="en-US" sz="2200" dirty="0"/>
              <a:t>+, “</a:t>
            </a:r>
            <a:r>
              <a:rPr lang="en-US" sz="2200" dirty="0">
                <a:solidFill>
                  <a:srgbClr val="0000FF"/>
                </a:solidFill>
              </a:rPr>
              <a:t>Neighbor-Cell Assisted Error Correction for MLC NAND Flash </a:t>
            </a:r>
            <a:r>
              <a:rPr lang="en-US" sz="2200" dirty="0" smtClean="0">
                <a:solidFill>
                  <a:srgbClr val="0000FF"/>
                </a:solidFill>
              </a:rPr>
              <a:t>Memories</a:t>
            </a:r>
            <a:r>
              <a:rPr lang="en-US" sz="2200" dirty="0" smtClean="0"/>
              <a:t>,” SIGMETRICS 2014.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127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Infrastructure (Flash)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99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1088"/>
            <a:ext cx="6858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5181600" y="1995488"/>
            <a:ext cx="2101850" cy="1066800"/>
            <a:chOff x="3264" y="1536"/>
            <a:chExt cx="1324" cy="672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264" y="2016"/>
              <a:ext cx="288" cy="19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840" y="1536"/>
              <a:ext cx="7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USB Jack</a:t>
              </a: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3552" y="1728"/>
              <a:ext cx="384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47"/>
          <p:cNvGrpSpPr>
            <a:grpSpLocks/>
          </p:cNvGrpSpPr>
          <p:nvPr/>
        </p:nvGrpSpPr>
        <p:grpSpPr bwMode="auto">
          <a:xfrm>
            <a:off x="5538788" y="3233738"/>
            <a:ext cx="2392362" cy="984250"/>
            <a:chOff x="3489" y="2316"/>
            <a:chExt cx="1507" cy="620"/>
          </a:xfrm>
        </p:grpSpPr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489" y="2696"/>
              <a:ext cx="288" cy="2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3846" y="2316"/>
              <a:ext cx="11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Virtex-II Pro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(USB controller)</a:t>
              </a: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H="1">
              <a:off x="3738" y="2529"/>
              <a:ext cx="198" cy="1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5232400" y="4533900"/>
            <a:ext cx="838200" cy="838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857500" y="4021138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Virtex-V FPGA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(NAND Controller)</a:t>
            </a: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4000500" y="4586288"/>
            <a:ext cx="12192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29400" y="4738688"/>
            <a:ext cx="381000" cy="228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H="1">
            <a:off x="6858000" y="4357688"/>
            <a:ext cx="2286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228600" y="2833688"/>
            <a:ext cx="6858000" cy="2895600"/>
            <a:chOff x="144" y="2064"/>
            <a:chExt cx="4320" cy="1824"/>
          </a:xfrm>
        </p:grpSpPr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1056" y="2400"/>
              <a:ext cx="3408" cy="14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 Box 34"/>
            <p:cNvSpPr txBox="1">
              <a:spLocks noChangeArrowheads="1"/>
            </p:cNvSpPr>
            <p:nvPr/>
          </p:nvSpPr>
          <p:spPr bwMode="auto">
            <a:xfrm>
              <a:off x="144" y="2064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HAPS-52 Mother Board</a:t>
              </a: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480" y="2256"/>
              <a:ext cx="528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41"/>
          <p:cNvGrpSpPr>
            <a:grpSpLocks/>
          </p:cNvGrpSpPr>
          <p:nvPr/>
        </p:nvGrpSpPr>
        <p:grpSpPr bwMode="auto">
          <a:xfrm>
            <a:off x="3276600" y="1309688"/>
            <a:ext cx="2819400" cy="3048000"/>
            <a:chOff x="2064" y="1104"/>
            <a:chExt cx="1776" cy="1920"/>
          </a:xfrm>
        </p:grpSpPr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3216" y="1680"/>
              <a:ext cx="624" cy="13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2064" y="1104"/>
              <a:ext cx="1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USB Daughter Board</a:t>
              </a: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2688" y="1296"/>
              <a:ext cx="528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45"/>
          <p:cNvGrpSpPr>
            <a:grpSpLocks/>
          </p:cNvGrpSpPr>
          <p:nvPr/>
        </p:nvGrpSpPr>
        <p:grpSpPr bwMode="auto">
          <a:xfrm>
            <a:off x="5867400" y="4433888"/>
            <a:ext cx="2508250" cy="1814512"/>
            <a:chOff x="3696" y="3072"/>
            <a:chExt cx="1580" cy="1143"/>
          </a:xfrm>
        </p:grpSpPr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888" y="3072"/>
              <a:ext cx="528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43"/>
            <p:cNvSpPr txBox="1">
              <a:spLocks noChangeArrowheads="1"/>
            </p:cNvSpPr>
            <p:nvPr/>
          </p:nvSpPr>
          <p:spPr bwMode="auto">
            <a:xfrm>
              <a:off x="3696" y="3984"/>
              <a:ext cx="1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NAND Daughter Board</a:t>
              </a:r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 flipH="1" flipV="1">
              <a:off x="4176" y="3840"/>
              <a:ext cx="384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388100" y="4511675"/>
            <a:ext cx="366713" cy="120650"/>
          </a:xfrm>
          <a:prstGeom prst="rect">
            <a:avLst/>
          </a:prstGeom>
          <a:solidFill>
            <a:srgbClr val="31713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400800" y="3805238"/>
            <a:ext cx="146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3x-nm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NAND Flash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7504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</a:rPr>
              <a:t>Cai</a:t>
            </a:r>
            <a:r>
              <a:rPr lang="en-US" dirty="0">
                <a:solidFill>
                  <a:schemeClr val="tx2"/>
                </a:solidFill>
              </a:rPr>
              <a:t>+, DATE 2012, ICCD 2012, DATE 2013, ITJ 2013, ICCD 2013, SIGMETRICS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02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3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92455</TotalTime>
  <Words>5959</Words>
  <Application>Microsoft Macintosh PowerPoint</Application>
  <PresentationFormat>On-screen Show (4:3)</PresentationFormat>
  <Paragraphs>1019</Paragraphs>
  <Slides>99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96</vt:i4>
      </vt:variant>
      <vt:variant>
        <vt:lpstr>Slide Titles</vt:lpstr>
      </vt:variant>
      <vt:variant>
        <vt:i4>99</vt:i4>
      </vt:variant>
    </vt:vector>
  </HeadingPairs>
  <TitlesOfParts>
    <vt:vector size="195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41_Edge</vt:lpstr>
      <vt:lpstr>42_Edge</vt:lpstr>
      <vt:lpstr>43_Edge</vt:lpstr>
      <vt:lpstr>44_Edge</vt:lpstr>
      <vt:lpstr>45_Edge</vt:lpstr>
      <vt:lpstr>47_Edge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64_Edge</vt:lpstr>
      <vt:lpstr>40_Edge</vt:lpstr>
      <vt:lpstr>65_Edge</vt:lpstr>
      <vt:lpstr>66_Edge</vt:lpstr>
      <vt:lpstr>67_Edge</vt:lpstr>
      <vt:lpstr>68_Edge</vt:lpstr>
      <vt:lpstr>69_Edge</vt:lpstr>
      <vt:lpstr>70_Edge</vt:lpstr>
      <vt:lpstr>71_Edge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20_Edge</vt:lpstr>
      <vt:lpstr>Office Theme</vt:lpstr>
      <vt:lpstr>80_Edge</vt:lpstr>
      <vt:lpstr>81_Edge</vt:lpstr>
      <vt:lpstr>82_Edge</vt:lpstr>
      <vt:lpstr>83_Edge</vt:lpstr>
      <vt:lpstr>84_Edge</vt:lpstr>
      <vt:lpstr>1_Office Theme</vt:lpstr>
      <vt:lpstr>85_Edge</vt:lpstr>
      <vt:lpstr>4_Office Theme</vt:lpstr>
      <vt:lpstr>3_Office Theme</vt:lpstr>
      <vt:lpstr>86_Edge</vt:lpstr>
      <vt:lpstr>87_Edge</vt:lpstr>
      <vt:lpstr>88_Edge</vt:lpstr>
      <vt:lpstr>5_Office Theme</vt:lpstr>
      <vt:lpstr>89_Edge</vt:lpstr>
      <vt:lpstr>90_Edge</vt:lpstr>
      <vt:lpstr>Understanding and Overcoming  Challenges of DRAM Refresh </vt:lpstr>
      <vt:lpstr>The Main Memory System</vt:lpstr>
      <vt:lpstr>State of the Main Memory System</vt:lpstr>
      <vt:lpstr>Agenda</vt:lpstr>
      <vt:lpstr>Major Trends Affecting Main Memory (I)</vt:lpstr>
      <vt:lpstr>Major Trends Affecting Main Memory (II)</vt:lpstr>
      <vt:lpstr>Example: The Memory Capacity Gap</vt:lpstr>
      <vt:lpstr>Major Trends Affecting Main Memory (III)</vt:lpstr>
      <vt:lpstr>Major Trends Affecting Main Memory (IV)</vt:lpstr>
      <vt:lpstr>Agenda</vt:lpstr>
      <vt:lpstr>The DRAM Scaling Problem</vt:lpstr>
      <vt:lpstr>An Example of The Scaling Problem</vt:lpstr>
      <vt:lpstr>Most DRAM Modules Are at Risk</vt:lpstr>
      <vt:lpstr>Agenda</vt:lpstr>
      <vt:lpstr>A DRAM Cell</vt:lpstr>
      <vt:lpstr>DRAM Refresh</vt:lpstr>
      <vt:lpstr>Refresh Overhead: Performance</vt:lpstr>
      <vt:lpstr>Refresh Overhead: Energy</vt:lpstr>
      <vt:lpstr>Agenda</vt:lpstr>
      <vt:lpstr>Solutions to the DRAM Scaling Problem</vt:lpstr>
      <vt:lpstr>Solution 1: Rethink DRAM and Refresh</vt:lpstr>
      <vt:lpstr>Solution 1: Rethink DRAM and Refresh</vt:lpstr>
      <vt:lpstr>Tackling Refresh: Solutions</vt:lpstr>
      <vt:lpstr>Summary: Refresh-Access Parallelization</vt:lpstr>
      <vt:lpstr>Tackling Refresh: Solutions</vt:lpstr>
      <vt:lpstr>Most Refreshes Are Unnecessary</vt:lpstr>
      <vt:lpstr>Works on Reducing Refreshes</vt:lpstr>
      <vt:lpstr>An Example: RAIDR [Liu+, ISCA 2012]</vt:lpstr>
      <vt:lpstr>RAIDR Results</vt:lpstr>
      <vt:lpstr>DRAM Device Capacity Scaling: Performance</vt:lpstr>
      <vt:lpstr>DRAM Device Capacity Scaling: Energy</vt:lpstr>
      <vt:lpstr>Tackling Refresh: Solutions</vt:lpstr>
      <vt:lpstr>Motivation: Understanding Retention</vt:lpstr>
      <vt:lpstr>Two Challenges to Retention Time Profiling</vt:lpstr>
      <vt:lpstr>Two Challenges to Retention Time Profiling</vt:lpstr>
      <vt:lpstr>Data Pattern Dependence</vt:lpstr>
      <vt:lpstr>Two Challenges to Retention Time Profiling</vt:lpstr>
      <vt:lpstr>Our Goal [Liu+, ISCA 2013]</vt:lpstr>
      <vt:lpstr>Experimental Infrastructure (DRAM)</vt:lpstr>
      <vt:lpstr>Experimental Infrastructure (DRAM)</vt:lpstr>
      <vt:lpstr>DRAM Testing Platform and Method</vt:lpstr>
      <vt:lpstr>Experiment Design</vt:lpstr>
      <vt:lpstr>Experiment Structure</vt:lpstr>
      <vt:lpstr>Experiment Parameters</vt:lpstr>
      <vt:lpstr>Tested Data Patterns</vt:lpstr>
      <vt:lpstr>DRAM Retention Time: Results</vt:lpstr>
      <vt:lpstr>Temperature Stability</vt:lpstr>
      <vt:lpstr>Dependence of Retention Time on Temperature</vt:lpstr>
      <vt:lpstr>Dependence of Retention Time on Temperature</vt:lpstr>
      <vt:lpstr>Retention Time Distribution</vt:lpstr>
      <vt:lpstr>DRAM Retention Time: Results</vt:lpstr>
      <vt:lpstr>Some Terminology</vt:lpstr>
      <vt:lpstr>Recall the Tested Data Patterns</vt:lpstr>
      <vt:lpstr>Retention Failure Coverage of Data Patterns</vt:lpstr>
      <vt:lpstr>Retention Failure Coverage of Data Patterns</vt:lpstr>
      <vt:lpstr>Retention Failure Coverage of Data Patterns</vt:lpstr>
      <vt:lpstr>Data Pattern Dependence: Observations (I)</vt:lpstr>
      <vt:lpstr>Data Pattern Dependence: Observations (II)</vt:lpstr>
      <vt:lpstr>Effect of Technology Scaling on DPD </vt:lpstr>
      <vt:lpstr>DPD: Implications on Profiling Mechanisms</vt:lpstr>
      <vt:lpstr>DRAM Retention Time: Results</vt:lpstr>
      <vt:lpstr>Variable Retention Time</vt:lpstr>
      <vt:lpstr>An Example VRT Cell</vt:lpstr>
      <vt:lpstr>VRT: Questions and Methodology</vt:lpstr>
      <vt:lpstr>Variable Retention Time</vt:lpstr>
      <vt:lpstr>Variable Retention Time</vt:lpstr>
      <vt:lpstr>Variable Retention Time</vt:lpstr>
      <vt:lpstr>VRT: Observations So Far</vt:lpstr>
      <vt:lpstr>Time Between Retention Time State Changes</vt:lpstr>
      <vt:lpstr>Time Spent in High Retention Time State</vt:lpstr>
      <vt:lpstr>Time Spent in High Retention Time State</vt:lpstr>
      <vt:lpstr>Time Spent in High Retention Time State</vt:lpstr>
      <vt:lpstr>VRT: Implications on Profiling Mechanisms</vt:lpstr>
      <vt:lpstr>Tackling Refresh: Solutions</vt:lpstr>
      <vt:lpstr>Towards an Online Profiling System</vt:lpstr>
      <vt:lpstr>Towards an Online Profiling System</vt:lpstr>
      <vt:lpstr>Agenda</vt:lpstr>
      <vt:lpstr>Summary and Conclusions</vt:lpstr>
      <vt:lpstr>Referenced Papers</vt:lpstr>
      <vt:lpstr>Related Videos and Course Materials</vt:lpstr>
      <vt:lpstr>Thank you.</vt:lpstr>
      <vt:lpstr>Understanding and Overcoming  Challenges of DRAM Refresh </vt:lpstr>
      <vt:lpstr>Additional Slides</vt:lpstr>
      <vt:lpstr>PowerPoint Presentation</vt:lpstr>
      <vt:lpstr>Number of Disturbance Errors</vt:lpstr>
      <vt:lpstr>Summary and Conclusions [ISCA’13]</vt:lpstr>
      <vt:lpstr>DPD: Suggestions (for Future Work)</vt:lpstr>
      <vt:lpstr>Refresh Penalty</vt:lpstr>
      <vt:lpstr>Existing Refresh Modes</vt:lpstr>
      <vt:lpstr>Shortcomings of Per-Bank Refresh</vt:lpstr>
      <vt:lpstr>Our First Approach: DARP</vt:lpstr>
      <vt:lpstr>Shortcomings of Per-Bank Refresh</vt:lpstr>
      <vt:lpstr>Shortcomings of Per-Bank Refresh</vt:lpstr>
      <vt:lpstr>Methodology</vt:lpstr>
      <vt:lpstr>Comparison Points</vt:lpstr>
      <vt:lpstr>System Performance</vt:lpstr>
      <vt:lpstr>Energy Efficiency</vt:lpstr>
      <vt:lpstr>Another Talk: NAND Flash Scaling Challenges</vt:lpstr>
      <vt:lpstr>Experimental Infrastructure (Flash)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1892</cp:revision>
  <cp:lastPrinted>2010-05-26T16:43:32Z</cp:lastPrinted>
  <dcterms:created xsi:type="dcterms:W3CDTF">2010-10-08T20:41:54Z</dcterms:created>
  <dcterms:modified xsi:type="dcterms:W3CDTF">2014-10-04T06:16:14Z</dcterms:modified>
</cp:coreProperties>
</file>