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7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8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3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7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7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8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9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40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41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heme/theme42.xml" ContentType="application/vnd.openxmlformats-officedocument.theme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43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theme/theme44.xml" ContentType="application/vnd.openxmlformats-officedocument.theme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45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heme/theme46.xml" ContentType="application/vnd.openxmlformats-officedocument.theme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theme/theme47.xml" ContentType="application/vnd.openxmlformats-officedocument.theme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theme/theme48.xml" ContentType="application/vnd.openxmlformats-officedocument.theme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theme/theme49.xml" ContentType="application/vnd.openxmlformats-officedocument.theme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50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51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3.xml" ContentType="application/vnd.openxmlformats-officedocument.presentationml.notesSlide+xml"/>
  <Override PartName="/ppt/charts/chart10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36" r:id="rId5"/>
    <p:sldMasterId id="2147483848" r:id="rId6"/>
    <p:sldMasterId id="2147483860" r:id="rId7"/>
    <p:sldMasterId id="2147483872" r:id="rId8"/>
    <p:sldMasterId id="2147483909" r:id="rId9"/>
    <p:sldMasterId id="2147483924" r:id="rId10"/>
    <p:sldMasterId id="2147483936" r:id="rId11"/>
    <p:sldMasterId id="2147483948" r:id="rId12"/>
    <p:sldMasterId id="2147483977" r:id="rId13"/>
    <p:sldMasterId id="2147484002" r:id="rId14"/>
    <p:sldMasterId id="2147484062" r:id="rId15"/>
    <p:sldMasterId id="2147484087" r:id="rId16"/>
    <p:sldMasterId id="2147484099" r:id="rId17"/>
    <p:sldMasterId id="2147484111" r:id="rId18"/>
    <p:sldMasterId id="2147484195" r:id="rId19"/>
    <p:sldMasterId id="2147484245" r:id="rId20"/>
    <p:sldMasterId id="2147484281" r:id="rId21"/>
    <p:sldMasterId id="2147484306" r:id="rId22"/>
    <p:sldMasterId id="2147484354" r:id="rId23"/>
    <p:sldMasterId id="2147484366" r:id="rId24"/>
    <p:sldMasterId id="2147484378" r:id="rId25"/>
    <p:sldMasterId id="2147484402" r:id="rId26"/>
    <p:sldMasterId id="2147484414" r:id="rId27"/>
    <p:sldMasterId id="2147484450" r:id="rId28"/>
    <p:sldMasterId id="2147484462" r:id="rId29"/>
    <p:sldMasterId id="2147484474" r:id="rId30"/>
    <p:sldMasterId id="2147484486" r:id="rId31"/>
    <p:sldMasterId id="2147484534" r:id="rId32"/>
    <p:sldMasterId id="2147484546" r:id="rId33"/>
    <p:sldMasterId id="2147484558" r:id="rId34"/>
    <p:sldMasterId id="2147484570" r:id="rId35"/>
    <p:sldMasterId id="2147484630" r:id="rId36"/>
    <p:sldMasterId id="2147484642" r:id="rId37"/>
    <p:sldMasterId id="2147484679" r:id="rId38"/>
    <p:sldMasterId id="2147484704" r:id="rId39"/>
    <p:sldMasterId id="2147484716" r:id="rId40"/>
    <p:sldMasterId id="2147484730" r:id="rId41"/>
    <p:sldMasterId id="2147484768" r:id="rId42"/>
    <p:sldMasterId id="2147484780" r:id="rId43"/>
    <p:sldMasterId id="2147484792" r:id="rId44"/>
    <p:sldMasterId id="2147484804" r:id="rId45"/>
    <p:sldMasterId id="2147484816" r:id="rId46"/>
    <p:sldMasterId id="2147484828" r:id="rId47"/>
    <p:sldMasterId id="2147484840" r:id="rId48"/>
    <p:sldMasterId id="2147484853" r:id="rId49"/>
    <p:sldMasterId id="2147484865" r:id="rId50"/>
    <p:sldMasterId id="2147484877" r:id="rId51"/>
    <p:sldMasterId id="2147484903" r:id="rId52"/>
    <p:sldMasterId id="2147484917" r:id="rId53"/>
    <p:sldMasterId id="2147484920" r:id="rId54"/>
    <p:sldMasterId id="2147484948" r:id="rId55"/>
    <p:sldMasterId id="2147484951" r:id="rId56"/>
  </p:sldMasterIdLst>
  <p:notesMasterIdLst>
    <p:notesMasterId r:id="rId145"/>
  </p:notesMasterIdLst>
  <p:handoutMasterIdLst>
    <p:handoutMasterId r:id="rId146"/>
  </p:handoutMasterIdLst>
  <p:sldIdLst>
    <p:sldId id="1309" r:id="rId57"/>
    <p:sldId id="2054" r:id="rId58"/>
    <p:sldId id="1757" r:id="rId59"/>
    <p:sldId id="2059" r:id="rId60"/>
    <p:sldId id="1765" r:id="rId61"/>
    <p:sldId id="1766" r:id="rId62"/>
    <p:sldId id="1767" r:id="rId63"/>
    <p:sldId id="1769" r:id="rId64"/>
    <p:sldId id="1770" r:id="rId65"/>
    <p:sldId id="2055" r:id="rId66"/>
    <p:sldId id="1771" r:id="rId67"/>
    <p:sldId id="2062" r:id="rId68"/>
    <p:sldId id="2063" r:id="rId69"/>
    <p:sldId id="2056" r:id="rId70"/>
    <p:sldId id="1750" r:id="rId71"/>
    <p:sldId id="1754" r:id="rId72"/>
    <p:sldId id="1978" r:id="rId73"/>
    <p:sldId id="1979" r:id="rId74"/>
    <p:sldId id="1980" r:id="rId75"/>
    <p:sldId id="1981" r:id="rId76"/>
    <p:sldId id="1779" r:id="rId77"/>
    <p:sldId id="1780" r:id="rId78"/>
    <p:sldId id="1781" r:id="rId79"/>
    <p:sldId id="1782" r:id="rId80"/>
    <p:sldId id="1751" r:id="rId81"/>
    <p:sldId id="1783" r:id="rId82"/>
    <p:sldId id="1811" r:id="rId83"/>
    <p:sldId id="1784" r:id="rId84"/>
    <p:sldId id="1785" r:id="rId85"/>
    <p:sldId id="1786" r:id="rId86"/>
    <p:sldId id="1787" r:id="rId87"/>
    <p:sldId id="1788" r:id="rId88"/>
    <p:sldId id="1789" r:id="rId89"/>
    <p:sldId id="1790" r:id="rId90"/>
    <p:sldId id="1791" r:id="rId91"/>
    <p:sldId id="1792" r:id="rId92"/>
    <p:sldId id="1793" r:id="rId93"/>
    <p:sldId id="1794" r:id="rId94"/>
    <p:sldId id="1795" r:id="rId95"/>
    <p:sldId id="1796" r:id="rId96"/>
    <p:sldId id="1797" r:id="rId97"/>
    <p:sldId id="1798" r:id="rId98"/>
    <p:sldId id="1799" r:id="rId99"/>
    <p:sldId id="1800" r:id="rId100"/>
    <p:sldId id="1801" r:id="rId101"/>
    <p:sldId id="1802" r:id="rId102"/>
    <p:sldId id="1803" r:id="rId103"/>
    <p:sldId id="1804" r:id="rId104"/>
    <p:sldId id="1805" r:id="rId105"/>
    <p:sldId id="1806" r:id="rId106"/>
    <p:sldId id="1807" r:id="rId107"/>
    <p:sldId id="1808" r:id="rId108"/>
    <p:sldId id="1809" r:id="rId109"/>
    <p:sldId id="1810" r:id="rId110"/>
    <p:sldId id="2065" r:id="rId111"/>
    <p:sldId id="1812" r:id="rId112"/>
    <p:sldId id="1813" r:id="rId113"/>
    <p:sldId id="1816" r:id="rId114"/>
    <p:sldId id="1817" r:id="rId115"/>
    <p:sldId id="1818" r:id="rId116"/>
    <p:sldId id="1819" r:id="rId117"/>
    <p:sldId id="1820" r:id="rId118"/>
    <p:sldId id="1821" r:id="rId119"/>
    <p:sldId id="1822" r:id="rId120"/>
    <p:sldId id="1823" r:id="rId121"/>
    <p:sldId id="1824" r:id="rId122"/>
    <p:sldId id="1825" r:id="rId123"/>
    <p:sldId id="1826" r:id="rId124"/>
    <p:sldId id="1827" r:id="rId125"/>
    <p:sldId id="1828" r:id="rId126"/>
    <p:sldId id="1829" r:id="rId127"/>
    <p:sldId id="1830" r:id="rId128"/>
    <p:sldId id="1831" r:id="rId129"/>
    <p:sldId id="1832" r:id="rId130"/>
    <p:sldId id="1833" r:id="rId131"/>
    <p:sldId id="1834" r:id="rId132"/>
    <p:sldId id="1835" r:id="rId133"/>
    <p:sldId id="1836" r:id="rId134"/>
    <p:sldId id="1837" r:id="rId135"/>
    <p:sldId id="1838" r:id="rId136"/>
    <p:sldId id="1839" r:id="rId137"/>
    <p:sldId id="1840" r:id="rId138"/>
    <p:sldId id="1841" r:id="rId139"/>
    <p:sldId id="1842" r:id="rId140"/>
    <p:sldId id="1843" r:id="rId141"/>
    <p:sldId id="1814" r:id="rId142"/>
    <p:sldId id="2066" r:id="rId143"/>
    <p:sldId id="2064" r:id="rId1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8C0000"/>
    <a:srgbClr val="663D63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3" autoAdjust="0"/>
    <p:restoredTop sz="99219" autoAdjust="0"/>
  </p:normalViewPr>
  <p:slideViewPr>
    <p:cSldViewPr>
      <p:cViewPr varScale="1">
        <p:scale>
          <a:sx n="82" d="100"/>
          <a:sy n="82" d="100"/>
        </p:scale>
        <p:origin x="-5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64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" Target="slides/slide4.xml"/><Relationship Id="rId61" Type="http://schemas.openxmlformats.org/officeDocument/2006/relationships/slide" Target="slides/slide5.xml"/><Relationship Id="rId62" Type="http://schemas.openxmlformats.org/officeDocument/2006/relationships/slide" Target="slides/slide6.xml"/><Relationship Id="rId63" Type="http://schemas.openxmlformats.org/officeDocument/2006/relationships/slide" Target="slides/slide7.xml"/><Relationship Id="rId64" Type="http://schemas.openxmlformats.org/officeDocument/2006/relationships/slide" Target="slides/slide8.xml"/><Relationship Id="rId65" Type="http://schemas.openxmlformats.org/officeDocument/2006/relationships/slide" Target="slides/slide9.xml"/><Relationship Id="rId66" Type="http://schemas.openxmlformats.org/officeDocument/2006/relationships/slide" Target="slides/slide10.xml"/><Relationship Id="rId67" Type="http://schemas.openxmlformats.org/officeDocument/2006/relationships/slide" Target="slides/slide11.xml"/><Relationship Id="rId68" Type="http://schemas.openxmlformats.org/officeDocument/2006/relationships/slide" Target="slides/slide12.xml"/><Relationship Id="rId69" Type="http://schemas.openxmlformats.org/officeDocument/2006/relationships/slide" Target="slides/slide13.xml"/><Relationship Id="rId120" Type="http://schemas.openxmlformats.org/officeDocument/2006/relationships/slide" Target="slides/slide64.xml"/><Relationship Id="rId121" Type="http://schemas.openxmlformats.org/officeDocument/2006/relationships/slide" Target="slides/slide65.xml"/><Relationship Id="rId122" Type="http://schemas.openxmlformats.org/officeDocument/2006/relationships/slide" Target="slides/slide66.xml"/><Relationship Id="rId123" Type="http://schemas.openxmlformats.org/officeDocument/2006/relationships/slide" Target="slides/slide67.xml"/><Relationship Id="rId124" Type="http://schemas.openxmlformats.org/officeDocument/2006/relationships/slide" Target="slides/slide68.xml"/><Relationship Id="rId125" Type="http://schemas.openxmlformats.org/officeDocument/2006/relationships/slide" Target="slides/slide69.xml"/><Relationship Id="rId126" Type="http://schemas.openxmlformats.org/officeDocument/2006/relationships/slide" Target="slides/slide70.xml"/><Relationship Id="rId127" Type="http://schemas.openxmlformats.org/officeDocument/2006/relationships/slide" Target="slides/slide71.xml"/><Relationship Id="rId128" Type="http://schemas.openxmlformats.org/officeDocument/2006/relationships/slide" Target="slides/slide72.xml"/><Relationship Id="rId129" Type="http://schemas.openxmlformats.org/officeDocument/2006/relationships/slide" Target="slides/slide73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90" Type="http://schemas.openxmlformats.org/officeDocument/2006/relationships/slide" Target="slides/slide34.xml"/><Relationship Id="rId91" Type="http://schemas.openxmlformats.org/officeDocument/2006/relationships/slide" Target="slides/slide35.xml"/><Relationship Id="rId92" Type="http://schemas.openxmlformats.org/officeDocument/2006/relationships/slide" Target="slides/slide36.xml"/><Relationship Id="rId93" Type="http://schemas.openxmlformats.org/officeDocument/2006/relationships/slide" Target="slides/slide37.xml"/><Relationship Id="rId94" Type="http://schemas.openxmlformats.org/officeDocument/2006/relationships/slide" Target="slides/slide38.xml"/><Relationship Id="rId95" Type="http://schemas.openxmlformats.org/officeDocument/2006/relationships/slide" Target="slides/slide39.xml"/><Relationship Id="rId96" Type="http://schemas.openxmlformats.org/officeDocument/2006/relationships/slide" Target="slides/slide40.xml"/><Relationship Id="rId101" Type="http://schemas.openxmlformats.org/officeDocument/2006/relationships/slide" Target="slides/slide45.xml"/><Relationship Id="rId102" Type="http://schemas.openxmlformats.org/officeDocument/2006/relationships/slide" Target="slides/slide46.xml"/><Relationship Id="rId103" Type="http://schemas.openxmlformats.org/officeDocument/2006/relationships/slide" Target="slides/slide47.xml"/><Relationship Id="rId104" Type="http://schemas.openxmlformats.org/officeDocument/2006/relationships/slide" Target="slides/slide48.xml"/><Relationship Id="rId105" Type="http://schemas.openxmlformats.org/officeDocument/2006/relationships/slide" Target="slides/slide49.xml"/><Relationship Id="rId106" Type="http://schemas.openxmlformats.org/officeDocument/2006/relationships/slide" Target="slides/slide50.xml"/><Relationship Id="rId107" Type="http://schemas.openxmlformats.org/officeDocument/2006/relationships/slide" Target="slides/slide51.xml"/><Relationship Id="rId108" Type="http://schemas.openxmlformats.org/officeDocument/2006/relationships/slide" Target="slides/slide52.xml"/><Relationship Id="rId109" Type="http://schemas.openxmlformats.org/officeDocument/2006/relationships/slide" Target="slides/slide53.xml"/><Relationship Id="rId97" Type="http://schemas.openxmlformats.org/officeDocument/2006/relationships/slide" Target="slides/slide41.xml"/><Relationship Id="rId98" Type="http://schemas.openxmlformats.org/officeDocument/2006/relationships/slide" Target="slides/slide42.xml"/><Relationship Id="rId99" Type="http://schemas.openxmlformats.org/officeDocument/2006/relationships/slide" Target="slides/slide43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00" Type="http://schemas.openxmlformats.org/officeDocument/2006/relationships/slide" Target="slides/slide44.xml"/><Relationship Id="rId150" Type="http://schemas.openxmlformats.org/officeDocument/2006/relationships/theme" Target="theme/theme1.xml"/><Relationship Id="rId151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" Target="slides/slide14.xml"/><Relationship Id="rId71" Type="http://schemas.openxmlformats.org/officeDocument/2006/relationships/slide" Target="slides/slide15.xml"/><Relationship Id="rId72" Type="http://schemas.openxmlformats.org/officeDocument/2006/relationships/slide" Target="slides/slide16.xml"/><Relationship Id="rId73" Type="http://schemas.openxmlformats.org/officeDocument/2006/relationships/slide" Target="slides/slide17.xml"/><Relationship Id="rId74" Type="http://schemas.openxmlformats.org/officeDocument/2006/relationships/slide" Target="slides/slide18.xml"/><Relationship Id="rId75" Type="http://schemas.openxmlformats.org/officeDocument/2006/relationships/slide" Target="slides/slide19.xml"/><Relationship Id="rId76" Type="http://schemas.openxmlformats.org/officeDocument/2006/relationships/slide" Target="slides/slide20.xml"/><Relationship Id="rId77" Type="http://schemas.openxmlformats.org/officeDocument/2006/relationships/slide" Target="slides/slide21.xml"/><Relationship Id="rId78" Type="http://schemas.openxmlformats.org/officeDocument/2006/relationships/slide" Target="slides/slide22.xml"/><Relationship Id="rId79" Type="http://schemas.openxmlformats.org/officeDocument/2006/relationships/slide" Target="slides/slide23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30" Type="http://schemas.openxmlformats.org/officeDocument/2006/relationships/slide" Target="slides/slide74.xml"/><Relationship Id="rId131" Type="http://schemas.openxmlformats.org/officeDocument/2006/relationships/slide" Target="slides/slide75.xml"/><Relationship Id="rId132" Type="http://schemas.openxmlformats.org/officeDocument/2006/relationships/slide" Target="slides/slide76.xml"/><Relationship Id="rId133" Type="http://schemas.openxmlformats.org/officeDocument/2006/relationships/slide" Target="slides/slide77.xml"/><Relationship Id="rId134" Type="http://schemas.openxmlformats.org/officeDocument/2006/relationships/slide" Target="slides/slide78.xml"/><Relationship Id="rId135" Type="http://schemas.openxmlformats.org/officeDocument/2006/relationships/slide" Target="slides/slide79.xml"/><Relationship Id="rId136" Type="http://schemas.openxmlformats.org/officeDocument/2006/relationships/slide" Target="slides/slide80.xml"/><Relationship Id="rId137" Type="http://schemas.openxmlformats.org/officeDocument/2006/relationships/slide" Target="slides/slide81.xml"/><Relationship Id="rId138" Type="http://schemas.openxmlformats.org/officeDocument/2006/relationships/slide" Target="slides/slide82.xml"/><Relationship Id="rId139" Type="http://schemas.openxmlformats.org/officeDocument/2006/relationships/slide" Target="slides/slide8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" Target="slides/slide1.xml"/><Relationship Id="rId58" Type="http://schemas.openxmlformats.org/officeDocument/2006/relationships/slide" Target="slides/slide2.xml"/><Relationship Id="rId59" Type="http://schemas.openxmlformats.org/officeDocument/2006/relationships/slide" Target="slides/slide3.xml"/><Relationship Id="rId110" Type="http://schemas.openxmlformats.org/officeDocument/2006/relationships/slide" Target="slides/slide54.xml"/><Relationship Id="rId111" Type="http://schemas.openxmlformats.org/officeDocument/2006/relationships/slide" Target="slides/slide55.xml"/><Relationship Id="rId112" Type="http://schemas.openxmlformats.org/officeDocument/2006/relationships/slide" Target="slides/slide56.xml"/><Relationship Id="rId113" Type="http://schemas.openxmlformats.org/officeDocument/2006/relationships/slide" Target="slides/slide57.xml"/><Relationship Id="rId114" Type="http://schemas.openxmlformats.org/officeDocument/2006/relationships/slide" Target="slides/slide58.xml"/><Relationship Id="rId115" Type="http://schemas.openxmlformats.org/officeDocument/2006/relationships/slide" Target="slides/slide59.xml"/><Relationship Id="rId116" Type="http://schemas.openxmlformats.org/officeDocument/2006/relationships/slide" Target="slides/slide60.xml"/><Relationship Id="rId117" Type="http://schemas.openxmlformats.org/officeDocument/2006/relationships/slide" Target="slides/slide61.xml"/><Relationship Id="rId118" Type="http://schemas.openxmlformats.org/officeDocument/2006/relationships/slide" Target="slides/slide62.xml"/><Relationship Id="rId119" Type="http://schemas.openxmlformats.org/officeDocument/2006/relationships/slide" Target="slides/slide63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slide" Target="slides/slide24.xml"/><Relationship Id="rId81" Type="http://schemas.openxmlformats.org/officeDocument/2006/relationships/slide" Target="slides/slide25.xml"/><Relationship Id="rId82" Type="http://schemas.openxmlformats.org/officeDocument/2006/relationships/slide" Target="slides/slide26.xml"/><Relationship Id="rId83" Type="http://schemas.openxmlformats.org/officeDocument/2006/relationships/slide" Target="slides/slide27.xml"/><Relationship Id="rId84" Type="http://schemas.openxmlformats.org/officeDocument/2006/relationships/slide" Target="slides/slide28.xml"/><Relationship Id="rId85" Type="http://schemas.openxmlformats.org/officeDocument/2006/relationships/slide" Target="slides/slide29.xml"/><Relationship Id="rId86" Type="http://schemas.openxmlformats.org/officeDocument/2006/relationships/slide" Target="slides/slide30.xml"/><Relationship Id="rId87" Type="http://schemas.openxmlformats.org/officeDocument/2006/relationships/slide" Target="slides/slide31.xml"/><Relationship Id="rId88" Type="http://schemas.openxmlformats.org/officeDocument/2006/relationships/slide" Target="slides/slide32.xml"/><Relationship Id="rId89" Type="http://schemas.openxmlformats.org/officeDocument/2006/relationships/slide" Target="slides/slide33.xml"/><Relationship Id="rId140" Type="http://schemas.openxmlformats.org/officeDocument/2006/relationships/slide" Target="slides/slide84.xml"/><Relationship Id="rId141" Type="http://schemas.openxmlformats.org/officeDocument/2006/relationships/slide" Target="slides/slide85.xml"/><Relationship Id="rId142" Type="http://schemas.openxmlformats.org/officeDocument/2006/relationships/slide" Target="slides/slide86.xml"/><Relationship Id="rId143" Type="http://schemas.openxmlformats.org/officeDocument/2006/relationships/slide" Target="slides/slide87.xml"/><Relationship Id="rId144" Type="http://schemas.openxmlformats.org/officeDocument/2006/relationships/slide" Target="slides/slide88.xml"/><Relationship Id="rId145" Type="http://schemas.openxmlformats.org/officeDocument/2006/relationships/notesMaster" Target="notesMasters/notesMaster1.xml"/><Relationship Id="rId146" Type="http://schemas.openxmlformats.org/officeDocument/2006/relationships/handoutMaster" Target="handoutMasters/handoutMaster1.xml"/><Relationship Id="rId147" Type="http://schemas.openxmlformats.org/officeDocument/2006/relationships/printerSettings" Target="printerSettings/printerSettings1.bin"/><Relationship Id="rId148" Type="http://schemas.openxmlformats.org/officeDocument/2006/relationships/presProps" Target="presProps.xml"/><Relationship Id="rId1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OS:Users:donghyu1:Desktop:Excel:Qu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Research\22_DRAM_TLDRAM\CameraReady\useful\tldram_tren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hpca_slid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ropbox\hpca_slid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wnloads\hpca_slid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nghyuk\My%20Documents\qu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nghyuk\My%20Documents\qu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532595587714"/>
          <c:y val="0.180294865485564"/>
          <c:w val="0.677767373672885"/>
          <c:h val="0.591493807414698"/>
        </c:manualLayout>
      </c:layout>
      <c:lineChart>
        <c:grouping val="standard"/>
        <c:varyColors val="0"/>
        <c:ser>
          <c:idx val="0"/>
          <c:order val="0"/>
          <c:tx>
            <c:strRef>
              <c:f>Trend!$C$42</c:f>
              <c:strCache>
                <c:ptCount val="1"/>
                <c:pt idx="0">
                  <c:v>Capacity</c:v>
                </c:pt>
              </c:strCache>
            </c:strRef>
          </c:tx>
          <c:marker>
            <c:symbol val="triangle"/>
            <c:size val="12"/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</c:numCache>
            </c:numRef>
          </c:cat>
          <c:val>
            <c:numRef>
              <c:f>Trend!$D$42:$H$42</c:f>
              <c:numCache>
                <c:formatCode>General</c:formatCode>
                <c:ptCount val="5"/>
                <c:pt idx="0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1.0</c:v>
                </c:pt>
                <c:pt idx="4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059128"/>
        <c:axId val="-2146054712"/>
      </c:lineChart>
      <c:lineChart>
        <c:grouping val="standard"/>
        <c:varyColors val="0"/>
        <c:ser>
          <c:idx val="1"/>
          <c:order val="1"/>
          <c:tx>
            <c:strRef>
              <c:f>Trend!$C$43</c:f>
              <c:strCache>
                <c:ptCount val="1"/>
                <c:pt idx="0">
                  <c:v>Latency (tRC)</c:v>
                </c:pt>
              </c:strCache>
            </c:strRef>
          </c:tx>
          <c:marker>
            <c:symbol val="square"/>
            <c:size val="10"/>
          </c:marker>
          <c:cat>
            <c:numRef>
              <c:f>Trend!$D$41:$H$41</c:f>
              <c:numCache>
                <c:formatCode>General</c:formatCode>
                <c:ptCount val="5"/>
                <c:pt idx="0">
                  <c:v>2000.0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</c:numCache>
            </c:numRef>
          </c:cat>
          <c:val>
            <c:numRef>
              <c:f>Trend!$D$43:$H$43</c:f>
              <c:numCache>
                <c:formatCode>General</c:formatCode>
                <c:ptCount val="5"/>
                <c:pt idx="0">
                  <c:v>65.0</c:v>
                </c:pt>
                <c:pt idx="1">
                  <c:v>60.0</c:v>
                </c:pt>
                <c:pt idx="2">
                  <c:v>57.5</c:v>
                </c:pt>
                <c:pt idx="3">
                  <c:v>49.5</c:v>
                </c:pt>
                <c:pt idx="4">
                  <c:v>47.91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043208"/>
        <c:axId val="-2146048808"/>
      </c:lineChart>
      <c:catAx>
        <c:axId val="-2146059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Year</a:t>
                </a:r>
              </a:p>
            </c:rich>
          </c:tx>
          <c:layout>
            <c:manualLayout>
              <c:xMode val="edge"/>
              <c:yMode val="edge"/>
              <c:x val="0.450371237379111"/>
              <c:y val="0.8942710383858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46054712"/>
        <c:crosses val="autoZero"/>
        <c:auto val="1"/>
        <c:lblAlgn val="ctr"/>
        <c:lblOffset val="100"/>
        <c:noMultiLvlLbl val="0"/>
      </c:catAx>
      <c:valAx>
        <c:axId val="-2146054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>
                    <a:solidFill>
                      <a:schemeClr val="accent1"/>
                    </a:solidFill>
                  </a:defRPr>
                </a:pPr>
                <a:r>
                  <a:rPr lang="en-US" sz="2800" dirty="0">
                    <a:solidFill>
                      <a:schemeClr val="accent1"/>
                    </a:solidFill>
                  </a:rPr>
                  <a:t>Capacity (Gb)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en-US"/>
          </a:p>
        </c:txPr>
        <c:crossAx val="-2146059128"/>
        <c:crosses val="autoZero"/>
        <c:crossBetween val="between"/>
      </c:valAx>
      <c:valAx>
        <c:axId val="-2146048808"/>
        <c:scaling>
          <c:orientation val="minMax"/>
          <c:max val="1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800">
                    <a:solidFill>
                      <a:schemeClr val="accent2"/>
                    </a:solidFill>
                  </a:defRPr>
                </a:pPr>
                <a:r>
                  <a:rPr lang="en-US" sz="2800">
                    <a:solidFill>
                      <a:schemeClr val="accent2"/>
                    </a:solidFill>
                  </a:rPr>
                  <a:t>Latency (ns)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46043208"/>
        <c:crosses val="max"/>
        <c:crossBetween val="between"/>
        <c:majorUnit val="20.0"/>
      </c:valAx>
      <c:catAx>
        <c:axId val="-2146043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6048808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60691731135831"/>
          <c:y val="0.0541115733174863"/>
          <c:w val="0.836306448725609"/>
          <c:h val="0.767864111325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Sheet4!$B$20</c:f>
              <c:strCache>
                <c:ptCount val="1"/>
                <c:pt idx="0">
                  <c:v>Performance Improvement</c:v>
                </c:pt>
              </c:strCache>
            </c:strRef>
          </c:tx>
          <c:invertIfNegative val="0"/>
          <c:cat>
            <c:numRef>
              <c:f>Sheet4!$C$19:$K$19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</c:numCache>
            </c:numRef>
          </c:cat>
          <c:val>
            <c:numRef>
              <c:f>Sheet4!$C$20:$K$20</c:f>
              <c:numCache>
                <c:formatCode>0.00%</c:formatCode>
                <c:ptCount val="9"/>
                <c:pt idx="0">
                  <c:v>0.0933472444271788</c:v>
                </c:pt>
                <c:pt idx="1">
                  <c:v>0.10478656814195</c:v>
                </c:pt>
                <c:pt idx="2">
                  <c:v>0.111842512822593</c:v>
                </c:pt>
                <c:pt idx="3">
                  <c:v>0.117258110410358</c:v>
                </c:pt>
                <c:pt idx="4">
                  <c:v>0.119577733133279</c:v>
                </c:pt>
                <c:pt idx="5">
                  <c:v>0.122556579187465</c:v>
                </c:pt>
                <c:pt idx="6">
                  <c:v>0.107514363244014</c:v>
                </c:pt>
                <c:pt idx="7">
                  <c:v>0.108030409455294</c:v>
                </c:pt>
                <c:pt idx="8">
                  <c:v>0.0840316680353166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41074072"/>
        <c:axId val="-2141071032"/>
      </c:barChart>
      <c:catAx>
        <c:axId val="-214107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41071032"/>
        <c:crosses val="autoZero"/>
        <c:auto val="1"/>
        <c:lblAlgn val="ctr"/>
        <c:lblOffset val="100"/>
        <c:noMultiLvlLbl val="0"/>
      </c:catAx>
      <c:valAx>
        <c:axId val="-21410710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41074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marker>
              <c:spPr>
                <a:solidFill>
                  <a:schemeClr val="tx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24.61776435004466</c:v>
                </c:pt>
                <c:pt idx="2">
                  <c:v>27.83117556055124</c:v>
                </c:pt>
                <c:pt idx="3">
                  <c:v>35.46159936378587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3.755102040816326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035848"/>
        <c:axId val="2119031368"/>
      </c:scatterChart>
      <c:valAx>
        <c:axId val="2119035848"/>
        <c:scaling>
          <c:orientation val="minMax"/>
          <c:max val="70.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smtClean="0"/>
                  <a:t>Latency (ns)</a:t>
                </a:r>
                <a:endParaRPr lang="en-US" sz="28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119031368"/>
        <c:crosses val="autoZero"/>
        <c:crossBetween val="midCat"/>
        <c:majorUnit val="10.0"/>
      </c:valAx>
      <c:valAx>
        <c:axId val="2119031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Normalized</a:t>
                </a:r>
                <a:r>
                  <a:rPr lang="en-US" sz="2800" baseline="0" dirty="0" smtClean="0"/>
                  <a:t> DRAM Area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119035848"/>
        <c:crosses val="autoZero"/>
        <c:crossBetween val="midCat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279527559055"/>
          <c:y val="0.0897224210610037"/>
          <c:w val="0.642587790750294"/>
          <c:h val="0.71270381430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Sheet2!$G$18</c:f>
              <c:strCache>
                <c:ptCount val="1"/>
                <c:pt idx="0">
                  <c:v>Normalized Power Consumption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Sheet2!$H$17:$J$17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Sheet2!$H$18:$J$18</c:f>
              <c:numCache>
                <c:formatCode>General</c:formatCode>
                <c:ptCount val="3"/>
                <c:pt idx="0">
                  <c:v>1.0</c:v>
                </c:pt>
                <c:pt idx="1">
                  <c:v>0.49</c:v>
                </c:pt>
                <c:pt idx="2">
                  <c:v>1.49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44045528"/>
        <c:axId val="-2144034728"/>
      </c:barChart>
      <c:catAx>
        <c:axId val="-214404552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4034728"/>
        <c:crosses val="autoZero"/>
        <c:auto val="1"/>
        <c:lblAlgn val="ctr"/>
        <c:lblOffset val="100"/>
        <c:noMultiLvlLbl val="0"/>
      </c:catAx>
      <c:valAx>
        <c:axId val="-2144034728"/>
        <c:scaling>
          <c:orientation val="minMax"/>
          <c:max val="1.5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4045528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26638474133"/>
          <c:y val="0.0365644301934415"/>
          <c:w val="0.628219872688108"/>
          <c:h val="0.75608764511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Latency</c:v>
                </c:pt>
              </c:strCache>
            </c:strRef>
          </c:tx>
          <c:invertIfNegative val="0"/>
          <c:cat>
            <c:strRef>
              <c:f>Sheet2!$C$17:$E$17</c:f>
              <c:strCache>
                <c:ptCount val="3"/>
                <c:pt idx="0">
                  <c:v>commodity DRAM</c:v>
                </c:pt>
                <c:pt idx="1">
                  <c:v>near segment</c:v>
                </c:pt>
                <c:pt idx="2">
                  <c:v>far  segment</c:v>
                </c:pt>
              </c:strCache>
            </c:strRef>
          </c:cat>
          <c:val>
            <c:numRef>
              <c:f>Sheet2!$C$18:$E$18</c:f>
              <c:numCache>
                <c:formatCode>General</c:formatCode>
                <c:ptCount val="3"/>
                <c:pt idx="0">
                  <c:v>1.0</c:v>
                </c:pt>
                <c:pt idx="1">
                  <c:v>0.56</c:v>
                </c:pt>
                <c:pt idx="2">
                  <c:v>1.23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43030424"/>
        <c:axId val="-2143031800"/>
      </c:barChart>
      <c:catAx>
        <c:axId val="-214303042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43031800"/>
        <c:crosses val="autoZero"/>
        <c:auto val="1"/>
        <c:lblAlgn val="ctr"/>
        <c:lblOffset val="100"/>
        <c:noMultiLvlLbl val="0"/>
      </c:catAx>
      <c:valAx>
        <c:axId val="-2143031800"/>
        <c:scaling>
          <c:orientation val="minMax"/>
          <c:max val="1.6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3030424"/>
        <c:crosses val="autoZero"/>
        <c:crossBetween val="between"/>
        <c:majorUnit val="0.5"/>
        <c:minorUnit val="0.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964447625865"/>
          <c:y val="0.108523880029182"/>
          <c:w val="0.85556346933906"/>
          <c:h val="0.594046264694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Latency!$D$26</c:f>
              <c:strCache>
                <c:ptCount val="1"/>
                <c:pt idx="0">
                  <c:v>Near Segment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Latency!$D$27:$D$36</c:f>
              <c:numCache>
                <c:formatCode>0.00</c:formatCode>
                <c:ptCount val="10"/>
                <c:pt idx="0">
                  <c:v>21.57875472051958</c:v>
                </c:pt>
                <c:pt idx="1">
                  <c:v>21.62217819303508</c:v>
                </c:pt>
                <c:pt idx="2">
                  <c:v>21.72764507063576</c:v>
                </c:pt>
                <c:pt idx="3">
                  <c:v>21.93794024535897</c:v>
                </c:pt>
                <c:pt idx="4">
                  <c:v>22.33533950018568</c:v>
                </c:pt>
                <c:pt idx="5">
                  <c:v>23.10725021132788</c:v>
                </c:pt>
                <c:pt idx="6">
                  <c:v>24.61776435004466</c:v>
                </c:pt>
                <c:pt idx="7">
                  <c:v>27.83117556055124</c:v>
                </c:pt>
                <c:pt idx="8">
                  <c:v>35.46159936378587</c:v>
                </c:pt>
                <c:pt idx="9" formatCode="General">
                  <c:v>52.5</c:v>
                </c:pt>
              </c:numCache>
            </c:numRef>
          </c:val>
        </c:ser>
        <c:ser>
          <c:idx val="1"/>
          <c:order val="1"/>
          <c:tx>
            <c:strRef>
              <c:f>Latency!$E$26</c:f>
              <c:strCache>
                <c:ptCount val="1"/>
                <c:pt idx="0">
                  <c:v>Far Segment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Latency!$E$27:$E$36</c:f>
              <c:numCache>
                <c:formatCode>0.00</c:formatCode>
                <c:ptCount val="10"/>
                <c:pt idx="0">
                  <c:v>66.5640585391816</c:v>
                </c:pt>
                <c:pt idx="1">
                  <c:v>66.45835747591417</c:v>
                </c:pt>
                <c:pt idx="2">
                  <c:v>66.51414816318163</c:v>
                </c:pt>
                <c:pt idx="3">
                  <c:v>66.35870179913952</c:v>
                </c:pt>
                <c:pt idx="4">
                  <c:v>66.42928607002675</c:v>
                </c:pt>
                <c:pt idx="5">
                  <c:v>65.83993513128075</c:v>
                </c:pt>
                <c:pt idx="6">
                  <c:v>64.92205053064815</c:v>
                </c:pt>
                <c:pt idx="7">
                  <c:v>64.07557557702982</c:v>
                </c:pt>
                <c:pt idx="8">
                  <c:v>60.84010826280962</c:v>
                </c:pt>
                <c:pt idx="9" formatCode="General">
                  <c:v>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910344"/>
        <c:axId val="2115478824"/>
      </c:barChart>
      <c:catAx>
        <c:axId val="2120910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2115478824"/>
        <c:crosses val="autoZero"/>
        <c:auto val="1"/>
        <c:lblAlgn val="ctr"/>
        <c:lblOffset val="100"/>
        <c:noMultiLvlLbl val="0"/>
      </c:catAx>
      <c:valAx>
        <c:axId val="2115478824"/>
        <c:scaling>
          <c:orientation val="minMax"/>
          <c:max val="8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2120910344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9863693873446"/>
          <c:y val="0.103568091497614"/>
          <c:w val="0.672826606261234"/>
          <c:h val="0.0958937460403656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964447625865"/>
          <c:y val="0.108523880029182"/>
          <c:w val="0.85556346933906"/>
          <c:h val="0.594046264694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Latency!$D$26</c:f>
              <c:strCache>
                <c:ptCount val="1"/>
                <c:pt idx="0">
                  <c:v>Near Segment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Latency!$D$27:$D$36</c:f>
              <c:numCache>
                <c:formatCode>0.00</c:formatCode>
                <c:ptCount val="10"/>
                <c:pt idx="0">
                  <c:v>21.57875472051958</c:v>
                </c:pt>
                <c:pt idx="1">
                  <c:v>21.62217819303508</c:v>
                </c:pt>
                <c:pt idx="2">
                  <c:v>21.72764507063576</c:v>
                </c:pt>
                <c:pt idx="3">
                  <c:v>21.93794024535897</c:v>
                </c:pt>
                <c:pt idx="4">
                  <c:v>22.33533950018568</c:v>
                </c:pt>
                <c:pt idx="5">
                  <c:v>23.10725021132788</c:v>
                </c:pt>
                <c:pt idx="6">
                  <c:v>24.61776435004466</c:v>
                </c:pt>
                <c:pt idx="7">
                  <c:v>27.83117556055124</c:v>
                </c:pt>
                <c:pt idx="8">
                  <c:v>35.46159936378587</c:v>
                </c:pt>
                <c:pt idx="9" formatCode="General">
                  <c:v>52.5</c:v>
                </c:pt>
              </c:numCache>
            </c:numRef>
          </c:val>
        </c:ser>
        <c:ser>
          <c:idx val="1"/>
          <c:order val="1"/>
          <c:tx>
            <c:strRef>
              <c:f>Latency!$E$26</c:f>
              <c:strCache>
                <c:ptCount val="1"/>
                <c:pt idx="0">
                  <c:v>Far Segment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multiLvlStrRef>
              <c:f>Latency!$B$27:$C$36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  <c:pt idx="5">
                    <c:v>32</c:v>
                  </c:pt>
                  <c:pt idx="6">
                    <c:v>64</c:v>
                  </c:pt>
                  <c:pt idx="7">
                    <c:v>128</c:v>
                  </c:pt>
                  <c:pt idx="8">
                    <c:v>256</c:v>
                  </c:pt>
                  <c:pt idx="9">
                    <c:v>512</c:v>
                  </c:pt>
                </c:lvl>
                <c:lvl>
                  <c:pt idx="0">
                    <c:v>Near Segment Length (Cells)</c:v>
                  </c:pt>
                  <c:pt idx="9">
                    <c:v>Ref.</c:v>
                  </c:pt>
                </c:lvl>
              </c:multiLvlStrCache>
            </c:multiLvlStrRef>
          </c:cat>
          <c:val>
            <c:numRef>
              <c:f>Latency!$E$27:$E$36</c:f>
              <c:numCache>
                <c:formatCode>0.00</c:formatCode>
                <c:ptCount val="10"/>
                <c:pt idx="0">
                  <c:v>66.56405853918157</c:v>
                </c:pt>
                <c:pt idx="1">
                  <c:v>66.45835747591417</c:v>
                </c:pt>
                <c:pt idx="2">
                  <c:v>66.5141481631816</c:v>
                </c:pt>
                <c:pt idx="3">
                  <c:v>66.35870179913948</c:v>
                </c:pt>
                <c:pt idx="4">
                  <c:v>66.42928607002675</c:v>
                </c:pt>
                <c:pt idx="5">
                  <c:v>65.83993513128071</c:v>
                </c:pt>
                <c:pt idx="6">
                  <c:v>64.92205053064815</c:v>
                </c:pt>
                <c:pt idx="7">
                  <c:v>64.07557557702975</c:v>
                </c:pt>
                <c:pt idx="8">
                  <c:v>60.84010826280962</c:v>
                </c:pt>
                <c:pt idx="9" formatCode="General">
                  <c:v>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822216"/>
        <c:axId val="-2142974888"/>
      </c:barChart>
      <c:catAx>
        <c:axId val="-2142822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142974888"/>
        <c:crosses val="autoZero"/>
        <c:auto val="1"/>
        <c:lblAlgn val="ctr"/>
        <c:lblOffset val="100"/>
        <c:noMultiLvlLbl val="0"/>
      </c:catAx>
      <c:valAx>
        <c:axId val="-2142974888"/>
        <c:scaling>
          <c:orientation val="minMax"/>
          <c:max val="8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142822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863693873446"/>
          <c:y val="0.103568091497614"/>
          <c:w val="0.672826606261234"/>
          <c:h val="0.0958937460403656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chemeClr val="tx1"/>
              </a:solidFill>
            </a:ln>
          </c:spPr>
          <c:marker>
            <c:symbol val="diamond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2"/>
            <c:bubble3D val="0"/>
          </c:dPt>
          <c:dPt>
            <c:idx val="4"/>
            <c:bubble3D val="0"/>
          </c:dPt>
          <c:xVal>
            <c:numRef>
              <c:f>'Trade-off'!$C$50:$C$54</c:f>
              <c:numCache>
                <c:formatCode>0.00</c:formatCode>
                <c:ptCount val="5"/>
                <c:pt idx="0">
                  <c:v>23.10725021132788</c:v>
                </c:pt>
                <c:pt idx="1">
                  <c:v>24.61776435004466</c:v>
                </c:pt>
                <c:pt idx="2">
                  <c:v>27.83117556055124</c:v>
                </c:pt>
                <c:pt idx="3">
                  <c:v>35.46159936378587</c:v>
                </c:pt>
                <c:pt idx="4" formatCode="General">
                  <c:v>52.5</c:v>
                </c:pt>
              </c:numCache>
            </c:numRef>
          </c:xVal>
          <c:yVal>
            <c:numRef>
              <c:f>'Trade-off'!$D$50:$D$54</c:f>
              <c:numCache>
                <c:formatCode>General</c:formatCode>
                <c:ptCount val="5"/>
                <c:pt idx="0">
                  <c:v>3.755102040816326</c:v>
                </c:pt>
                <c:pt idx="1">
                  <c:v>2.285714285714286</c:v>
                </c:pt>
                <c:pt idx="2">
                  <c:v>1.551020408163265</c:v>
                </c:pt>
                <c:pt idx="3">
                  <c:v>1.183673469387755</c:v>
                </c:pt>
                <c:pt idx="4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879128"/>
        <c:axId val="-2143873752"/>
      </c:scatterChart>
      <c:valAx>
        <c:axId val="-2143879128"/>
        <c:scaling>
          <c:orientation val="minMax"/>
          <c:max val="70.0"/>
        </c:scaling>
        <c:delete val="0"/>
        <c:axPos val="b"/>
        <c:title>
          <c:tx>
            <c:rich>
              <a:bodyPr anchor="t" anchorCtr="0"/>
              <a:lstStyle/>
              <a:p>
                <a:pPr algn="r">
                  <a:defRPr sz="2800"/>
                </a:pPr>
                <a:r>
                  <a:rPr lang="en-US" sz="2800" smtClean="0"/>
                  <a:t>Latency (ns)</a:t>
                </a:r>
                <a:endParaRPr lang="en-US" sz="28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43873752"/>
        <c:crosses val="autoZero"/>
        <c:crossBetween val="midCat"/>
        <c:majorUnit val="10.0"/>
      </c:valAx>
      <c:valAx>
        <c:axId val="-2143873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Normalized</a:t>
                </a:r>
                <a:r>
                  <a:rPr lang="en-US" sz="2800" baseline="0" dirty="0" smtClean="0"/>
                  <a:t> DRAM Area</a:t>
                </a:r>
                <a:endParaRPr lang="en-US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43879128"/>
        <c:crosses val="autoZero"/>
        <c:crossBetween val="midCat"/>
        <c:majorUnit val="1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Performance Improvement</c:v>
                </c:pt>
              </c:strCache>
            </c:strRef>
          </c:tx>
          <c:invertIfNegative val="0"/>
          <c:cat>
            <c:strRef>
              <c:f>Sheet3!$B$3:$B$5</c:f>
              <c:strCache>
                <c:ptCount val="3"/>
                <c:pt idx="0">
                  <c:v>1 (1-ch)</c:v>
                </c:pt>
                <c:pt idx="1">
                  <c:v>2 (2-ch)</c:v>
                </c:pt>
                <c:pt idx="2">
                  <c:v>4 (4-ch)</c:v>
                </c:pt>
              </c:strCache>
            </c:strRef>
          </c:cat>
          <c:val>
            <c:numRef>
              <c:f>Sheet3!$C$3:$C$5</c:f>
              <c:numCache>
                <c:formatCode>General</c:formatCode>
                <c:ptCount val="3"/>
                <c:pt idx="0">
                  <c:v>1.124</c:v>
                </c:pt>
                <c:pt idx="1">
                  <c:v>1.115</c:v>
                </c:pt>
                <c:pt idx="2">
                  <c:v>1.107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425656"/>
        <c:axId val="-2142538104"/>
      </c:barChart>
      <c:catAx>
        <c:axId val="-2142425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2538104"/>
        <c:crosses val="autoZero"/>
        <c:auto val="1"/>
        <c:lblAlgn val="ctr"/>
        <c:lblOffset val="0"/>
        <c:noMultiLvlLbl val="0"/>
      </c:catAx>
      <c:valAx>
        <c:axId val="-2142538104"/>
        <c:scaling>
          <c:orientation val="minMax"/>
          <c:max val="1.2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24256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Sheet3!$C$7</c:f>
              <c:strCache>
                <c:ptCount val="1"/>
                <c:pt idx="0">
                  <c:v>Power Reduction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Sheet3!$B$8:$B$10</c:f>
              <c:strCache>
                <c:ptCount val="3"/>
                <c:pt idx="0">
                  <c:v>1 (1-ch)</c:v>
                </c:pt>
                <c:pt idx="1">
                  <c:v>2 (2-ch)</c:v>
                </c:pt>
                <c:pt idx="2">
                  <c:v>4 (4-ch)</c:v>
                </c:pt>
              </c:strCache>
            </c:strRef>
          </c:cat>
          <c:val>
            <c:numRef>
              <c:f>Sheet3!$C$8:$C$10</c:f>
              <c:numCache>
                <c:formatCode>General</c:formatCode>
                <c:ptCount val="3"/>
                <c:pt idx="0">
                  <c:v>0.769</c:v>
                </c:pt>
                <c:pt idx="1">
                  <c:v>0.755</c:v>
                </c:pt>
                <c:pt idx="2">
                  <c:v>0.737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460232"/>
        <c:axId val="-2143458104"/>
      </c:barChart>
      <c:catAx>
        <c:axId val="-2143460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3458104"/>
        <c:crosses val="autoZero"/>
        <c:auto val="1"/>
        <c:lblAlgn val="ctr"/>
        <c:lblOffset val="0"/>
        <c:noMultiLvlLbl val="0"/>
      </c:catAx>
      <c:valAx>
        <c:axId val="-2143458104"/>
        <c:scaling>
          <c:orientation val="minMax"/>
          <c:max val="1.2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3460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read from a DRAM chip,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first accesses the data, which consists of two steps.</a:t>
            </a:r>
          </a:p>
          <a:p>
            <a:endParaRPr lang="en-US" dirty="0" smtClean="0"/>
          </a:p>
          <a:p>
            <a:r>
              <a:rPr lang="en-US" dirty="0" smtClean="0"/>
              <a:t>First, row decoder </a:t>
            </a:r>
            <a:r>
              <a:rPr lang="en-US" baseline="0" dirty="0" smtClean="0"/>
              <a:t>activate the row which has requested data. </a:t>
            </a:r>
          </a:p>
          <a:p>
            <a:r>
              <a:rPr lang="en-US" baseline="0" dirty="0" smtClean="0"/>
              <a:t>Second</a:t>
            </a:r>
            <a:r>
              <a:rPr lang="en-US" baseline="0" smtClean="0"/>
              <a:t>, sense </a:t>
            </a:r>
            <a:r>
              <a:rPr lang="en-US" baseline="0" dirty="0" smtClean="0"/>
              <a:t>amplifiers detect the data of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these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access, IO circuitry transfers the data over channel.</a:t>
            </a:r>
          </a:p>
          <a:p>
            <a:endParaRPr lang="en-US" baseline="0" dirty="0" smtClean="0"/>
          </a:p>
          <a:p>
            <a:r>
              <a:rPr lang="en-US" baseline="0" dirty="0" smtClean="0">
                <a:solidFill>
                  <a:srgbClr val="FFFFFF"/>
                </a:solidFill>
              </a:rPr>
              <a:t>Therefore, the DRAM latency is the sum of the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latency and the I/O latency. </a:t>
            </a:r>
          </a:p>
          <a:p>
            <a:r>
              <a:rPr lang="en-US" baseline="0" dirty="0" smtClean="0"/>
              <a:t>We observed that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latency is much higher than the I/O latency.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As a result,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is the dominant source of the DRAM latency as we explained in the paper.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r>
              <a:rPr lang="en-US" baseline="0" dirty="0" smtClean="0">
                <a:solidFill>
                  <a:srgbClr val="FFFFFF"/>
                </a:solidFill>
              </a:rPr>
              <a:t>--------------------------------------------------------------------------------------------------------------------------------------------</a:t>
            </a:r>
          </a:p>
          <a:p>
            <a:pPr defTabSz="931717">
              <a:defRPr/>
            </a:pPr>
            <a:r>
              <a:rPr lang="en-US" baseline="0" dirty="0" smtClean="0"/>
              <a:t>, again.</a:t>
            </a:r>
            <a:endParaRPr lang="en-US" baseline="0" dirty="0" smtClean="0">
              <a:solidFill>
                <a:srgbClr val="FFFFFF"/>
              </a:solidFill>
            </a:endParaRPr>
          </a:p>
          <a:p>
            <a:pPr defTabSz="931717">
              <a:defRPr/>
            </a:pPr>
            <a:r>
              <a:rPr lang="en-US" baseline="0" dirty="0" smtClean="0">
                <a:solidFill>
                  <a:srgbClr val="FFFFFF"/>
                </a:solidFill>
              </a:rPr>
              <a:t>DRAM consists of two components, the cell array and the I/O circuitry. The cell array consists of multiple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subarrays</a:t>
            </a:r>
            <a:r>
              <a:rPr lang="en-US" baseline="0" dirty="0" smtClean="0">
                <a:solidFill>
                  <a:srgbClr val="FFFFFF"/>
                </a:solidFill>
              </a:rPr>
              <a:t>. </a:t>
            </a:r>
          </a:p>
          <a:p>
            <a:pPr defTabSz="931717">
              <a:defRPr/>
            </a:pPr>
            <a:r>
              <a:rPr lang="en-US" baseline="0" dirty="0" smtClean="0"/>
              <a:t>To read from a DRAM chip, the data is first accessed from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and then the data is transferred over the channel by the I/O circuitry. </a:t>
            </a:r>
          </a:p>
          <a:p>
            <a:pPr defTabSz="931717">
              <a:defRPr/>
            </a:pPr>
            <a:endParaRPr lang="en-US" baseline="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cell’s capacitor is small and can store only a small amount of charge. </a:t>
            </a:r>
          </a:p>
          <a:p>
            <a:r>
              <a:rPr lang="en-US" baseline="0" dirty="0" smtClean="0"/>
              <a:t>That is why a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also has sense-amplifiers, which are specialized circuits that can detect the small amount of charge.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a sense-amplifier size is about *100* times the cell size. </a:t>
            </a:r>
          </a:p>
          <a:p>
            <a:r>
              <a:rPr lang="en-US" baseline="0" dirty="0" smtClean="0"/>
              <a:t>So, to amortize the area of the sense-amplifiers, </a:t>
            </a:r>
          </a:p>
          <a:p>
            <a:r>
              <a:rPr lang="en-US" baseline="0" dirty="0" smtClean="0"/>
              <a:t>hundreds of cells share the same sense-amplifier through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a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a large capacitance that increases latency and power consumption. </a:t>
            </a:r>
          </a:p>
          <a:p>
            <a:r>
              <a:rPr lang="en-US" baseline="0" dirty="0" smtClean="0"/>
              <a:t>Therefore,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is one of the dominant sources of high latency and high power consumption.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understand why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is so slow, </a:t>
            </a:r>
          </a:p>
          <a:p>
            <a:r>
              <a:rPr lang="en-US" baseline="0" dirty="0" smtClean="0"/>
              <a:t>let me take a look at the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organization.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naïve way to reduce the DRAM latency is to have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that have lower latency.</a:t>
            </a:r>
          </a:p>
          <a:p>
            <a:r>
              <a:rPr lang="en-US" baseline="0" dirty="0" smtClean="0"/>
              <a:t>Unfortunately, short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significantly increase the DRAM area.</a:t>
            </a:r>
          </a:p>
          <a:p>
            <a:r>
              <a:rPr lang="en-US" baseline="0" dirty="0" smtClean="0"/>
              <a:t>Therefore,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exposes an important trade-off between area and latency.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shows the trade-off between DRAM area and latency as we change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length.</a:t>
            </a:r>
          </a:p>
          <a:p>
            <a:r>
              <a:rPr lang="en-US" baseline="0" dirty="0" smtClean="0"/>
              <a:t>Y-axis is the normalized DRAM area compared to a DRAM using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A lower value is cheaper.</a:t>
            </a:r>
          </a:p>
          <a:p>
            <a:r>
              <a:rPr lang="en-US" baseline="0" dirty="0" smtClean="0"/>
              <a:t>X-axis shows the latency in terms of </a:t>
            </a:r>
            <a:r>
              <a:rPr lang="en-US" baseline="0" dirty="0" err="1" smtClean="0"/>
              <a:t>tRC</a:t>
            </a:r>
            <a:r>
              <a:rPr lang="en-US" baseline="0" dirty="0" smtClean="0"/>
              <a:t>, an important DRAM timing constraint. A lower value is faster.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Commodity DRAM chips use long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to minimize area cost. On the other hand, shorter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achieve lower latency at higher cost. </a:t>
            </a:r>
          </a:p>
          <a:p>
            <a:pPr defTabSz="931774">
              <a:defRPr/>
            </a:pPr>
            <a:r>
              <a:rPr lang="en-US" baseline="0" dirty="0" smtClean="0"/>
              <a:t>Our goal is to achieve the best of both worlds: low latency and low area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sum up, both long and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do not achieve small area and low latency. </a:t>
            </a:r>
          </a:p>
          <a:p>
            <a:r>
              <a:rPr lang="en-US" baseline="0" dirty="0" smtClean="0"/>
              <a:t>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small area but has high latency while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has low latency but has large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achieve the best of both worlds, we first start from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which has small area. </a:t>
            </a:r>
          </a:p>
          <a:p>
            <a:r>
              <a:rPr lang="en-US" baseline="0" dirty="0" smtClean="0"/>
              <a:t>After that, to achieve the low latency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we divide the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into two smaller segments. 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of the segment nearby the sense-amplifier is same as the length of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Therefore, the latency of the segment is as low as the latency of the short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To isolate this fast segment from the other segment, we add isolation transistors that selectively connect the two segments.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way, our proposed approach achieves small area and low latency.</a:t>
            </a:r>
          </a:p>
          <a:p>
            <a:r>
              <a:rPr lang="en-US" baseline="0" dirty="0" smtClean="0"/>
              <a:t>We call this new DRAM architecture as Tiered-Latency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 the key idea is to divide</a:t>
            </a:r>
            <a:r>
              <a:rPr lang="en-US" baseline="0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subarray</a:t>
            </a:r>
            <a:r>
              <a:rPr lang="en-US" dirty="0" smtClean="0"/>
              <a:t> into two segments with isolation transistors. </a:t>
            </a:r>
          </a:p>
          <a:p>
            <a:endParaRPr lang="en-US" dirty="0" smtClean="0"/>
          </a:p>
          <a:p>
            <a:r>
              <a:rPr lang="en-US" dirty="0" smtClean="0"/>
              <a:t>The segment, directly</a:t>
            </a:r>
            <a:r>
              <a:rPr lang="en-US" baseline="0" dirty="0" smtClean="0"/>
              <a:t> </a:t>
            </a:r>
            <a:r>
              <a:rPr lang="en-US" dirty="0" smtClean="0"/>
              <a:t>connected to the sense amplifier, is called the near segment. </a:t>
            </a:r>
          </a:p>
          <a:p>
            <a:r>
              <a:rPr lang="en-US" dirty="0" smtClean="0"/>
              <a:t>The other</a:t>
            </a:r>
            <a:r>
              <a:rPr lang="en-US" baseline="0" dirty="0" smtClean="0"/>
              <a:t> </a:t>
            </a:r>
            <a:r>
              <a:rPr lang="en-US" dirty="0" smtClean="0"/>
              <a:t>segment is</a:t>
            </a:r>
            <a:r>
              <a:rPr lang="en-US" baseline="0" dirty="0" smtClean="0"/>
              <a:t> </a:t>
            </a:r>
            <a:r>
              <a:rPr lang="en-US" dirty="0" smtClean="0"/>
              <a:t>called the far segment.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accessing the near segment, the isolation transistor is </a:t>
            </a:r>
            <a:r>
              <a:rPr lang="en-US" baseline="0" dirty="0" err="1" smtClean="0"/>
              <a:t>truned</a:t>
            </a:r>
            <a:r>
              <a:rPr lang="en-US" baseline="0" dirty="0" smtClean="0"/>
              <a:t> off such that the near segment is electrically decoupled from the far segment. </a:t>
            </a:r>
          </a:p>
          <a:p>
            <a:r>
              <a:rPr lang="en-US" baseline="0" dirty="0" smtClean="0"/>
              <a:t>which leads to the reduced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length, which leads to reduced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capacitance.</a:t>
            </a:r>
          </a:p>
          <a:p>
            <a:r>
              <a:rPr lang="en-US" baseline="0" dirty="0" smtClean="0"/>
              <a:t>Due to these two reasons, the near segment can be accessed with low latency and  low power.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accessing the far segment, the isolation transistor is turned on </a:t>
            </a:r>
          </a:p>
          <a:p>
            <a:r>
              <a:rPr lang="en-US" baseline="0" dirty="0" smtClean="0"/>
              <a:t>such that the far segment is electrically connected to the sense amplifier </a:t>
            </a:r>
          </a:p>
          <a:p>
            <a:r>
              <a:rPr lang="en-US" baseline="0" dirty="0" smtClean="0"/>
              <a:t>and the entire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is exposed to sense amplifier, </a:t>
            </a:r>
          </a:p>
          <a:p>
            <a:r>
              <a:rPr lang="en-US" baseline="0" dirty="0" smtClean="0"/>
              <a:t>which leads to long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which leads to large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capacitance.</a:t>
            </a:r>
          </a:p>
          <a:p>
            <a:r>
              <a:rPr lang="en-US" baseline="0" dirty="0" smtClean="0"/>
              <a:t>and also isolation transistors have resistance.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Due to these three reasons, accessing the far segment incurs high latency and high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evaluated the latency, power consumption and area cost of TL-DRAM compared to commodity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our evaluations, we modeled a Commodity DRAM that has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TL-DRAM also has a total of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, which is segmented to 32-cell near segment and 480-cell far segment.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simulated latency using SPICE simulator with circuit-level DRAM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estimated the area and power consumption using Micron DRAM Power calculator and Rambus DRAM Area/Power simulator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figure compares the latency.</a:t>
            </a:r>
          </a:p>
          <a:p>
            <a:r>
              <a:rPr lang="en-US" baseline="0" dirty="0" smtClean="0"/>
              <a:t>Y-axis is normalized latency. </a:t>
            </a:r>
          </a:p>
          <a:p>
            <a:r>
              <a:rPr lang="en-US" baseline="0" dirty="0" smtClean="0"/>
              <a:t>Compared to commodity DRAM, TL-DRAM’s near segment has 56% lower latency, while the far segment has 23% higher latency.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right figure compares the power.</a:t>
            </a:r>
          </a:p>
          <a:p>
            <a:r>
              <a:rPr lang="en-US" baseline="0" dirty="0" smtClean="0"/>
              <a:t>Y-axis is normalized power.</a:t>
            </a:r>
          </a:p>
          <a:p>
            <a:r>
              <a:rPr lang="en-US" baseline="0" dirty="0" smtClean="0"/>
              <a:t>Compared to commodity DRAM, TL-DRAM’s near segment has 51% lower power consumption and the far segment has 49% higher power consumption.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Lastly, mainly due to the isolation transistor, Tiered-latency DRAM increases the die-size by about 3%.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figure shows the latency of the near and far segments when varying near segment length.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X-axis is near segment length and Y-axis is Latency in </a:t>
            </a:r>
            <a:r>
              <a:rPr lang="en-US" baseline="0" dirty="0" err="1" smtClean="0"/>
              <a:t>nano</a:t>
            </a:r>
            <a:r>
              <a:rPr lang="en-US" baseline="0" dirty="0" smtClean="0"/>
              <a:t> seconds.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figure shows, a longer near segment length leads to higher near segment latency due to the increased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capacitance of the near segment.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the far segment, a shorter far segment length leads to lower latency. However, the far segment latency is higher than commodity DRAM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Again, the figure shows the trade-off between area and latency in existing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existing DRAM, TL-DRAM achieves low latency using the near segment while increasing the area by only 3%.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Although the far segment has higher latency than commodity DRAM, we show that efficient use of the near segment enables TL-DRAM to achieve high system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multiple ways to leverage the TL-DRAM</a:t>
            </a:r>
            <a:r>
              <a:rPr lang="en-US" baseline="0" dirty="0" smtClean="0"/>
              <a:t> substrate by hardware or software.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slide, I describe many such ways.</a:t>
            </a:r>
          </a:p>
          <a:p>
            <a:r>
              <a:rPr lang="en-US" baseline="0" dirty="0" smtClean="0"/>
              <a:t>First, the near segment can be used as a hardware-managed inclusive cache to the far segment.</a:t>
            </a:r>
          </a:p>
          <a:p>
            <a:r>
              <a:rPr lang="en-US" baseline="0" dirty="0" smtClean="0"/>
              <a:t>Second, the near segment can be used as a hardware-managed exclusive cache to the far segment.</a:t>
            </a:r>
          </a:p>
          <a:p>
            <a:r>
              <a:rPr lang="en-US" baseline="0" dirty="0" smtClean="0"/>
              <a:t>Third, the operating system can intelligently allocate frequently-accessed pages to the near segment.</a:t>
            </a:r>
          </a:p>
          <a:p>
            <a:r>
              <a:rPr lang="en-US" baseline="0" dirty="0" smtClean="0"/>
              <a:t>Forth mechanism is to simple replace DRAM with TL-DRAM without any near segment handling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our paper provides detailed explanations and evaluations of first three mechanism, </a:t>
            </a:r>
          </a:p>
          <a:p>
            <a:r>
              <a:rPr lang="en-US" baseline="0" dirty="0" smtClean="0"/>
              <a:t>in this talk, we will focus on the first approach, which is to use the near segment as a hardware managed cache for the far segment.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diagram shows TL-DRAM organization.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consists of the sense amplifier, near segment and far segment.</a:t>
            </a:r>
          </a:p>
          <a:p>
            <a:r>
              <a:rPr lang="en-US" baseline="0" dirty="0" smtClean="0"/>
              <a:t>In this particular approach, only the far segment capacity is exposed to the operating system and the memory controller caches the frequently accessed rows in each </a:t>
            </a:r>
            <a:r>
              <a:rPr lang="en-US" baseline="0" dirty="0" err="1" smtClean="0"/>
              <a:t>subarray</a:t>
            </a:r>
            <a:r>
              <a:rPr lang="en-US" baseline="0" dirty="0" smtClean="0"/>
              <a:t> to the corresponding near segment.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approach has two challenges.</a:t>
            </a:r>
          </a:p>
          <a:p>
            <a:r>
              <a:rPr lang="en-US" baseline="0" dirty="0" smtClean="0"/>
              <a:t>First, how to migrate a row between segments efficiently?  </a:t>
            </a:r>
          </a:p>
          <a:p>
            <a:r>
              <a:rPr lang="en-US" baseline="0" dirty="0" smtClean="0"/>
              <a:t>Second, how to manage the near segment cache efficiently?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first address first challenge.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r>
              <a:rPr lang="en-US" baseline="0" dirty="0" smtClean="0"/>
              <a:t>Our goal is to migrate a source row in the far segment to a destination row in the near segment.</a:t>
            </a:r>
          </a:p>
          <a:p>
            <a:endParaRPr lang="en-US" baseline="0" dirty="0" smtClean="0"/>
          </a:p>
          <a:p>
            <a:pPr defTabSz="931717">
              <a:defRPr/>
            </a:pPr>
            <a:r>
              <a:rPr lang="en-US" baseline="0" dirty="0" smtClean="0"/>
              <a:t>The naïve way to achieve this is that memory controller reads all the data from the source row and writes them back to the destination row.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this leads to high latency. </a:t>
            </a:r>
          </a:p>
          <a:p>
            <a:r>
              <a:rPr lang="en-US" baseline="0" dirty="0" smtClean="0"/>
              <a:t> 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observation is that cells in the source and the destination row share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. </a:t>
            </a:r>
          </a:p>
          <a:p>
            <a:r>
              <a:rPr lang="en-US" dirty="0" smtClean="0"/>
              <a:t>Our idea</a:t>
            </a:r>
            <a:r>
              <a:rPr lang="en-US" baseline="0" dirty="0" smtClean="0"/>
              <a:t> is to use these shared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to transfer data from the source to the destination concurrently .</a:t>
            </a:r>
          </a:p>
          <a:p>
            <a:r>
              <a:rPr lang="en-US" baseline="0" dirty="0" smtClean="0"/>
              <a:t>We’ll explain the migration procedure step by step.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First, the memory controller accesses the source row in the far segment. </a:t>
            </a:r>
          </a:p>
          <a:p>
            <a:r>
              <a:rPr lang="en-US" baseline="0" dirty="0" smtClean="0"/>
              <a:t>The isolation transistor is turned on and then the cells in the source row are connected to the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After that, the sense amplifiers read the data of the source row.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the memory controller accesses the destination row in the near segment. </a:t>
            </a:r>
          </a:p>
          <a:p>
            <a:r>
              <a:rPr lang="en-US" baseline="0" dirty="0" smtClean="0"/>
              <a:t>Now, the cells in the destination row are also connected to the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Therefore, the data of sense amplifier are migrated to the destination row across the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concurrently.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these two steps, the all data of the source row are migrated to the destination row with low latency.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fact, most of the migration latency is overlapped with the source row access latency.</a:t>
            </a:r>
          </a:p>
          <a:p>
            <a:r>
              <a:rPr lang="en-US" baseline="0" dirty="0" smtClean="0"/>
              <a:t>Using SPICE simulation, we estimated that the additional migration latency over the row access latency is about 4ns.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let me address the second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use an x86 CPU simulator and a cycle-accurate DDR3 DRAM simulator for evaluating system performance.</a:t>
            </a:r>
          </a:p>
          <a:p>
            <a:endParaRPr lang="en-US" baseline="0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use TPC, STREAM and SPEC CPU2006 benchmarks.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Instructions-Per-Cycle to measure single-core performance and weighted speedup to measure multi-core performance.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671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baseline commodity DRAM, We use DDR3-1066 which has 512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TL-DRAM has the same 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 length as the baseline DRAM.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vary the near segment length from 1 to 256 cells.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744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</a:t>
            </a:r>
            <a:r>
              <a:rPr lang="en-US" baseline="0" dirty="0" smtClean="0"/>
              <a:t> shows the IPC improvement of our three caching mechanisms over commodity DRAM. </a:t>
            </a:r>
          </a:p>
          <a:p>
            <a:r>
              <a:rPr lang="en-US" baseline="0" dirty="0" smtClean="0"/>
              <a:t>All of them improve performance and benefit-based caching shows maximum performance improvement by 12.7%.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right figure shows the normalized power reduction of our three caching mechanisms over commodity DRAM.</a:t>
            </a:r>
          </a:p>
          <a:p>
            <a:r>
              <a:rPr lang="en-US" baseline="0" dirty="0" smtClean="0"/>
              <a:t> All of them reduce power consumption and benefit-based caching shows maximum power reduction by 23%.</a:t>
            </a:r>
            <a:endParaRPr lang="en-US" dirty="0" smtClean="0"/>
          </a:p>
          <a:p>
            <a:endParaRPr lang="en-US" dirty="0" smtClean="0"/>
          </a:p>
          <a:p>
            <a:pPr defTabSz="931717">
              <a:defRPr/>
            </a:pPr>
            <a:r>
              <a:rPr lang="en-US" baseline="0" dirty="0" smtClean="0"/>
              <a:t>Therefore, using near segment as a cache improves performance and reduces power consumption at the cost of 3% area overhead.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083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figure shows the performance improvement over commodity DRAM, when varying the near segment length.</a:t>
            </a:r>
          </a:p>
          <a:p>
            <a:r>
              <a:rPr lang="en-US" baseline="0" dirty="0" smtClean="0"/>
              <a:t>X-axis is the near segment length and Y-axis is the IPC improvement over commodity DRAM.</a:t>
            </a:r>
          </a:p>
          <a:p>
            <a:r>
              <a:rPr lang="en-US" dirty="0" smtClean="0"/>
              <a:t>Increasing the near segment length enables larger cache capacity but the trade-off</a:t>
            </a:r>
            <a:r>
              <a:rPr lang="en-US" baseline="0" dirty="0" smtClean="0"/>
              <a:t> is increasing the caching latency. </a:t>
            </a:r>
          </a:p>
          <a:p>
            <a:r>
              <a:rPr lang="en-US" baseline="0" dirty="0" smtClean="0"/>
              <a:t>As a result, the peak performance improvement is at 32 cells/</a:t>
            </a:r>
            <a:r>
              <a:rPr lang="en-US" baseline="0" dirty="0" err="1" smtClean="0"/>
              <a:t>bitline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We observe that by adjusting the near segment length, we can trade off cache capacity for cache latency.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299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our paper, we provide more mechanisms and results.</a:t>
            </a:r>
          </a:p>
          <a:p>
            <a:r>
              <a:rPr lang="en-US" baseline="0" dirty="0" smtClean="0"/>
              <a:t>First, we provide detailed explanations and evaluations of two other mechanisms, </a:t>
            </a:r>
          </a:p>
          <a:p>
            <a:r>
              <a:rPr lang="en-US" baseline="0" dirty="0" smtClean="0"/>
              <a:t>a hardware managed exclusive caching and a profile-based OS page mapping.</a:t>
            </a:r>
            <a:endParaRPr lang="en-US" dirty="0" smtClean="0"/>
          </a:p>
          <a:p>
            <a:r>
              <a:rPr lang="en-US" baseline="0" dirty="0" smtClean="0"/>
              <a:t>Second, We provide latency evaluation for three-tier TL-DRAM. </a:t>
            </a:r>
          </a:p>
          <a:p>
            <a:r>
              <a:rPr lang="en-US" dirty="0" smtClean="0"/>
              <a:t>Third, we provide</a:t>
            </a:r>
            <a:r>
              <a:rPr lang="en-US" baseline="0" dirty="0" smtClean="0"/>
              <a:t> detailed circuit evaluation for DRAM latency and power consumption.</a:t>
            </a:r>
          </a:p>
          <a:p>
            <a:r>
              <a:rPr lang="en-US" baseline="0" dirty="0" smtClean="0"/>
              <a:t>Forth, we provide implementation details and storage cost analysis in memory controller.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738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r>
              <a:rPr lang="en-US" baseline="0" dirty="0" smtClean="0"/>
              <a:t>Let me conclude.</a:t>
            </a:r>
          </a:p>
          <a:p>
            <a:endParaRPr lang="en-US" baseline="0" dirty="0" smtClean="0">
              <a:solidFill>
                <a:schemeClr val="bg1"/>
              </a:solidFill>
            </a:endParaRPr>
          </a:p>
          <a:p>
            <a:r>
              <a:rPr lang="en-US" baseline="0" dirty="0" smtClean="0">
                <a:solidFill>
                  <a:schemeClr val="bg1"/>
                </a:solidFill>
              </a:rPr>
              <a:t>The problem is that DRAM latency is a critical bottleneck for system performance. </a:t>
            </a:r>
            <a:endParaRPr lang="en-US" baseline="0" dirty="0" smtClean="0"/>
          </a:p>
          <a:p>
            <a:r>
              <a:rPr lang="en-US" baseline="0" dirty="0" smtClean="0"/>
              <a:t>Our goal is to reduce the DRAM latency with low cost.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Our observation is that long </a:t>
            </a:r>
            <a:r>
              <a:rPr lang="en-US" baseline="0" dirty="0" err="1" smtClean="0">
                <a:solidFill>
                  <a:schemeClr val="bg1"/>
                </a:solidFill>
              </a:rPr>
              <a:t>bitlines</a:t>
            </a:r>
            <a:r>
              <a:rPr lang="en-US" baseline="0" dirty="0" smtClean="0">
                <a:solidFill>
                  <a:schemeClr val="bg1"/>
                </a:solidFill>
              </a:rPr>
              <a:t> are the dominant source of high DRAM latency. </a:t>
            </a:r>
          </a:p>
          <a:p>
            <a:r>
              <a:rPr lang="en-US" baseline="0" dirty="0" smtClean="0"/>
              <a:t>Our key idea is to divide the long </a:t>
            </a:r>
            <a:r>
              <a:rPr lang="en-US" baseline="0" dirty="0" err="1" smtClean="0"/>
              <a:t>bitlines</a:t>
            </a:r>
            <a:r>
              <a:rPr lang="en-US" baseline="0" dirty="0" smtClean="0"/>
              <a:t> into two smaller segments: a fast segment and a slow segment</a:t>
            </a:r>
          </a:p>
          <a:p>
            <a:r>
              <a:rPr lang="en-US" baseline="0" dirty="0" smtClean="0"/>
              <a:t>Therefore, Tiered-latency DRAM, enables latency heterogeneity in DRAM.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We show many ways to utilize this latency heterogeneity to improve system performance and power reduction.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Among them, In this talk, we show that a system that uses the fast segment as a cache to the slow segment achieves significant performance improvement and power reduction with low cost for wide variety of both single and multi core workloads.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 DRAM system consists of the DRAM banks, the DRAM bus, and the DRAM memory controller. DRAM banks store the data in physical memory. </a:t>
            </a:r>
            <a:r>
              <a:rPr lang="en-US" b="1"/>
              <a:t>There are multiple DRAM banks to allow multiple memory requests to proceed in parallel</a:t>
            </a:r>
            <a:r>
              <a:rPr lang="en-US"/>
              <a:t>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Each DRAM bank has a 2-dimensional structure, consisting of rows by columns. Data can only be read from a </a:t>
            </a:r>
            <a:r>
              <a:rPr lang="ja-JP" altLang="en-US"/>
              <a:t>“</a:t>
            </a:r>
            <a:r>
              <a:rPr lang="en-US"/>
              <a:t>row buffer</a:t>
            </a:r>
            <a:r>
              <a:rPr lang="ja-JP" altLang="en-US"/>
              <a:t>”</a:t>
            </a:r>
            <a:r>
              <a:rPr lang="en-US"/>
              <a:t>, which acts as a cache that </a:t>
            </a:r>
            <a:r>
              <a:rPr lang="ja-JP" altLang="en-US"/>
              <a:t>“</a:t>
            </a:r>
            <a:r>
              <a:rPr lang="en-US"/>
              <a:t>caches</a:t>
            </a:r>
            <a:r>
              <a:rPr lang="ja-JP" altLang="en-US"/>
              <a:t>”</a:t>
            </a:r>
            <a:r>
              <a:rPr lang="en-US"/>
              <a:t> the last accessed row. As a result, a request that hits in the row buffer can be serviced much faster than a request that misses in the row buffer.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Existing DRAM controllers take advantage of this fact. To maximize DRAM throughput, these controllers prioritize row-hit requests over other requests in their scheduling. All else being equal, they prioritize older accesses over younger accesses. This policy is called the FR-FCFS policy. Note that this scheduling policy is designed for maximizing DRAM throughput and </a:t>
            </a:r>
            <a:r>
              <a:rPr lang="en-US" b="1"/>
              <a:t>does not distinguish between different threads</a:t>
            </a:r>
            <a:r>
              <a:rPr lang="ja-JP" altLang="en-US" b="1"/>
              <a:t>’</a:t>
            </a:r>
            <a:r>
              <a:rPr lang="en-US" b="1"/>
              <a:t> requests  at all</a:t>
            </a:r>
            <a:r>
              <a:rPr lang="en-US"/>
              <a:t>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-----------------------------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Explain bank operation at a high level</a:t>
            </a:r>
          </a:p>
          <a:p>
            <a:pPr eaLnBrk="1" hangingPunct="1"/>
            <a:r>
              <a:rPr lang="en-US"/>
              <a:t>- An access that is to the row in the row buffer takes a shorter time than to an access that is to another row.</a:t>
            </a:r>
          </a:p>
          <a:p>
            <a:pPr eaLnBrk="1" hangingPunct="1"/>
            <a:r>
              <a:rPr lang="en-US"/>
              <a:t>Multiple banks put together to allow for multiple requests to be serviced in parallel</a:t>
            </a:r>
          </a:p>
          <a:p>
            <a:pPr eaLnBrk="1" hangingPunct="1"/>
            <a:r>
              <a:rPr lang="en-US"/>
              <a:t>The DRAM controller treats each bank as an independent entity</a:t>
            </a:r>
          </a:p>
          <a:p>
            <a:pPr eaLnBrk="1" hangingPunct="1"/>
            <a:r>
              <a:rPr lang="en-US"/>
              <a:t>In each bank, the DRAM controller optimizes for improving row buffer locality to improve DRAM throughput </a:t>
            </a:r>
          </a:p>
          <a:p>
            <a:pPr eaLnBrk="1" hangingPunct="1"/>
            <a:r>
              <a:rPr lang="en-US"/>
              <a:t>- It prioritizes row-hit requests over other requests and all else being equal, older requests over younger requests. It is not aware of the different threads accessing it. </a:t>
            </a:r>
          </a:p>
          <a:p>
            <a:pPr eaLnBrk="1" hangingPunct="1"/>
            <a:r>
              <a:rPr lang="en-US"/>
              <a:t>The DRAM controller does not coordinate accesses to different banks. </a:t>
            </a:r>
          </a:p>
          <a:p>
            <a:pPr eaLnBrk="1" hangingPunct="1"/>
            <a:r>
              <a:rPr lang="en-US"/>
              <a:t>As a result requests of different threads can be serviced in different banks even though a single thread</a:t>
            </a:r>
            <a:r>
              <a:rPr lang="ja-JP" altLang="en-US"/>
              <a:t>’</a:t>
            </a:r>
            <a:r>
              <a:rPr lang="en-US"/>
              <a:t>s requests might be outstanding to multiple banks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4064" indent="-286179"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15" indent="-228943"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600" indent="-228943"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486" indent="-228943" defTabSz="93167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372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258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144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029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45BB2E-5B74-0444-A8D5-58B7BE03BE84}" type="slidenum">
              <a:rPr lang="en-US">
                <a:solidFill>
                  <a:prstClr val="black"/>
                </a:solidFill>
              </a:rPr>
              <a:pPr eaLnBrk="1" hangingPunct="1"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40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10DDB-86CE-664C-ACF0-D7E5683DF526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57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figure shows the historical trends of DRAM during the last 12-years, from 2000 to 2011.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We can see that, during this time, DRAM capacity has increased by 16 times.</a:t>
            </a:r>
          </a:p>
          <a:p>
            <a:r>
              <a:rPr lang="en-US" baseline="0" dirty="0" smtClean="0"/>
              <a:t>On the other hand, during the same period of time, DRAM latency has reduced by only 20%.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As a result, the high DRAM latency continues to be a critical bottleneck for system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understand how to access DRAM, let me take a look at the DRAM organization.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DRAM consists of two components, the cell array and the I/O circuitry. 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r>
              <a:rPr lang="en-US" baseline="0" dirty="0" smtClean="0">
                <a:solidFill>
                  <a:srgbClr val="FFFFFF"/>
                </a:solidFill>
              </a:rPr>
              <a:t>The cell array consists of multiple banks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and each bank consists of multiple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. 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r>
              <a:rPr lang="en-US" baseline="0" dirty="0" smtClean="0">
                <a:solidFill>
                  <a:srgbClr val="FFFFFF"/>
                </a:solidFill>
              </a:rPr>
              <a:t>Each </a:t>
            </a:r>
            <a:r>
              <a:rPr lang="en-US" baseline="0" dirty="0" err="1" smtClean="0">
                <a:solidFill>
                  <a:srgbClr val="FFFFFF"/>
                </a:solidFill>
              </a:rPr>
              <a:t>subarray</a:t>
            </a:r>
            <a:r>
              <a:rPr lang="en-US" baseline="0" dirty="0" smtClean="0">
                <a:solidFill>
                  <a:srgbClr val="FFFFFF"/>
                </a:solidFill>
              </a:rPr>
              <a:t> consists of two dimensional grids of cell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and each cell has one capacitor and one access transistor.</a:t>
            </a:r>
          </a:p>
          <a:p>
            <a:endParaRPr lang="en-US" baseline="0" dirty="0" smtClean="0">
              <a:solidFill>
                <a:srgbClr val="FFFFFF"/>
              </a:solidFill>
            </a:endParaRPr>
          </a:p>
          <a:p>
            <a:r>
              <a:rPr lang="en-US" baseline="0" dirty="0" smtClean="0">
                <a:solidFill>
                  <a:srgbClr val="FFFFFF"/>
                </a:solidFill>
              </a:rPr>
              <a:t>The horizontal cell array is connected to a row decoder by a wire called </a:t>
            </a:r>
            <a:r>
              <a:rPr lang="en-US" baseline="0" dirty="0" err="1" smtClean="0">
                <a:solidFill>
                  <a:srgbClr val="FFFFFF"/>
                </a:solidFill>
              </a:rPr>
              <a:t>wordline</a:t>
            </a:r>
            <a:r>
              <a:rPr lang="en-US" baseline="0" dirty="0" smtClean="0">
                <a:solidFill>
                  <a:srgbClr val="FFFFFF"/>
                </a:solidFill>
              </a:rPr>
              <a:t> and </a:t>
            </a:r>
          </a:p>
          <a:p>
            <a:r>
              <a:rPr lang="en-US" baseline="0" dirty="0" smtClean="0">
                <a:solidFill>
                  <a:srgbClr val="FFFFFF"/>
                </a:solidFill>
              </a:rPr>
              <a:t>The vertical cell array is connected to sense amplifier by a wire called </a:t>
            </a:r>
            <a:r>
              <a:rPr lang="en-US" baseline="0" dirty="0" err="1" smtClean="0">
                <a:solidFill>
                  <a:srgbClr val="FFFFFF"/>
                </a:solidFill>
              </a:rPr>
              <a:t>bitline</a:t>
            </a:r>
            <a:r>
              <a:rPr lang="en-US" baseline="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1.png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1.png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048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70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7027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5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1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7360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035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00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321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26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986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4615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6944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694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39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234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24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3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455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217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28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818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154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7147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2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01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476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91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99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4955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659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389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9054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6928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838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2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6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4960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64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2108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4772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796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06183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81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6218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5138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9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0786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2005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3489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390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5047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3553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4105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432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4949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8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0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6725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107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87662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668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3256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1603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68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5830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5395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39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9580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520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16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57569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72205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19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017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6013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970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5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8186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4937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44656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30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242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147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9527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077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8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6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9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890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637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081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9380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5414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18010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50849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837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9224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7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5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745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395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0448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7199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6712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247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52461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82844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6820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25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60520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30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8866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224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4124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90667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1596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369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61422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0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77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78531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09066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4678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11852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54506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7079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8344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0537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02031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6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1634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9725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6338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87234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9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160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42469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6090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236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07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7062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1156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12523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0637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646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9744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3274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756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409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36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90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3178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3648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0116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12335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1168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0789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20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8280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7220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93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20144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253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65854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55451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93718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5918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04265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0087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9173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63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1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95660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50262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1857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37384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463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1025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75273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0110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5782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10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09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99118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6889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87098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013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6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7911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18308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4989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783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40527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5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24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03535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4471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9233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5469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9898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0849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2132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0836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6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0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0504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27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6355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0886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43870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325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20217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3749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2314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60394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5C63-8B36-4754-851D-12FD2888AB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33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F91-ED3E-4251-B1F7-EC5ADB84708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1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1BD6-2D5E-4D6A-B17F-9E7F4515CC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04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7107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E9B8-FBD4-438C-AF5F-667305AF58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4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148-F549-4073-AB5C-5834CD8799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03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9E7-9DD3-4299-90F8-9846FCA6620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57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59CB-3542-414D-8B44-2F5E0236A0F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03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C53C-14FF-4D5E-A68F-15DFC7D682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89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BC9E-D78A-433F-89BF-14D5DA7B7CE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6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8FE3-9AE0-49A2-976F-324A07A440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56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AD1F-69F0-4F09-9216-7848FA86943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54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16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94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15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71406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1685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80516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04236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24080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86913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91115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28841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42499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6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5762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4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861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33918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7283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476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6364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877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51029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5088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537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3410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8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2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08673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199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290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6399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93925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2130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47407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481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28895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9043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369" tIns="45685" rIns="91369" bIns="45685"/>
          <a:lstStyle/>
          <a:p>
            <a:pPr defTabSz="913696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6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07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97242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1397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561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59371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9001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9199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933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2991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9085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08239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32FADCB-48B2-EA48-842F-00DFB3F2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226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879-3FBA-B54E-968A-FC666650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3143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A502-C52A-234B-A385-176FDBE48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22293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5F4F-A033-0F4C-9EC5-6505BC2B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0542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FF62-1895-FF4A-A6F6-80006937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7738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C695-E190-B34F-BEE3-61EF86E3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7203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E6B8-289B-D940-8844-711DD150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6969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1048-1417-DA43-8EBC-A96804AD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480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06283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417F-2C14-6144-830B-E42ADEEC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9143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71BC-6E8C-F74F-B79B-7105B67B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3925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4C83-2A46-4D4A-84F8-78075880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58992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AAFD-47E5-3243-864F-EBDDB630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2425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defTabSz="913696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D8DB-F6DE-7C4E-AD24-F611E08CA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4517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3EC4547-E2B1-9B4F-845F-F274F3C6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1833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4180-6920-9C42-9DA1-4829E043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8829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0D3C-7D80-0940-9C38-883CA567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3317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F32B-3CEF-984C-BBF2-963F764B3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4323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4898-7376-D942-82A4-9987F9AC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0934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27071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4D29-6AD3-F447-89DA-A4F13DC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8348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55-98B6-5F49-80DA-F6F7DEF7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4623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ECD9-3D5F-7F4F-998D-56B78CDE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4326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5131-7DE5-1D4D-A3CF-3D0607171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9395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6F9A-1324-4947-8B68-D47C2744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4928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1EA7-F64C-644A-BE34-B5A402A8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1044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4A1C-A8E8-3C42-88AB-792537E5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9370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90987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98164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63426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283220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6474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28343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69560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588257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307458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24252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37972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6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19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8121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3492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94221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4091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37290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69574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071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73029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7786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68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97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828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11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1783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5759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26430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3045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05005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17988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648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4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537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2539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808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80890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88946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47741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1208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757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8646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6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63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019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19133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0724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04157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43055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8516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2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7674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93199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05D39-8A99-3244-8F9A-372BEEBCC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52734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29F8-9DA9-694E-B83F-60BEDEBD4A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15042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1F8A-872E-3646-89B6-55BA95B3F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35299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43D1-58FC-C14A-A9F0-BDD7AF043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01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6380-4E56-A244-BA59-54B74623B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92996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5ED1-33F2-2645-AF95-92848C055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7022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64A4-5DB4-2D45-ADFF-1E3FBB6A1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34297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78E3-A4E9-8C44-9376-46FFDE548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0756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267F-2B60-1142-AD94-1D907EA9F2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7792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E77B-E84C-FA4C-AF81-38E30AF71D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478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7964-A99D-DB4D-8E5A-4012C28607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40648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4BB4-B804-0A46-91EB-1C5EA2C8E2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5859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69019-BB41-6245-A1FF-2891AF14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82570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D90B-F346-3C42-AD18-18315DB00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99044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57EB-4A8B-1044-BBB4-CE4A4AF13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19953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90F7-73ED-7745-B383-3C29FF1DE0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96806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B94D-0191-4749-BCBF-0FEB50E6E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98777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6DF0-1835-D14D-9D16-04855C8F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0223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BA1E-770A-6D4D-A1FD-36213ED27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0526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FD7C-1AE1-0545-9494-DFC5ABA6D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30744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92E9B-C169-A540-8BBA-E3CEA95B47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36022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C06E-1BA5-454B-AA9A-B7A05D87F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6803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A9FA-F86C-8242-A499-74AAE05886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4447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009339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257355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249059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839088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62287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16177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255053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305242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67407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476091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93677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F0C4-D837-6C46-94E3-5BC8E6610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6505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7035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BA29-F9EE-E949-A023-5C86A1DB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6241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4AF8-F565-FA4E-8274-2B4BC4F9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5902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D23F-ECFE-0D4D-B2E6-436DBE55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8017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8958-2976-E04C-95F2-F7BA9969F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9795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A203-5F4A-D242-BFFC-E67BEF3CF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4278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7C03-D1F7-7649-B25E-C69A9A05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2797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D415-29BD-5044-BE0B-B5623DC50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63092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4EE9C-08F4-D945-A98A-16C395F1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6578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5E11-9A4B-6843-BC27-2F8F67338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4294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FA6-DAD4-8B47-9894-0243E5AC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6204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41EA-6AD8-A84E-A074-C1AD0F617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77334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769A-21AF-414A-93C1-6CCCC861D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6815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DD30-43F7-E347-81C9-5ABCA823D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627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AD92-39C3-FC48-BB61-090AABD77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2296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A976-F99D-A54B-B526-B3E0C403C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2550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2F35-3FFB-6045-A749-9F10694F9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9130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7EBC-6480-9A4A-85D2-A7E2CCF9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8270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42D9-2A93-3048-AD6E-812CC59C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4085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9692-427A-D044-9850-338DF4B6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997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2519-7011-7742-869E-263EBCE94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8386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E09C-CCCB-F34D-8B3D-3514A705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4862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92D6-2602-0A4F-9B74-B323EC70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2528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C9BE-E5F4-4C4D-A2E6-8C0248ACC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8050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6340-CDE4-4E4A-9420-2A87E5020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5100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67AA-AE81-C945-8601-06951EFA2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09278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18F6D-66A9-7548-8FEA-3AAEA8ABAE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90316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ABC3-D591-1741-A3C4-2DCAC7BE9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63445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C5D0-DE20-F44C-9199-26925A0CD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30493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95E8-6B2D-E046-9715-7EB4F7541B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4352"/>
      </p:ext>
    </p:extLst>
  </p:cSld>
  <p:clrMapOvr>
    <a:masterClrMapping/>
  </p:clrMapOvr>
  <p:transition xmlns:p14="http://schemas.microsoft.com/office/powerpoint/2010/main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8BC5-7996-F840-84FA-40F1399D1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55533"/>
      </p:ext>
    </p:extLst>
  </p:cSld>
  <p:clrMapOvr>
    <a:masterClrMapping/>
  </p:clrMapOvr>
  <p:transition xmlns:p14="http://schemas.microsoft.com/office/powerpoint/2010/main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E289-7A6A-0649-AE32-846A55D9B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24946"/>
      </p:ext>
    </p:extLst>
  </p:cSld>
  <p:clrMapOvr>
    <a:masterClrMapping/>
  </p:clrMapOvr>
  <p:transition xmlns:p14="http://schemas.microsoft.com/office/powerpoint/2010/main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5882-CF79-A248-88C2-2F45B3B28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87409"/>
      </p:ext>
    </p:extLst>
  </p:cSld>
  <p:clrMapOvr>
    <a:masterClrMapping/>
  </p:clrMapOvr>
  <p:transition xmlns:p14="http://schemas.microsoft.com/office/powerpoint/2010/main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53D0-0C84-884F-9305-71FBD6328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2996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11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666-F172-8746-A4D3-B4623EB79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916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4597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481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172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04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18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259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367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130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142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9733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4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727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366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3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650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9113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3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7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1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07.xml"/><Relationship Id="rId8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2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3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4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0.xml"/><Relationship Id="rId8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3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5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1.xml"/><Relationship Id="rId8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4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6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7.xml"/><Relationship Id="rId3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2.xml"/><Relationship Id="rId8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5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7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3.xml"/><Relationship Id="rId8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76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9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5.xml"/><Relationship Id="rId8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98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0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401.xml"/><Relationship Id="rId3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406.xml"/><Relationship Id="rId8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9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1.xml"/><Relationship Id="rId12" Type="http://schemas.openxmlformats.org/officeDocument/2006/relationships/theme" Target="../theme/theme3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17.xml"/><Relationship Id="rId8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2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3.xml"/><Relationship Id="rId13" Type="http://schemas.openxmlformats.org/officeDocument/2006/relationships/slideLayout" Target="../slideLayouts/slideLayout434.xml"/><Relationship Id="rId14" Type="http://schemas.openxmlformats.org/officeDocument/2006/relationships/theme" Target="../theme/theme40.xml"/><Relationship Id="rId1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28.xml"/><Relationship Id="rId8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1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5.xml"/><Relationship Id="rId12" Type="http://schemas.openxmlformats.org/officeDocument/2006/relationships/slideLayout" Target="../slideLayouts/slideLayout446.xml"/><Relationship Id="rId13" Type="http://schemas.openxmlformats.org/officeDocument/2006/relationships/theme" Target="../theme/theme41.xml"/><Relationship Id="rId1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1.xml"/><Relationship Id="rId8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444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7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3.xml"/><Relationship Id="rId8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5.xml"/><Relationship Id="rId10" Type="http://schemas.openxmlformats.org/officeDocument/2006/relationships/slideLayout" Target="../slideLayouts/slideLayout456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8.xml"/><Relationship Id="rId12" Type="http://schemas.openxmlformats.org/officeDocument/2006/relationships/theme" Target="../theme/theme4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8.xml"/><Relationship Id="rId2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60.xml"/><Relationship Id="rId4" Type="http://schemas.openxmlformats.org/officeDocument/2006/relationships/slideLayout" Target="../slideLayouts/slideLayout461.xml"/><Relationship Id="rId5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4.xml"/><Relationship Id="rId8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67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9.xml"/><Relationship Id="rId12" Type="http://schemas.openxmlformats.org/officeDocument/2006/relationships/theme" Target="../theme/theme4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71.xml"/><Relationship Id="rId4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5.xml"/><Relationship Id="rId8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77.xml"/><Relationship Id="rId10" Type="http://schemas.openxmlformats.org/officeDocument/2006/relationships/slideLayout" Target="../slideLayouts/slideLayout478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0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82.xml"/><Relationship Id="rId4" Type="http://schemas.openxmlformats.org/officeDocument/2006/relationships/slideLayout" Target="../slideLayouts/slideLayout483.xml"/><Relationship Id="rId5" Type="http://schemas.openxmlformats.org/officeDocument/2006/relationships/slideLayout" Target="../slideLayouts/slideLayout484.xml"/><Relationship Id="rId6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6.xml"/><Relationship Id="rId8" Type="http://schemas.openxmlformats.org/officeDocument/2006/relationships/slideLayout" Target="../slideLayouts/slideLayout487.xml"/><Relationship Id="rId9" Type="http://schemas.openxmlformats.org/officeDocument/2006/relationships/slideLayout" Target="../slideLayouts/slideLayout488.xml"/><Relationship Id="rId10" Type="http://schemas.openxmlformats.org/officeDocument/2006/relationships/slideLayout" Target="../slideLayouts/slideLayout489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1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91.xml"/><Relationship Id="rId2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95.xml"/><Relationship Id="rId6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497.xml"/><Relationship Id="rId8" Type="http://schemas.openxmlformats.org/officeDocument/2006/relationships/slideLayout" Target="../slideLayouts/slideLayout498.xml"/><Relationship Id="rId9" Type="http://schemas.openxmlformats.org/officeDocument/2006/relationships/slideLayout" Target="../slideLayouts/slideLayout499.xml"/><Relationship Id="rId10" Type="http://schemas.openxmlformats.org/officeDocument/2006/relationships/slideLayout" Target="../slideLayouts/slideLayout500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2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2.xml"/><Relationship Id="rId2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504.xml"/><Relationship Id="rId4" Type="http://schemas.openxmlformats.org/officeDocument/2006/relationships/slideLayout" Target="../slideLayouts/slideLayout505.xml"/><Relationship Id="rId5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08.xml"/><Relationship Id="rId8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1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4.xml"/><Relationship Id="rId13" Type="http://schemas.openxmlformats.org/officeDocument/2006/relationships/theme" Target="../theme/theme48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16.xml"/><Relationship Id="rId5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2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5.xml"/><Relationship Id="rId2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0.xml"/><Relationship Id="rId7" Type="http://schemas.openxmlformats.org/officeDocument/2006/relationships/slideLayout" Target="../slideLayouts/slideLayout531.xml"/><Relationship Id="rId8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1" Type="http://schemas.openxmlformats.org/officeDocument/2006/relationships/slideLayout" Target="../slideLayouts/slideLayout536.xml"/><Relationship Id="rId2" Type="http://schemas.openxmlformats.org/officeDocument/2006/relationships/slideLayout" Target="../slideLayouts/slideLayout537.xml"/><Relationship Id="rId3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1.xml"/><Relationship Id="rId7" Type="http://schemas.openxmlformats.org/officeDocument/2006/relationships/slideLayout" Target="../slideLayouts/slideLayout542.xml"/><Relationship Id="rId8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5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58.xml"/><Relationship Id="rId13" Type="http://schemas.openxmlformats.org/officeDocument/2006/relationships/theme" Target="../theme/theme5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47.xml"/><Relationship Id="rId2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2.xml"/><Relationship Id="rId7" Type="http://schemas.openxmlformats.org/officeDocument/2006/relationships/slideLayout" Target="../slideLayouts/slideLayout553.xml"/><Relationship Id="rId8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56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9.xml"/><Relationship Id="rId12" Type="http://schemas.openxmlformats.org/officeDocument/2006/relationships/slideLayout" Target="../slideLayouts/slideLayout570.xml"/><Relationship Id="rId13" Type="http://schemas.openxmlformats.org/officeDocument/2006/relationships/theme" Target="../theme/theme52.xml"/><Relationship Id="rId14" Type="http://schemas.openxmlformats.org/officeDocument/2006/relationships/image" Target="../media/image7.jpe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559.xml"/><Relationship Id="rId2" Type="http://schemas.openxmlformats.org/officeDocument/2006/relationships/slideLayout" Target="../slideLayouts/slideLayout560.xml"/><Relationship Id="rId3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5.xml"/><Relationship Id="rId8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68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theme" Target="../theme/theme9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439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236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63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534400" cy="536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5629-F741-454D-8A3F-49FD9C45B2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077200" y="6248400"/>
            <a:ext cx="1066800" cy="60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20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63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369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3696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369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68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369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05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739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640" indent="-3426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411" indent="-3251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568" indent="-3505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8821" indent="-3156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79873" indent="-3394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6728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569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0421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7263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91429-77CF-4443-9858-4275C45EE4F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  <p:sldLayoutId id="2147484728" r:id="rId12"/>
    <p:sldLayoutId id="2147484729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E6346-468B-3E4F-8804-5358276127F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DDFB6AD-FE1B-B34C-B1D2-58136F130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58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1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C48D1-0A2D-6448-BAD7-D50BFB3AECB5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C5A93-40C1-004C-AC49-AA5A1C7A8159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reeform 7"/>
          <p:cNvSpPr>
            <a:spLocks noChangeArrowheads="1"/>
          </p:cNvSpPr>
          <p:nvPr/>
        </p:nvSpPr>
        <p:spPr bwMode="auto">
          <a:xfrm>
            <a:off x="457200" y="500063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7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8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58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559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B802D-25DB-1149-B44D-EAC195EDF7D4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7CA05-D08B-324A-B21A-98259EFDA3FC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0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urgundy_CMU_JPG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88113"/>
            <a:ext cx="1549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2690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3C470-0343-5644-A9B5-95349323097B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3" name="Picture 7" descr="safari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0924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78531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6C4E-5E10-8D45-B291-D2068DCF206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2300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Garamond"/>
              </a:rPr>
              <a:t>Efficient Runahead Execution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48118-C85A-8346-A308-D7686941111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6823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8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omutlu" TargetMode="External"/><Relationship Id="rId4" Type="http://schemas.openxmlformats.org/officeDocument/2006/relationships/hyperlink" Target="mailto:onur@cmu.edu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23.xml"/><Relationship Id="rId2" Type="http://schemas.openxmlformats.org/officeDocument/2006/relationships/hyperlink" Target="http://users.ece.cmu.edu/~omutlu/pub/rlmc_isca08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9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image" Target="../media/image38.png"/><Relationship Id="rId3" Type="http://schemas.openxmlformats.org/officeDocument/2006/relationships/hyperlink" Target="file://localhost/Users/omutlu/Documents/presentations/CMU/students/Jamie%20Liu/jamie_isca12_talk-backup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13.eew.technion.ac.il/" TargetMode="External"/><Relationship Id="rId4" Type="http://schemas.openxmlformats.org/officeDocument/2006/relationships/hyperlink" Target="http://users.ece.cmu.edu/~omutlu/pub/mutlu_isca13_talk.pptx" TargetMode="External"/><Relationship Id="rId5" Type="http://schemas.openxmlformats.org/officeDocument/2006/relationships/hyperlink" Target="http://users.ece.cmu.edu/~omutlu/pub/mutlu_isca13_talk.pdf" TargetMode="External"/><Relationship Id="rId1" Type="http://schemas.openxmlformats.org/officeDocument/2006/relationships/slideLayout" Target="../slideLayouts/slideLayout470.xml"/><Relationship Id="rId2" Type="http://schemas.openxmlformats.org/officeDocument/2006/relationships/hyperlink" Target="http://users.ece.cmu.edu/~omutlu/pub/dram-retention-time-characterization_isca13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tldram_hpca13.pdf" TargetMode="External"/><Relationship Id="rId4" Type="http://schemas.openxmlformats.org/officeDocument/2006/relationships/hyperlink" Target="http://www.cs.utah.edu/~lizhang/HPCA19/" TargetMode="External"/><Relationship Id="rId5" Type="http://schemas.openxmlformats.org/officeDocument/2006/relationships/hyperlink" Target="http://users.ece.cmu.edu/~omutlu/pub/lee_hpca13_talk.pptx" TargetMode="External"/><Relationship Id="rId1" Type="http://schemas.openxmlformats.org/officeDocument/2006/relationships/slideLayout" Target="../slideLayouts/slideLayout469.xml"/><Relationship Id="rId2" Type="http://schemas.openxmlformats.org/officeDocument/2006/relationships/notesSlide" Target="../notesSlides/notesSlide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Relationship Id="rId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Relationship Id="rId2" Type="http://schemas.openxmlformats.org/officeDocument/2006/relationships/notesSlide" Target="../notesSlides/notesSlide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12.ittc.ku.edu/" TargetMode="External"/><Relationship Id="rId4" Type="http://schemas.openxmlformats.org/officeDocument/2006/relationships/hyperlink" Target="http://users.ece.cmu.edu/~omutlu/pub/kim_isca12_talk.pptx" TargetMode="External"/><Relationship Id="rId5" Type="http://schemas.openxmlformats.org/officeDocument/2006/relationships/hyperlink" Target="http://users.ece.cmu.edu/~omutlu/pub/rowclone_CMU-CS-TR-13-108.pdf" TargetMode="External"/><Relationship Id="rId1" Type="http://schemas.openxmlformats.org/officeDocument/2006/relationships/slideLayout" Target="../slideLayouts/slideLayout470.xml"/><Relationship Id="rId2" Type="http://schemas.openxmlformats.org/officeDocument/2006/relationships/hyperlink" Target="http://users.ece.cmu.edu/~omutlu/pub/salp-dram_isca12.pdf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cmu.edu/~omutlu" TargetMode="External"/><Relationship Id="rId4" Type="http://schemas.openxmlformats.org/officeDocument/2006/relationships/hyperlink" Target="mailto:onur@cmu.edu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469.xml"/><Relationship Id="rId2" Type="http://schemas.openxmlformats.org/officeDocument/2006/relationships/notesSlide" Target="../notesSlides/notesSlide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23.xml"/><Relationship Id="rId2" Type="http://schemas.openxmlformats.org/officeDocument/2006/relationships/hyperlink" Target="http://users.ece.cmu.edu/~omutlu/pub/rlmc_isca0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6876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Scalable Many-Core Memory Systems </a:t>
            </a:r>
            <a:r>
              <a:rPr lang="en-US" sz="4000" dirty="0" smtClean="0"/>
              <a:t>Lecture 2, Topic </a:t>
            </a:r>
            <a:r>
              <a:rPr lang="en-US" sz="4000" dirty="0" smtClean="0"/>
              <a:t>1: DRAM Basics and </a:t>
            </a:r>
            <a:br>
              <a:rPr lang="en-US" sz="4000" dirty="0" smtClean="0"/>
            </a:br>
            <a:r>
              <a:rPr lang="en-US" sz="4000" dirty="0" smtClean="0"/>
              <a:t>DRAM Scaling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4590256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/>
            <a:r>
              <a:rPr lang="en-US" sz="2000" dirty="0">
                <a:latin typeface="Tahoma" charset="0"/>
                <a:hlinkClick r:id="rId3"/>
              </a:rPr>
              <a:t>http://www.ece.cmu.edu/~omutlu</a:t>
            </a:r>
            <a:endParaRPr lang="en-US" sz="2000" dirty="0">
              <a:solidFill>
                <a:srgbClr val="003399"/>
              </a:solidFill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  <a:hlinkClick r:id="rId4"/>
              </a:rPr>
              <a:t>onur@</a:t>
            </a:r>
            <a:r>
              <a:rPr lang="en-US" sz="2000" dirty="0" smtClean="0">
                <a:latin typeface="Tahoma" charset="0"/>
                <a:hlinkClick r:id="rId4"/>
              </a:rPr>
              <a:t>cmu.edu</a:t>
            </a:r>
            <a:endParaRPr lang="en-US" sz="2000" dirty="0" smtClean="0">
              <a:latin typeface="Tahoma" charset="0"/>
            </a:endParaRPr>
          </a:p>
          <a:p>
            <a:pPr eaLnBrk="1" hangingPunct="1"/>
            <a:r>
              <a:rPr lang="en-US" sz="2000" dirty="0" err="1" smtClean="0">
                <a:latin typeface="Tahoma" charset="0"/>
              </a:rPr>
              <a:t>HiPEAC</a:t>
            </a:r>
            <a:r>
              <a:rPr lang="en-US" sz="2000" dirty="0" smtClean="0">
                <a:latin typeface="Tahoma" charset="0"/>
              </a:rPr>
              <a:t> ACACES Summer School 2013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smtClean="0">
                <a:latin typeface="Tahoma" charset="0"/>
              </a:rPr>
              <a:t>July </a:t>
            </a:r>
            <a:r>
              <a:rPr lang="en-US" sz="2000" dirty="0" smtClean="0">
                <a:latin typeface="Tahoma" charset="0"/>
              </a:rPr>
              <a:t>16, </a:t>
            </a:r>
            <a:r>
              <a:rPr lang="en-US" sz="2000" dirty="0">
                <a:latin typeface="Tahoma" charset="0"/>
              </a:rPr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518140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07896" cy="5193723"/>
          </a:xfrm>
        </p:spPr>
        <p:txBody>
          <a:bodyPr/>
          <a:lstStyle/>
          <a:p>
            <a:r>
              <a:rPr lang="en-US" dirty="0" smtClean="0"/>
              <a:t>Dynamically adapt the memory </a:t>
            </a:r>
            <a:r>
              <a:rPr lang="en-US" dirty="0"/>
              <a:t>scheduling policy via interaction with the system at runtime </a:t>
            </a:r>
          </a:p>
          <a:p>
            <a:pPr lvl="1"/>
            <a:r>
              <a:rPr lang="en-US" sz="2000" dirty="0"/>
              <a:t>Associate system states and actions (commands) with long term reward values</a:t>
            </a:r>
          </a:p>
          <a:p>
            <a:pPr lvl="1"/>
            <a:r>
              <a:rPr lang="en-US" sz="2000" dirty="0"/>
              <a:t>Schedule command with highest estimated long-term value in each state</a:t>
            </a:r>
          </a:p>
          <a:p>
            <a:pPr lvl="1"/>
            <a:r>
              <a:rPr lang="en-US" sz="2000" dirty="0"/>
              <a:t>Continuously update state-action values based on feedback from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334200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798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9798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121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Engin</a:t>
            </a:r>
            <a:r>
              <a:rPr lang="en-US" sz="1800" dirty="0" smtClean="0"/>
              <a:t> </a:t>
            </a:r>
            <a:r>
              <a:rPr lang="en-US" sz="1800" dirty="0" err="1" smtClean="0"/>
              <a:t>Ipek</a:t>
            </a:r>
            <a:r>
              <a:rPr lang="en-US" sz="1800" dirty="0" smtClean="0"/>
              <a:t>, </a:t>
            </a:r>
            <a:r>
              <a:rPr lang="en-US" sz="1800" u="sng" dirty="0" smtClean="0"/>
              <a:t>Onur Mutlu</a:t>
            </a:r>
            <a:r>
              <a:rPr lang="en-US" sz="1800" dirty="0" smtClean="0"/>
              <a:t>, José F. </a:t>
            </a:r>
            <a:r>
              <a:rPr lang="en-US" sz="1800" dirty="0" err="1" smtClean="0"/>
              <a:t>Martínez</a:t>
            </a:r>
            <a:r>
              <a:rPr lang="en-US" sz="1800" dirty="0" smtClean="0"/>
              <a:t>, and Rich </a:t>
            </a:r>
            <a:r>
              <a:rPr lang="en-US" sz="1800" dirty="0" err="1" smtClean="0"/>
              <a:t>Caruana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b="1" dirty="0" smtClean="0">
                <a:hlinkClick r:id="rId2"/>
              </a:rPr>
              <a:t>"Self Optimizing Memory Controllers: A Reinforcement Learning Approach"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Proceedings of the </a:t>
            </a:r>
            <a:r>
              <a:rPr lang="en-US" sz="1800" i="1" dirty="0" smtClean="0">
                <a:hlinkClick r:id="rId3"/>
              </a:rPr>
              <a:t>35th International Symposium on Computer Architecture</a:t>
            </a:r>
            <a:r>
              <a:rPr lang="en-US" sz="1800" i="1" dirty="0" smtClean="0"/>
              <a:t> (</a:t>
            </a:r>
            <a:r>
              <a:rPr lang="en-US" sz="1800" b="1" i="1" dirty="0" smtClean="0"/>
              <a:t>ISCA</a:t>
            </a:r>
            <a:r>
              <a:rPr lang="en-US" sz="1800" i="1" dirty="0" smtClean="0"/>
              <a:t>)</a:t>
            </a:r>
            <a:r>
              <a:rPr lang="en-US" sz="1800" dirty="0" smtClean="0"/>
              <a:t>, pages 39-50, Beijing, China, June 2008.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07952"/>
            <a:ext cx="8255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7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States, Actions, Rewards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-108520" y="548680"/>
            <a:ext cx="278881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Reward function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+1 for scheduling Read and Write commands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0 at all other times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771800" y="1124744"/>
            <a:ext cx="29523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State attributes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Number of reads, writes, and load misses in transaction queue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Number of pending writes and ROB heads waiting for referenced row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Request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>
                <a:solidFill>
                  <a:srgbClr val="000000"/>
                </a:solidFill>
              </a:rPr>
              <a:t>relative ROB order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724128" y="1232698"/>
            <a:ext cx="41892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Actions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Activate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Write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Read - load miss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Read - store miss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 err="1">
                <a:solidFill>
                  <a:srgbClr val="000000"/>
                </a:solidFill>
              </a:rPr>
              <a:t>Precharge</a:t>
            </a:r>
            <a:r>
              <a:rPr lang="en-US" dirty="0">
                <a:solidFill>
                  <a:srgbClr val="000000"/>
                </a:solidFill>
              </a:rPr>
              <a:t> - pending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 err="1">
                <a:solidFill>
                  <a:srgbClr val="000000"/>
                </a:solidFill>
              </a:rPr>
              <a:t>Precharge</a:t>
            </a:r>
            <a:r>
              <a:rPr lang="en-US" dirty="0">
                <a:solidFill>
                  <a:srgbClr val="000000"/>
                </a:solidFill>
              </a:rPr>
              <a:t> - preemptive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NOP</a:t>
            </a: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952500" lvl="1" indent="-342900" algn="l">
              <a:spcBef>
                <a:spcPts val="1200"/>
              </a:spcBef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44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" y="4077072"/>
            <a:ext cx="9144000" cy="1885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4" y="1124744"/>
            <a:ext cx="9073008" cy="22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94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marL="344487" lvl="1" indent="0">
              <a:buNone/>
            </a:pPr>
            <a:r>
              <a:rPr lang="en-US" dirty="0" smtClean="0"/>
              <a:t>+ Adapts the scheduling policy dynamically to </a:t>
            </a:r>
            <a:r>
              <a:rPr lang="en-US" dirty="0" smtClean="0"/>
              <a:t>changing workload behavior and to maximize a long-term target</a:t>
            </a:r>
            <a:endParaRPr lang="en-US" dirty="0" smtClean="0"/>
          </a:p>
          <a:p>
            <a:pPr marL="344487" lvl="1" indent="0">
              <a:buNone/>
            </a:pPr>
            <a:r>
              <a:rPr lang="en-US" dirty="0" smtClean="0"/>
              <a:t>+ Reduces the designer’s burden in finding a good scheduling policy. Designer specifies:</a:t>
            </a:r>
          </a:p>
          <a:p>
            <a:pPr marL="344487" lvl="1" indent="0">
              <a:buNone/>
            </a:pPr>
            <a:r>
              <a:rPr lang="en-US" dirty="0"/>
              <a:t>	</a:t>
            </a:r>
            <a:r>
              <a:rPr lang="en-US" dirty="0" smtClean="0"/>
              <a:t>1) What system variables might be useful</a:t>
            </a:r>
          </a:p>
          <a:p>
            <a:pPr marL="344487" lvl="1" indent="0">
              <a:buNone/>
            </a:pPr>
            <a:r>
              <a:rPr lang="en-US" dirty="0"/>
              <a:t>	</a:t>
            </a:r>
            <a:r>
              <a:rPr lang="en-US" dirty="0" smtClean="0"/>
              <a:t>2) What target to optimize, but not how to optimize 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marL="344487" lvl="1" indent="0">
              <a:buNone/>
            </a:pPr>
            <a:r>
              <a:rPr lang="en-US" dirty="0" smtClean="0"/>
              <a:t>-- Black box: designer much less likely to implement what she  cannot easily reason about</a:t>
            </a:r>
          </a:p>
          <a:p>
            <a:pPr marL="344487" lvl="1" indent="0">
              <a:buNone/>
            </a:pPr>
            <a:r>
              <a:rPr lang="en-US" dirty="0" smtClean="0"/>
              <a:t>-- How to specify different reward functions that can achieve different objectives? (e.g., fairness, QoS)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37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14587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Trends Affecting Main Memory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05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Agenda for Topic 1 (DRAM Scaling)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What Will You Learn in This Mini-Lecture Series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68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CDE87C-4DFB-8147-A2EF-37268286C75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17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90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Multi-core</a:t>
            </a:r>
            <a:r>
              <a:rPr lang="en-US" dirty="0">
                <a:latin typeface="Tahoma" charset="0"/>
                <a:ea typeface="ＭＳ Ｐゴシック" charset="0"/>
              </a:rPr>
              <a:t>: increasing number of cores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Data-intensive applications</a:t>
            </a:r>
            <a:r>
              <a:rPr lang="en-US" dirty="0">
                <a:latin typeface="Tahoma" charset="0"/>
                <a:ea typeface="ＭＳ Ｐゴシック" charset="0"/>
              </a:rPr>
              <a:t>: increasing demand/hunger for data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Consolidation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 smtClean="0">
                <a:latin typeface="Tahoma" charset="0"/>
                <a:ea typeface="ＭＳ Ｐゴシック" charset="0"/>
              </a:rPr>
              <a:t>cloud </a:t>
            </a:r>
            <a:r>
              <a:rPr lang="en-US" dirty="0">
                <a:latin typeface="Tahoma" charset="0"/>
                <a:ea typeface="ＭＳ Ｐゴシック" charset="0"/>
              </a:rPr>
              <a:t>computing, GPUs, mobile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096BAB-925E-464D-8476-CD2FB218257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18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4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(III)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~40-50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% energy spent in off-chip memory hierarchy </a:t>
            </a:r>
            <a:r>
              <a:rPr lang="en-US" sz="1800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[Lefurgy, IEEE Computer 2003]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consumes power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even when not used (periodic refresh)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52ED14-562A-7B41-81C5-4AADBA53F90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19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44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Agenda for Topic 1 (DRAM Scaling)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What Will You Learn in This Mini-Lecture Series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17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(IV)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ITRS projects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will not scale easily below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X nm 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Scaling has provided many benefits: 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capacity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(density),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cost, lower energy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99A2B-29DD-5A4F-B100-24CE86C78E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20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40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Agenda for Today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What Will You Learn in This Mini-Lecture Series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Main Memory Basics (with a Focus on DRAM)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Major Trends Affecting Main Memory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Scaling Problem and Solution Directions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Solution Direction 1: System-DRAM Co-Design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Ongoing Research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Summary</a:t>
            </a: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52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Capacitor must be large enough for reliable sensing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Access transistor should be large enough for low leakage and high retention time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Scaling beyond 40-35nm (2013) is challenging [ITRS, 2009]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EC618-0165-BC45-84E6-E864E9DC06E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34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Solutions to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DRAM Scaling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potential solutions</a:t>
            </a:r>
          </a:p>
          <a:p>
            <a:pPr lvl="1"/>
            <a:r>
              <a:rPr lang="en-US" dirty="0" smtClean="0"/>
              <a:t>Tolerate DRAM (by taking a fresh look at it)</a:t>
            </a:r>
          </a:p>
          <a:p>
            <a:pPr lvl="1"/>
            <a:r>
              <a:rPr lang="en-US" dirty="0" smtClean="0"/>
              <a:t>Enable emerging memory technologies to eliminate/minimize DRAM</a:t>
            </a:r>
          </a:p>
          <a:p>
            <a:pPr lvl="1"/>
            <a:endParaRPr lang="en-US" dirty="0"/>
          </a:p>
          <a:p>
            <a:r>
              <a:rPr lang="en-US" dirty="0" smtClean="0"/>
              <a:t>Do both</a:t>
            </a:r>
          </a:p>
          <a:p>
            <a:pPr lvl="1"/>
            <a:r>
              <a:rPr lang="en-US" dirty="0" smtClean="0"/>
              <a:t>Hybrid memory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93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Solution 1: Tolerate DRAM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504" y="897632"/>
            <a:ext cx="9036496" cy="533968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Overcome DRAM shortcomings with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System-DRAM co-design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Novel DRAM architectures, interface, functions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Better waste management (efficient utilization)</a:t>
            </a:r>
          </a:p>
          <a:p>
            <a:pPr lvl="1" eaLnBrk="1" hangingPunct="1"/>
            <a:endParaRPr lang="en-US" sz="9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Key issues to tackle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refresh energy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Improve bandwidth and latency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Reduce waste</a:t>
            </a:r>
          </a:p>
          <a:p>
            <a:pPr lvl="1" eaLnBrk="1" hangingPunct="1">
              <a:buClr>
                <a:srgbClr val="3B812F"/>
              </a:buClr>
            </a:pP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Enable reliability at low cost</a:t>
            </a:r>
          </a:p>
          <a:p>
            <a:pPr lvl="1" eaLnBrk="1" hangingPunct="1">
              <a:buClr>
                <a:srgbClr val="3B812F"/>
              </a:buClr>
            </a:pPr>
            <a:endParaRPr lang="en-US" sz="10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Liu, Jaiyen, Veras, Mutlu,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Retention-Aware Intelligent DRAM Refresh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2012.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Kim, Seshadri, 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Case for Exploiting Subarray-Level Parallelism in DRAM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ISCA 2012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Lee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Tiered-Latency DRAM: A Low Latency and Low Cost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Architecture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,” HPCA 2013.</a:t>
            </a:r>
          </a:p>
          <a:p>
            <a:pPr eaLnBrk="1" hangingPunct="1"/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Liu+, “</a:t>
            </a:r>
            <a:r>
              <a:rPr lang="en-US" sz="16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An Experimental Study of Data Retention Behavior in Modern DRAM </a:t>
            </a:r>
            <a:r>
              <a:rPr lang="en-US" sz="16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Devices</a:t>
            </a:r>
            <a:r>
              <a:rPr lang="en-US" sz="16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” ISCA’13.</a:t>
            </a:r>
            <a:endParaRPr lang="en-US" sz="1600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 smtClean="0"/>
              <a:t>Seshadri+, “</a:t>
            </a:r>
            <a:r>
              <a:rPr lang="en-US" sz="1600" dirty="0" err="1">
                <a:solidFill>
                  <a:srgbClr val="0000FF"/>
                </a:solidFill>
              </a:rPr>
              <a:t>RowClone</a:t>
            </a:r>
            <a:r>
              <a:rPr lang="en-US" sz="1600" dirty="0">
                <a:solidFill>
                  <a:srgbClr val="0000FF"/>
                </a:solidFill>
              </a:rPr>
              <a:t>: Fast and Efficient In-DRAM Copy and Initialization of Bulk Data</a:t>
            </a:r>
            <a:r>
              <a:rPr lang="en-US" sz="1600" dirty="0"/>
              <a:t>,</a:t>
            </a:r>
            <a:r>
              <a:rPr lang="en-US" sz="1600" dirty="0" smtClean="0"/>
              <a:t>” 2013.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44939-9186-2D4D-AFEC-3982F1727CB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24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56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Tolerating DRAM:</a:t>
            </a:r>
            <a:br>
              <a:rPr lang="en-US" sz="4000" dirty="0" smtClean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System-DRAM Co-Design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05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New DRAM Architectures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RAIDR: Reducing Refresh Impact</a:t>
            </a:r>
          </a:p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TL-DRAM: Reducing DRAM Latency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SALP: </a:t>
            </a:r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Reducing Bank Conflict Impact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RowClone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: Fast Bulk Data Copy and Initialization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26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30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RAIDR: Reducing </a:t>
            </a:r>
            <a:br>
              <a:rPr lang="en-US" sz="4000" dirty="0" smtClean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DRAM Refresh Impact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5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DRAM </a:t>
            </a:r>
            <a:r>
              <a:rPr lang="en-US" dirty="0" smtClean="0">
                <a:latin typeface="Garamond" charset="0"/>
              </a:rPr>
              <a:t>Refresh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DRAM capacitor charge leaks over time</a:t>
            </a:r>
          </a:p>
          <a:p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The </a:t>
            </a:r>
            <a:r>
              <a:rPr lang="en-US" dirty="0">
                <a:latin typeface="Tahoma" charset="0"/>
              </a:rPr>
              <a:t>memory controller needs to </a:t>
            </a:r>
            <a:r>
              <a:rPr lang="en-US" dirty="0" smtClean="0">
                <a:latin typeface="Tahoma" charset="0"/>
              </a:rPr>
              <a:t>refresh each </a:t>
            </a:r>
            <a:r>
              <a:rPr lang="en-US" dirty="0">
                <a:latin typeface="Tahoma" charset="0"/>
              </a:rPr>
              <a:t>row periodically to restore </a:t>
            </a:r>
            <a:r>
              <a:rPr lang="en-US" dirty="0" smtClean="0">
                <a:latin typeface="Tahoma" charset="0"/>
              </a:rPr>
              <a:t>charge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Activate + </a:t>
            </a:r>
            <a:r>
              <a:rPr lang="en-US" dirty="0" err="1">
                <a:latin typeface="Tahoma" charset="0"/>
                <a:ea typeface="ＭＳ Ｐゴシック" charset="0"/>
              </a:rPr>
              <a:t>precharge</a:t>
            </a:r>
            <a:r>
              <a:rPr lang="en-US" dirty="0">
                <a:latin typeface="Tahoma" charset="0"/>
                <a:ea typeface="ＭＳ Ｐゴシック" charset="0"/>
              </a:rPr>
              <a:t> each row every N </a:t>
            </a:r>
            <a:r>
              <a:rPr lang="en-US" dirty="0" err="1">
                <a:latin typeface="Tahoma" charset="0"/>
                <a:ea typeface="ＭＳ Ｐゴシック" charset="0"/>
              </a:rPr>
              <a:t>ms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Typical N = 64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ms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Downsides of refresh</a:t>
            </a:r>
          </a:p>
          <a:p>
            <a:pPr marL="0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   --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nergy consumption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: Each refresh consumes energy</a:t>
            </a:r>
          </a:p>
          <a:p>
            <a:pPr lvl="1"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-</a:t>
            </a:r>
            <a:r>
              <a:rPr lang="en-US" dirty="0">
                <a:latin typeface="Tahoma" charset="0"/>
                <a:ea typeface="ＭＳ Ｐゴシック" charset="0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dirty="0">
                <a:latin typeface="Tahoma" charset="0"/>
                <a:ea typeface="ＭＳ Ｐゴシック" charset="0"/>
              </a:rPr>
              <a:t>unavailable while refreshed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QoS/predictability impact</a:t>
            </a:r>
            <a:r>
              <a:rPr lang="en-US" dirty="0" smtClean="0">
                <a:latin typeface="Tahoma" charset="0"/>
                <a:ea typeface="ＭＳ Ｐゴシック" charset="0"/>
              </a:rPr>
              <a:t>: (Long) pause times during refresh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--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 rate limits DRAM density scaling 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AABF4E-AD47-7B46-972B-7FE6F07FB6A2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4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</a:rPr>
              <a:t>Refresh Today: Auto Refresh</a:t>
            </a:r>
            <a:endParaRPr lang="en-US" dirty="0">
              <a:latin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F3CC74-56D5-CB41-BAF3-FF115739830F}" type="slidenum">
              <a:rPr lang="en-US">
                <a:solidFill>
                  <a:srgbClr val="000000"/>
                </a:solidFill>
                <a:latin typeface="Garamond" charset="0"/>
              </a:rPr>
              <a:pPr eaLnBrk="1" hangingPunct="1"/>
              <a:t>29</a:t>
            </a:fld>
            <a:endParaRPr lang="en-US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2775" y="1273175"/>
            <a:ext cx="16129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1" name="Rectangle 63"/>
          <p:cNvSpPr>
            <a:spLocks noChangeArrowheads="1"/>
          </p:cNvSpPr>
          <p:nvPr/>
        </p:nvSpPr>
        <p:spPr bwMode="auto">
          <a:xfrm>
            <a:off x="612775" y="3890963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2" name="Text Box 69"/>
          <p:cNvSpPr txBox="1">
            <a:spLocks noChangeArrowheads="1"/>
          </p:cNvSpPr>
          <p:nvPr/>
        </p:nvSpPr>
        <p:spPr bwMode="auto">
          <a:xfrm>
            <a:off x="842963" y="9271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Columns</a:t>
            </a:r>
          </a:p>
        </p:txBody>
      </p:sp>
      <p:sp>
        <p:nvSpPr>
          <p:cNvPr id="9223" name="Text Box 70"/>
          <p:cNvSpPr txBox="1">
            <a:spLocks noChangeArrowheads="1"/>
          </p:cNvSpPr>
          <p:nvPr/>
        </p:nvSpPr>
        <p:spPr bwMode="auto">
          <a:xfrm rot="5400000">
            <a:off x="2010569" y="2267744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Rows</a:t>
            </a:r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1412875" y="3527425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5" name="Line 5"/>
          <p:cNvSpPr>
            <a:spLocks noChangeShapeType="1"/>
          </p:cNvSpPr>
          <p:nvPr/>
        </p:nvSpPr>
        <p:spPr bwMode="auto">
          <a:xfrm>
            <a:off x="611188" y="15557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6" name="Line 6"/>
          <p:cNvSpPr>
            <a:spLocks noChangeShapeType="1"/>
          </p:cNvSpPr>
          <p:nvPr/>
        </p:nvSpPr>
        <p:spPr bwMode="auto">
          <a:xfrm>
            <a:off x="611188" y="18430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7" name="Line 7"/>
          <p:cNvSpPr>
            <a:spLocks noChangeShapeType="1"/>
          </p:cNvSpPr>
          <p:nvPr/>
        </p:nvSpPr>
        <p:spPr bwMode="auto">
          <a:xfrm>
            <a:off x="611188" y="213201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8" name="Line 8"/>
          <p:cNvSpPr>
            <a:spLocks noChangeShapeType="1"/>
          </p:cNvSpPr>
          <p:nvPr/>
        </p:nvSpPr>
        <p:spPr bwMode="auto">
          <a:xfrm>
            <a:off x="611188" y="24193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29" name="Line 9"/>
          <p:cNvSpPr>
            <a:spLocks noChangeShapeType="1"/>
          </p:cNvSpPr>
          <p:nvPr/>
        </p:nvSpPr>
        <p:spPr bwMode="auto">
          <a:xfrm>
            <a:off x="611188" y="27066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0" name="Line 10"/>
          <p:cNvSpPr>
            <a:spLocks noChangeShapeType="1"/>
          </p:cNvSpPr>
          <p:nvPr/>
        </p:nvSpPr>
        <p:spPr bwMode="auto">
          <a:xfrm>
            <a:off x="611188" y="299561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1" name="Line 20"/>
          <p:cNvSpPr>
            <a:spLocks noChangeShapeType="1"/>
          </p:cNvSpPr>
          <p:nvPr/>
        </p:nvSpPr>
        <p:spPr bwMode="auto">
          <a:xfrm>
            <a:off x="841375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2" name="Line 21"/>
          <p:cNvSpPr>
            <a:spLocks noChangeShapeType="1"/>
          </p:cNvSpPr>
          <p:nvPr/>
        </p:nvSpPr>
        <p:spPr bwMode="auto">
          <a:xfrm>
            <a:off x="1071563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3" name="Line 22"/>
          <p:cNvSpPr>
            <a:spLocks noChangeShapeType="1"/>
          </p:cNvSpPr>
          <p:nvPr/>
        </p:nvSpPr>
        <p:spPr bwMode="auto">
          <a:xfrm>
            <a:off x="1303338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4" name="Line 23"/>
          <p:cNvSpPr>
            <a:spLocks noChangeShapeType="1"/>
          </p:cNvSpPr>
          <p:nvPr/>
        </p:nvSpPr>
        <p:spPr bwMode="auto">
          <a:xfrm>
            <a:off x="1533525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5" name="Line 24"/>
          <p:cNvSpPr>
            <a:spLocks noChangeShapeType="1"/>
          </p:cNvSpPr>
          <p:nvPr/>
        </p:nvSpPr>
        <p:spPr bwMode="auto">
          <a:xfrm>
            <a:off x="1763713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6" name="Line 25"/>
          <p:cNvSpPr>
            <a:spLocks noChangeShapeType="1"/>
          </p:cNvSpPr>
          <p:nvPr/>
        </p:nvSpPr>
        <p:spPr bwMode="auto">
          <a:xfrm>
            <a:off x="1993900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7" name="Line 26"/>
          <p:cNvSpPr>
            <a:spLocks noChangeShapeType="1"/>
          </p:cNvSpPr>
          <p:nvPr/>
        </p:nvSpPr>
        <p:spPr bwMode="auto">
          <a:xfrm>
            <a:off x="611188" y="32607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38" name="Text Box 14"/>
          <p:cNvSpPr txBox="1">
            <a:spLocks noChangeArrowheads="1"/>
          </p:cNvSpPr>
          <p:nvPr/>
        </p:nvSpPr>
        <p:spPr bwMode="auto">
          <a:xfrm>
            <a:off x="804863" y="38576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Row Buffer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687638" y="1273175"/>
            <a:ext cx="16129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0" name="Rectangle 63"/>
          <p:cNvSpPr>
            <a:spLocks noChangeArrowheads="1"/>
          </p:cNvSpPr>
          <p:nvPr/>
        </p:nvSpPr>
        <p:spPr bwMode="auto">
          <a:xfrm>
            <a:off x="2687638" y="3890963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1" name="Line 13"/>
          <p:cNvSpPr>
            <a:spLocks noChangeShapeType="1"/>
          </p:cNvSpPr>
          <p:nvPr/>
        </p:nvSpPr>
        <p:spPr bwMode="auto">
          <a:xfrm>
            <a:off x="3487738" y="3527425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2" name="Rectangle 42"/>
          <p:cNvSpPr>
            <a:spLocks noChangeArrowheads="1"/>
          </p:cNvSpPr>
          <p:nvPr/>
        </p:nvSpPr>
        <p:spPr bwMode="auto">
          <a:xfrm>
            <a:off x="4802188" y="1268413"/>
            <a:ext cx="16129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3" name="Rectangle 63"/>
          <p:cNvSpPr>
            <a:spLocks noChangeArrowheads="1"/>
          </p:cNvSpPr>
          <p:nvPr/>
        </p:nvSpPr>
        <p:spPr bwMode="auto">
          <a:xfrm>
            <a:off x="4802188" y="3886200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4" name="Line 13"/>
          <p:cNvSpPr>
            <a:spLocks noChangeShapeType="1"/>
          </p:cNvSpPr>
          <p:nvPr/>
        </p:nvSpPr>
        <p:spPr bwMode="auto">
          <a:xfrm>
            <a:off x="5602288" y="3522663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5" name="Rectangle 61"/>
          <p:cNvSpPr>
            <a:spLocks noChangeArrowheads="1"/>
          </p:cNvSpPr>
          <p:nvPr/>
        </p:nvSpPr>
        <p:spPr bwMode="auto">
          <a:xfrm>
            <a:off x="6842125" y="1260475"/>
            <a:ext cx="16129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6" name="Rectangle 63"/>
          <p:cNvSpPr>
            <a:spLocks noChangeArrowheads="1"/>
          </p:cNvSpPr>
          <p:nvPr/>
        </p:nvSpPr>
        <p:spPr bwMode="auto">
          <a:xfrm>
            <a:off x="6842125" y="3878263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7" name="Line 13"/>
          <p:cNvSpPr>
            <a:spLocks noChangeShapeType="1"/>
          </p:cNvSpPr>
          <p:nvPr/>
        </p:nvSpPr>
        <p:spPr bwMode="auto">
          <a:xfrm>
            <a:off x="7642225" y="3514725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8" name="Line 13"/>
          <p:cNvSpPr>
            <a:spLocks noChangeShapeType="1"/>
          </p:cNvSpPr>
          <p:nvPr/>
        </p:nvSpPr>
        <p:spPr bwMode="auto">
          <a:xfrm>
            <a:off x="1428750" y="41783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49" name="Line 13"/>
          <p:cNvSpPr>
            <a:spLocks noChangeShapeType="1"/>
          </p:cNvSpPr>
          <p:nvPr/>
        </p:nvSpPr>
        <p:spPr bwMode="auto">
          <a:xfrm>
            <a:off x="3503613" y="41783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0" name="Line 13"/>
          <p:cNvSpPr>
            <a:spLocks noChangeShapeType="1"/>
          </p:cNvSpPr>
          <p:nvPr/>
        </p:nvSpPr>
        <p:spPr bwMode="auto">
          <a:xfrm>
            <a:off x="5618163" y="417353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1" name="Line 13"/>
          <p:cNvSpPr>
            <a:spLocks noChangeShapeType="1"/>
          </p:cNvSpPr>
          <p:nvPr/>
        </p:nvSpPr>
        <p:spPr bwMode="auto">
          <a:xfrm>
            <a:off x="7658100" y="416718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2" name="Line 40"/>
          <p:cNvSpPr>
            <a:spLocks noChangeShapeType="1"/>
          </p:cNvSpPr>
          <p:nvPr/>
        </p:nvSpPr>
        <p:spPr bwMode="auto">
          <a:xfrm>
            <a:off x="1371600" y="4738688"/>
            <a:ext cx="6308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3" name="Line 13"/>
          <p:cNvSpPr>
            <a:spLocks noChangeShapeType="1"/>
          </p:cNvSpPr>
          <p:nvPr/>
        </p:nvSpPr>
        <p:spPr bwMode="auto">
          <a:xfrm>
            <a:off x="4629150" y="473868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4" name="Rectangle 63"/>
          <p:cNvSpPr>
            <a:spLocks noChangeArrowheads="1"/>
          </p:cNvSpPr>
          <p:nvPr/>
        </p:nvSpPr>
        <p:spPr bwMode="auto">
          <a:xfrm>
            <a:off x="2686050" y="5314950"/>
            <a:ext cx="37147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55" name="Text Box 14"/>
          <p:cNvSpPr txBox="1">
            <a:spLocks noChangeArrowheads="1"/>
          </p:cNvSpPr>
          <p:nvPr/>
        </p:nvSpPr>
        <p:spPr bwMode="auto">
          <a:xfrm>
            <a:off x="3371850" y="542925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DRAM CONTROLLER</a:t>
            </a:r>
          </a:p>
        </p:txBody>
      </p:sp>
      <p:sp>
        <p:nvSpPr>
          <p:cNvPr id="9256" name="Text Box 14"/>
          <p:cNvSpPr txBox="1">
            <a:spLocks noChangeArrowheads="1"/>
          </p:cNvSpPr>
          <p:nvPr/>
        </p:nvSpPr>
        <p:spPr bwMode="auto">
          <a:xfrm>
            <a:off x="7658100" y="451485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DRAM Bus</a:t>
            </a:r>
          </a:p>
        </p:txBody>
      </p:sp>
      <p:sp>
        <p:nvSpPr>
          <p:cNvPr id="9257" name="Text Box 14"/>
          <p:cNvSpPr txBox="1">
            <a:spLocks noChangeArrowheads="1"/>
          </p:cNvSpPr>
          <p:nvPr/>
        </p:nvSpPr>
        <p:spPr bwMode="auto">
          <a:xfrm>
            <a:off x="914400" y="2087563"/>
            <a:ext cx="10048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BANK 0</a:t>
            </a:r>
          </a:p>
        </p:txBody>
      </p:sp>
      <p:sp>
        <p:nvSpPr>
          <p:cNvPr id="9258" name="Text Box 14"/>
          <p:cNvSpPr txBox="1">
            <a:spLocks noChangeArrowheads="1"/>
          </p:cNvSpPr>
          <p:nvPr/>
        </p:nvSpPr>
        <p:spPr bwMode="auto">
          <a:xfrm>
            <a:off x="3028950" y="2114550"/>
            <a:ext cx="10048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BANK 1</a:t>
            </a:r>
          </a:p>
        </p:txBody>
      </p:sp>
      <p:sp>
        <p:nvSpPr>
          <p:cNvPr id="9259" name="Text Box 14"/>
          <p:cNvSpPr txBox="1">
            <a:spLocks noChangeArrowheads="1"/>
          </p:cNvSpPr>
          <p:nvPr/>
        </p:nvSpPr>
        <p:spPr bwMode="auto">
          <a:xfrm>
            <a:off x="5110163" y="2144713"/>
            <a:ext cx="10048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BANK 2</a:t>
            </a:r>
          </a:p>
        </p:txBody>
      </p:sp>
      <p:sp>
        <p:nvSpPr>
          <p:cNvPr id="9260" name="Text Box 14"/>
          <p:cNvSpPr txBox="1">
            <a:spLocks noChangeArrowheads="1"/>
          </p:cNvSpPr>
          <p:nvPr/>
        </p:nvSpPr>
        <p:spPr bwMode="auto">
          <a:xfrm>
            <a:off x="7167563" y="2144713"/>
            <a:ext cx="10048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BANK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512" y="5445224"/>
            <a:ext cx="3384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A batch of rows are </a:t>
            </a:r>
          </a:p>
          <a:p>
            <a:pPr>
              <a:defRPr/>
            </a:pPr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periodically refreshed</a:t>
            </a:r>
          </a:p>
          <a:p>
            <a:pPr>
              <a:defRPr/>
            </a:pPr>
            <a:r>
              <a:rPr lang="en-US" dirty="0" smtClean="0">
                <a:solidFill>
                  <a:srgbClr val="006633">
                    <a:lumMod val="75000"/>
                  </a:srgbClr>
                </a:solidFill>
                <a:latin typeface="Tahoma"/>
              </a:rPr>
              <a:t>via the auto-refresh command</a:t>
            </a:r>
            <a:endParaRPr lang="en-US" dirty="0">
              <a:solidFill>
                <a:srgbClr val="006633">
                  <a:lumMod val="75000"/>
                </a:srgbClr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5335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Review: DRAM </a:t>
            </a:r>
            <a:r>
              <a:rPr lang="en-US" dirty="0">
                <a:latin typeface="Garamond" charset="0"/>
              </a:rPr>
              <a:t>Controller: Functions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Ensure correct operation </a:t>
            </a:r>
            <a:r>
              <a:rPr lang="en-US">
                <a:latin typeface="Tahoma" charset="0"/>
              </a:rPr>
              <a:t>of DRAM (refresh and timing)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Service DRAM requests while obeying timing constraints of DRAM chips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Constraints: resource conflicts (bank, bus, channel), minimum write-to-read delays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Translate requests to DRAM command sequences</a:t>
            </a:r>
          </a:p>
          <a:p>
            <a:endParaRPr lang="en-US">
              <a:solidFill>
                <a:srgbClr val="0033CC"/>
              </a:solidFill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Buffer and schedule requests to improve performance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Reordering, row-buffer, bank, rank, bus management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Manage power consumption and thermals in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Turn on/off DRAM chips, manage power modes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686E4E-B6CE-A34B-8BE8-A3C7D6401A5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96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Overhead: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6867872" cy="5340662"/>
          </a:xfrm>
          <a:prstGeom prst="rect">
            <a:avLst/>
          </a:prstGeom>
        </p:spPr>
      </p:pic>
      <p:sp>
        <p:nvSpPr>
          <p:cNvPr id="6" name="2"/>
          <p:cNvSpPr txBox="1"/>
          <p:nvPr/>
        </p:nvSpPr>
        <p:spPr>
          <a:xfrm>
            <a:off x="2555776" y="474721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8</a:t>
            </a:r>
            <a:r>
              <a:rPr 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%</a:t>
            </a:r>
            <a:endParaRPr lang="en-US" sz="30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2"/>
          <p:cNvSpPr txBox="1"/>
          <p:nvPr/>
        </p:nvSpPr>
        <p:spPr>
          <a:xfrm>
            <a:off x="6444208" y="2996952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46%</a:t>
            </a:r>
            <a:endParaRPr lang="en-US" sz="30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9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 Overhead: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6929244" cy="5400600"/>
          </a:xfrm>
          <a:prstGeom prst="rect">
            <a:avLst/>
          </a:prstGeom>
        </p:spPr>
      </p:pic>
      <p:sp>
        <p:nvSpPr>
          <p:cNvPr id="7" name="2"/>
          <p:cNvSpPr txBox="1"/>
          <p:nvPr/>
        </p:nvSpPr>
        <p:spPr>
          <a:xfrm>
            <a:off x="2555776" y="450912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15%</a:t>
            </a:r>
            <a:endParaRPr lang="en-US" sz="30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2"/>
          <p:cNvSpPr txBox="1"/>
          <p:nvPr/>
        </p:nvSpPr>
        <p:spPr>
          <a:xfrm>
            <a:off x="6444208" y="2996952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47%</a:t>
            </a:r>
            <a:endParaRPr lang="en-US" sz="30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986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Conventional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06637" cy="5040560"/>
          </a:xfrm>
        </p:spPr>
        <p:txBody>
          <a:bodyPr/>
          <a:lstStyle/>
          <a:p>
            <a:r>
              <a:rPr lang="en-US" sz="2200" dirty="0" smtClean="0"/>
              <a:t>Today: Every </a:t>
            </a:r>
            <a:r>
              <a:rPr lang="en-US" sz="2200" dirty="0"/>
              <a:t>row is refreshed </a:t>
            </a:r>
            <a:r>
              <a:rPr lang="en-US" sz="2200" dirty="0" smtClean="0"/>
              <a:t>at the same rate</a:t>
            </a:r>
            <a:endParaRPr lang="en-US" sz="14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Observation: </a:t>
            </a:r>
            <a:r>
              <a:rPr lang="en-US" sz="2200" dirty="0" smtClean="0">
                <a:solidFill>
                  <a:srgbClr val="0000FF"/>
                </a:solidFill>
              </a:rPr>
              <a:t>Most rows can be refreshed much less often without losing data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[Kim+, EDL’09]</a:t>
            </a:r>
            <a:endParaRPr lang="en-US" sz="1400" dirty="0" smtClean="0"/>
          </a:p>
          <a:p>
            <a:r>
              <a:rPr lang="en-US" sz="2200" dirty="0" smtClean="0"/>
              <a:t>Problem: </a:t>
            </a:r>
            <a:r>
              <a:rPr lang="en-US" sz="2200" dirty="0" smtClean="0">
                <a:solidFill>
                  <a:srgbClr val="FF0000"/>
                </a:solidFill>
              </a:rPr>
              <a:t>No support in DRAM for different refresh rates per row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6192688" cy="33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41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Retention Time of DRAM </a:t>
            </a:r>
            <a:r>
              <a:rPr lang="en-US" dirty="0" smtClean="0">
                <a:latin typeface="Garamond" charset="0"/>
              </a:rPr>
              <a:t>Rows</a:t>
            </a:r>
            <a:endParaRPr lang="en-US" dirty="0">
              <a:latin typeface="Garamond" charset="0"/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Observation: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Only very few rows need to be refreshed at the worst-case rate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 smtClean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 smtClean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 smtClean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endParaRPr lang="en-US" dirty="0" smtClean="0">
              <a:solidFill>
                <a:srgbClr val="0000FF"/>
              </a:solidFill>
              <a:latin typeface="Tahoma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Can we exploit this to reduce refresh operations at low cost?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4E7F4B-6CB8-DD46-83C7-F23CA62D6DC5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6696744" cy="36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78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Reducing DRAM Refresh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6" y="996950"/>
            <a:ext cx="8699376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Idea: </a:t>
            </a:r>
            <a:r>
              <a:rPr lang="en-US" dirty="0">
                <a:latin typeface="Tahoma" charset="0"/>
              </a:rPr>
              <a:t>I</a:t>
            </a:r>
            <a:r>
              <a:rPr lang="en-US" dirty="0" smtClean="0">
                <a:latin typeface="Tahoma" charset="0"/>
              </a:rPr>
              <a:t>dentify </a:t>
            </a:r>
            <a:r>
              <a:rPr lang="en-US" dirty="0">
                <a:latin typeface="Tahoma" charset="0"/>
              </a:rPr>
              <a:t>the retention time of different </a:t>
            </a:r>
            <a:r>
              <a:rPr lang="en-US" dirty="0" smtClean="0">
                <a:latin typeface="Tahoma" charset="0"/>
              </a:rPr>
              <a:t>rows</a:t>
            </a: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and refresh </a:t>
            </a:r>
            <a:r>
              <a:rPr lang="en-US" dirty="0">
                <a:latin typeface="Tahoma" charset="0"/>
              </a:rPr>
              <a:t>each row at the frequency it </a:t>
            </a:r>
            <a:r>
              <a:rPr lang="en-US" dirty="0" smtClean="0">
                <a:latin typeface="Tahoma" charset="0"/>
              </a:rPr>
              <a:t>needs </a:t>
            </a:r>
            <a:r>
              <a:rPr lang="en-US" dirty="0">
                <a:latin typeface="Tahoma" charset="0"/>
              </a:rPr>
              <a:t>to be refreshed</a:t>
            </a:r>
          </a:p>
          <a:p>
            <a:endParaRPr lang="en-US" sz="1000" dirty="0">
              <a:latin typeface="Tahoma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(Cost-conscious) Idea: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Bin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the rows according to their minimum retention times </a:t>
            </a:r>
            <a:r>
              <a:rPr lang="en-US" dirty="0">
                <a:latin typeface="Tahoma" charset="0"/>
              </a:rPr>
              <a:t>and </a:t>
            </a:r>
            <a:r>
              <a:rPr lang="en-US" dirty="0" smtClean="0">
                <a:latin typeface="Tahoma" charset="0"/>
              </a:rPr>
              <a:t>refresh </a:t>
            </a:r>
            <a:r>
              <a:rPr lang="en-US" dirty="0">
                <a:latin typeface="Tahoma" charset="0"/>
              </a:rPr>
              <a:t>rows in each bin at the </a:t>
            </a:r>
            <a:r>
              <a:rPr lang="en-US" dirty="0" smtClean="0">
                <a:latin typeface="Tahoma" charset="0"/>
              </a:rPr>
              <a:t>refresh rate specified </a:t>
            </a:r>
            <a:r>
              <a:rPr lang="en-US" dirty="0">
                <a:latin typeface="Tahoma" charset="0"/>
              </a:rPr>
              <a:t>for the bin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e.g., a bin for 64-128ms, another for 128-256ms, …</a:t>
            </a:r>
          </a:p>
          <a:p>
            <a:pPr lvl="1"/>
            <a:endParaRPr lang="en-US" sz="1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Observation: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Only very few rows need to be refreshed very frequently</a:t>
            </a:r>
            <a:r>
              <a:rPr lang="en-US" dirty="0">
                <a:latin typeface="Tahoma" charset="0"/>
              </a:rPr>
              <a:t> [</a:t>
            </a:r>
            <a:r>
              <a:rPr lang="en-US" dirty="0" smtClean="0">
                <a:latin typeface="Tahoma" charset="0"/>
              </a:rPr>
              <a:t>64-128ms</a:t>
            </a:r>
            <a:r>
              <a:rPr lang="en-US" dirty="0">
                <a:latin typeface="Tahoma" charset="0"/>
              </a:rPr>
              <a:t>]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 smtClean="0">
                <a:latin typeface="Tahoma" charset="0"/>
                <a:sym typeface="Wingdings" charset="0"/>
              </a:rPr>
              <a:t> </a:t>
            </a:r>
            <a:r>
              <a:rPr lang="en-US" dirty="0">
                <a:latin typeface="Tahoma" charset="0"/>
                <a:sym typeface="Wingdings" charset="0"/>
              </a:rPr>
              <a:t>Have only a few bins  </a:t>
            </a:r>
            <a:r>
              <a:rPr lang="en-US" dirty="0" smtClean="0">
                <a:latin typeface="Tahoma" charset="0"/>
                <a:sym typeface="Wingdings" charset="0"/>
              </a:rPr>
              <a:t>Low </a:t>
            </a:r>
            <a:r>
              <a:rPr lang="en-US" dirty="0">
                <a:latin typeface="Tahoma" charset="0"/>
                <a:sym typeface="Wingdings" charset="0"/>
              </a:rPr>
              <a:t>HW overhead </a:t>
            </a:r>
            <a:r>
              <a:rPr lang="en-US" dirty="0" smtClean="0">
                <a:latin typeface="Tahoma" charset="0"/>
                <a:sym typeface="Wingdings" charset="0"/>
              </a:rPr>
              <a:t>to achieve large reductions in refresh operations</a:t>
            </a:r>
          </a:p>
          <a:p>
            <a:endParaRPr lang="en-US" sz="1000" dirty="0" smtClean="0">
              <a:latin typeface="Tahoma" charset="0"/>
            </a:endParaRPr>
          </a:p>
          <a:p>
            <a:endParaRPr lang="en-US" sz="1000" dirty="0">
              <a:latin typeface="Tahoma" charset="0"/>
            </a:endParaRPr>
          </a:p>
          <a:p>
            <a:r>
              <a:rPr lang="en-US" sz="1900" dirty="0">
                <a:latin typeface="Tahoma" charset="0"/>
              </a:rPr>
              <a:t>Liu et al., “</a:t>
            </a:r>
            <a:r>
              <a:rPr lang="en-US" altLang="ja-JP" sz="1900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z="1900" dirty="0">
                <a:latin typeface="Tahoma" charset="0"/>
              </a:rPr>
              <a:t>,</a:t>
            </a:r>
            <a:r>
              <a:rPr lang="en-US" sz="1900" dirty="0">
                <a:latin typeface="Tahoma" charset="0"/>
              </a:rPr>
              <a:t>”</a:t>
            </a:r>
            <a:r>
              <a:rPr lang="en-US" altLang="ja-JP" sz="1900" dirty="0">
                <a:latin typeface="Tahoma" charset="0"/>
              </a:rPr>
              <a:t> ISCA 2012.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06A365-B83D-3F45-A529-32FB7C27DE2D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40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195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1. Profiling: </a:t>
            </a:r>
            <a:r>
              <a:rPr lang="en-US" dirty="0" smtClean="0">
                <a:solidFill>
                  <a:srgbClr val="0000FF"/>
                </a:solidFill>
              </a:rPr>
              <a:t>Profile </a:t>
            </a:r>
            <a:r>
              <a:rPr lang="en-US" dirty="0">
                <a:solidFill>
                  <a:srgbClr val="0000FF"/>
                </a:solidFill>
              </a:rPr>
              <a:t>the retention time of all DRAM </a:t>
            </a:r>
            <a:r>
              <a:rPr lang="en-US" dirty="0" smtClean="0">
                <a:solidFill>
                  <a:srgbClr val="0000FF"/>
                </a:solidFill>
              </a:rPr>
              <a:t>rows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can be done at DRAM design time or dynamically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smtClean="0">
                <a:solidFill>
                  <a:srgbClr val="FF0000"/>
                </a:solidFill>
              </a:rPr>
              <a:t>Binning: </a:t>
            </a:r>
            <a:r>
              <a:rPr lang="en-US" dirty="0" smtClean="0">
                <a:solidFill>
                  <a:srgbClr val="0000FF"/>
                </a:solidFill>
              </a:rPr>
              <a:t>Store </a:t>
            </a:r>
            <a:r>
              <a:rPr lang="en-US" dirty="0">
                <a:solidFill>
                  <a:srgbClr val="0000FF"/>
                </a:solidFill>
              </a:rPr>
              <a:t>rows into bins by retention time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</a:t>
            </a:r>
            <a:r>
              <a:rPr lang="en-US" dirty="0" smtClean="0">
                <a:sym typeface="Wingdings"/>
              </a:rPr>
              <a:t> u</a:t>
            </a:r>
            <a:r>
              <a:rPr lang="en-US" dirty="0" smtClean="0"/>
              <a:t>se Bloom Filters for efficient and scalable storage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Refreshing: </a:t>
            </a:r>
            <a:r>
              <a:rPr lang="en-US" dirty="0" smtClean="0">
                <a:solidFill>
                  <a:srgbClr val="0000FF"/>
                </a:solidFill>
              </a:rPr>
              <a:t>Memory </a:t>
            </a:r>
            <a:r>
              <a:rPr lang="en-US" dirty="0">
                <a:solidFill>
                  <a:srgbClr val="0000FF"/>
                </a:solidFill>
              </a:rPr>
              <a:t>controller refreshes rows in </a:t>
            </a:r>
            <a:r>
              <a:rPr lang="en-US" dirty="0" smtClean="0">
                <a:solidFill>
                  <a:srgbClr val="0000FF"/>
                </a:solidFill>
              </a:rPr>
              <a:t>different </a:t>
            </a:r>
            <a:r>
              <a:rPr lang="en-US" dirty="0">
                <a:solidFill>
                  <a:srgbClr val="0000FF"/>
                </a:solidFill>
              </a:rPr>
              <a:t>bins </a:t>
            </a:r>
            <a:r>
              <a:rPr lang="en-US" dirty="0" smtClean="0">
                <a:solidFill>
                  <a:srgbClr val="0000FF"/>
                </a:solidFill>
              </a:rPr>
              <a:t>at different rates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probe Bloom Filters to determine refresh rate of a row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744"/>
            <a:ext cx="9144000" cy="267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RAIDR: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459"/>
            <a:ext cx="9144000" cy="4372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717032"/>
            <a:ext cx="7525344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/>
              </a:rPr>
              <a:t>1.25KB storage in controller for 32GB DRAM memory</a:t>
            </a:r>
            <a:endParaRPr lang="en-US" sz="2400" dirty="0">
              <a:solidFill>
                <a:srgbClr val="FF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44955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Profiling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44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96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4744"/>
            <a:ext cx="8610600" cy="5123656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How to efficiently and </a:t>
            </a:r>
            <a:r>
              <a:rPr lang="en-US" dirty="0" err="1">
                <a:solidFill>
                  <a:srgbClr val="0000FF"/>
                </a:solidFill>
              </a:rPr>
              <a:t>scalably</a:t>
            </a:r>
            <a:r>
              <a:rPr lang="en-US" dirty="0">
                <a:solidFill>
                  <a:srgbClr val="0000FF"/>
                </a:solidFill>
              </a:rPr>
              <a:t> store rows into retention time bins?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Use Hardware Bloom Filters [Bloom, CACM 1970]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" y="2420888"/>
            <a:ext cx="9144000" cy="38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13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 Operation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275"/>
            <a:ext cx="9144000" cy="40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18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 Operation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8989"/>
            <a:ext cx="9144000" cy="39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78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DRAM </a:t>
            </a:r>
            <a:r>
              <a:rPr lang="en-US" dirty="0">
                <a:latin typeface="Garamond" charset="0"/>
              </a:rPr>
              <a:t>Power Management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DRAM chips have power modes</a:t>
            </a:r>
          </a:p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When not accessing a chip power it down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Power states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Active (highest power)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All banks idle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Power-down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Self-refresh (lowest power)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Tradeoff: State </a:t>
            </a:r>
            <a:r>
              <a:rPr lang="en-US" dirty="0">
                <a:latin typeface="Tahoma" charset="0"/>
              </a:rPr>
              <a:t>transitions incur latency during which the chip cannot be </a:t>
            </a:r>
            <a:r>
              <a:rPr lang="en-US" dirty="0" smtClean="0">
                <a:latin typeface="Tahoma" charset="0"/>
              </a:rPr>
              <a:t>accessed</a:t>
            </a: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D4ECB3-5230-6C4B-8205-64B9DE21D76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64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 Operation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9846"/>
            <a:ext cx="9144000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51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 Operation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253"/>
            <a:ext cx="9144000" cy="40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43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Bloom Filters as 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2676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False positives: </a:t>
            </a:r>
            <a:r>
              <a:rPr lang="en-US" dirty="0"/>
              <a:t>a row may be declared present in the Bloom filter even if it was never inserted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Not a problem: </a:t>
            </a:r>
            <a:r>
              <a:rPr lang="en-US" dirty="0" smtClean="0"/>
              <a:t>Refresh </a:t>
            </a:r>
            <a:r>
              <a:rPr lang="en-US" dirty="0"/>
              <a:t>some rows more frequently than needed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No false negatives: </a:t>
            </a:r>
            <a:r>
              <a:rPr lang="en-US" dirty="0"/>
              <a:t>rows are never refreshed less frequently than needed (no correctness problems)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Scalable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/>
              <a:t>a Bloom filter never overflows (unlike a fixed-size table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Efficient:</a:t>
            </a:r>
            <a:r>
              <a:rPr lang="en-US" dirty="0" smtClean="0"/>
              <a:t> No need to store info on a per-row basis; simple hardware </a:t>
            </a:r>
            <a:r>
              <a:rPr lang="en-US" dirty="0" smtClean="0">
                <a:sym typeface="Wingdings"/>
              </a:rPr>
              <a:t> 1.25 KB for 2 filters for 32 GB DRAM system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03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Refreshing (RAIDR Refresh Controller)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6986488" cy="37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733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Refreshing (RAIDR Refresh Controller)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39880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59399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charset="0"/>
              </a:rPr>
              <a:t>Liu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41861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Tolerating Temperature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9144000" cy="41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44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RAIDR: Baseline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Picture 9" descr="raidr_base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680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157192"/>
            <a:ext cx="8640960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/>
              </a:rPr>
              <a:t>Refresh control is in DRAM in today’s auto-refresh systems</a:t>
            </a:r>
            <a:endParaRPr lang="en-US" sz="2400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618857"/>
            <a:ext cx="8640960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RAIDR can be </a:t>
            </a:r>
            <a:r>
              <a:rPr lang="en-US" sz="2400" dirty="0">
                <a:solidFill>
                  <a:srgbClr val="0000FF"/>
                </a:solidFill>
                <a:latin typeface="Tahoma"/>
              </a:rPr>
              <a:t>implemented in either the </a:t>
            </a:r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controller or DRAM</a:t>
            </a:r>
            <a:endParaRPr lang="en-US" sz="2400" dirty="0">
              <a:solidFill>
                <a:srgbClr val="0000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865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 in Memory Controller: Option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Picture 9" descr="raidr_m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6859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085184"/>
            <a:ext cx="8640960" cy="12003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Overhead of RAIDR in DRAM controller: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1.25 KB Bloom Filters, 3 counters, additional commands    issued for per-row refresh </a:t>
            </a:r>
            <a:r>
              <a:rPr lang="en-US" sz="2400" dirty="0" smtClean="0">
                <a:solidFill>
                  <a:srgbClr val="FF0000"/>
                </a:solidFill>
                <a:latin typeface="Tahoma"/>
              </a:rPr>
              <a:t>(all accounted for in evaluations)</a:t>
            </a:r>
            <a:endParaRPr lang="en-US" sz="2400" dirty="0">
              <a:solidFill>
                <a:srgbClr val="FF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0373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 in DRAM Chip: Option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085184"/>
            <a:ext cx="9036496" cy="120032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Overhead of RAIDR in DRAM chip: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Per-chip overhead: 20B Bloom Filters, 1 counter (4 </a:t>
            </a:r>
            <a:r>
              <a:rPr lang="en-US" sz="2400" dirty="0" err="1" smtClean="0">
                <a:solidFill>
                  <a:srgbClr val="0000FF"/>
                </a:solidFill>
                <a:latin typeface="Tahoma"/>
              </a:rPr>
              <a:t>Gbit</a:t>
            </a:r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 chip)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ahoma"/>
              </a:rPr>
              <a:t>Total overhead: 1.25KB Bloom Filters, 64 counters (32 GB DRAM)</a:t>
            </a:r>
            <a:endParaRPr lang="en-US" sz="2400" dirty="0">
              <a:solidFill>
                <a:srgbClr val="FF0000"/>
              </a:solidFill>
              <a:latin typeface="Tahoma"/>
            </a:endParaRPr>
          </a:p>
        </p:txBody>
      </p:sp>
      <p:pic>
        <p:nvPicPr>
          <p:cNvPr id="9" name="Picture 8" descr="raidr_dram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6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4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915400" cy="5193723"/>
          </a:xfrm>
        </p:spPr>
        <p:txBody>
          <a:bodyPr/>
          <a:lstStyle/>
          <a:p>
            <a:r>
              <a:rPr lang="en-US" dirty="0" smtClean="0"/>
              <a:t>Baseline:</a:t>
            </a:r>
          </a:p>
          <a:p>
            <a:pPr lvl="1"/>
            <a:r>
              <a:rPr lang="en-US" dirty="0" smtClean="0"/>
              <a:t>32 </a:t>
            </a:r>
            <a:r>
              <a:rPr lang="en-US" dirty="0"/>
              <a:t>GB </a:t>
            </a:r>
            <a:r>
              <a:rPr lang="en-US" dirty="0" smtClean="0"/>
              <a:t>DDR3 DRAM system (8 cores, 512KB cache/core)</a:t>
            </a:r>
            <a:endParaRPr lang="en-US" dirty="0"/>
          </a:p>
          <a:p>
            <a:pPr lvl="1"/>
            <a:r>
              <a:rPr lang="en-US" dirty="0" smtClean="0"/>
              <a:t>64ms refresh interval for all rows</a:t>
            </a:r>
          </a:p>
          <a:p>
            <a:endParaRPr lang="en-US" sz="1600" dirty="0" smtClean="0"/>
          </a:p>
          <a:p>
            <a:r>
              <a:rPr lang="en-US" dirty="0" smtClean="0"/>
              <a:t>RAIDR: </a:t>
            </a:r>
          </a:p>
          <a:p>
            <a:pPr lvl="1"/>
            <a:r>
              <a:rPr lang="en-US" dirty="0" smtClean="0"/>
              <a:t>64</a:t>
            </a:r>
            <a:r>
              <a:rPr lang="en-US" dirty="0"/>
              <a:t>–</a:t>
            </a:r>
            <a:r>
              <a:rPr lang="en-US" dirty="0" smtClean="0"/>
              <a:t>128ms </a:t>
            </a:r>
            <a:r>
              <a:rPr lang="en-US" dirty="0"/>
              <a:t>retention range: 256 B Bloom filter, 10 hash functions</a:t>
            </a:r>
          </a:p>
          <a:p>
            <a:pPr lvl="1"/>
            <a:r>
              <a:rPr lang="en-US" dirty="0"/>
              <a:t>128–</a:t>
            </a:r>
            <a:r>
              <a:rPr lang="en-US" dirty="0" smtClean="0"/>
              <a:t>256ms </a:t>
            </a:r>
            <a:r>
              <a:rPr lang="en-US" dirty="0"/>
              <a:t>retention range: 1 KB Bloom filter, 6 hash functions</a:t>
            </a:r>
          </a:p>
          <a:p>
            <a:pPr lvl="1"/>
            <a:r>
              <a:rPr lang="en-US" dirty="0"/>
              <a:t>Default refresh interval: 256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endParaRPr lang="en-US" sz="1600" dirty="0"/>
          </a:p>
          <a:p>
            <a:r>
              <a:rPr lang="en-US" dirty="0" smtClean="0"/>
              <a:t>Results</a:t>
            </a:r>
            <a:r>
              <a:rPr lang="en-US" dirty="0"/>
              <a:t> </a:t>
            </a:r>
            <a:r>
              <a:rPr lang="en-US" dirty="0" smtClean="0"/>
              <a:t>on SPEC </a:t>
            </a:r>
            <a:r>
              <a:rPr lang="en-US" dirty="0"/>
              <a:t>CPU2006, TPC-C, TPC-H benchmarks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74.6% refresh reduction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~16%/20% DRAM dynamic/idle power reduction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~9% performance improvement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43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896" cy="1066800"/>
          </a:xfrm>
        </p:spPr>
        <p:txBody>
          <a:bodyPr/>
          <a:lstStyle/>
          <a:p>
            <a:r>
              <a:rPr lang="en-US" sz="3000" dirty="0" smtClean="0">
                <a:latin typeface="Garamond" charset="0"/>
              </a:rPr>
              <a:t>Review: Why </a:t>
            </a:r>
            <a:r>
              <a:rPr lang="en-US" sz="3000" dirty="0">
                <a:latin typeface="Garamond" charset="0"/>
              </a:rPr>
              <a:t>are DRAM Controllers Difficult to Design?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Need to obey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DRAM timing constraints </a:t>
            </a:r>
            <a:r>
              <a:rPr lang="en-US">
                <a:latin typeface="Tahoma" charset="0"/>
              </a:rPr>
              <a:t>for correctness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There are many (50+) timing constraints in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tWTR: Minimum number of cycles to wait before issuing a read command after a write command is issued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tRC: Minimum number of cycles between the issuing of two consecutive activate commands to the same bank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…</a:t>
            </a:r>
          </a:p>
          <a:p>
            <a:r>
              <a:rPr lang="en-US">
                <a:latin typeface="Tahoma" charset="0"/>
              </a:rPr>
              <a:t>Need to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keep track of many resources </a:t>
            </a:r>
            <a:r>
              <a:rPr lang="en-US">
                <a:latin typeface="Tahoma" charset="0"/>
              </a:rPr>
              <a:t>to prevent conflicts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Channels, banks, ranks, data bus, address bus, row buffers</a:t>
            </a:r>
          </a:p>
          <a:p>
            <a:r>
              <a:rPr lang="en-US">
                <a:latin typeface="Tahoma" charset="0"/>
              </a:rPr>
              <a:t>Need to handle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DRAM refresh</a:t>
            </a:r>
          </a:p>
          <a:p>
            <a:r>
              <a:rPr lang="en-US">
                <a:latin typeface="Tahoma" charset="0"/>
              </a:rPr>
              <a:t>Need to optimize for performance </a:t>
            </a:r>
            <a:r>
              <a:rPr lang="en-US" sz="1800">
                <a:latin typeface="Tahoma" charset="0"/>
              </a:rPr>
              <a:t>(in the presence of constraints)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Reordering is not simple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Predicting the future?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1036FD-DF00-1D41-9417-4E997F1D54F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2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 Refresh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28456-B93E-5440-A8F9-7EDDF5DA4557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03920"/>
            <a:ext cx="6235700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7824" y="1124744"/>
            <a:ext cx="2927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/>
              </a:rPr>
              <a:t>32 GB DDR3 DRAM system </a:t>
            </a:r>
          </a:p>
        </p:txBody>
      </p:sp>
    </p:spTree>
    <p:extLst>
      <p:ext uri="{BB962C8B-B14F-4D97-AF65-F5344CB8AC3E}">
        <p14:creationId xmlns:p14="http://schemas.microsoft.com/office/powerpoint/2010/main" val="1571014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RAIDR: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56228"/>
            <a:ext cx="6480720" cy="4921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760" y="5949280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performance benefits increase with workload’s memory intensity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78162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RAIDR: DRAM Energy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04" y="928060"/>
            <a:ext cx="6643340" cy="5093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760" y="5949280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energy benefits increase with memory idleness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74215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DRAM Device Capacity Scaling: Performance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60" y="5949280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performance benefits increase with DRAM chip capacity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88" y="1052736"/>
            <a:ext cx="6575648" cy="48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1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6633"/>
                </a:solidFill>
              </a:rPr>
              <a:t>DRAM Device Capacity Scaling: </a:t>
            </a:r>
            <a:r>
              <a:rPr lang="en-US" sz="3600" dirty="0" smtClean="0">
                <a:solidFill>
                  <a:srgbClr val="006633"/>
                </a:solidFill>
              </a:rPr>
              <a:t>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60" y="594928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RAIDR energy benefits increase with DRAM chip capacity</a:t>
            </a:r>
            <a:endParaRPr lang="en-US" dirty="0">
              <a:solidFill>
                <a:srgbClr val="0000FF"/>
              </a:solidFill>
              <a:latin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6840760" cy="4894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6336" y="5949280"/>
            <a:ext cx="148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/>
                <a:hlinkClick r:id="rId3" action="ppaction://hlinkfile"/>
              </a:rPr>
              <a:t>RAIDR slides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8344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Readings Related to RAIDR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07896" cy="4876800"/>
          </a:xfrm>
        </p:spPr>
        <p:txBody>
          <a:bodyPr/>
          <a:lstStyle/>
          <a:p>
            <a:r>
              <a:rPr lang="en-US" sz="2000" dirty="0"/>
              <a:t>Jamie Liu, Ben </a:t>
            </a:r>
            <a:r>
              <a:rPr lang="en-US" sz="2000" dirty="0" err="1"/>
              <a:t>Jaiyen</a:t>
            </a:r>
            <a:r>
              <a:rPr lang="en-US" sz="2000" dirty="0"/>
              <a:t>, </a:t>
            </a:r>
            <a:r>
              <a:rPr lang="en-US" sz="2000" dirty="0" err="1"/>
              <a:t>Yoongu</a:t>
            </a:r>
            <a:r>
              <a:rPr lang="en-US" sz="2000" dirty="0"/>
              <a:t> Kim, Chris Wilkerson, and </a:t>
            </a:r>
            <a:r>
              <a:rPr lang="en-US" sz="2000" u="sng" dirty="0"/>
              <a:t>Onur Mutlu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"An Experimental Study of Data Retention Behavior in Modern DRAM Devices: Implications for Retention Time Profiling Mechanisms"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40th International Symposium on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ISCA</a:t>
            </a:r>
            <a:r>
              <a:rPr lang="en-US" sz="2000" i="1" dirty="0"/>
              <a:t>)</a:t>
            </a:r>
            <a:r>
              <a:rPr lang="en-US" sz="2000" dirty="0"/>
              <a:t>, Tel-Aviv, Israel, June 2013. </a:t>
            </a:r>
            <a:r>
              <a:rPr lang="en-US" sz="2000" dirty="0">
                <a:hlinkClick r:id="rId4"/>
              </a:rPr>
              <a:t>Slides (pptx)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Slides (pdf)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69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New DRAM Architectures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RAIDR: Reducing Refresh Impact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TL-DRAM: Reducing DRAM Latency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SALP: </a:t>
            </a:r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Reducing Bank Conflict Impact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RowClone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: Fast Bulk Data Copy and Initialization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56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74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Tiered-Latency DRAM: </a:t>
            </a:r>
            <a:br>
              <a:rPr lang="en-US" sz="4000" dirty="0" smtClean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Reducing DRAM Latency</a:t>
            </a:r>
            <a:endParaRPr lang="en-US" sz="4000" dirty="0">
              <a:latin typeface="Garamond" charset="0"/>
            </a:endParaRPr>
          </a:p>
        </p:txBody>
      </p:sp>
      <p:sp>
        <p:nvSpPr>
          <p:cNvPr id="1054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295998"/>
            <a:ext cx="8802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Donghyuk Lee, </a:t>
            </a:r>
            <a:r>
              <a:rPr lang="en-US" sz="1600" dirty="0" err="1"/>
              <a:t>Yoongu</a:t>
            </a:r>
            <a:r>
              <a:rPr lang="en-US" sz="1600" dirty="0"/>
              <a:t> Kim, Vivek Seshadri, Jamie Liu, Lavanya Subramanian, and </a:t>
            </a:r>
            <a:r>
              <a:rPr lang="en-US" sz="1600" u="sng" dirty="0"/>
              <a:t>Onur Mutlu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b="1" dirty="0">
                <a:hlinkClick r:id="rId3"/>
              </a:rPr>
              <a:t>"Tiered-Latency DRAM: A Low Latency and Low Cost DRAM Architecture"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i="1" dirty="0" smtClean="0">
                <a:hlinkClick r:id="rId4"/>
              </a:rPr>
              <a:t>19th </a:t>
            </a:r>
            <a:r>
              <a:rPr lang="en-US" sz="1600" i="1" dirty="0">
                <a:hlinkClick r:id="rId4"/>
              </a:rPr>
              <a:t>International Symposium on High-Performance Computer Architecture</a:t>
            </a:r>
            <a:r>
              <a:rPr lang="en-US" sz="1600" i="1" dirty="0"/>
              <a:t> (</a:t>
            </a:r>
            <a:r>
              <a:rPr lang="en-US" sz="1600" b="1" i="1" dirty="0"/>
              <a:t>HPCA</a:t>
            </a:r>
            <a:r>
              <a:rPr lang="en-US" sz="1600" i="1" dirty="0"/>
              <a:t>)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smtClean="0"/>
              <a:t>Shenzhen</a:t>
            </a:r>
            <a:r>
              <a:rPr lang="en-US" sz="1600" dirty="0"/>
              <a:t>, China, February 2013. </a:t>
            </a:r>
            <a:r>
              <a:rPr lang="en-US" sz="1600" dirty="0">
                <a:hlinkClick r:id="rId5"/>
              </a:rPr>
              <a:t>Slides (pptx)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6250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   Historical DRAM Latency-Capacity Trend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592911"/>
              </p:ext>
            </p:extLst>
          </p:nvPr>
        </p:nvGraphicFramePr>
        <p:xfrm>
          <a:off x="304800" y="885825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8400" y="16002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F81BD"/>
                </a:solidFill>
                <a:latin typeface="Calibri"/>
              </a:rPr>
              <a:t>16X</a:t>
            </a:r>
            <a:endParaRPr lang="en-US" sz="36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276600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504D"/>
                </a:solidFill>
                <a:latin typeface="Calibri"/>
              </a:rPr>
              <a:t>-20%</a:t>
            </a:r>
            <a:endParaRPr lang="en-US" sz="3600" b="1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715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FF0000"/>
                </a:solidFill>
                <a:latin typeface="Calibri"/>
              </a:rPr>
              <a:t>DRAM latency continues to be a critical bottleneck</a:t>
            </a:r>
            <a:endParaRPr lang="en-US" sz="3200" i="1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7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2" grpId="0"/>
      <p:bldP spid="9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What Causes the Long Latency?</a:t>
            </a:r>
            <a:endParaRPr lang="en-US" dirty="0"/>
          </a:p>
        </p:txBody>
      </p:sp>
      <p:sp>
        <p:nvSpPr>
          <p:cNvPr id="490" name="Rectangle 489"/>
          <p:cNvSpPr/>
          <p:nvPr/>
        </p:nvSpPr>
        <p:spPr>
          <a:xfrm>
            <a:off x="457198" y="761998"/>
            <a:ext cx="2819400" cy="4572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DRAM Chip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81003" y="4648198"/>
            <a:ext cx="2743201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828800" y="4114798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04803" y="4190998"/>
            <a:ext cx="1371603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hannel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533395" y="3428998"/>
            <a:ext cx="2438404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752604" y="2971798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3404" y="3428997"/>
            <a:ext cx="2438405" cy="5334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I/O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 rot="10800000" flipV="1">
            <a:off x="457199" y="1219198"/>
            <a:ext cx="2819398" cy="28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81010" y="4648198"/>
            <a:ext cx="2895588" cy="2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04800" y="4190998"/>
            <a:ext cx="1371603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hannel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 rot="10800000" flipV="1">
            <a:off x="533402" y="3429000"/>
            <a:ext cx="2666998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1828798" y="3002280"/>
            <a:ext cx="2" cy="42672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33411" y="3428999"/>
            <a:ext cx="2666989" cy="5334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I/O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 rot="10800000" flipV="1">
            <a:off x="533399" y="1295400"/>
            <a:ext cx="2666999" cy="16763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412" y="1295400"/>
            <a:ext cx="2666986" cy="4572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cell array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 rot="10800000" flipV="1">
            <a:off x="533400" y="1523998"/>
            <a:ext cx="2438404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3399" y="1523998"/>
            <a:ext cx="2438405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ell array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 rot="10800000" flipV="1">
            <a:off x="533411" y="1523998"/>
            <a:ext cx="243838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 rot="10800000" flipV="1">
            <a:off x="609612" y="1447798"/>
            <a:ext cx="243838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 rot="10800000" flipV="1">
            <a:off x="685812" y="1371598"/>
            <a:ext cx="243838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 rot="10800000" flipV="1">
            <a:off x="762012" y="1295398"/>
            <a:ext cx="243838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2011" y="1295398"/>
            <a:ext cx="243838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banks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 rot="10800000" flipV="1">
            <a:off x="838213" y="1368744"/>
            <a:ext cx="2285982" cy="3714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 rot="10800000" flipV="1">
            <a:off x="838213" y="2273620"/>
            <a:ext cx="2285982" cy="4114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38214" y="1359219"/>
            <a:ext cx="2285982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i="1" dirty="0" err="1" smtClean="0">
                <a:solidFill>
                  <a:prstClr val="black"/>
                </a:solidFill>
                <a:latin typeface="Calibri"/>
              </a:rPr>
              <a:t>ubarray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 rot="10800000" flipV="1">
            <a:off x="838213" y="1806894"/>
            <a:ext cx="2285982" cy="4114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4195" y="762000"/>
            <a:ext cx="5410217" cy="2346009"/>
            <a:chOff x="2743183" y="762000"/>
            <a:chExt cx="5410217" cy="2346009"/>
          </a:xfrm>
        </p:grpSpPr>
        <p:sp>
          <p:nvSpPr>
            <p:cNvPr id="167" name="Rectangle 166"/>
            <p:cNvSpPr/>
            <p:nvPr/>
          </p:nvSpPr>
          <p:spPr>
            <a:xfrm rot="10800000" flipV="1">
              <a:off x="4762500" y="1150621"/>
              <a:ext cx="3390296" cy="1957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>
              <a:off x="2743192" y="1150620"/>
              <a:ext cx="2019912" cy="656274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2743183" y="2209798"/>
              <a:ext cx="2019921" cy="89821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4770138" y="762000"/>
              <a:ext cx="3383262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2800" b="1" i="1" dirty="0" err="1" smtClean="0">
                  <a:solidFill>
                    <a:prstClr val="black"/>
                  </a:solidFill>
                  <a:latin typeface="Calibri"/>
                </a:rPr>
                <a:t>ubarray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flipV="1">
              <a:off x="7802880" y="1218298"/>
              <a:ext cx="0" cy="144870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flipV="1">
              <a:off x="73456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V="1">
              <a:off x="68884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flipV="1">
              <a:off x="64312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59740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5516880" y="1217396"/>
              <a:ext cx="0" cy="14496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5208721" y="1487806"/>
              <a:ext cx="28678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76241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71669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67097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62525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57953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5338177" y="13088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9" name="Straight Arrow Connector 188"/>
            <p:cNvCxnSpPr/>
            <p:nvPr/>
          </p:nvCxnSpPr>
          <p:spPr>
            <a:xfrm flipH="1">
              <a:off x="5208721" y="1945006"/>
              <a:ext cx="28678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76241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71669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67097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62525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57953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5338177" y="17660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 flipH="1">
              <a:off x="5208721" y="2402206"/>
              <a:ext cx="28678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76241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71669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67097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62525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57953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5338177" y="2223236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31005" y="1295398"/>
            <a:ext cx="365760" cy="1280160"/>
            <a:chOff x="4842961" y="1304926"/>
            <a:chExt cx="365760" cy="1280160"/>
          </a:xfrm>
        </p:grpSpPr>
        <p:sp>
          <p:nvSpPr>
            <p:cNvPr id="85" name="Rectangle 84"/>
            <p:cNvSpPr/>
            <p:nvPr/>
          </p:nvSpPr>
          <p:spPr>
            <a:xfrm>
              <a:off x="4842961" y="1304926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42961" y="1762126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842961" y="2219326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5219700" y="3736113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570097" y="5867400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Rectangle 126"/>
          <p:cNvSpPr/>
          <p:nvPr/>
        </p:nvSpPr>
        <p:spPr>
          <a:xfrm rot="16200000">
            <a:off x="3955938" y="4577850"/>
            <a:ext cx="2070327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ow decoder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424031" y="6248398"/>
            <a:ext cx="251981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ense amplifier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715952" y="2667000"/>
            <a:ext cx="2649379" cy="365760"/>
            <a:chOff x="5335795" y="2667000"/>
            <a:chExt cx="2649379" cy="365760"/>
          </a:xfrm>
        </p:grpSpPr>
        <p:sp>
          <p:nvSpPr>
            <p:cNvPr id="117" name="Rectangle 116"/>
            <p:cNvSpPr/>
            <p:nvPr/>
          </p:nvSpPr>
          <p:spPr>
            <a:xfrm>
              <a:off x="7162214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705014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250195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92995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335795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619414" y="2667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91400" y="2406118"/>
            <a:ext cx="1306430" cy="1872102"/>
            <a:chOff x="6999370" y="2406118"/>
            <a:chExt cx="1306430" cy="1872102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7807058" y="2406118"/>
              <a:ext cx="498742" cy="517150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999370" y="2928599"/>
              <a:ext cx="1306430" cy="1349621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prstDash val="sysDash"/>
              <a:headEnd type="arrow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5143500" y="3276600"/>
            <a:ext cx="3390900" cy="2764633"/>
            <a:chOff x="4762500" y="3352798"/>
            <a:chExt cx="3390900" cy="2764633"/>
          </a:xfrm>
        </p:grpSpPr>
        <p:sp>
          <p:nvSpPr>
            <p:cNvPr id="129" name="Oval 128"/>
            <p:cNvSpPr/>
            <p:nvPr/>
          </p:nvSpPr>
          <p:spPr>
            <a:xfrm>
              <a:off x="5247406" y="4054782"/>
              <a:ext cx="2052554" cy="2046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flipH="1">
              <a:off x="5204460" y="3990046"/>
              <a:ext cx="228600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 rot="16200000">
              <a:off x="4888143" y="4916389"/>
              <a:ext cx="1142999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apacitor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009406" y="4680991"/>
              <a:ext cx="1295400" cy="37549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ccess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009406" y="4854207"/>
              <a:ext cx="1279459" cy="43147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transistor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095006" y="3688587"/>
              <a:ext cx="2064789" cy="32704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wordline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 rot="16200000">
              <a:off x="6686928" y="5085299"/>
              <a:ext cx="1706594" cy="35766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 smtClean="0">
                  <a:solidFill>
                    <a:prstClr val="black"/>
                  </a:solidFill>
                  <a:latin typeface="Calibri"/>
                </a:rPr>
                <a:t>bitline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V="1">
              <a:off x="7358146" y="3852107"/>
              <a:ext cx="0" cy="20914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6628641" y="4287276"/>
              <a:ext cx="0" cy="13701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>
              <a:off x="6408128" y="4430639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H="1" flipV="1">
              <a:off x="6847606" y="4528591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H="1">
              <a:off x="6408128" y="4528591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6847606" y="4757191"/>
              <a:ext cx="170121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6238006" y="4757191"/>
              <a:ext cx="17012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 flipV="1">
              <a:off x="6408127" y="4528591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6627868" y="3990046"/>
              <a:ext cx="774" cy="31859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H="1">
              <a:off x="7017727" y="4757191"/>
              <a:ext cx="33279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Elbow Connector 146"/>
            <p:cNvCxnSpPr/>
            <p:nvPr/>
          </p:nvCxnSpPr>
          <p:spPr>
            <a:xfrm rot="10800000" flipV="1">
              <a:off x="5857006" y="4759573"/>
              <a:ext cx="381001" cy="226217"/>
            </a:xfrm>
            <a:prstGeom prst="bentConnector3">
              <a:avLst>
                <a:gd name="adj1" fmla="val 100625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5857005" y="5467564"/>
              <a:ext cx="0" cy="28022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V="1">
              <a:off x="5857005" y="4985791"/>
              <a:ext cx="0" cy="133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flipH="1">
              <a:off x="5628407" y="5352915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H="1">
              <a:off x="5628407" y="5119391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5857005" y="5352916"/>
              <a:ext cx="0" cy="11464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>
              <a:off x="4762500" y="3352798"/>
              <a:ext cx="3390900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ell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54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  <p:bldP spid="83" grpId="0"/>
      <p:bldP spid="20" grpId="0" animBg="1"/>
      <p:bldP spid="24" grpId="0"/>
      <p:bldP spid="44" grpId="0" animBg="1"/>
      <p:bldP spid="45" grpId="0"/>
      <p:bldP spid="54" grpId="0" animBg="1"/>
      <p:bldP spid="55" grpId="0"/>
      <p:bldP spid="56" grpId="0" animBg="1"/>
      <p:bldP spid="58" grpId="0" animBg="1"/>
      <p:bldP spid="59" grpId="0" animBg="1"/>
      <p:bldP spid="60" grpId="0" animBg="1"/>
      <p:bldP spid="62" grpId="0"/>
      <p:bldP spid="63" grpId="0" animBg="1"/>
      <p:bldP spid="64" grpId="0" animBg="1"/>
      <p:bldP spid="65" grpId="0"/>
      <p:bldP spid="66" grpId="0" animBg="1"/>
      <p:bldP spid="90" grpId="0" animBg="1"/>
      <p:bldP spid="113" grpId="0" animBg="1"/>
      <p:bldP spid="127" grpId="0"/>
      <p:bldP spid="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rgbClr val="006633"/>
                </a:solidFill>
                <a:latin typeface="Garamond" charset="0"/>
              </a:rPr>
              <a:t>Review: Many </a:t>
            </a:r>
            <a:r>
              <a:rPr lang="en-US" sz="3400" dirty="0">
                <a:solidFill>
                  <a:srgbClr val="006633"/>
                </a:solidFill>
                <a:latin typeface="Garamond" charset="0"/>
              </a:rPr>
              <a:t>DRAM Timing Constraints</a:t>
            </a:r>
            <a:endParaRPr lang="en-US" dirty="0">
              <a:latin typeface="Garamond" charset="0"/>
            </a:endParaRP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From Lee et al.,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</a:rPr>
              <a:t>DRAM-Aware Last-Level Cache Writeback: Reducing Write-Caused Interference in Memory Systems</a:t>
            </a:r>
            <a:r>
              <a:rPr lang="en-US" altLang="ja-JP" sz="2000">
                <a:latin typeface="Tahoma" charset="0"/>
              </a:rPr>
              <a:t>,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 HPS Technical Report, April 2010.</a:t>
            </a:r>
            <a:endParaRPr lang="en-US" sz="2000">
              <a:latin typeface="Tahoma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416D8-BCBB-8041-9FE7-ECE4D443510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03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918686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875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301752" y="758952"/>
            <a:ext cx="2971798" cy="3886202"/>
            <a:chOff x="304800" y="762000"/>
            <a:chExt cx="2971798" cy="3886202"/>
          </a:xfrm>
        </p:grpSpPr>
        <p:sp>
          <p:nvSpPr>
            <p:cNvPr id="120" name="Rectangle 119"/>
            <p:cNvSpPr/>
            <p:nvPr/>
          </p:nvSpPr>
          <p:spPr>
            <a:xfrm>
              <a:off x="457198" y="762000"/>
              <a:ext cx="2819400" cy="4572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DRAM Chip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381003" y="4648200"/>
              <a:ext cx="2743201" cy="0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828800" y="4114800"/>
              <a:ext cx="0" cy="4572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304803" y="4191000"/>
              <a:ext cx="1371603" cy="381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hannel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rot="10800000" flipV="1">
              <a:off x="533395" y="3429000"/>
              <a:ext cx="2438404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1752604" y="2971800"/>
              <a:ext cx="0" cy="4572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533404" y="3428999"/>
              <a:ext cx="2438405" cy="53340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I/O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 rot="10800000" flipV="1">
              <a:off x="457199" y="1219200"/>
              <a:ext cx="2819398" cy="28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V="1">
              <a:off x="381010" y="4648200"/>
              <a:ext cx="2895588" cy="2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304800" y="4191000"/>
              <a:ext cx="1371603" cy="381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hannel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0800000" flipV="1">
              <a:off x="533402" y="3429002"/>
              <a:ext cx="2666998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1828798" y="3002282"/>
              <a:ext cx="2" cy="42672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533411" y="3429001"/>
              <a:ext cx="2666989" cy="5334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I/O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3412" y="1295402"/>
              <a:ext cx="2666986" cy="4572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cell array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 rot="10800000" flipV="1">
              <a:off x="533400" y="1524000"/>
              <a:ext cx="2438404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33399" y="1524000"/>
              <a:ext cx="2438405" cy="6096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800" b="1" i="1" smtClean="0">
                  <a:solidFill>
                    <a:prstClr val="black"/>
                  </a:solidFill>
                  <a:latin typeface="Calibri"/>
                </a:rPr>
                <a:t>ell array</a:t>
              </a:r>
              <a:endParaRPr lang="en-US" sz="28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 rot="10800000" flipV="1">
              <a:off x="533411" y="1524000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 rot="10800000" flipV="1">
              <a:off x="609612" y="1447800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 rot="10800000" flipV="1">
              <a:off x="685812" y="1371600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 rot="10800000" flipV="1">
              <a:off x="762012" y="1295400"/>
              <a:ext cx="2438388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62011" y="1295400"/>
              <a:ext cx="2438389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banks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 rot="10800000" flipV="1">
              <a:off x="838213" y="1368746"/>
              <a:ext cx="2285982" cy="371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 rot="10800000" flipV="1">
              <a:off x="838213" y="2273622"/>
              <a:ext cx="2285982" cy="411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838214" y="1359221"/>
              <a:ext cx="2285982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2800" b="1" i="1" dirty="0" err="1" smtClean="0">
                  <a:solidFill>
                    <a:prstClr val="black"/>
                  </a:solidFill>
                  <a:latin typeface="Calibri"/>
                </a:rPr>
                <a:t>ubarray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 rot="10800000" flipV="1">
              <a:off x="838213" y="1806896"/>
              <a:ext cx="2285982" cy="411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121147" y="762000"/>
            <a:ext cx="5413253" cy="2346009"/>
            <a:chOff x="2740159" y="762000"/>
            <a:chExt cx="5413253" cy="2346009"/>
          </a:xfrm>
        </p:grpSpPr>
        <p:grpSp>
          <p:nvGrpSpPr>
            <p:cNvPr id="148" name="Group 147"/>
            <p:cNvGrpSpPr/>
            <p:nvPr/>
          </p:nvGrpSpPr>
          <p:grpSpPr>
            <a:xfrm>
              <a:off x="2740159" y="762000"/>
              <a:ext cx="5413253" cy="2346009"/>
              <a:chOff x="2740147" y="762000"/>
              <a:chExt cx="5413253" cy="2346009"/>
            </a:xfrm>
          </p:grpSpPr>
          <p:sp>
            <p:nvSpPr>
              <p:cNvPr id="160" name="Rectangle 159"/>
              <p:cNvSpPr/>
              <p:nvPr/>
            </p:nvSpPr>
            <p:spPr>
              <a:xfrm rot="10800000" flipV="1">
                <a:off x="4762500" y="1150621"/>
                <a:ext cx="3390296" cy="1957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770138" y="762000"/>
                <a:ext cx="3383262" cy="381002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i="1" dirty="0" err="1">
                    <a:solidFill>
                      <a:prstClr val="black"/>
                    </a:solidFill>
                    <a:latin typeface="Calibri"/>
                  </a:rPr>
                  <a:t>s</a:t>
                </a:r>
                <a:r>
                  <a:rPr lang="en-US" sz="2800" b="1" i="1" dirty="0" err="1" smtClean="0">
                    <a:solidFill>
                      <a:prstClr val="black"/>
                    </a:solidFill>
                    <a:latin typeface="Calibri"/>
                  </a:rPr>
                  <a:t>ubarray</a:t>
                </a:r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7802165" y="1218298"/>
                <a:ext cx="0" cy="1448702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V="1">
                <a:off x="7344965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 flipV="1">
                <a:off x="6887765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 flipV="1">
                <a:off x="6430565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 flipV="1">
                <a:off x="5976540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 flipV="1">
                <a:off x="5519340" y="1217396"/>
                <a:ext cx="0" cy="14496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 flipH="1">
                <a:off x="5208721" y="1487806"/>
                <a:ext cx="2867893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/>
              <p:nvPr/>
            </p:nvSpPr>
            <p:spPr>
              <a:xfrm>
                <a:off x="76241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1669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67097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62525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57953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338177" y="13088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77" name="Straight Arrow Connector 176"/>
              <p:cNvCxnSpPr/>
              <p:nvPr/>
            </p:nvCxnSpPr>
            <p:spPr>
              <a:xfrm flipH="1">
                <a:off x="5208721" y="1945006"/>
                <a:ext cx="2867893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/>
              <p:cNvSpPr/>
              <p:nvPr/>
            </p:nvSpPr>
            <p:spPr>
              <a:xfrm>
                <a:off x="76241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71669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67097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2525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57953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5338177" y="17660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84" name="Straight Arrow Connector 183"/>
              <p:cNvCxnSpPr/>
              <p:nvPr/>
            </p:nvCxnSpPr>
            <p:spPr>
              <a:xfrm flipH="1">
                <a:off x="5208721" y="2402206"/>
                <a:ext cx="2867893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/>
              <p:cNvSpPr/>
              <p:nvPr/>
            </p:nvSpPr>
            <p:spPr>
              <a:xfrm>
                <a:off x="76241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1669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67097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2525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57953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5338177" y="222323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61" name="Straight Arrow Connector 160"/>
              <p:cNvCxnSpPr/>
              <p:nvPr/>
            </p:nvCxnSpPr>
            <p:spPr>
              <a:xfrm flipH="1">
                <a:off x="2743200" y="1150620"/>
                <a:ext cx="2019904" cy="653228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flipH="1" flipV="1">
                <a:off x="2740147" y="2223236"/>
                <a:ext cx="2022957" cy="884772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>
              <a:off x="5333425" y="2667000"/>
              <a:ext cx="2651761" cy="365760"/>
              <a:chOff x="5333413" y="2667000"/>
              <a:chExt cx="2651761" cy="36576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71622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7050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2478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57906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333413" y="2667000"/>
                <a:ext cx="372905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619414" y="2667000"/>
                <a:ext cx="365760" cy="365760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4842973" y="1295398"/>
              <a:ext cx="365760" cy="1280160"/>
              <a:chOff x="4842961" y="1304926"/>
              <a:chExt cx="365760" cy="1280160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4842961" y="1304926"/>
                <a:ext cx="36576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842961" y="1762126"/>
                <a:ext cx="36576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842961" y="2219326"/>
                <a:ext cx="365760" cy="3657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dirty="0"/>
              <a:t>What Causes the Long Latency?</a:t>
            </a:r>
          </a:p>
        </p:txBody>
      </p:sp>
      <p:sp>
        <p:nvSpPr>
          <p:cNvPr id="463" name="Rectangle 462"/>
          <p:cNvSpPr/>
          <p:nvPr/>
        </p:nvSpPr>
        <p:spPr>
          <a:xfrm>
            <a:off x="5715673" y="1303266"/>
            <a:ext cx="2659965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5" name="Rectangle 464"/>
          <p:cNvSpPr/>
          <p:nvPr/>
        </p:nvSpPr>
        <p:spPr>
          <a:xfrm>
            <a:off x="838217" y="1804671"/>
            <a:ext cx="2285983" cy="41147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1562106" y="1820548"/>
            <a:ext cx="838199" cy="379484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4800" y="51054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DRAM Latency = </a:t>
            </a:r>
            <a:r>
              <a:rPr lang="en-US" sz="3200" b="1" i="1" dirty="0" err="1" smtClean="0">
                <a:solidFill>
                  <a:srgbClr val="FF0000"/>
                </a:solidFill>
                <a:latin typeface="Calibri"/>
              </a:rPr>
              <a:t>Subarray</a:t>
            </a: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 Latency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 + I/O Latency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4800" y="5105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DRAM Latency = </a:t>
            </a:r>
            <a:r>
              <a:rPr lang="en-US" sz="3200" i="1" dirty="0" err="1" smtClean="0">
                <a:solidFill>
                  <a:prstClr val="black"/>
                </a:solidFill>
                <a:latin typeface="Calibri"/>
              </a:rPr>
              <a:t>Subarray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 Latency + </a:t>
            </a:r>
            <a:r>
              <a:rPr lang="en-US" sz="3200" i="1" dirty="0">
                <a:solidFill>
                  <a:prstClr val="black"/>
                </a:solidFill>
                <a:latin typeface="Calibri"/>
              </a:rPr>
              <a:t>I/</a:t>
            </a:r>
            <a:r>
              <a:rPr lang="en-US" sz="3200" i="1" dirty="0" smtClean="0">
                <a:solidFill>
                  <a:prstClr val="black"/>
                </a:solidFill>
                <a:latin typeface="Calibri"/>
              </a:rPr>
              <a:t>O Latency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048000" y="5029200"/>
            <a:ext cx="5562600" cy="1676400"/>
            <a:chOff x="2895600" y="4724400"/>
            <a:chExt cx="5562600" cy="1676400"/>
          </a:xfrm>
        </p:grpSpPr>
        <p:sp>
          <p:nvSpPr>
            <p:cNvPr id="90" name="Oval 89"/>
            <p:cNvSpPr/>
            <p:nvPr/>
          </p:nvSpPr>
          <p:spPr>
            <a:xfrm>
              <a:off x="2895600" y="4724400"/>
              <a:ext cx="3200400" cy="838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4503440" y="6019800"/>
              <a:ext cx="830560" cy="0"/>
            </a:xfrm>
            <a:prstGeom prst="straightConnector1">
              <a:avLst/>
            </a:prstGeom>
            <a:ln w="76200" cap="rnd">
              <a:solidFill>
                <a:srgbClr val="FF0000"/>
              </a:solidFill>
              <a:headEnd type="none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90" idx="4"/>
            </p:cNvCxnSpPr>
            <p:nvPr/>
          </p:nvCxnSpPr>
          <p:spPr>
            <a:xfrm flipV="1">
              <a:off x="4495795" y="5562600"/>
              <a:ext cx="5" cy="457200"/>
            </a:xfrm>
            <a:prstGeom prst="line">
              <a:avLst/>
            </a:prstGeom>
            <a:ln w="76200" cap="rnd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486400" y="5692914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smtClean="0">
                  <a:solidFill>
                    <a:srgbClr val="FF0000"/>
                  </a:solidFill>
                  <a:latin typeface="Calibri"/>
                </a:rPr>
                <a:t>Dominant</a:t>
              </a:r>
            </a:p>
          </p:txBody>
        </p:sp>
      </p:grpSp>
      <p:sp>
        <p:nvSpPr>
          <p:cNvPr id="94" name="Left Arrow 93"/>
          <p:cNvSpPr/>
          <p:nvPr/>
        </p:nvSpPr>
        <p:spPr>
          <a:xfrm rot="16200000">
            <a:off x="3055144" y="1745458"/>
            <a:ext cx="1676399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" bIns="91440" rtlCol="0" anchor="ctr"/>
          <a:lstStyle/>
          <a:p>
            <a:pPr algn="ctr"/>
            <a:r>
              <a:rPr lang="en-US" sz="2600" b="1" dirty="0" err="1" smtClean="0">
                <a:solidFill>
                  <a:prstClr val="white"/>
                </a:solidFill>
                <a:latin typeface="Calibri"/>
              </a:rPr>
              <a:t>Subarray</a:t>
            </a:r>
            <a:endParaRPr lang="en-US" sz="2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Left Arrow 94"/>
          <p:cNvSpPr/>
          <p:nvPr/>
        </p:nvSpPr>
        <p:spPr>
          <a:xfrm rot="16200000">
            <a:off x="3223418" y="3285333"/>
            <a:ext cx="133985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" bIns="91440" rtlCol="0" anchor="ctr"/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  <a:latin typeface="Calibri"/>
              </a:rPr>
              <a:t>I/O</a:t>
            </a:r>
            <a:endParaRPr lang="en-US" sz="26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44836" y="1444752"/>
            <a:ext cx="670559" cy="1666473"/>
            <a:chOff x="4544836" y="1441214"/>
            <a:chExt cx="670559" cy="2107471"/>
          </a:xfrm>
        </p:grpSpPr>
        <p:cxnSp>
          <p:nvCxnSpPr>
            <p:cNvPr id="96" name="Straight Arrow Connector 95"/>
            <p:cNvCxnSpPr/>
            <p:nvPr/>
          </p:nvCxnSpPr>
          <p:spPr>
            <a:xfrm flipV="1">
              <a:off x="4932531" y="1491496"/>
              <a:ext cx="0" cy="195796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4933368" y="1491492"/>
              <a:ext cx="282027" cy="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arrow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 rot="16200000">
              <a:off x="3681602" y="2304448"/>
              <a:ext cx="2107471" cy="38100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r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ow </a:t>
              </a:r>
              <a:r>
                <a:rPr lang="en-US" sz="2800" b="1" i="1" dirty="0" err="1" smtClean="0">
                  <a:solidFill>
                    <a:prstClr val="black"/>
                  </a:solidFill>
                  <a:latin typeface="Calibri"/>
                </a:rPr>
                <a:t>addr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.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3267074" y="657220"/>
            <a:ext cx="2070327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ow decoder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5151138" y="987553"/>
            <a:ext cx="270944" cy="518161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16200000">
            <a:off x="7512189" y="1593712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8183165" y="2848745"/>
            <a:ext cx="579835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572000" y="3032760"/>
            <a:ext cx="3794173" cy="1515682"/>
            <a:chOff x="4572000" y="3032760"/>
            <a:chExt cx="3794173" cy="1515682"/>
          </a:xfrm>
        </p:grpSpPr>
        <p:grpSp>
          <p:nvGrpSpPr>
            <p:cNvPr id="19" name="Group 18"/>
            <p:cNvGrpSpPr/>
            <p:nvPr/>
          </p:nvGrpSpPr>
          <p:grpSpPr>
            <a:xfrm>
              <a:off x="4572000" y="3032760"/>
              <a:ext cx="3794173" cy="1351786"/>
              <a:chOff x="4572000" y="3032760"/>
              <a:chExt cx="3794173" cy="1351786"/>
            </a:xfrm>
          </p:grpSpPr>
          <p:cxnSp>
            <p:nvCxnSpPr>
              <p:cNvPr id="102" name="Straight Arrow Connector 101"/>
              <p:cNvCxnSpPr>
                <a:endCxn id="158" idx="2"/>
              </p:cNvCxnSpPr>
              <p:nvPr/>
            </p:nvCxnSpPr>
            <p:spPr>
              <a:xfrm flipV="1">
                <a:off x="5900865" y="3032760"/>
                <a:ext cx="1" cy="39319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endCxn id="157" idx="2"/>
              </p:cNvCxnSpPr>
              <p:nvPr/>
            </p:nvCxnSpPr>
            <p:spPr>
              <a:xfrm flipH="1" flipV="1">
                <a:off x="6354494" y="3032760"/>
                <a:ext cx="4763" cy="39624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56" idx="2"/>
              </p:cNvCxnSpPr>
              <p:nvPr/>
            </p:nvCxnSpPr>
            <p:spPr>
              <a:xfrm flipH="1" flipV="1">
                <a:off x="6811694" y="3032760"/>
                <a:ext cx="4763" cy="393191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H="1" flipV="1">
                <a:off x="7264131" y="3037613"/>
                <a:ext cx="4763" cy="393191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H="1" flipV="1">
                <a:off x="7723712" y="3034093"/>
                <a:ext cx="4763" cy="393191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 flipV="1">
                <a:off x="8183294" y="3037613"/>
                <a:ext cx="4763" cy="393191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rapezoid 3"/>
              <p:cNvSpPr/>
              <p:nvPr/>
            </p:nvSpPr>
            <p:spPr>
              <a:xfrm rot="10800000">
                <a:off x="5714999" y="3425954"/>
                <a:ext cx="2651174" cy="384046"/>
              </a:xfrm>
              <a:prstGeom prst="trapezoid">
                <a:avLst>
                  <a:gd name="adj" fmla="val 81424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019801" y="3425952"/>
                <a:ext cx="2057399" cy="323724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i="1" dirty="0" smtClean="0">
                    <a:solidFill>
                      <a:prstClr val="black"/>
                    </a:solidFill>
                    <a:latin typeface="Calibri"/>
                  </a:rPr>
                  <a:t>mux</a:t>
                </a:r>
                <a:endParaRPr lang="en-US" sz="280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4572000" y="3657599"/>
                <a:ext cx="1319811" cy="726947"/>
                <a:chOff x="4572000" y="3657599"/>
                <a:chExt cx="1319811" cy="726947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4572000" y="3657600"/>
                  <a:ext cx="1319810" cy="38100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i="1" dirty="0" smtClean="0">
                      <a:solidFill>
                        <a:prstClr val="black"/>
                      </a:solidFill>
                      <a:latin typeface="Calibri"/>
                    </a:rPr>
                    <a:t>column</a:t>
                  </a:r>
                  <a:endParaRPr lang="en-US" sz="2800" b="1" i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135" name="Straight Arrow Connector 134"/>
                <p:cNvCxnSpPr/>
                <p:nvPr/>
              </p:nvCxnSpPr>
              <p:spPr>
                <a:xfrm flipH="1">
                  <a:off x="4648195" y="3657599"/>
                  <a:ext cx="1219207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arrow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Rectangle 191"/>
                <p:cNvSpPr/>
                <p:nvPr/>
              </p:nvSpPr>
              <p:spPr>
                <a:xfrm>
                  <a:off x="4572001" y="4003544"/>
                  <a:ext cx="1319810" cy="38100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i="1" dirty="0" err="1" smtClean="0">
                      <a:solidFill>
                        <a:prstClr val="black"/>
                      </a:solidFill>
                      <a:latin typeface="Calibri"/>
                    </a:rPr>
                    <a:t>addr</a:t>
                  </a:r>
                  <a:r>
                    <a:rPr lang="en-US" sz="2800" b="1" i="1" dirty="0" smtClean="0">
                      <a:solidFill>
                        <a:prstClr val="black"/>
                      </a:solidFill>
                      <a:latin typeface="Calibri"/>
                    </a:rPr>
                    <a:t>.</a:t>
                  </a:r>
                  <a:endParaRPr lang="en-US" sz="2800" b="1" i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109" name="Straight Arrow Connector 108"/>
            <p:cNvCxnSpPr>
              <a:endCxn id="4" idx="0"/>
            </p:cNvCxnSpPr>
            <p:nvPr/>
          </p:nvCxnSpPr>
          <p:spPr>
            <a:xfrm flipH="1" flipV="1">
              <a:off x="7040586" y="3810000"/>
              <a:ext cx="2535" cy="389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7040585" y="4159250"/>
              <a:ext cx="3177" cy="389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prstDash val="sysDash"/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1" name="Rectangle 460"/>
          <p:cNvSpPr/>
          <p:nvPr/>
        </p:nvSpPr>
        <p:spPr>
          <a:xfrm>
            <a:off x="6627583" y="1301750"/>
            <a:ext cx="838199" cy="379484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788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2.77778E-6 0.197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0017 0.197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19305 C 5E-6 0.27963 -0.07362 0.38611 -0.13316 0.38611 L -0.26598 0.38611 " pathEditMode="relative" rAng="5400000" ptsTypes="FfFF">
                                      <p:cBhvr>
                                        <p:cTn id="39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1930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9792 L 2.77778E-7 0.46181 " pathEditMode="relative" rAng="0" ptsTypes="AA">
                                      <p:cBhvr>
                                        <p:cTn id="41" dur="14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63" grpId="1" animBg="1"/>
      <p:bldP spid="463" grpId="2" animBg="1"/>
      <p:bldP spid="465" grpId="0" animBg="1"/>
      <p:bldP spid="465" grpId="1" animBg="1"/>
      <p:bldP spid="466" grpId="0" animBg="1"/>
      <p:bldP spid="466" grpId="1" animBg="1"/>
      <p:bldP spid="87" grpId="0"/>
      <p:bldP spid="88" grpId="0"/>
      <p:bldP spid="88" grpId="1"/>
      <p:bldP spid="94" grpId="0" animBg="1"/>
      <p:bldP spid="95" grpId="0" animBg="1"/>
      <p:bldP spid="461" grpId="0" animBg="1"/>
      <p:bldP spid="461" grpId="1" animBg="1"/>
      <p:bldP spid="461" grpId="2" animBg="1"/>
      <p:bldP spid="461" grpId="3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Why is the </a:t>
            </a:r>
            <a:r>
              <a:rPr lang="en-US" dirty="0" err="1" smtClean="0"/>
              <a:t>Subarray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 Slow?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533400" y="990598"/>
            <a:ext cx="3309853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prstClr val="black"/>
                </a:solidFill>
                <a:latin typeface="Calibri"/>
              </a:rPr>
              <a:t>Subarray</a:t>
            </a: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281942" y="1600204"/>
            <a:ext cx="3451858" cy="3200400"/>
            <a:chOff x="281942" y="1828802"/>
            <a:chExt cx="3451858" cy="3200400"/>
          </a:xfrm>
        </p:grpSpPr>
        <p:sp>
          <p:nvSpPr>
            <p:cNvPr id="200" name="Rectangle 199"/>
            <p:cNvSpPr/>
            <p:nvPr/>
          </p:nvSpPr>
          <p:spPr>
            <a:xfrm>
              <a:off x="30583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1" name="Straight Arrow Connector 200"/>
            <p:cNvCxnSpPr>
              <a:stCxn id="200" idx="0"/>
            </p:cNvCxnSpPr>
            <p:nvPr/>
          </p:nvCxnSpPr>
          <p:spPr>
            <a:xfrm flipV="1">
              <a:off x="32412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26011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4" name="Straight Arrow Connector 203"/>
            <p:cNvCxnSpPr>
              <a:stCxn id="203" idx="0"/>
            </p:cNvCxnSpPr>
            <p:nvPr/>
          </p:nvCxnSpPr>
          <p:spPr>
            <a:xfrm flipV="1">
              <a:off x="27840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21439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7" name="Straight Arrow Connector 206"/>
            <p:cNvCxnSpPr>
              <a:stCxn id="206" idx="0"/>
            </p:cNvCxnSpPr>
            <p:nvPr/>
          </p:nvCxnSpPr>
          <p:spPr>
            <a:xfrm flipV="1">
              <a:off x="23268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ectangle 208"/>
            <p:cNvSpPr/>
            <p:nvPr/>
          </p:nvSpPr>
          <p:spPr>
            <a:xfrm>
              <a:off x="16867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0" name="Straight Arrow Connector 209"/>
            <p:cNvCxnSpPr>
              <a:stCxn id="209" idx="0"/>
            </p:cNvCxnSpPr>
            <p:nvPr/>
          </p:nvCxnSpPr>
          <p:spPr>
            <a:xfrm flipV="1">
              <a:off x="18696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tangle 211"/>
            <p:cNvSpPr/>
            <p:nvPr/>
          </p:nvSpPr>
          <p:spPr>
            <a:xfrm>
              <a:off x="1229593" y="4192806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3" name="Straight Arrow Connector 212"/>
            <p:cNvCxnSpPr>
              <a:stCxn id="212" idx="0"/>
            </p:cNvCxnSpPr>
            <p:nvPr/>
          </p:nvCxnSpPr>
          <p:spPr>
            <a:xfrm flipV="1">
              <a:off x="1412473" y="1828802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endCxn id="216" idx="3"/>
            </p:cNvCxnSpPr>
            <p:nvPr/>
          </p:nvCxnSpPr>
          <p:spPr>
            <a:xfrm flipH="1">
              <a:off x="1104900" y="20992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739140" y="19163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30631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26059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21487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16915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1234356" y="19202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0" name="Straight Arrow Connector 249"/>
            <p:cNvCxnSpPr>
              <a:endCxn id="251" idx="3"/>
            </p:cNvCxnSpPr>
            <p:nvPr/>
          </p:nvCxnSpPr>
          <p:spPr>
            <a:xfrm flipH="1">
              <a:off x="1104900" y="25564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ectangle 250"/>
            <p:cNvSpPr/>
            <p:nvPr/>
          </p:nvSpPr>
          <p:spPr>
            <a:xfrm>
              <a:off x="739140" y="23735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30631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26059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21487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16915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1234356" y="23774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8" name="Straight Arrow Connector 257"/>
            <p:cNvCxnSpPr>
              <a:endCxn id="259" idx="3"/>
            </p:cNvCxnSpPr>
            <p:nvPr/>
          </p:nvCxnSpPr>
          <p:spPr>
            <a:xfrm flipH="1">
              <a:off x="1104900" y="30136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tangle 258"/>
            <p:cNvSpPr/>
            <p:nvPr/>
          </p:nvSpPr>
          <p:spPr>
            <a:xfrm>
              <a:off x="739140" y="28307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30631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26059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21487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16915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1234356" y="28346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6" name="Straight Arrow Connector 265"/>
            <p:cNvCxnSpPr>
              <a:endCxn id="267" idx="3"/>
            </p:cNvCxnSpPr>
            <p:nvPr/>
          </p:nvCxnSpPr>
          <p:spPr>
            <a:xfrm flipH="1">
              <a:off x="1104900" y="34708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/>
            <p:cNvSpPr/>
            <p:nvPr/>
          </p:nvSpPr>
          <p:spPr>
            <a:xfrm>
              <a:off x="739140" y="32879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30631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26059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21487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16915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1234356" y="32918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4" name="Straight Arrow Connector 273"/>
            <p:cNvCxnSpPr>
              <a:endCxn id="275" idx="3"/>
            </p:cNvCxnSpPr>
            <p:nvPr/>
          </p:nvCxnSpPr>
          <p:spPr>
            <a:xfrm flipH="1">
              <a:off x="1104900" y="3928012"/>
              <a:ext cx="245364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Rectangle 274"/>
            <p:cNvSpPr/>
            <p:nvPr/>
          </p:nvSpPr>
          <p:spPr>
            <a:xfrm>
              <a:off x="739140" y="3745132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30631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26059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21487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16915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1234356" y="3749042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-624387" y="2827472"/>
              <a:ext cx="2193660" cy="38100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r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ow decoder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37176" y="4549142"/>
              <a:ext cx="2796624" cy="48006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ense amplifier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5501640" y="990598"/>
            <a:ext cx="2880359" cy="3337564"/>
            <a:chOff x="5501640" y="1219196"/>
            <a:chExt cx="2880359" cy="3337564"/>
          </a:xfrm>
        </p:grpSpPr>
        <p:sp>
          <p:nvSpPr>
            <p:cNvPr id="179" name="Oval 178"/>
            <p:cNvSpPr/>
            <p:nvPr/>
          </p:nvSpPr>
          <p:spPr>
            <a:xfrm>
              <a:off x="5910346" y="2144960"/>
              <a:ext cx="2052554" cy="204604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501640" y="191636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1" name="Straight Arrow Connector 180"/>
            <p:cNvCxnSpPr>
              <a:endCxn id="180" idx="3"/>
            </p:cNvCxnSpPr>
            <p:nvPr/>
          </p:nvCxnSpPr>
          <p:spPr>
            <a:xfrm flipH="1">
              <a:off x="5867400" y="2099240"/>
              <a:ext cx="2286000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/>
            <p:cNvSpPr/>
            <p:nvPr/>
          </p:nvSpPr>
          <p:spPr>
            <a:xfrm rot="16200000">
              <a:off x="5551083" y="3070878"/>
              <a:ext cx="1142999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apacitor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672346" y="2754560"/>
              <a:ext cx="1295400" cy="37549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ccess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672346" y="2889676"/>
              <a:ext cx="1279459" cy="43147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prstClr val="black"/>
                  </a:solidFill>
                  <a:latin typeface="Calibri"/>
                </a:rPr>
                <a:t>transistor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757946" y="1762156"/>
              <a:ext cx="2064789" cy="327041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 smtClean="0">
                  <a:solidFill>
                    <a:prstClr val="black"/>
                  </a:solidFill>
                  <a:latin typeface="Calibri"/>
                </a:rPr>
                <a:t>wordline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 rot="16200000">
              <a:off x="7349868" y="3158868"/>
              <a:ext cx="1706594" cy="357669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 smtClean="0">
                  <a:solidFill>
                    <a:prstClr val="black"/>
                  </a:solidFill>
                  <a:latin typeface="Calibri"/>
                </a:rPr>
                <a:t>bitline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 flipV="1">
              <a:off x="8013466" y="1975763"/>
              <a:ext cx="0" cy="2291437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7291581" y="2360845"/>
              <a:ext cx="0" cy="137012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>
              <a:off x="7071068" y="2504208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 flipV="1">
              <a:off x="7510546" y="2602160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H="1">
              <a:off x="7071068" y="2602160"/>
              <a:ext cx="439480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7510546" y="2830760"/>
              <a:ext cx="170121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>
              <a:off x="6900946" y="2830760"/>
              <a:ext cx="170122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 flipV="1">
              <a:off x="7071067" y="2602160"/>
              <a:ext cx="1" cy="228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7291581" y="2099240"/>
              <a:ext cx="1" cy="28296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>
              <a:off x="7680667" y="2830760"/>
              <a:ext cx="33279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lbow Connector 197"/>
            <p:cNvCxnSpPr/>
            <p:nvPr/>
          </p:nvCxnSpPr>
          <p:spPr>
            <a:xfrm rot="10800000" flipV="1">
              <a:off x="6519946" y="2833142"/>
              <a:ext cx="381001" cy="226217"/>
            </a:xfrm>
            <a:prstGeom prst="bentConnector3">
              <a:avLst>
                <a:gd name="adj1" fmla="val 100625"/>
              </a:avLst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6519945" y="3541133"/>
              <a:ext cx="0" cy="28022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 flipV="1">
              <a:off x="6519945" y="3059360"/>
              <a:ext cx="0" cy="1336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>
              <a:off x="6291347" y="3426484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H="1">
              <a:off x="6291347" y="3192960"/>
              <a:ext cx="457198" cy="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V="1">
              <a:off x="6519945" y="3426485"/>
              <a:ext cx="0" cy="11464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7830586" y="4191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501640" y="1219196"/>
              <a:ext cx="2522690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Cell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072146" y="3962402"/>
            <a:ext cx="3386053" cy="838200"/>
            <a:chOff x="5072146" y="4191000"/>
            <a:chExt cx="3386053" cy="838200"/>
          </a:xfrm>
        </p:grpSpPr>
        <p:sp>
          <p:nvSpPr>
            <p:cNvPr id="234" name="Rectangle 233"/>
            <p:cNvSpPr/>
            <p:nvPr/>
          </p:nvSpPr>
          <p:spPr>
            <a:xfrm>
              <a:off x="5072146" y="4495800"/>
              <a:ext cx="3386053" cy="5334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Calibri"/>
                </a:rPr>
                <a:t>large sense amplifier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833610" y="4191000"/>
              <a:ext cx="365760" cy="36576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048000" y="1474386"/>
            <a:ext cx="1003835" cy="2855580"/>
            <a:chOff x="7338060" y="1622874"/>
            <a:chExt cx="1003835" cy="2855580"/>
          </a:xfrm>
        </p:grpSpPr>
        <p:sp>
          <p:nvSpPr>
            <p:cNvPr id="139" name="Rounded Rectangle 138"/>
            <p:cNvSpPr/>
            <p:nvPr/>
          </p:nvSpPr>
          <p:spPr>
            <a:xfrm rot="16200000">
              <a:off x="6824570" y="2669765"/>
              <a:ext cx="2564215" cy="470434"/>
            </a:xfrm>
            <a:prstGeom prst="roundRect">
              <a:avLst>
                <a:gd name="adj" fmla="val 12383"/>
              </a:avLst>
            </a:prstGeom>
            <a:noFill/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  <a:latin typeface="Calibri"/>
                  <a:cs typeface="Calibri"/>
                </a:rPr>
                <a:t>bitline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/>
                  <a:cs typeface="Calibri"/>
                </a:rPr>
                <a:t>: 512 cells</a:t>
              </a:r>
              <a:endParaRPr lang="en-US" sz="2400" b="1" i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>
              <a:off x="7947657" y="1977290"/>
              <a:ext cx="0" cy="1981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 flipV="1">
              <a:off x="7871460" y="189565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7871460" y="3958490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7338060" y="4112694"/>
              <a:ext cx="365760" cy="365760"/>
            </a:xfrm>
            <a:prstGeom prst="rect">
              <a:avLst/>
            </a:prstGeom>
            <a:solidFill>
              <a:schemeClr val="accent2"/>
            </a:solidFill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2" name="Straight Arrow Connector 151"/>
            <p:cNvCxnSpPr>
              <a:stCxn id="151" idx="0"/>
            </p:cNvCxnSpPr>
            <p:nvPr/>
          </p:nvCxnSpPr>
          <p:spPr>
            <a:xfrm flipV="1">
              <a:off x="7520940" y="1748692"/>
              <a:ext cx="4763" cy="2364002"/>
            </a:xfrm>
            <a:prstGeom prst="straightConnector1">
              <a:avLst/>
            </a:prstGeom>
            <a:ln w="50800" cap="rnd">
              <a:solidFill>
                <a:srgbClr val="FF0000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7342823" y="18401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7342823" y="22973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342823" y="27545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342823" y="32117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342823" y="3668930"/>
              <a:ext cx="365760" cy="36576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253742" y="1295404"/>
            <a:ext cx="1242058" cy="565684"/>
            <a:chOff x="3253742" y="1524002"/>
            <a:chExt cx="1242058" cy="565684"/>
          </a:xfrm>
        </p:grpSpPr>
        <p:cxnSp>
          <p:nvCxnSpPr>
            <p:cNvPr id="249" name="Straight Arrow Connector 248"/>
            <p:cNvCxnSpPr/>
            <p:nvPr/>
          </p:nvCxnSpPr>
          <p:spPr>
            <a:xfrm flipH="1">
              <a:off x="3253742" y="1752602"/>
              <a:ext cx="474820" cy="33708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ectangle 281"/>
            <p:cNvSpPr/>
            <p:nvPr/>
          </p:nvSpPr>
          <p:spPr>
            <a:xfrm>
              <a:off x="3657598" y="1524002"/>
              <a:ext cx="838202" cy="357964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prstClr val="black"/>
                  </a:solidFill>
                  <a:latin typeface="Calibri"/>
                </a:rPr>
                <a:t>cell</a:t>
              </a:r>
              <a:endParaRPr lang="en-US" sz="28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7" name="Straight Arrow Connector 286"/>
            <p:cNvCxnSpPr/>
            <p:nvPr/>
          </p:nvCxnSpPr>
          <p:spPr>
            <a:xfrm flipH="1">
              <a:off x="3728562" y="1752602"/>
              <a:ext cx="81439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Content Placeholder 2"/>
          <p:cNvSpPr txBox="1">
            <a:spLocks/>
          </p:cNvSpPr>
          <p:nvPr/>
        </p:nvSpPr>
        <p:spPr>
          <a:xfrm>
            <a:off x="381000" y="49530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Long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itline</a:t>
            </a:r>
            <a:endParaRPr lang="en-US" sz="3200" b="1" dirty="0" smtClean="0">
              <a:solidFill>
                <a:prstClr val="black"/>
              </a:solidFill>
              <a:latin typeface="Calibri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Calibri"/>
              </a:rPr>
              <a:t>Amortizes sense amplifier cost </a:t>
            </a:r>
            <a:r>
              <a:rPr lang="en-US" sz="2800" b="1" dirty="0" smtClean="0">
                <a:solidFill>
                  <a:srgbClr val="006600"/>
                </a:solidFill>
                <a:latin typeface="Calibri"/>
                <a:sym typeface="Wingdings" pitchFamily="2" charset="2"/>
              </a:rPr>
              <a:t> Small area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Large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bitline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capacitance  High latency &amp; power</a:t>
            </a:r>
            <a:endParaRPr lang="en-US" sz="2800" dirty="0" smtClean="0">
              <a:solidFill>
                <a:srgbClr val="FF0000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endParaRPr lang="en-US" sz="4400" b="1" i="1" dirty="0">
              <a:solidFill>
                <a:srgbClr val="1F497D"/>
              </a:solidFill>
              <a:latin typeface="Calibri"/>
            </a:endParaRPr>
          </a:p>
          <a:p>
            <a:pPr marL="746125" lvl="1" indent="-346075">
              <a:lnSpc>
                <a:spcPct val="90000"/>
              </a:lnSpc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 rot="16200000">
            <a:off x="7330024" y="2902086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01000" y="4157119"/>
            <a:ext cx="579835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5181600" y="1874524"/>
            <a:ext cx="472082" cy="1135"/>
          </a:xfrm>
          <a:prstGeom prst="straightConnector1">
            <a:avLst/>
          </a:prstGeom>
          <a:ln w="12700" cap="rnd">
            <a:solidFill>
              <a:schemeClr val="tx1"/>
            </a:solidFill>
            <a:prstDash val="sysDash"/>
            <a:headEnd type="arrow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 rot="16200000">
            <a:off x="3740286" y="2527162"/>
            <a:ext cx="2654025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800" b="1" i="1" dirty="0" smtClean="0">
                <a:solidFill>
                  <a:prstClr val="black"/>
                </a:solidFill>
                <a:latin typeface="Calibri"/>
              </a:rPr>
              <a:t>ow decoder</a:t>
            </a:r>
            <a:endParaRPr lang="en-US" sz="28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31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Trade-Off: Area (Die Size) vs. Latency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238500" y="2164080"/>
            <a:ext cx="2590800" cy="126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Faster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ight Arrow 96"/>
          <p:cNvSpPr/>
          <p:nvPr/>
        </p:nvSpPr>
        <p:spPr>
          <a:xfrm flipH="1">
            <a:off x="3238500" y="3535680"/>
            <a:ext cx="2590800" cy="1264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Smaller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67400" y="1066800"/>
            <a:ext cx="2590800" cy="5105400"/>
            <a:chOff x="5867400" y="1066800"/>
            <a:chExt cx="2590800" cy="5105400"/>
          </a:xfrm>
        </p:grpSpPr>
        <p:sp>
          <p:nvSpPr>
            <p:cNvPr id="250" name="Rectangle 249"/>
            <p:cNvSpPr/>
            <p:nvPr/>
          </p:nvSpPr>
          <p:spPr>
            <a:xfrm>
              <a:off x="77066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1" name="Straight Arrow Connector 250"/>
            <p:cNvCxnSpPr>
              <a:stCxn id="250" idx="0"/>
            </p:cNvCxnSpPr>
            <p:nvPr/>
          </p:nvCxnSpPr>
          <p:spPr>
            <a:xfrm flipV="1">
              <a:off x="78895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Rectangle 252"/>
            <p:cNvSpPr/>
            <p:nvPr/>
          </p:nvSpPr>
          <p:spPr>
            <a:xfrm>
              <a:off x="72494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4" name="Straight Arrow Connector 253"/>
            <p:cNvCxnSpPr>
              <a:stCxn id="253" idx="0"/>
            </p:cNvCxnSpPr>
            <p:nvPr/>
          </p:nvCxnSpPr>
          <p:spPr>
            <a:xfrm flipV="1">
              <a:off x="74323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Rectangle 257"/>
            <p:cNvSpPr/>
            <p:nvPr/>
          </p:nvSpPr>
          <p:spPr>
            <a:xfrm>
              <a:off x="67922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9" name="Straight Arrow Connector 258"/>
            <p:cNvCxnSpPr>
              <a:stCxn id="258" idx="0"/>
            </p:cNvCxnSpPr>
            <p:nvPr/>
          </p:nvCxnSpPr>
          <p:spPr>
            <a:xfrm flipV="1">
              <a:off x="69751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tangle 260"/>
            <p:cNvSpPr/>
            <p:nvPr/>
          </p:nvSpPr>
          <p:spPr>
            <a:xfrm>
              <a:off x="6335077" y="3888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62" name="Straight Arrow Connector 261"/>
            <p:cNvCxnSpPr>
              <a:stCxn id="261" idx="0"/>
            </p:cNvCxnSpPr>
            <p:nvPr/>
          </p:nvCxnSpPr>
          <p:spPr>
            <a:xfrm flipV="1">
              <a:off x="6517957" y="3048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77114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2542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67970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6339840" y="3124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77114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72542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67970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6339840" y="3505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7066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19" name="Straight Arrow Connector 318"/>
            <p:cNvCxnSpPr>
              <a:stCxn id="318" idx="0"/>
            </p:cNvCxnSpPr>
            <p:nvPr/>
          </p:nvCxnSpPr>
          <p:spPr>
            <a:xfrm flipV="1">
              <a:off x="78895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72494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1" name="Straight Arrow Connector 320"/>
            <p:cNvCxnSpPr>
              <a:stCxn id="320" idx="0"/>
            </p:cNvCxnSpPr>
            <p:nvPr/>
          </p:nvCxnSpPr>
          <p:spPr>
            <a:xfrm flipV="1">
              <a:off x="74323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tangle 321"/>
            <p:cNvSpPr/>
            <p:nvPr/>
          </p:nvSpPr>
          <p:spPr>
            <a:xfrm>
              <a:off x="67922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4" name="Straight Arrow Connector 323"/>
            <p:cNvCxnSpPr>
              <a:stCxn id="322" idx="0"/>
            </p:cNvCxnSpPr>
            <p:nvPr/>
          </p:nvCxnSpPr>
          <p:spPr>
            <a:xfrm flipV="1">
              <a:off x="69751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Rectangle 324"/>
            <p:cNvSpPr/>
            <p:nvPr/>
          </p:nvSpPr>
          <p:spPr>
            <a:xfrm>
              <a:off x="6335077" y="22878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6" name="Straight Arrow Connector 325"/>
            <p:cNvCxnSpPr>
              <a:stCxn id="325" idx="0"/>
            </p:cNvCxnSpPr>
            <p:nvPr/>
          </p:nvCxnSpPr>
          <p:spPr>
            <a:xfrm flipV="1">
              <a:off x="6517957" y="14478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Oval 326"/>
            <p:cNvSpPr/>
            <p:nvPr/>
          </p:nvSpPr>
          <p:spPr>
            <a:xfrm>
              <a:off x="77114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72542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7970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339840" y="1524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77114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72542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67970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6339840" y="1905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867400" y="10668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Short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80000"/>
                </a:lnSpc>
              </a:pP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76962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1" name="Straight Arrow Connector 380"/>
            <p:cNvCxnSpPr>
              <a:stCxn id="380" idx="0"/>
            </p:cNvCxnSpPr>
            <p:nvPr/>
          </p:nvCxnSpPr>
          <p:spPr>
            <a:xfrm flipV="1">
              <a:off x="78790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tangle 381"/>
            <p:cNvSpPr/>
            <p:nvPr/>
          </p:nvSpPr>
          <p:spPr>
            <a:xfrm>
              <a:off x="72390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3" name="Straight Arrow Connector 382"/>
            <p:cNvCxnSpPr>
              <a:stCxn id="382" idx="0"/>
            </p:cNvCxnSpPr>
            <p:nvPr/>
          </p:nvCxnSpPr>
          <p:spPr>
            <a:xfrm flipV="1">
              <a:off x="74218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Rectangle 383"/>
            <p:cNvSpPr/>
            <p:nvPr/>
          </p:nvSpPr>
          <p:spPr>
            <a:xfrm>
              <a:off x="67818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5" name="Straight Arrow Connector 384"/>
            <p:cNvCxnSpPr>
              <a:stCxn id="384" idx="0"/>
            </p:cNvCxnSpPr>
            <p:nvPr/>
          </p:nvCxnSpPr>
          <p:spPr>
            <a:xfrm flipV="1">
              <a:off x="69646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Rectangle 385"/>
            <p:cNvSpPr/>
            <p:nvPr/>
          </p:nvSpPr>
          <p:spPr>
            <a:xfrm>
              <a:off x="63246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7" name="Straight Arrow Connector 386"/>
            <p:cNvCxnSpPr>
              <a:stCxn id="386" idx="0"/>
            </p:cNvCxnSpPr>
            <p:nvPr/>
          </p:nvCxnSpPr>
          <p:spPr>
            <a:xfrm flipV="1">
              <a:off x="6507480" y="4648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7700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9" name="Oval 388"/>
            <p:cNvSpPr/>
            <p:nvPr/>
          </p:nvSpPr>
          <p:spPr>
            <a:xfrm>
              <a:off x="72437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0" name="Oval 389"/>
            <p:cNvSpPr/>
            <p:nvPr/>
          </p:nvSpPr>
          <p:spPr>
            <a:xfrm>
              <a:off x="6786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6329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7700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72437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6786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6329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" y="1066800"/>
            <a:ext cx="2514600" cy="5105400"/>
            <a:chOff x="495300" y="1066800"/>
            <a:chExt cx="2514600" cy="5105400"/>
          </a:xfrm>
        </p:grpSpPr>
        <p:sp>
          <p:nvSpPr>
            <p:cNvPr id="131" name="Rounded Rectangle 130"/>
            <p:cNvSpPr/>
            <p:nvPr/>
          </p:nvSpPr>
          <p:spPr>
            <a:xfrm>
              <a:off x="495300" y="10668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Long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>
                <a:lnSpc>
                  <a:spcPct val="80000"/>
                </a:lnSpc>
              </a:pPr>
              <a:endParaRPr lang="en-US" sz="3600" b="1" dirty="0" smtClean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2098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4" name="Straight Arrow Connector 183"/>
            <p:cNvCxnSpPr>
              <a:stCxn id="183" idx="0"/>
            </p:cNvCxnSpPr>
            <p:nvPr/>
          </p:nvCxnSpPr>
          <p:spPr>
            <a:xfrm flipV="1">
              <a:off x="23926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17526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7" name="Straight Arrow Connector 186"/>
            <p:cNvCxnSpPr>
              <a:stCxn id="186" idx="0"/>
            </p:cNvCxnSpPr>
            <p:nvPr/>
          </p:nvCxnSpPr>
          <p:spPr>
            <a:xfrm flipV="1">
              <a:off x="19354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188"/>
            <p:cNvSpPr/>
            <p:nvPr/>
          </p:nvSpPr>
          <p:spPr>
            <a:xfrm>
              <a:off x="12954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0" name="Straight Arrow Connector 189"/>
            <p:cNvCxnSpPr>
              <a:stCxn id="189" idx="0"/>
            </p:cNvCxnSpPr>
            <p:nvPr/>
          </p:nvCxnSpPr>
          <p:spPr>
            <a:xfrm flipV="1">
              <a:off x="14782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838200" y="5488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3" name="Straight Arrow Connector 192"/>
            <p:cNvCxnSpPr>
              <a:stCxn id="192" idx="0"/>
            </p:cNvCxnSpPr>
            <p:nvPr/>
          </p:nvCxnSpPr>
          <p:spPr>
            <a:xfrm flipV="1">
              <a:off x="1021080" y="31242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22145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17573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13001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842963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22145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17573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13001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842963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2145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17573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3001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842963" y="4724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22145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17573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3001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842963" y="5105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22098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7" name="Oval 396"/>
            <p:cNvSpPr/>
            <p:nvPr/>
          </p:nvSpPr>
          <p:spPr>
            <a:xfrm>
              <a:off x="17526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8" name="Oval 397"/>
            <p:cNvSpPr/>
            <p:nvPr/>
          </p:nvSpPr>
          <p:spPr>
            <a:xfrm>
              <a:off x="12954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838200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22098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17526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12954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838200" y="3596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4" name="Content Placeholder 2"/>
          <p:cNvSpPr txBox="1">
            <a:spLocks/>
          </p:cNvSpPr>
          <p:nvPr/>
        </p:nvSpPr>
        <p:spPr>
          <a:xfrm>
            <a:off x="457200" y="4953000"/>
            <a:ext cx="8001000" cy="64860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Calibri"/>
              </a:rPr>
              <a:t>Trade-Off: Area vs. Latency</a:t>
            </a:r>
          </a:p>
        </p:txBody>
      </p:sp>
    </p:spTree>
    <p:extLst>
      <p:ext uri="{BB962C8B-B14F-4D97-AF65-F5344CB8AC3E}">
        <p14:creationId xmlns:p14="http://schemas.microsoft.com/office/powerpoint/2010/main" val="424697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7" grpId="0" animBg="1"/>
      <p:bldP spid="40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Trade-Off: Area (Die</a:t>
            </a:r>
            <a:r>
              <a:rPr lang="en-US" dirty="0"/>
              <a:t> </a:t>
            </a:r>
            <a:r>
              <a:rPr lang="en-US" dirty="0" smtClean="0"/>
              <a:t>Size) vs. Latency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758026"/>
              </p:ext>
            </p:extLst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64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400" y="3124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9BBB59">
                    <a:lumMod val="75000"/>
                  </a:srgbClr>
                </a:solidFill>
                <a:latin typeface="Calibri"/>
              </a:rPr>
              <a:t>128</a:t>
            </a:r>
            <a:endParaRPr lang="en-US" sz="2800" b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256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375799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504D"/>
                </a:solidFill>
                <a:latin typeface="Calibri"/>
              </a:rPr>
              <a:t>512 cells/</a:t>
            </a:r>
            <a:r>
              <a:rPr lang="en-US" sz="2800" b="1" dirty="0" err="1" smtClean="0">
                <a:solidFill>
                  <a:srgbClr val="C0504D"/>
                </a:solidFill>
                <a:latin typeface="Calibri"/>
              </a:rPr>
              <a:t>bitline</a:t>
            </a:r>
            <a:endParaRPr lang="en-US" sz="2800" b="1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6705600" y="2133600"/>
            <a:ext cx="1828800" cy="1061055"/>
          </a:xfrm>
          <a:prstGeom prst="wedgeRoundRectCallout">
            <a:avLst>
              <a:gd name="adj1" fmla="val -51805"/>
              <a:gd name="adj2" fmla="val 993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Commodity DRAM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Long </a:t>
            </a:r>
            <a:r>
              <a:rPr lang="en-US" sz="2400" b="1" dirty="0" err="1" smtClean="0">
                <a:solidFill>
                  <a:prstClr val="white"/>
                </a:solidFill>
                <a:latin typeface="Calibri"/>
              </a:rPr>
              <a:t>Bitline</a:t>
            </a:r>
            <a:endParaRPr lang="en-US" sz="24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Cheaper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Faster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495800" y="1905000"/>
            <a:ext cx="1981200" cy="838200"/>
          </a:xfrm>
          <a:prstGeom prst="wedgeRoundRectCallout">
            <a:avLst>
              <a:gd name="adj1" fmla="val -47531"/>
              <a:gd name="adj2" fmla="val 9815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Fancy DRAM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Short </a:t>
            </a:r>
            <a:r>
              <a:rPr lang="en-US" sz="2400" b="1" dirty="0" err="1" smtClean="0">
                <a:solidFill>
                  <a:prstClr val="white"/>
                </a:solidFill>
                <a:latin typeface="Calibri"/>
              </a:rPr>
              <a:t>Bitline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13" name="Left Arrow 12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Calibri"/>
                </a:rPr>
                <a:t>GOAL</a:t>
              </a:r>
              <a:endParaRPr lang="en-US" sz="28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48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6" grpId="0"/>
      <p:bldP spid="37" grpId="0"/>
      <p:bldP spid="38" grpId="0"/>
      <p:bldP spid="40" grpId="0" animBg="1"/>
      <p:bldP spid="7" grpId="0" animBg="1"/>
      <p:bldP spid="4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5867400" y="914400"/>
            <a:ext cx="2590800" cy="5486400"/>
            <a:chOff x="5867400" y="762000"/>
            <a:chExt cx="2590800" cy="5486400"/>
          </a:xfrm>
        </p:grpSpPr>
        <p:sp>
          <p:nvSpPr>
            <p:cNvPr id="185" name="Rectangle 184"/>
            <p:cNvSpPr/>
            <p:nvPr/>
          </p:nvSpPr>
          <p:spPr>
            <a:xfrm>
              <a:off x="77066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8" name="Straight Arrow Connector 187"/>
            <p:cNvCxnSpPr>
              <a:stCxn id="185" idx="0"/>
            </p:cNvCxnSpPr>
            <p:nvPr/>
          </p:nvCxnSpPr>
          <p:spPr>
            <a:xfrm flipV="1">
              <a:off x="78895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 190"/>
            <p:cNvSpPr/>
            <p:nvPr/>
          </p:nvSpPr>
          <p:spPr>
            <a:xfrm>
              <a:off x="72494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4" name="Straight Arrow Connector 193"/>
            <p:cNvCxnSpPr>
              <a:stCxn id="191" idx="0"/>
            </p:cNvCxnSpPr>
            <p:nvPr/>
          </p:nvCxnSpPr>
          <p:spPr>
            <a:xfrm flipV="1">
              <a:off x="74323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67922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6" name="Straight Arrow Connector 195"/>
            <p:cNvCxnSpPr>
              <a:stCxn id="195" idx="0"/>
            </p:cNvCxnSpPr>
            <p:nvPr/>
          </p:nvCxnSpPr>
          <p:spPr>
            <a:xfrm flipV="1">
              <a:off x="69751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6335077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8" name="Straight Arrow Connector 197"/>
            <p:cNvCxnSpPr>
              <a:stCxn id="197" idx="0"/>
            </p:cNvCxnSpPr>
            <p:nvPr/>
          </p:nvCxnSpPr>
          <p:spPr>
            <a:xfrm flipV="1">
              <a:off x="6517957" y="47244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Oval 202"/>
            <p:cNvSpPr/>
            <p:nvPr/>
          </p:nvSpPr>
          <p:spPr>
            <a:xfrm>
              <a:off x="77114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72542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67970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6339840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77114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72542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67970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6339840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7066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0" name="Straight Arrow Connector 219"/>
            <p:cNvCxnSpPr>
              <a:stCxn id="219" idx="0"/>
            </p:cNvCxnSpPr>
            <p:nvPr/>
          </p:nvCxnSpPr>
          <p:spPr>
            <a:xfrm flipV="1">
              <a:off x="78895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ctangle 220"/>
            <p:cNvSpPr/>
            <p:nvPr/>
          </p:nvSpPr>
          <p:spPr>
            <a:xfrm>
              <a:off x="72494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2" name="Straight Arrow Connector 221"/>
            <p:cNvCxnSpPr>
              <a:stCxn id="221" idx="0"/>
            </p:cNvCxnSpPr>
            <p:nvPr/>
          </p:nvCxnSpPr>
          <p:spPr>
            <a:xfrm flipV="1">
              <a:off x="74323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67922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8" name="Straight Arrow Connector 227"/>
            <p:cNvCxnSpPr>
              <a:stCxn id="227" idx="0"/>
            </p:cNvCxnSpPr>
            <p:nvPr/>
          </p:nvCxnSpPr>
          <p:spPr>
            <a:xfrm flipV="1">
              <a:off x="69751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6335077" y="3964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30" name="Straight Arrow Connector 229"/>
            <p:cNvCxnSpPr>
              <a:stCxn id="229" idx="0"/>
            </p:cNvCxnSpPr>
            <p:nvPr/>
          </p:nvCxnSpPr>
          <p:spPr>
            <a:xfrm flipV="1">
              <a:off x="6517957" y="31242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77114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72542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67970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6339840" y="3200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77114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72542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67970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6339840" y="3581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7066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4" name="Straight Arrow Connector 243"/>
            <p:cNvCxnSpPr>
              <a:stCxn id="243" idx="0"/>
            </p:cNvCxnSpPr>
            <p:nvPr/>
          </p:nvCxnSpPr>
          <p:spPr>
            <a:xfrm flipV="1">
              <a:off x="78895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ectangle 244"/>
            <p:cNvSpPr/>
            <p:nvPr/>
          </p:nvSpPr>
          <p:spPr>
            <a:xfrm>
              <a:off x="72494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6" name="Straight Arrow Connector 245"/>
            <p:cNvCxnSpPr>
              <a:stCxn id="245" idx="0"/>
            </p:cNvCxnSpPr>
            <p:nvPr/>
          </p:nvCxnSpPr>
          <p:spPr>
            <a:xfrm flipV="1">
              <a:off x="74323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ectangle 246"/>
            <p:cNvSpPr/>
            <p:nvPr/>
          </p:nvSpPr>
          <p:spPr>
            <a:xfrm>
              <a:off x="67922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8" name="Straight Arrow Connector 247"/>
            <p:cNvCxnSpPr>
              <a:stCxn id="247" idx="0"/>
            </p:cNvCxnSpPr>
            <p:nvPr/>
          </p:nvCxnSpPr>
          <p:spPr>
            <a:xfrm flipV="1">
              <a:off x="69751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Rectangle 248"/>
            <p:cNvSpPr/>
            <p:nvPr/>
          </p:nvSpPr>
          <p:spPr>
            <a:xfrm>
              <a:off x="6335077" y="23640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2" name="Straight Arrow Connector 251"/>
            <p:cNvCxnSpPr>
              <a:stCxn id="249" idx="0"/>
            </p:cNvCxnSpPr>
            <p:nvPr/>
          </p:nvCxnSpPr>
          <p:spPr>
            <a:xfrm flipV="1">
              <a:off x="6517957" y="1524000"/>
              <a:ext cx="0" cy="840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/>
            <p:cNvSpPr/>
            <p:nvPr/>
          </p:nvSpPr>
          <p:spPr>
            <a:xfrm>
              <a:off x="77114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72542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67970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6339840" y="1600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77114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2542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67970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6339840" y="19812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Short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83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Approximating the Best of Both Worlds</a:t>
            </a:r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495300" y="914400"/>
            <a:ext cx="2514600" cy="5486400"/>
            <a:chOff x="495300" y="762000"/>
            <a:chExt cx="2514600" cy="5486400"/>
          </a:xfrm>
        </p:grpSpPr>
        <p:sp>
          <p:nvSpPr>
            <p:cNvPr id="149" name="Rounded Rectangle 148"/>
            <p:cNvSpPr/>
            <p:nvPr/>
          </p:nvSpPr>
          <p:spPr>
            <a:xfrm>
              <a:off x="495300" y="762000"/>
              <a:ext cx="2514600" cy="609600"/>
            </a:xfrm>
            <a:prstGeom prst="roundRect">
              <a:avLst>
                <a:gd name="adj" fmla="val 12383"/>
              </a:avLst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prstClr val="black"/>
                  </a:solidFill>
                  <a:latin typeface="Calibri"/>
                  <a:cs typeface="Calibri"/>
                </a:rPr>
                <a:t>Long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2098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1" name="Straight Arrow Connector 150"/>
            <p:cNvCxnSpPr>
              <a:stCxn id="150" idx="0"/>
            </p:cNvCxnSpPr>
            <p:nvPr/>
          </p:nvCxnSpPr>
          <p:spPr>
            <a:xfrm flipV="1">
              <a:off x="23926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>
              <a:off x="17526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3" name="Straight Arrow Connector 152"/>
            <p:cNvCxnSpPr>
              <a:stCxn id="152" idx="0"/>
            </p:cNvCxnSpPr>
            <p:nvPr/>
          </p:nvCxnSpPr>
          <p:spPr>
            <a:xfrm flipV="1">
              <a:off x="19354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12954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V="1">
              <a:off x="14782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83820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7" name="Straight Arrow Connector 156"/>
            <p:cNvCxnSpPr>
              <a:stCxn id="156" idx="0"/>
            </p:cNvCxnSpPr>
            <p:nvPr/>
          </p:nvCxnSpPr>
          <p:spPr>
            <a:xfrm flipV="1">
              <a:off x="102108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22145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7573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13001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84296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2145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7573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3001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4296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22145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17573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13001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4296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22145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17573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3001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84296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2145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7573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3001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4296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2098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7526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12954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83820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8" name="Content Placeholder 2"/>
          <p:cNvSpPr txBox="1">
            <a:spLocks/>
          </p:cNvSpPr>
          <p:nvPr/>
        </p:nvSpPr>
        <p:spPr>
          <a:xfrm>
            <a:off x="457200" y="161544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4572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/>
                <a:cs typeface="Calibri"/>
              </a:rPr>
              <a:t>Long </a:t>
            </a:r>
            <a:r>
              <a:rPr lang="en-US" sz="3200" b="1" dirty="0" err="1" smtClean="0">
                <a:solidFill>
                  <a:srgbClr val="FFFF00"/>
                </a:solidFill>
                <a:latin typeface="Calibri"/>
                <a:cs typeface="Calibri"/>
              </a:rPr>
              <a:t>Bitline</a:t>
            </a:r>
            <a:endParaRPr lang="en-US" sz="32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58674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586740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  <a:cs typeface="Calibri"/>
              </a:rPr>
              <a:t>Short </a:t>
            </a:r>
            <a:r>
              <a:rPr lang="en-US" sz="3200" b="1" err="1" smtClean="0">
                <a:solidFill>
                  <a:srgbClr val="FFFF00"/>
                </a:solidFill>
                <a:latin typeface="Calibri"/>
                <a:cs typeface="Calibri"/>
              </a:rPr>
              <a:t>Bitline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  <a:cs typeface="Calibri"/>
              </a:rPr>
              <a:t>Our Proposal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3352800"/>
            <a:ext cx="1742123" cy="3048000"/>
            <a:chOff x="844550" y="3200400"/>
            <a:chExt cx="1742123" cy="3048000"/>
          </a:xfrm>
        </p:grpSpPr>
        <p:sp>
          <p:nvSpPr>
            <p:cNvPr id="287" name="Rectangle 286"/>
            <p:cNvSpPr/>
            <p:nvPr/>
          </p:nvSpPr>
          <p:spPr>
            <a:xfrm>
              <a:off x="22161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8" name="Straight Arrow Connector 287"/>
            <p:cNvCxnSpPr>
              <a:stCxn id="287" idx="0"/>
            </p:cNvCxnSpPr>
            <p:nvPr/>
          </p:nvCxnSpPr>
          <p:spPr>
            <a:xfrm flipV="1">
              <a:off x="23990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Rectangle 288"/>
            <p:cNvSpPr/>
            <p:nvPr/>
          </p:nvSpPr>
          <p:spPr>
            <a:xfrm>
              <a:off x="17589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0" name="Straight Arrow Connector 289"/>
            <p:cNvCxnSpPr>
              <a:stCxn id="289" idx="0"/>
            </p:cNvCxnSpPr>
            <p:nvPr/>
          </p:nvCxnSpPr>
          <p:spPr>
            <a:xfrm flipV="1">
              <a:off x="19418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ectangle 290"/>
            <p:cNvSpPr/>
            <p:nvPr/>
          </p:nvSpPr>
          <p:spPr>
            <a:xfrm>
              <a:off x="13017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2" name="Straight Arrow Connector 291"/>
            <p:cNvCxnSpPr>
              <a:stCxn id="291" idx="0"/>
            </p:cNvCxnSpPr>
            <p:nvPr/>
          </p:nvCxnSpPr>
          <p:spPr>
            <a:xfrm flipV="1">
              <a:off x="14846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844550" y="55644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4" name="Straight Arrow Connector 293"/>
            <p:cNvCxnSpPr>
              <a:stCxn id="293" idx="0"/>
            </p:cNvCxnSpPr>
            <p:nvPr/>
          </p:nvCxnSpPr>
          <p:spPr>
            <a:xfrm flipV="1">
              <a:off x="1027430" y="3200400"/>
              <a:ext cx="0" cy="2364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/>
            <p:cNvSpPr/>
            <p:nvPr/>
          </p:nvSpPr>
          <p:spPr>
            <a:xfrm>
              <a:off x="22209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17637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13065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49313" y="3657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22209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17637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13065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49313" y="4038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22209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17637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3065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49313" y="4419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22209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17637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3065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849313" y="4800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22209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7637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3065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849313" y="5181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22161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7589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>
              <a:off x="13017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844550" y="32766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2" name="Content Placeholder 2"/>
          <p:cNvSpPr txBox="1">
            <a:spLocks/>
          </p:cNvSpPr>
          <p:nvPr/>
        </p:nvSpPr>
        <p:spPr>
          <a:xfrm>
            <a:off x="457200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3368676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946525" y="4953000"/>
            <a:ext cx="3756147" cy="1463675"/>
            <a:chOff x="3946525" y="4800600"/>
            <a:chExt cx="3756147" cy="1463675"/>
          </a:xfrm>
        </p:grpSpPr>
        <p:cxnSp>
          <p:nvCxnSpPr>
            <p:cNvPr id="186" name="Straight Arrow Connector 185"/>
            <p:cNvCxnSpPr/>
            <p:nvPr/>
          </p:nvCxnSpPr>
          <p:spPr>
            <a:xfrm flipH="1">
              <a:off x="5382876" y="4800600"/>
              <a:ext cx="9271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>
              <a:off x="5374409" y="5555673"/>
              <a:ext cx="9271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5852006" y="4832351"/>
              <a:ext cx="1" cy="715009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ontent Placeholder 2"/>
            <p:cNvSpPr txBox="1">
              <a:spLocks/>
            </p:cNvSpPr>
            <p:nvPr/>
          </p:nvSpPr>
          <p:spPr>
            <a:xfrm>
              <a:off x="3946525" y="5654675"/>
              <a:ext cx="3756147" cy="609600"/>
            </a:xfrm>
            <a:prstGeom prst="rect">
              <a:avLst/>
            </a:prstGeom>
            <a:solidFill>
              <a:schemeClr val="tx1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</a:rPr>
                <a:t>Short </a:t>
              </a:r>
              <a:r>
                <a:rPr lang="en-US" sz="3200" b="1" i="1" dirty="0" err="1" smtClean="0">
                  <a:solidFill>
                    <a:srgbClr val="FFFF66"/>
                  </a:solidFill>
                  <a:latin typeface="Calibri"/>
                </a:rPr>
                <a:t>Bitline</a:t>
              </a:r>
              <a:r>
                <a:rPr lang="en-US" sz="3200" b="1" i="1" dirty="0">
                  <a:solidFill>
                    <a:srgbClr val="FFFF66"/>
                  </a:solidFill>
                  <a:latin typeface="Calibri"/>
                </a:rPr>
                <a:t> </a:t>
              </a: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  <a:sym typeface="Wingdings"/>
                </a:rPr>
                <a:t> </a:t>
              </a:r>
              <a:r>
                <a:rPr lang="en-US" sz="3200" b="1" i="1" dirty="0" smtClean="0">
                  <a:solidFill>
                    <a:srgbClr val="FFFF66"/>
                  </a:solidFill>
                  <a:latin typeface="Calibri"/>
                </a:rPr>
                <a:t>Fast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880" y="4404206"/>
            <a:ext cx="5303520" cy="1845998"/>
            <a:chOff x="182880" y="4251806"/>
            <a:chExt cx="5303520" cy="1845998"/>
          </a:xfrm>
        </p:grpSpPr>
        <p:sp>
          <p:nvSpPr>
            <p:cNvPr id="192" name="Oval 191"/>
            <p:cNvSpPr/>
            <p:nvPr/>
          </p:nvSpPr>
          <p:spPr>
            <a:xfrm>
              <a:off x="3352800" y="4251806"/>
              <a:ext cx="2133600" cy="6858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2880" y="4594706"/>
              <a:ext cx="3169920" cy="1503098"/>
              <a:chOff x="182880" y="4594706"/>
              <a:chExt cx="3169920" cy="1503098"/>
            </a:xfrm>
          </p:grpSpPr>
          <p:cxnSp>
            <p:nvCxnSpPr>
              <p:cNvPr id="193" name="Straight Arrow Connector 192"/>
              <p:cNvCxnSpPr>
                <a:endCxn id="192" idx="2"/>
              </p:cNvCxnSpPr>
              <p:nvPr/>
            </p:nvCxnSpPr>
            <p:spPr>
              <a:xfrm flipV="1">
                <a:off x="2580323" y="4594706"/>
                <a:ext cx="772477" cy="55610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headEnd type="none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Content Placeholder 2"/>
              <p:cNvSpPr txBox="1">
                <a:spLocks/>
              </p:cNvSpPr>
              <p:nvPr/>
            </p:nvSpPr>
            <p:spPr>
              <a:xfrm>
                <a:off x="182880" y="5031004"/>
                <a:ext cx="2590800" cy="1066800"/>
              </a:xfrm>
              <a:prstGeom prst="rect">
                <a:avLst/>
              </a:prstGeom>
              <a:solidFill>
                <a:schemeClr val="tx1"/>
              </a:solidFill>
              <a:ln w="6350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90000"/>
                  </a:lnSpc>
                  <a:buFont typeface="Arial" pitchFamily="34" charset="0"/>
                  <a:buNone/>
                </a:pPr>
                <a:r>
                  <a:rPr lang="en-US" sz="3200" b="1" i="1" dirty="0" smtClean="0">
                    <a:solidFill>
                      <a:srgbClr val="FFFF66"/>
                    </a:solidFill>
                    <a:latin typeface="Calibri"/>
                  </a:rPr>
                  <a:t>Need Isolation</a:t>
                </a:r>
              </a:p>
            </p:txBody>
          </p:sp>
        </p:grpSp>
      </p:grpSp>
      <p:sp>
        <p:nvSpPr>
          <p:cNvPr id="207" name="Content Placeholder 2"/>
          <p:cNvSpPr txBox="1">
            <a:spLocks/>
          </p:cNvSpPr>
          <p:nvPr/>
        </p:nvSpPr>
        <p:spPr>
          <a:xfrm>
            <a:off x="2895600" y="5181600"/>
            <a:ext cx="2590800" cy="10668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FF66"/>
                </a:solidFill>
                <a:latin typeface="Calibri"/>
              </a:rPr>
              <a:t>Add Isolation Transistor</a:t>
            </a:r>
            <a:r>
              <a:rPr lang="en-US" sz="3200" b="1" i="1" dirty="0">
                <a:solidFill>
                  <a:srgbClr val="FFFF66"/>
                </a:solidFill>
                <a:latin typeface="Calibri"/>
              </a:rPr>
              <a:t>s</a:t>
            </a:r>
            <a:endParaRPr lang="en-US" sz="3200" b="1" i="1" dirty="0" smtClean="0">
              <a:solidFill>
                <a:srgbClr val="FFFF66"/>
              </a:solidFill>
              <a:latin typeface="Calibri"/>
            </a:endParaRPr>
          </a:p>
        </p:txBody>
      </p:sp>
      <p:sp>
        <p:nvSpPr>
          <p:cNvPr id="200" name="Content Placeholder 2"/>
          <p:cNvSpPr txBox="1">
            <a:spLocks/>
          </p:cNvSpPr>
          <p:nvPr/>
        </p:nvSpPr>
        <p:spPr>
          <a:xfrm>
            <a:off x="457200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High Latency</a:t>
            </a:r>
          </a:p>
        </p:txBody>
      </p:sp>
      <p:sp>
        <p:nvSpPr>
          <p:cNvPr id="201" name="Content Placeholder 2"/>
          <p:cNvSpPr txBox="1">
            <a:spLocks/>
          </p:cNvSpPr>
          <p:nvPr/>
        </p:nvSpPr>
        <p:spPr>
          <a:xfrm>
            <a:off x="5867400" y="160020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Large Area</a:t>
            </a:r>
            <a:r>
              <a:rPr lang="en-US" sz="3200" b="1" i="1" dirty="0" smtClean="0">
                <a:solidFill>
                  <a:srgbClr val="0000FF"/>
                </a:solidFill>
                <a:latin typeface="Calibri"/>
              </a:rPr>
              <a:t> </a:t>
            </a:r>
          </a:p>
        </p:txBody>
      </p:sp>
      <p:cxnSp>
        <p:nvCxnSpPr>
          <p:cNvPr id="202" name="Straight Arrow Connector 201"/>
          <p:cNvCxnSpPr/>
          <p:nvPr/>
        </p:nvCxnSpPr>
        <p:spPr>
          <a:xfrm flipV="1"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04800" y="227076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5746750" y="1600200"/>
            <a:ext cx="2863850" cy="54864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8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3 1.1111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2.59259E-6 L 0.29583 2.59259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46 L 2.5E-6 -0.0594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1.48148E-6 L -0.29444 1.48148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" grpId="0" animBg="1"/>
      <p:bldP spid="268" grpId="0" animBg="1"/>
      <p:bldP spid="269" grpId="0" animBg="1"/>
      <p:bldP spid="274" grpId="0" animBg="1"/>
      <p:bldP spid="274" grpId="1" animBg="1"/>
      <p:bldP spid="275" grpId="0" animBg="1"/>
      <p:bldP spid="284" grpId="0" animBg="1"/>
      <p:bldP spid="432" grpId="0" animBg="1"/>
      <p:bldP spid="432" grpId="1" animBg="1"/>
      <p:bldP spid="207" grpId="0" animBg="1"/>
      <p:bldP spid="207" grpId="1" animBg="1"/>
      <p:bldP spid="200" grpId="0" animBg="1"/>
      <p:bldP spid="20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roup 469"/>
          <p:cNvGrpSpPr/>
          <p:nvPr/>
        </p:nvGrpSpPr>
        <p:grpSpPr>
          <a:xfrm>
            <a:off x="3632200" y="4549508"/>
            <a:ext cx="1500615" cy="435242"/>
            <a:chOff x="6576585" y="3527158"/>
            <a:chExt cx="1500615" cy="435242"/>
          </a:xfrm>
        </p:grpSpPr>
        <p:cxnSp>
          <p:nvCxnSpPr>
            <p:cNvPr id="471" name="Straight Arrow Connector 470"/>
            <p:cNvCxnSpPr/>
            <p:nvPr/>
          </p:nvCxnSpPr>
          <p:spPr>
            <a:xfrm flipV="1">
              <a:off x="8077200" y="3527158"/>
              <a:ext cx="0" cy="93511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 flipV="1">
              <a:off x="7620000" y="3527425"/>
              <a:ext cx="3895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/>
            <p:cNvCxnSpPr/>
            <p:nvPr/>
          </p:nvCxnSpPr>
          <p:spPr>
            <a:xfrm flipV="1">
              <a:off x="71628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/>
            <p:cNvCxnSpPr/>
            <p:nvPr/>
          </p:nvCxnSpPr>
          <p:spPr>
            <a:xfrm flipV="1">
              <a:off x="6705600" y="3527158"/>
              <a:ext cx="0" cy="93244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/>
            <p:nvPr/>
          </p:nvCxnSpPr>
          <p:spPr>
            <a:xfrm flipH="1" flipV="1">
              <a:off x="80724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/>
            <p:cNvCxnSpPr/>
            <p:nvPr/>
          </p:nvCxnSpPr>
          <p:spPr>
            <a:xfrm flipH="1" flipV="1">
              <a:off x="76152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/>
            <p:cNvCxnSpPr/>
            <p:nvPr/>
          </p:nvCxnSpPr>
          <p:spPr>
            <a:xfrm flipH="1" flipV="1">
              <a:off x="71580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/>
            <p:cNvCxnSpPr/>
            <p:nvPr/>
          </p:nvCxnSpPr>
          <p:spPr>
            <a:xfrm flipH="1" flipV="1">
              <a:off x="6700837" y="3886200"/>
              <a:ext cx="4763" cy="76200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/>
            <p:cNvCxnSpPr/>
            <p:nvPr/>
          </p:nvCxnSpPr>
          <p:spPr>
            <a:xfrm>
              <a:off x="657658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/>
            <p:cNvCxnSpPr/>
            <p:nvPr/>
          </p:nvCxnSpPr>
          <p:spPr>
            <a:xfrm>
              <a:off x="70350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/>
            <p:cNvCxnSpPr/>
            <p:nvPr/>
          </p:nvCxnSpPr>
          <p:spPr>
            <a:xfrm>
              <a:off x="7491730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/>
            <p:cNvCxnSpPr/>
            <p:nvPr/>
          </p:nvCxnSpPr>
          <p:spPr>
            <a:xfrm>
              <a:off x="7949455" y="3620402"/>
              <a:ext cx="121920" cy="265798"/>
            </a:xfrm>
            <a:prstGeom prst="straightConnector1">
              <a:avLst/>
            </a:prstGeom>
            <a:ln w="508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Approximating the Best of Both Worlds</a:t>
            </a:r>
            <a:endParaRPr lang="en-US"/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3173355" y="2270760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Low Latency 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3168650" y="914400"/>
            <a:ext cx="2590800" cy="60960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Calibri"/>
                <a:cs typeface="Calibri"/>
              </a:rPr>
              <a:t>Our Proposal</a:t>
            </a:r>
            <a:endParaRPr lang="en-US" sz="3200" b="1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32" name="Content Placeholder 2"/>
          <p:cNvSpPr txBox="1">
            <a:spLocks/>
          </p:cNvSpPr>
          <p:nvPr/>
        </p:nvSpPr>
        <p:spPr>
          <a:xfrm>
            <a:off x="3161828" y="1607897"/>
            <a:ext cx="25908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200" b="1" i="1" dirty="0" smtClean="0">
                <a:solidFill>
                  <a:srgbClr val="008000"/>
                </a:solidFill>
                <a:latin typeface="Calibri"/>
              </a:rPr>
              <a:t>Small Area </a:t>
            </a:r>
          </a:p>
        </p:txBody>
      </p:sp>
      <p:grpSp>
        <p:nvGrpSpPr>
          <p:cNvPr id="433" name="Group 432"/>
          <p:cNvGrpSpPr/>
          <p:nvPr/>
        </p:nvGrpSpPr>
        <p:grpSpPr>
          <a:xfrm>
            <a:off x="3579177" y="2961217"/>
            <a:ext cx="1742123" cy="1577974"/>
            <a:chOff x="6487477" y="1949184"/>
            <a:chExt cx="1742123" cy="1577974"/>
          </a:xfrm>
        </p:grpSpPr>
        <p:cxnSp>
          <p:nvCxnSpPr>
            <p:cNvPr id="453" name="Straight Arrow Connector 452"/>
            <p:cNvCxnSpPr/>
            <p:nvPr/>
          </p:nvCxnSpPr>
          <p:spPr>
            <a:xfrm flipV="1">
              <a:off x="80438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75866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H="1" flipV="1">
              <a:off x="7126715" y="1949184"/>
              <a:ext cx="2744" cy="868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672259" y="1949184"/>
              <a:ext cx="0" cy="8689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Oval 433"/>
            <p:cNvSpPr/>
            <p:nvPr/>
          </p:nvSpPr>
          <p:spPr>
            <a:xfrm>
              <a:off x="78638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74066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69494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0" name="Oval 439"/>
            <p:cNvSpPr/>
            <p:nvPr/>
          </p:nvSpPr>
          <p:spPr>
            <a:xfrm>
              <a:off x="6492240" y="2399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1" name="Oval 440"/>
            <p:cNvSpPr/>
            <p:nvPr/>
          </p:nvSpPr>
          <p:spPr>
            <a:xfrm>
              <a:off x="78638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2" name="Oval 441"/>
            <p:cNvSpPr/>
            <p:nvPr/>
          </p:nvSpPr>
          <p:spPr>
            <a:xfrm>
              <a:off x="74066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3" name="Oval 442"/>
            <p:cNvSpPr/>
            <p:nvPr/>
          </p:nvSpPr>
          <p:spPr>
            <a:xfrm>
              <a:off x="69494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4" name="Oval 443"/>
            <p:cNvSpPr/>
            <p:nvPr/>
          </p:nvSpPr>
          <p:spPr>
            <a:xfrm>
              <a:off x="6492240" y="2780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5" name="Oval 444"/>
            <p:cNvSpPr/>
            <p:nvPr/>
          </p:nvSpPr>
          <p:spPr>
            <a:xfrm>
              <a:off x="78638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6" name="Oval 445"/>
            <p:cNvSpPr/>
            <p:nvPr/>
          </p:nvSpPr>
          <p:spPr>
            <a:xfrm>
              <a:off x="74066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69494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8" name="Oval 447"/>
            <p:cNvSpPr/>
            <p:nvPr/>
          </p:nvSpPr>
          <p:spPr>
            <a:xfrm>
              <a:off x="6492240" y="3161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9" name="Oval 448"/>
            <p:cNvSpPr/>
            <p:nvPr/>
          </p:nvSpPr>
          <p:spPr>
            <a:xfrm>
              <a:off x="78590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0" name="Oval 449"/>
            <p:cNvSpPr/>
            <p:nvPr/>
          </p:nvSpPr>
          <p:spPr>
            <a:xfrm>
              <a:off x="74018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1" name="Oval 450"/>
            <p:cNvSpPr/>
            <p:nvPr/>
          </p:nvSpPr>
          <p:spPr>
            <a:xfrm>
              <a:off x="69446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2" name="Oval 451"/>
            <p:cNvSpPr/>
            <p:nvPr/>
          </p:nvSpPr>
          <p:spPr>
            <a:xfrm>
              <a:off x="6487477" y="2018398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3579177" y="4953000"/>
            <a:ext cx="1742123" cy="1447800"/>
            <a:chOff x="6487477" y="3962400"/>
            <a:chExt cx="1742123" cy="1447800"/>
          </a:xfrm>
        </p:grpSpPr>
        <p:sp>
          <p:nvSpPr>
            <p:cNvPr id="458" name="Rectangle 457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Oval 461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3" name="Oval 462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4" name="Oval 463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5" name="Oval 464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6" name="Oval 465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7" name="Oval 466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8" name="Oval 467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9" name="Oval 468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914400"/>
            <a:ext cx="2863850" cy="5486400"/>
            <a:chOff x="304800" y="762000"/>
            <a:chExt cx="2863850" cy="5486400"/>
          </a:xfrm>
        </p:grpSpPr>
        <p:grpSp>
          <p:nvGrpSpPr>
            <p:cNvPr id="148" name="Group 147"/>
            <p:cNvGrpSpPr/>
            <p:nvPr/>
          </p:nvGrpSpPr>
          <p:grpSpPr>
            <a:xfrm>
              <a:off x="495300" y="914400"/>
              <a:ext cx="2514600" cy="5334000"/>
              <a:chOff x="495300" y="914400"/>
              <a:chExt cx="2514600" cy="5334000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495300" y="914400"/>
                <a:ext cx="25146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Long </a:t>
                </a:r>
                <a:r>
                  <a:rPr lang="en-US" sz="3200" b="1" err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Bitline</a:t>
                </a:r>
                <a:endParaRPr lang="en-US" sz="3200" b="1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098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1" name="Straight Arrow Connector 150"/>
              <p:cNvCxnSpPr>
                <a:stCxn id="150" idx="0"/>
              </p:cNvCxnSpPr>
              <p:nvPr/>
            </p:nvCxnSpPr>
            <p:spPr>
              <a:xfrm flipV="1">
                <a:off x="23926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/>
              <p:cNvSpPr/>
              <p:nvPr/>
            </p:nvSpPr>
            <p:spPr>
              <a:xfrm>
                <a:off x="17526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3" name="Straight Arrow Connector 152"/>
              <p:cNvCxnSpPr>
                <a:stCxn id="152" idx="0"/>
              </p:cNvCxnSpPr>
              <p:nvPr/>
            </p:nvCxnSpPr>
            <p:spPr>
              <a:xfrm flipV="1">
                <a:off x="19354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12954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5" name="Straight Arrow Connector 154"/>
              <p:cNvCxnSpPr>
                <a:stCxn id="154" idx="0"/>
              </p:cNvCxnSpPr>
              <p:nvPr/>
            </p:nvCxnSpPr>
            <p:spPr>
              <a:xfrm flipV="1">
                <a:off x="14782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55"/>
              <p:cNvSpPr/>
              <p:nvPr/>
            </p:nvSpPr>
            <p:spPr>
              <a:xfrm>
                <a:off x="83820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7" name="Straight Arrow Connector 156"/>
              <p:cNvCxnSpPr>
                <a:stCxn id="156" idx="0"/>
              </p:cNvCxnSpPr>
              <p:nvPr/>
            </p:nvCxnSpPr>
            <p:spPr>
              <a:xfrm flipV="1">
                <a:off x="102108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22145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7573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3001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4296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2145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7573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001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84296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2145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7573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3001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84296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2145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7573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3001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84296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2145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7573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3001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84296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098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7526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2954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83820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68" name="Content Placeholder 2"/>
            <p:cNvSpPr txBox="1">
              <a:spLocks/>
            </p:cNvSpPr>
            <p:nvPr/>
          </p:nvSpPr>
          <p:spPr>
            <a:xfrm>
              <a:off x="457200" y="14630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008000"/>
                  </a:solidFill>
                  <a:latin typeface="Calibri"/>
                </a:rPr>
                <a:t>Small Area </a:t>
              </a: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4572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Long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38200" y="3200400"/>
              <a:ext cx="1742123" cy="3048000"/>
              <a:chOff x="844550" y="3200400"/>
              <a:chExt cx="1742123" cy="3048000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22161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88" name="Straight Arrow Connector 287"/>
              <p:cNvCxnSpPr>
                <a:stCxn id="287" idx="0"/>
              </p:cNvCxnSpPr>
              <p:nvPr/>
            </p:nvCxnSpPr>
            <p:spPr>
              <a:xfrm flipV="1">
                <a:off x="23990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Rectangle 288"/>
              <p:cNvSpPr/>
              <p:nvPr/>
            </p:nvSpPr>
            <p:spPr>
              <a:xfrm>
                <a:off x="17589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0" name="Straight Arrow Connector 289"/>
              <p:cNvCxnSpPr>
                <a:stCxn id="289" idx="0"/>
              </p:cNvCxnSpPr>
              <p:nvPr/>
            </p:nvCxnSpPr>
            <p:spPr>
              <a:xfrm flipV="1">
                <a:off x="19418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Rectangle 290"/>
              <p:cNvSpPr/>
              <p:nvPr/>
            </p:nvSpPr>
            <p:spPr>
              <a:xfrm>
                <a:off x="13017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2" name="Straight Arrow Connector 291"/>
              <p:cNvCxnSpPr>
                <a:stCxn id="291" idx="0"/>
              </p:cNvCxnSpPr>
              <p:nvPr/>
            </p:nvCxnSpPr>
            <p:spPr>
              <a:xfrm flipV="1">
                <a:off x="14846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Rectangle 292"/>
              <p:cNvSpPr/>
              <p:nvPr/>
            </p:nvSpPr>
            <p:spPr>
              <a:xfrm>
                <a:off x="844550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94" name="Straight Arrow Connector 293"/>
              <p:cNvCxnSpPr>
                <a:stCxn id="293" idx="0"/>
              </p:cNvCxnSpPr>
              <p:nvPr/>
            </p:nvCxnSpPr>
            <p:spPr>
              <a:xfrm flipV="1">
                <a:off x="1027430" y="3200400"/>
                <a:ext cx="0" cy="2364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5" name="Oval 294"/>
              <p:cNvSpPr/>
              <p:nvPr/>
            </p:nvSpPr>
            <p:spPr>
              <a:xfrm>
                <a:off x="22209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17637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13065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849313" y="3657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22209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7637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13065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849313" y="4038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22209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7637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3065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849313" y="4419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22209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7637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13065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849313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22209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17637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13065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849313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22161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17589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13017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844550" y="3276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00" name="Content Placeholder 2"/>
            <p:cNvSpPr txBox="1">
              <a:spLocks/>
            </p:cNvSpPr>
            <p:nvPr/>
          </p:nvSpPr>
          <p:spPr>
            <a:xfrm>
              <a:off x="457200" y="211836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0000"/>
                  </a:solidFill>
                  <a:latin typeface="Calibri"/>
                </a:rPr>
                <a:t>High Latency</a:t>
              </a:r>
            </a:p>
          </p:txBody>
        </p:sp>
        <p:cxnSp>
          <p:nvCxnSpPr>
            <p:cNvPr id="202" name="Straight Arrow Connector 201"/>
            <p:cNvCxnSpPr/>
            <p:nvPr/>
          </p:nvCxnSpPr>
          <p:spPr>
            <a:xfrm flipV="1"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>
              <a:off x="304800" y="211836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46750" y="914400"/>
            <a:ext cx="2863850" cy="5486400"/>
            <a:chOff x="5746750" y="762000"/>
            <a:chExt cx="2863850" cy="5486400"/>
          </a:xfrm>
        </p:grpSpPr>
        <p:grpSp>
          <p:nvGrpSpPr>
            <p:cNvPr id="182" name="Group 181"/>
            <p:cNvGrpSpPr/>
            <p:nvPr/>
          </p:nvGrpSpPr>
          <p:grpSpPr>
            <a:xfrm>
              <a:off x="5867400" y="914400"/>
              <a:ext cx="2590800" cy="5334000"/>
              <a:chOff x="5867400" y="914400"/>
              <a:chExt cx="2590800" cy="533400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77066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88" name="Straight Arrow Connector 187"/>
              <p:cNvCxnSpPr>
                <a:stCxn id="185" idx="0"/>
              </p:cNvCxnSpPr>
              <p:nvPr/>
            </p:nvCxnSpPr>
            <p:spPr>
              <a:xfrm flipV="1">
                <a:off x="78895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ectangle 190"/>
              <p:cNvSpPr/>
              <p:nvPr/>
            </p:nvSpPr>
            <p:spPr>
              <a:xfrm>
                <a:off x="72494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4" name="Straight Arrow Connector 193"/>
              <p:cNvCxnSpPr>
                <a:stCxn id="191" idx="0"/>
              </p:cNvCxnSpPr>
              <p:nvPr/>
            </p:nvCxnSpPr>
            <p:spPr>
              <a:xfrm flipV="1">
                <a:off x="74323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>
              <a:xfrm>
                <a:off x="67922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6" name="Straight Arrow Connector 195"/>
              <p:cNvCxnSpPr>
                <a:stCxn id="195" idx="0"/>
              </p:cNvCxnSpPr>
              <p:nvPr/>
            </p:nvCxnSpPr>
            <p:spPr>
              <a:xfrm flipV="1">
                <a:off x="69751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Rectangle 196"/>
              <p:cNvSpPr/>
              <p:nvPr/>
            </p:nvSpPr>
            <p:spPr>
              <a:xfrm>
                <a:off x="6335077" y="55644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8" name="Straight Arrow Connector 197"/>
              <p:cNvCxnSpPr>
                <a:stCxn id="197" idx="0"/>
              </p:cNvCxnSpPr>
              <p:nvPr/>
            </p:nvCxnSpPr>
            <p:spPr>
              <a:xfrm flipV="1">
                <a:off x="6517957" y="47244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77114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2542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67970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6339840" y="4800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7114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72542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7970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6339840" y="51816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7066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0" name="Straight Arrow Connector 219"/>
              <p:cNvCxnSpPr>
                <a:stCxn id="219" idx="0"/>
              </p:cNvCxnSpPr>
              <p:nvPr/>
            </p:nvCxnSpPr>
            <p:spPr>
              <a:xfrm flipV="1">
                <a:off x="78895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Rectangle 220"/>
              <p:cNvSpPr/>
              <p:nvPr/>
            </p:nvSpPr>
            <p:spPr>
              <a:xfrm>
                <a:off x="72494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2" name="Straight Arrow Connector 221"/>
              <p:cNvCxnSpPr>
                <a:stCxn id="221" idx="0"/>
              </p:cNvCxnSpPr>
              <p:nvPr/>
            </p:nvCxnSpPr>
            <p:spPr>
              <a:xfrm flipV="1">
                <a:off x="74323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tangle 226"/>
              <p:cNvSpPr/>
              <p:nvPr/>
            </p:nvSpPr>
            <p:spPr>
              <a:xfrm>
                <a:off x="67922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28" name="Straight Arrow Connector 227"/>
              <p:cNvCxnSpPr>
                <a:stCxn id="227" idx="0"/>
              </p:cNvCxnSpPr>
              <p:nvPr/>
            </p:nvCxnSpPr>
            <p:spPr>
              <a:xfrm flipV="1">
                <a:off x="69751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Rectangle 228"/>
              <p:cNvSpPr/>
              <p:nvPr/>
            </p:nvSpPr>
            <p:spPr>
              <a:xfrm>
                <a:off x="6335077" y="39642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30" name="Straight Arrow Connector 229"/>
              <p:cNvCxnSpPr>
                <a:stCxn id="229" idx="0"/>
              </p:cNvCxnSpPr>
              <p:nvPr/>
            </p:nvCxnSpPr>
            <p:spPr>
              <a:xfrm flipV="1">
                <a:off x="6517957" y="31242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Oval 234"/>
              <p:cNvSpPr/>
              <p:nvPr/>
            </p:nvSpPr>
            <p:spPr>
              <a:xfrm>
                <a:off x="77114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542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67970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339840" y="3200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77114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72542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67970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339840" y="35814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7066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4" name="Straight Arrow Connector 243"/>
              <p:cNvCxnSpPr>
                <a:stCxn id="243" idx="0"/>
              </p:cNvCxnSpPr>
              <p:nvPr/>
            </p:nvCxnSpPr>
            <p:spPr>
              <a:xfrm flipV="1">
                <a:off x="78895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244"/>
              <p:cNvSpPr/>
              <p:nvPr/>
            </p:nvSpPr>
            <p:spPr>
              <a:xfrm>
                <a:off x="72494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6" name="Straight Arrow Connector 245"/>
              <p:cNvCxnSpPr>
                <a:stCxn id="245" idx="0"/>
              </p:cNvCxnSpPr>
              <p:nvPr/>
            </p:nvCxnSpPr>
            <p:spPr>
              <a:xfrm flipV="1">
                <a:off x="74323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tangle 246"/>
              <p:cNvSpPr/>
              <p:nvPr/>
            </p:nvSpPr>
            <p:spPr>
              <a:xfrm>
                <a:off x="67922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48" name="Straight Arrow Connector 247"/>
              <p:cNvCxnSpPr>
                <a:stCxn id="247" idx="0"/>
              </p:cNvCxnSpPr>
              <p:nvPr/>
            </p:nvCxnSpPr>
            <p:spPr>
              <a:xfrm flipV="1">
                <a:off x="69751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/>
              <p:cNvSpPr/>
              <p:nvPr/>
            </p:nvSpPr>
            <p:spPr>
              <a:xfrm>
                <a:off x="6335077" y="2364004"/>
                <a:ext cx="365760" cy="68399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52" name="Straight Arrow Connector 251"/>
              <p:cNvCxnSpPr>
                <a:stCxn id="249" idx="0"/>
              </p:cNvCxnSpPr>
              <p:nvPr/>
            </p:nvCxnSpPr>
            <p:spPr>
              <a:xfrm flipV="1">
                <a:off x="6517957" y="1524000"/>
                <a:ext cx="0" cy="840004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/>
              <p:nvPr/>
            </p:nvSpPr>
            <p:spPr>
              <a:xfrm>
                <a:off x="77114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72542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7970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6339840" y="1600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7114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2542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67970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6339840" y="1981200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7" name="Rounded Rectangle 266"/>
              <p:cNvSpPr/>
              <p:nvPr/>
            </p:nvSpPr>
            <p:spPr>
              <a:xfrm>
                <a:off x="5867400" y="914400"/>
                <a:ext cx="2590800" cy="609600"/>
              </a:xfrm>
              <a:prstGeom prst="roundRect">
                <a:avLst>
                  <a:gd name="adj" fmla="val 12383"/>
                </a:avLst>
              </a:prstGeom>
              <a:noFill/>
              <a:ln w="38100" cap="rnd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Short </a:t>
                </a:r>
                <a:r>
                  <a:rPr lang="en-US" sz="3200" b="1" err="1" smtClean="0">
                    <a:solidFill>
                      <a:prstClr val="black"/>
                    </a:solidFill>
                    <a:latin typeface="Calibri"/>
                    <a:cs typeface="Calibri"/>
                  </a:rPr>
                  <a:t>Bitline</a:t>
                </a:r>
                <a:endParaRPr lang="en-US" sz="3200" b="1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83" name="Content Placeholder 2"/>
            <p:cNvSpPr txBox="1">
              <a:spLocks/>
            </p:cNvSpPr>
            <p:nvPr/>
          </p:nvSpPr>
          <p:spPr>
            <a:xfrm>
              <a:off x="5867400" y="212090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008000"/>
                  </a:solidFill>
                  <a:latin typeface="Calibri"/>
                </a:rPr>
                <a:t>Low Latency </a:t>
              </a: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5867400" y="762000"/>
              <a:ext cx="2590800" cy="609600"/>
            </a:xfrm>
            <a:prstGeom prst="roundRect">
              <a:avLst>
                <a:gd name="adj" fmla="val 12383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Short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sp>
          <p:nvSpPr>
            <p:cNvPr id="201" name="Content Placeholder 2"/>
            <p:cNvSpPr txBox="1">
              <a:spLocks/>
            </p:cNvSpPr>
            <p:nvPr/>
          </p:nvSpPr>
          <p:spPr>
            <a:xfrm>
              <a:off x="5867400" y="1450340"/>
              <a:ext cx="2590800" cy="548640"/>
            </a:xfrm>
            <a:prstGeom prst="rect">
              <a:avLst/>
            </a:prstGeom>
            <a:solidFill>
              <a:srgbClr val="FFFF66"/>
            </a:solidFill>
            <a:ln w="635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sz="3200" b="1" i="1" dirty="0" smtClean="0">
                  <a:solidFill>
                    <a:srgbClr val="FF0000"/>
                  </a:solidFill>
                  <a:latin typeface="Calibri"/>
                </a:rPr>
                <a:t>Large Area</a:t>
              </a:r>
              <a:r>
                <a:rPr lang="en-US" sz="3200" b="1" i="1" dirty="0" smtClean="0">
                  <a:solidFill>
                    <a:srgbClr val="0000FF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V="1"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>
              <a:off x="5746750" y="1450340"/>
              <a:ext cx="2863850" cy="54864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ounded Rectangle 215"/>
          <p:cNvSpPr/>
          <p:nvPr/>
        </p:nvSpPr>
        <p:spPr>
          <a:xfrm>
            <a:off x="2473643" y="914400"/>
            <a:ext cx="4003357" cy="607060"/>
          </a:xfrm>
          <a:prstGeom prst="roundRect">
            <a:avLst>
              <a:gd name="adj" fmla="val 12383"/>
            </a:avLst>
          </a:prstGeom>
          <a:solidFill>
            <a:schemeClr val="tx1"/>
          </a:solidFill>
          <a:ln w="38100" cap="rnd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alibri"/>
                <a:cs typeface="Calibri"/>
              </a:rPr>
              <a:t>Tiered-Latency DRAM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10200" y="4908550"/>
            <a:ext cx="2819400" cy="835660"/>
            <a:chOff x="5410200" y="4756150"/>
            <a:chExt cx="2819400" cy="835660"/>
          </a:xfrm>
        </p:grpSpPr>
        <p:sp>
          <p:nvSpPr>
            <p:cNvPr id="217" name="Rounded Rectangle 216"/>
            <p:cNvSpPr/>
            <p:nvPr/>
          </p:nvSpPr>
          <p:spPr>
            <a:xfrm>
              <a:off x="5638800" y="4861560"/>
              <a:ext cx="2590800" cy="612648"/>
            </a:xfrm>
            <a:prstGeom prst="roundRect">
              <a:avLst>
                <a:gd name="adj" fmla="val 30371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Low Latency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8" name="Straight Arrow Connector 217"/>
            <p:cNvCxnSpPr/>
            <p:nvPr/>
          </p:nvCxnSpPr>
          <p:spPr>
            <a:xfrm>
              <a:off x="5410200" y="4756150"/>
              <a:ext cx="114723" cy="10541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5410200" y="5474208"/>
              <a:ext cx="114723" cy="11760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>
              <a:off x="5524923" y="4861560"/>
              <a:ext cx="0" cy="61264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3581400" y="4953000"/>
            <a:ext cx="1742123" cy="1447800"/>
            <a:chOff x="6487477" y="3962400"/>
            <a:chExt cx="1742123" cy="1447800"/>
          </a:xfrm>
        </p:grpSpPr>
        <p:sp>
          <p:nvSpPr>
            <p:cNvPr id="226" name="Rectangle 225"/>
            <p:cNvSpPr/>
            <p:nvPr/>
          </p:nvSpPr>
          <p:spPr>
            <a:xfrm>
              <a:off x="78590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74018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9446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487477" y="4726204"/>
              <a:ext cx="365760" cy="68399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8638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74066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69494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6492240" y="3962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78638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4066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9494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6492240" y="4343400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8200" y="3016425"/>
            <a:ext cx="2628598" cy="2683335"/>
            <a:chOff x="838200" y="2864025"/>
            <a:chExt cx="2628598" cy="2683335"/>
          </a:xfrm>
        </p:grpSpPr>
        <p:sp>
          <p:nvSpPr>
            <p:cNvPr id="270" name="Rounded Rectangle 269"/>
            <p:cNvSpPr/>
            <p:nvPr/>
          </p:nvSpPr>
          <p:spPr>
            <a:xfrm>
              <a:off x="838200" y="3384550"/>
              <a:ext cx="2399877" cy="1416050"/>
            </a:xfrm>
            <a:prstGeom prst="roundRect">
              <a:avLst>
                <a:gd name="adj" fmla="val 18840"/>
              </a:avLst>
            </a:prstGeom>
            <a:solidFill>
              <a:schemeClr val="tx1"/>
            </a:solidFill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82296"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Calibri"/>
                  <a:cs typeface="Calibri"/>
                </a:rPr>
                <a:t>Small area using long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Calibri"/>
                  <a:cs typeface="Calibri"/>
                </a:rPr>
                <a:t>bitline</a:t>
              </a:r>
              <a:endParaRPr lang="en-US" sz="3200" b="1" dirty="0">
                <a:solidFill>
                  <a:srgbClr val="FFFF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71" name="Straight Arrow Connector 270"/>
            <p:cNvCxnSpPr/>
            <p:nvPr/>
          </p:nvCxnSpPr>
          <p:spPr>
            <a:xfrm flipH="1">
              <a:off x="3352800" y="2864025"/>
              <a:ext cx="113998" cy="10777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flipH="1" flipV="1">
              <a:off x="3352800" y="5474208"/>
              <a:ext cx="113998" cy="7315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>
              <a:off x="3352800" y="2971800"/>
              <a:ext cx="0" cy="250240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16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Straight Arrow Connector 264"/>
          <p:cNvCxnSpPr/>
          <p:nvPr/>
        </p:nvCxnSpPr>
        <p:spPr>
          <a:xfrm flipV="1">
            <a:off x="38716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 flipV="1">
            <a:off x="34144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 flipV="1">
            <a:off x="29572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V="1">
            <a:off x="25000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 flipV="1">
            <a:off x="20428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1585686" y="24384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Tiered-Latency DRAM</a:t>
            </a:r>
            <a:endParaRPr lang="en-US"/>
          </a:p>
        </p:txBody>
      </p:sp>
      <p:cxnSp>
        <p:nvCxnSpPr>
          <p:cNvPr id="199" name="Straight Arrow Connector 198"/>
          <p:cNvCxnSpPr>
            <a:endCxn id="201" idx="3"/>
          </p:cNvCxnSpPr>
          <p:nvPr/>
        </p:nvCxnSpPr>
        <p:spPr>
          <a:xfrm flipH="1">
            <a:off x="1280160" y="2775484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36908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914400" y="259260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>
            <a:stCxn id="200" idx="0"/>
          </p:cNvCxnSpPr>
          <p:nvPr/>
        </p:nvCxnSpPr>
        <p:spPr>
          <a:xfrm flipV="1">
            <a:off x="38737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36956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2336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5" name="Straight Arrow Connector 204"/>
          <p:cNvCxnSpPr>
            <a:stCxn id="204" idx="0"/>
          </p:cNvCxnSpPr>
          <p:nvPr/>
        </p:nvCxnSpPr>
        <p:spPr>
          <a:xfrm flipV="1">
            <a:off x="34165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32384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7764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8" name="Straight Arrow Connector 207"/>
          <p:cNvCxnSpPr>
            <a:stCxn id="207" idx="0"/>
          </p:cNvCxnSpPr>
          <p:nvPr/>
        </p:nvCxnSpPr>
        <p:spPr>
          <a:xfrm flipV="1">
            <a:off x="29593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27812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3192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1" name="Straight Arrow Connector 210"/>
          <p:cNvCxnSpPr>
            <a:stCxn id="210" idx="0"/>
          </p:cNvCxnSpPr>
          <p:nvPr/>
        </p:nvCxnSpPr>
        <p:spPr>
          <a:xfrm flipV="1">
            <a:off x="25021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>
          <a:xfrm>
            <a:off x="23240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8620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4" name="Straight Arrow Connector 213"/>
          <p:cNvCxnSpPr>
            <a:stCxn id="213" idx="0"/>
          </p:cNvCxnSpPr>
          <p:nvPr/>
        </p:nvCxnSpPr>
        <p:spPr>
          <a:xfrm flipV="1">
            <a:off x="20449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/>
          <p:cNvSpPr/>
          <p:nvPr/>
        </p:nvSpPr>
        <p:spPr>
          <a:xfrm>
            <a:off x="18668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140485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7" name="Straight Arrow Connector 216"/>
          <p:cNvCxnSpPr>
            <a:stCxn id="216" idx="0"/>
          </p:cNvCxnSpPr>
          <p:nvPr/>
        </p:nvCxnSpPr>
        <p:spPr>
          <a:xfrm flipV="1">
            <a:off x="158773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Oval 217"/>
          <p:cNvSpPr/>
          <p:nvPr/>
        </p:nvSpPr>
        <p:spPr>
          <a:xfrm>
            <a:off x="1409616" y="25965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9" name="Straight Arrow Connector 218"/>
          <p:cNvCxnSpPr>
            <a:endCxn id="220" idx="3"/>
          </p:cNvCxnSpPr>
          <p:nvPr/>
        </p:nvCxnSpPr>
        <p:spPr>
          <a:xfrm flipH="1">
            <a:off x="1280160" y="32422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 219"/>
          <p:cNvSpPr/>
          <p:nvPr/>
        </p:nvSpPr>
        <p:spPr>
          <a:xfrm>
            <a:off x="914400" y="30593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6956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2384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7812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240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18668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1409616" y="30632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7" name="Straight Arrow Connector 226"/>
          <p:cNvCxnSpPr>
            <a:endCxn id="228" idx="3"/>
          </p:cNvCxnSpPr>
          <p:nvPr/>
        </p:nvCxnSpPr>
        <p:spPr>
          <a:xfrm flipH="1">
            <a:off x="1280160" y="36994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914400" y="35165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6956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32384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7812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240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8668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1409616" y="35204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5" name="Straight Arrow Connector 234"/>
          <p:cNvCxnSpPr>
            <a:endCxn id="236" idx="3"/>
          </p:cNvCxnSpPr>
          <p:nvPr/>
        </p:nvCxnSpPr>
        <p:spPr>
          <a:xfrm flipH="1">
            <a:off x="1280160" y="41566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914400" y="39737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6956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32384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7812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240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18668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409616" y="3977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3" name="Straight Arrow Connector 242"/>
          <p:cNvCxnSpPr>
            <a:endCxn id="244" idx="3"/>
          </p:cNvCxnSpPr>
          <p:nvPr/>
        </p:nvCxnSpPr>
        <p:spPr>
          <a:xfrm flipH="1">
            <a:off x="1280160" y="49948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914400" y="48119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6956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32384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7812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240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8668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140961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1" name="Straight Arrow Connector 250"/>
          <p:cNvCxnSpPr>
            <a:endCxn id="252" idx="3"/>
          </p:cNvCxnSpPr>
          <p:nvPr/>
        </p:nvCxnSpPr>
        <p:spPr>
          <a:xfrm flipH="1">
            <a:off x="1280160" y="54520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914400" y="52691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6956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2384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7812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240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18668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40961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4406366" y="48768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4330168" y="47951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V="1">
            <a:off x="4330168" y="55607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V="1">
            <a:off x="1579796" y="4421404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2043571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V="1">
            <a:off x="25023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29595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V="1">
            <a:off x="34167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V="1">
            <a:off x="387395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/>
          <p:nvPr/>
        </p:nvSpPr>
        <p:spPr>
          <a:xfrm>
            <a:off x="4419600" y="5029198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3200" b="1" i="1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312" name="Straight Arrow Connector 311"/>
          <p:cNvCxnSpPr/>
          <p:nvPr/>
        </p:nvCxnSpPr>
        <p:spPr>
          <a:xfrm>
            <a:off x="4419598" y="2667000"/>
            <a:ext cx="0" cy="15928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H="1" flipV="1">
            <a:off x="4343400" y="2585363"/>
            <a:ext cx="76198" cy="8163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V="1">
            <a:off x="4343400" y="4259892"/>
            <a:ext cx="76198" cy="8350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4432832" y="3276600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3200" b="1" i="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419600" y="4343399"/>
            <a:ext cx="4114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365760" y="9144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Divide a </a:t>
            </a:r>
            <a:r>
              <a:rPr lang="en-US" sz="3200" dirty="0" err="1" smtClean="0"/>
              <a:t>bitline</a:t>
            </a:r>
            <a:r>
              <a:rPr lang="en-US" sz="3200" dirty="0" smtClean="0"/>
              <a:t> into two segments with an </a:t>
            </a:r>
            <a:r>
              <a:rPr lang="en-US" sz="3200" b="1" dirty="0" smtClean="0"/>
              <a:t>isolation transistor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419599" y="5714998"/>
            <a:ext cx="357337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99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315" grpId="0"/>
      <p:bldP spid="3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8050" y="2438400"/>
            <a:ext cx="6254750" cy="1983004"/>
            <a:chOff x="908050" y="2438400"/>
            <a:chExt cx="6254750" cy="1983004"/>
          </a:xfrm>
        </p:grpSpPr>
        <p:cxnSp>
          <p:nvCxnSpPr>
            <p:cNvPr id="265" name="Straight Arrow Connector 264"/>
            <p:cNvCxnSpPr/>
            <p:nvPr/>
          </p:nvCxnSpPr>
          <p:spPr>
            <a:xfrm flipV="1">
              <a:off x="38653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34081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29509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V="1">
              <a:off x="24937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20365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579336" y="2438400"/>
              <a:ext cx="0" cy="1983004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endCxn id="201" idx="3"/>
            </p:cNvCxnSpPr>
            <p:nvPr/>
          </p:nvCxnSpPr>
          <p:spPr>
            <a:xfrm flipH="1">
              <a:off x="1273810" y="2775484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Rectangle 200"/>
            <p:cNvSpPr/>
            <p:nvPr/>
          </p:nvSpPr>
          <p:spPr>
            <a:xfrm>
              <a:off x="908050" y="2592604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36892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32320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7748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23176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18604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1403266" y="2596514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9" name="Straight Arrow Connector 218"/>
            <p:cNvCxnSpPr>
              <a:endCxn id="220" idx="3"/>
            </p:cNvCxnSpPr>
            <p:nvPr/>
          </p:nvCxnSpPr>
          <p:spPr>
            <a:xfrm flipH="1">
              <a:off x="1273810" y="32422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Rectangle 219"/>
            <p:cNvSpPr/>
            <p:nvPr/>
          </p:nvSpPr>
          <p:spPr>
            <a:xfrm>
              <a:off x="908050" y="30593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36892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32320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7748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23176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18604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1403266" y="3063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7" name="Straight Arrow Connector 226"/>
            <p:cNvCxnSpPr>
              <a:endCxn id="228" idx="3"/>
            </p:cNvCxnSpPr>
            <p:nvPr/>
          </p:nvCxnSpPr>
          <p:spPr>
            <a:xfrm flipH="1">
              <a:off x="1273810" y="36994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/>
            <p:cNvSpPr/>
            <p:nvPr/>
          </p:nvSpPr>
          <p:spPr>
            <a:xfrm>
              <a:off x="908050" y="35165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36892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32320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27748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23176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18604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1403266" y="3520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5" name="Straight Arrow Connector 234"/>
            <p:cNvCxnSpPr>
              <a:endCxn id="236" idx="3"/>
            </p:cNvCxnSpPr>
            <p:nvPr/>
          </p:nvCxnSpPr>
          <p:spPr>
            <a:xfrm flipH="1">
              <a:off x="1273810" y="41566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ctangle 235"/>
            <p:cNvSpPr/>
            <p:nvPr/>
          </p:nvSpPr>
          <p:spPr>
            <a:xfrm>
              <a:off x="908050" y="39737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36892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32320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27748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23176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18604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1403266" y="3977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4413248" y="2667000"/>
              <a:ext cx="0" cy="1592892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 flipH="1" flipV="1">
              <a:off x="4337050" y="2585363"/>
              <a:ext cx="76198" cy="81637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/>
            <p:nvPr/>
          </p:nvCxnSpPr>
          <p:spPr>
            <a:xfrm flipV="1">
              <a:off x="4337050" y="4259892"/>
              <a:ext cx="76198" cy="83508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tangle 314"/>
            <p:cNvSpPr/>
            <p:nvPr/>
          </p:nvSpPr>
          <p:spPr>
            <a:xfrm>
              <a:off x="4426482" y="3276600"/>
              <a:ext cx="2736318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prstClr val="white">
                      <a:lumMod val="75000"/>
                    </a:prstClr>
                  </a:solidFill>
                  <a:latin typeface="Calibri"/>
                </a:rPr>
                <a:t>Far Segment</a:t>
              </a:r>
              <a:endParaRPr lang="en-US" sz="3200" b="1" i="1">
                <a:solidFill>
                  <a:prstClr val="white">
                    <a:lumMod val="75000"/>
                  </a:prstClr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08050" y="2438400"/>
            <a:ext cx="6407150" cy="1983004"/>
            <a:chOff x="914400" y="2590800"/>
            <a:chExt cx="6407150" cy="1983004"/>
          </a:xfrm>
        </p:grpSpPr>
        <p:cxnSp>
          <p:nvCxnSpPr>
            <p:cNvPr id="86" name="Straight Arrow Connector 85"/>
            <p:cNvCxnSpPr/>
            <p:nvPr/>
          </p:nvCxnSpPr>
          <p:spPr>
            <a:xfrm flipV="1">
              <a:off x="3871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34144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9572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25000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20428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585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93" idx="3"/>
            </p:cNvCxnSpPr>
            <p:nvPr/>
          </p:nvCxnSpPr>
          <p:spPr>
            <a:xfrm flipH="1">
              <a:off x="1280160" y="292788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914400" y="2745004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695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2384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812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3240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8668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1409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0" name="Straight Arrow Connector 99"/>
            <p:cNvCxnSpPr>
              <a:endCxn id="101" idx="3"/>
            </p:cNvCxnSpPr>
            <p:nvPr/>
          </p:nvCxnSpPr>
          <p:spPr>
            <a:xfrm flipH="1">
              <a:off x="1280160" y="33946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914400" y="3211730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36956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2384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27812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3240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8668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1409616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8" name="Straight Arrow Connector 107"/>
            <p:cNvCxnSpPr>
              <a:endCxn id="109" idx="3"/>
            </p:cNvCxnSpPr>
            <p:nvPr/>
          </p:nvCxnSpPr>
          <p:spPr>
            <a:xfrm flipH="1">
              <a:off x="1280160" y="38518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914400" y="3668930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6956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2384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27812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23240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8668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409616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6" name="Straight Arrow Connector 115"/>
            <p:cNvCxnSpPr>
              <a:endCxn id="117" idx="3"/>
            </p:cNvCxnSpPr>
            <p:nvPr/>
          </p:nvCxnSpPr>
          <p:spPr>
            <a:xfrm flipH="1">
              <a:off x="1280160" y="43090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914400" y="4126130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6956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32384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27812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23240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8668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409616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4419598" y="2819400"/>
              <a:ext cx="0" cy="159289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H="1" flipV="1">
              <a:off x="4343400" y="273776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4343400" y="4412292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4432832" y="3429000"/>
              <a:ext cx="2888718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FF0000"/>
                  </a:solidFill>
                  <a:latin typeface="Calibri"/>
                </a:rPr>
                <a:t>Far Segment</a:t>
              </a:r>
              <a:endParaRPr lang="en-US" sz="3200" b="1" i="1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Near Segment Access</a:t>
            </a:r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36845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>
            <a:stCxn id="200" idx="0"/>
          </p:cNvCxnSpPr>
          <p:nvPr/>
        </p:nvCxnSpPr>
        <p:spPr>
          <a:xfrm flipV="1">
            <a:off x="38673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32273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5" name="Straight Arrow Connector 204"/>
          <p:cNvCxnSpPr>
            <a:stCxn id="204" idx="0"/>
          </p:cNvCxnSpPr>
          <p:nvPr/>
        </p:nvCxnSpPr>
        <p:spPr>
          <a:xfrm flipV="1">
            <a:off x="34101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Rectangle 206"/>
          <p:cNvSpPr/>
          <p:nvPr/>
        </p:nvSpPr>
        <p:spPr>
          <a:xfrm>
            <a:off x="27701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8" name="Straight Arrow Connector 207"/>
          <p:cNvCxnSpPr>
            <a:stCxn id="207" idx="0"/>
          </p:cNvCxnSpPr>
          <p:nvPr/>
        </p:nvCxnSpPr>
        <p:spPr>
          <a:xfrm flipV="1">
            <a:off x="29529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23129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1" name="Straight Arrow Connector 210"/>
          <p:cNvCxnSpPr>
            <a:stCxn id="210" idx="0"/>
          </p:cNvCxnSpPr>
          <p:nvPr/>
        </p:nvCxnSpPr>
        <p:spPr>
          <a:xfrm flipV="1">
            <a:off x="24957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18557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4" name="Straight Arrow Connector 213"/>
          <p:cNvCxnSpPr>
            <a:stCxn id="213" idx="0"/>
          </p:cNvCxnSpPr>
          <p:nvPr/>
        </p:nvCxnSpPr>
        <p:spPr>
          <a:xfrm flipV="1">
            <a:off x="20385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215"/>
          <p:cNvSpPr/>
          <p:nvPr/>
        </p:nvSpPr>
        <p:spPr>
          <a:xfrm>
            <a:off x="1398503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7" name="Straight Arrow Connector 216"/>
          <p:cNvCxnSpPr>
            <a:stCxn id="216" idx="0"/>
          </p:cNvCxnSpPr>
          <p:nvPr/>
        </p:nvCxnSpPr>
        <p:spPr>
          <a:xfrm flipV="1">
            <a:off x="1581383" y="47244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44" idx="3"/>
          </p:cNvCxnSpPr>
          <p:nvPr/>
        </p:nvCxnSpPr>
        <p:spPr>
          <a:xfrm flipH="1">
            <a:off x="1273810" y="49948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908050" y="48119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6892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32320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7748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176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8604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1403266" y="48158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1" name="Straight Arrow Connector 250"/>
          <p:cNvCxnSpPr>
            <a:endCxn id="252" idx="3"/>
          </p:cNvCxnSpPr>
          <p:nvPr/>
        </p:nvCxnSpPr>
        <p:spPr>
          <a:xfrm flipH="1">
            <a:off x="1273810" y="54520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tangle 251"/>
          <p:cNvSpPr/>
          <p:nvPr/>
        </p:nvSpPr>
        <p:spPr>
          <a:xfrm>
            <a:off x="908050" y="52691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6892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32320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7748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176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18604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403266" y="5273040"/>
            <a:ext cx="365760" cy="3657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4400016" y="48768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4323818" y="47951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/>
          <p:nvPr/>
        </p:nvCxnSpPr>
        <p:spPr>
          <a:xfrm flipV="1">
            <a:off x="4323818" y="55607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V="1">
            <a:off x="1573446" y="4421404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2037221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V="1">
            <a:off x="24960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29532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V="1">
            <a:off x="34104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V="1">
            <a:off x="3867608" y="4419600"/>
            <a:ext cx="145590" cy="302996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/>
          <p:nvPr/>
        </p:nvSpPr>
        <p:spPr>
          <a:xfrm>
            <a:off x="4413250" y="5029198"/>
            <a:ext cx="366395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3200" b="1" i="1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419600" y="4343400"/>
            <a:ext cx="3733800" cy="45176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365760" y="9144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Turn </a:t>
            </a:r>
            <a:r>
              <a:rPr lang="en-US" sz="3200" b="1" i="1" dirty="0" smtClean="0">
                <a:solidFill>
                  <a:srgbClr val="FF0000"/>
                </a:solidFill>
              </a:rPr>
              <a:t>off</a:t>
            </a:r>
            <a:r>
              <a:rPr lang="en-US" sz="3200" b="1" dirty="0" smtClean="0"/>
              <a:t> the isolation transistor</a:t>
            </a:r>
            <a:endParaRPr lang="en-US" sz="3200" dirty="0" smtClean="0"/>
          </a:p>
        </p:txBody>
      </p:sp>
      <p:sp>
        <p:nvSpPr>
          <p:cNvPr id="129" name="Rectangle 128"/>
          <p:cNvSpPr/>
          <p:nvPr/>
        </p:nvSpPr>
        <p:spPr>
          <a:xfrm>
            <a:off x="4419600" y="4308230"/>
            <a:ext cx="4419600" cy="45176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 (</a:t>
            </a:r>
            <a:r>
              <a:rPr lang="en-US" sz="4000" b="1" i="1" smtClean="0">
                <a:solidFill>
                  <a:srgbClr val="FF0000"/>
                </a:solidFill>
                <a:latin typeface="Calibri"/>
              </a:rPr>
              <a:t>off</a:t>
            </a:r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)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419600" y="5714998"/>
            <a:ext cx="41910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679450" y="2817948"/>
            <a:ext cx="72453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Reduced 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bitline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capacitance</a:t>
            </a: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679450" y="3366588"/>
            <a:ext cx="72453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   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Low latency &amp;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ow power</a:t>
            </a: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>
          <a:xfrm>
            <a:off x="685800" y="2270760"/>
            <a:ext cx="72453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Reduced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itline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length</a:t>
            </a:r>
          </a:p>
        </p:txBody>
      </p:sp>
    </p:spTree>
    <p:extLst>
      <p:ext uri="{BB962C8B-B14F-4D97-AF65-F5344CB8AC3E}">
        <p14:creationId xmlns:p14="http://schemas.microsoft.com/office/powerpoint/2010/main" val="331233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3" grpId="0" animBg="1"/>
      <p:bldP spid="135" grpId="0" animBg="1"/>
      <p:bldP spid="13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1168" y="4724400"/>
            <a:ext cx="6795032" cy="992404"/>
            <a:chOff x="901168" y="4876800"/>
            <a:chExt cx="6795032" cy="992404"/>
          </a:xfrm>
        </p:grpSpPr>
        <p:cxnSp>
          <p:nvCxnSpPr>
            <p:cNvPr id="137" name="Straight Arrow Connector 136"/>
            <p:cNvCxnSpPr>
              <a:endCxn id="138" idx="3"/>
            </p:cNvCxnSpPr>
            <p:nvPr/>
          </p:nvCxnSpPr>
          <p:spPr>
            <a:xfrm flipH="1">
              <a:off x="1266928" y="51472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901168" y="49643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36823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2251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7679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3107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18535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1396384" y="49682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5" name="Straight Arrow Connector 144"/>
            <p:cNvCxnSpPr>
              <a:endCxn id="146" idx="3"/>
            </p:cNvCxnSpPr>
            <p:nvPr/>
          </p:nvCxnSpPr>
          <p:spPr>
            <a:xfrm flipH="1">
              <a:off x="1266928" y="56044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/>
            <p:cNvSpPr/>
            <p:nvPr/>
          </p:nvSpPr>
          <p:spPr>
            <a:xfrm>
              <a:off x="901168" y="54215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36823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32251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7679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3107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18535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1396384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>
              <a:off x="4393134" y="5029200"/>
              <a:ext cx="0" cy="683929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H="1" flipV="1">
              <a:off x="4316936" y="4947563"/>
              <a:ext cx="76198" cy="81637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4316936" y="5713129"/>
              <a:ext cx="76198" cy="83508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4406368" y="5181598"/>
              <a:ext cx="3289832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prstClr val="white">
                      <a:lumMod val="75000"/>
                    </a:prstClr>
                  </a:solidFill>
                  <a:latin typeface="Calibri"/>
                </a:rPr>
                <a:t>Near Segment</a:t>
              </a:r>
              <a:endParaRPr lang="en-US" sz="3200" b="1" i="1">
                <a:solidFill>
                  <a:prstClr val="white">
                    <a:lumMod val="75000"/>
                  </a:prstClr>
                </a:solidFill>
                <a:latin typeface="Calibri"/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 flipV="1">
              <a:off x="38605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34033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V="1">
              <a:off x="29461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flipV="1">
              <a:off x="24889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20317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1574501" y="4876800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902017" y="4724400"/>
            <a:ext cx="6565582" cy="992404"/>
            <a:chOff x="4572000" y="6234964"/>
            <a:chExt cx="6565582" cy="992404"/>
          </a:xfrm>
        </p:grpSpPr>
        <p:cxnSp>
          <p:nvCxnSpPr>
            <p:cNvPr id="188" name="Straight Arrow Connector 187"/>
            <p:cNvCxnSpPr/>
            <p:nvPr/>
          </p:nvCxnSpPr>
          <p:spPr>
            <a:xfrm flipV="1">
              <a:off x="75313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70741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V="1">
              <a:off x="66169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V="1">
              <a:off x="61597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V="1">
              <a:off x="57025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V="1">
              <a:off x="5245333" y="6234964"/>
              <a:ext cx="0" cy="9924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endCxn id="101" idx="3"/>
            </p:cNvCxnSpPr>
            <p:nvPr/>
          </p:nvCxnSpPr>
          <p:spPr>
            <a:xfrm flipH="1">
              <a:off x="4937760" y="650537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4572000" y="6322494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73532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68960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64388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59816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55244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5067216" y="63264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0" name="Straight Arrow Connector 169"/>
            <p:cNvCxnSpPr>
              <a:endCxn id="171" idx="3"/>
            </p:cNvCxnSpPr>
            <p:nvPr/>
          </p:nvCxnSpPr>
          <p:spPr>
            <a:xfrm flipH="1">
              <a:off x="4937760" y="696257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4572000" y="6779694"/>
              <a:ext cx="365760" cy="3657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73532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960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4388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59816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55244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5067216" y="6783604"/>
              <a:ext cx="365760" cy="3657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>
              <a:off x="8063966" y="6387364"/>
              <a:ext cx="0" cy="683929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H="1" flipV="1">
              <a:off x="7987768" y="6305727"/>
              <a:ext cx="76198" cy="81637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V="1">
              <a:off x="7987768" y="7071293"/>
              <a:ext cx="76198" cy="8350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/>
            <p:cNvSpPr/>
            <p:nvPr/>
          </p:nvSpPr>
          <p:spPr>
            <a:xfrm>
              <a:off x="8077199" y="6539762"/>
              <a:ext cx="3060383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9BBB59">
                      <a:lumMod val="50000"/>
                    </a:srgbClr>
                  </a:solidFill>
                  <a:latin typeface="Calibri"/>
                </a:rPr>
                <a:t>Near Segment</a:t>
              </a:r>
              <a:endParaRPr lang="en-US" sz="3200" b="1" i="1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Far Segment Access</a:t>
            </a:r>
            <a:endParaRPr lang="en-US"/>
          </a:p>
        </p:txBody>
      </p:sp>
      <p:sp>
        <p:nvSpPr>
          <p:cNvPr id="320" name="Content Placeholder 2"/>
          <p:cNvSpPr>
            <a:spLocks noGrp="1"/>
          </p:cNvSpPr>
          <p:nvPr>
            <p:ph idx="1"/>
          </p:nvPr>
        </p:nvSpPr>
        <p:spPr>
          <a:xfrm>
            <a:off x="365760" y="914400"/>
            <a:ext cx="8610600" cy="1828800"/>
          </a:xfrm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Turn </a:t>
            </a:r>
            <a:r>
              <a:rPr lang="en-US" sz="3200" b="1" i="1" dirty="0" smtClean="0">
                <a:solidFill>
                  <a:srgbClr val="0000FF"/>
                </a:solidFill>
              </a:rPr>
              <a:t>on</a:t>
            </a:r>
            <a:r>
              <a:rPr lang="en-US" sz="3200" b="1" dirty="0" smtClean="0"/>
              <a:t> the isolation transistor</a:t>
            </a:r>
            <a:endParaRPr lang="en-US" sz="3200" dirty="0" smtClean="0"/>
          </a:p>
        </p:txBody>
      </p:sp>
      <p:sp>
        <p:nvSpPr>
          <p:cNvPr id="93" name="Rectangle 92"/>
          <p:cNvSpPr/>
          <p:nvPr/>
        </p:nvSpPr>
        <p:spPr>
          <a:xfrm>
            <a:off x="36776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204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7632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3060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8488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391621" y="57168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71327" y="4419600"/>
            <a:ext cx="2289399" cy="304800"/>
            <a:chOff x="1571327" y="4572000"/>
            <a:chExt cx="2289399" cy="304800"/>
          </a:xfrm>
        </p:grpSpPr>
        <p:cxnSp>
          <p:nvCxnSpPr>
            <p:cNvPr id="156" name="Straight Arrow Connector 155"/>
            <p:cNvCxnSpPr/>
            <p:nvPr/>
          </p:nvCxnSpPr>
          <p:spPr>
            <a:xfrm flipV="1">
              <a:off x="1571327" y="4572000"/>
              <a:ext cx="0" cy="304800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 flipV="1">
              <a:off x="2029654" y="4573804"/>
              <a:ext cx="685" cy="301192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H="1" flipV="1">
              <a:off x="2486854" y="4573804"/>
              <a:ext cx="2272" cy="301192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H="1" flipV="1">
              <a:off x="2944054" y="4573804"/>
              <a:ext cx="2272" cy="301192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H="1" flipV="1">
              <a:off x="3401254" y="4573804"/>
              <a:ext cx="2272" cy="301192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H="1" flipV="1">
              <a:off x="3860501" y="4572000"/>
              <a:ext cx="225" cy="302996"/>
            </a:xfrm>
            <a:prstGeom prst="straightConnector1">
              <a:avLst/>
            </a:prstGeom>
            <a:ln w="25400" cap="rnd">
              <a:solidFill>
                <a:srgbClr val="0000FF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01168" y="2438400"/>
            <a:ext cx="6337832" cy="1983004"/>
            <a:chOff x="901168" y="2590800"/>
            <a:chExt cx="6337832" cy="1983004"/>
          </a:xfrm>
        </p:grpSpPr>
        <p:cxnSp>
          <p:nvCxnSpPr>
            <p:cNvPr id="86" name="Straight Arrow Connector 85"/>
            <p:cNvCxnSpPr/>
            <p:nvPr/>
          </p:nvCxnSpPr>
          <p:spPr>
            <a:xfrm flipV="1">
              <a:off x="38584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34012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9440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24868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20296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572454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endCxn id="94" idx="3"/>
            </p:cNvCxnSpPr>
            <p:nvPr/>
          </p:nvCxnSpPr>
          <p:spPr>
            <a:xfrm flipH="1">
              <a:off x="1266928" y="292788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901168" y="2745004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6823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2251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7679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3107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8535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396384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2" name="Straight Arrow Connector 111"/>
            <p:cNvCxnSpPr>
              <a:endCxn id="113" idx="3"/>
            </p:cNvCxnSpPr>
            <p:nvPr/>
          </p:nvCxnSpPr>
          <p:spPr>
            <a:xfrm flipH="1">
              <a:off x="1266928" y="33946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901168" y="321173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6823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2251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7679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3107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8535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396384" y="32156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0" name="Straight Arrow Connector 119"/>
            <p:cNvCxnSpPr>
              <a:endCxn id="121" idx="3"/>
            </p:cNvCxnSpPr>
            <p:nvPr/>
          </p:nvCxnSpPr>
          <p:spPr>
            <a:xfrm flipH="1">
              <a:off x="1266928" y="38518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901168" y="366893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36823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32251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27679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23107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8535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396384" y="36728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8" name="Straight Arrow Connector 127"/>
            <p:cNvCxnSpPr>
              <a:endCxn id="129" idx="3"/>
            </p:cNvCxnSpPr>
            <p:nvPr/>
          </p:nvCxnSpPr>
          <p:spPr>
            <a:xfrm flipH="1">
              <a:off x="1266928" y="43090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901168" y="412613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36823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2251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27679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23107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18535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1396384" y="4130040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>
              <a:off x="4406366" y="2819400"/>
              <a:ext cx="0" cy="159289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H="1" flipV="1">
              <a:off x="4330168" y="273776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V="1">
              <a:off x="4330168" y="4412292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/>
            <p:cNvSpPr/>
            <p:nvPr/>
          </p:nvSpPr>
          <p:spPr>
            <a:xfrm>
              <a:off x="4419600" y="3429000"/>
              <a:ext cx="2819400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FF0000"/>
                  </a:solidFill>
                  <a:latin typeface="Calibri"/>
                </a:rPr>
                <a:t>Far Segment</a:t>
              </a:r>
              <a:endParaRPr lang="en-US" sz="3200" b="1" i="1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4419600" y="4343399"/>
            <a:ext cx="3733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1570270" y="4419600"/>
            <a:ext cx="2439752" cy="304800"/>
            <a:chOff x="1725846" y="4724400"/>
            <a:chExt cx="2439752" cy="304800"/>
          </a:xfrm>
        </p:grpSpPr>
        <p:cxnSp>
          <p:nvCxnSpPr>
            <p:cNvPr id="195" name="Straight Arrow Connector 194"/>
            <p:cNvCxnSpPr/>
            <p:nvPr/>
          </p:nvCxnSpPr>
          <p:spPr>
            <a:xfrm flipV="1">
              <a:off x="1725846" y="4726204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V="1">
              <a:off x="2189621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V="1">
              <a:off x="26484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31056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35628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4020008" y="4724400"/>
              <a:ext cx="145590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200"/>
          <p:cNvSpPr/>
          <p:nvPr/>
        </p:nvSpPr>
        <p:spPr>
          <a:xfrm>
            <a:off x="4419600" y="4306635"/>
            <a:ext cx="4556760" cy="45176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 (</a:t>
            </a:r>
            <a:r>
              <a:rPr lang="en-US" sz="4000" b="1" i="1" smtClean="0">
                <a:solidFill>
                  <a:srgbClr val="0000FF"/>
                </a:solidFill>
                <a:latin typeface="Calibri"/>
              </a:rPr>
              <a:t>on</a:t>
            </a:r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)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8125" y="4422775"/>
            <a:ext cx="2438400" cy="304800"/>
            <a:chOff x="1498600" y="4584700"/>
            <a:chExt cx="2438400" cy="304800"/>
          </a:xfrm>
        </p:grpSpPr>
        <p:grpSp>
          <p:nvGrpSpPr>
            <p:cNvPr id="202" name="Group 201"/>
            <p:cNvGrpSpPr/>
            <p:nvPr/>
          </p:nvGrpSpPr>
          <p:grpSpPr>
            <a:xfrm>
              <a:off x="1498600" y="4599941"/>
              <a:ext cx="152400" cy="289559"/>
              <a:chOff x="7460457" y="4892041"/>
              <a:chExt cx="152400" cy="289559"/>
            </a:xfrm>
          </p:grpSpPr>
          <p:cxnSp>
            <p:nvCxnSpPr>
              <p:cNvPr id="203" name="Straight Arrow Connector 20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>
              <a:off x="1955800" y="4584700"/>
              <a:ext cx="152400" cy="289559"/>
              <a:chOff x="7460457" y="4892041"/>
              <a:chExt cx="152400" cy="289559"/>
            </a:xfrm>
          </p:grpSpPr>
          <p:cxnSp>
            <p:nvCxnSpPr>
              <p:cNvPr id="213" name="Straight Arrow Connector 21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/>
            <p:cNvGrpSpPr/>
            <p:nvPr/>
          </p:nvGrpSpPr>
          <p:grpSpPr>
            <a:xfrm>
              <a:off x="2413000" y="4599941"/>
              <a:ext cx="152400" cy="289559"/>
              <a:chOff x="7460457" y="4892041"/>
              <a:chExt cx="152400" cy="289559"/>
            </a:xfrm>
          </p:grpSpPr>
          <p:cxnSp>
            <p:nvCxnSpPr>
              <p:cNvPr id="223" name="Straight Arrow Connector 22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/>
          </p:nvGrpSpPr>
          <p:grpSpPr>
            <a:xfrm>
              <a:off x="2870200" y="4584700"/>
              <a:ext cx="152400" cy="289559"/>
              <a:chOff x="7460457" y="4892041"/>
              <a:chExt cx="152400" cy="289559"/>
            </a:xfrm>
          </p:grpSpPr>
          <p:cxnSp>
            <p:nvCxnSpPr>
              <p:cNvPr id="233" name="Straight Arrow Connector 23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3327400" y="4599941"/>
              <a:ext cx="152400" cy="289559"/>
              <a:chOff x="7460457" y="4892041"/>
              <a:chExt cx="152400" cy="289559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3784600" y="4584700"/>
              <a:ext cx="152400" cy="289559"/>
              <a:chOff x="7460457" y="4892041"/>
              <a:chExt cx="152400" cy="289559"/>
            </a:xfrm>
          </p:grpSpPr>
          <p:cxnSp>
            <p:nvCxnSpPr>
              <p:cNvPr id="253" name="Straight Arrow Connector 252"/>
              <p:cNvCxnSpPr/>
              <p:nvPr/>
            </p:nvCxnSpPr>
            <p:spPr>
              <a:xfrm flipH="1" flipV="1">
                <a:off x="7529287" y="4892041"/>
                <a:ext cx="83570" cy="46369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/>
              <p:cNvCxnSpPr/>
              <p:nvPr/>
            </p:nvCxnSpPr>
            <p:spPr>
              <a:xfrm>
                <a:off x="7460457" y="4938410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54"/>
              <p:cNvCxnSpPr/>
              <p:nvPr/>
            </p:nvCxnSpPr>
            <p:spPr>
              <a:xfrm flipH="1" flipV="1">
                <a:off x="7460457" y="4938410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/>
              <p:cNvCxnSpPr/>
              <p:nvPr/>
            </p:nvCxnSpPr>
            <p:spPr>
              <a:xfrm>
                <a:off x="7460457" y="5001174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/>
              <p:cNvCxnSpPr/>
              <p:nvPr/>
            </p:nvCxnSpPr>
            <p:spPr>
              <a:xfrm flipH="1" flipV="1">
                <a:off x="7460457" y="5003282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>
                <a:off x="7460457" y="5068427"/>
                <a:ext cx="152400" cy="0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flipH="1" flipV="1">
                <a:off x="7460457" y="5067577"/>
                <a:ext cx="152400" cy="62764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>
                <a:off x="7460457" y="5130341"/>
                <a:ext cx="152400" cy="2381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flipH="1" flipV="1">
                <a:off x="7460457" y="5135103"/>
                <a:ext cx="70876" cy="46497"/>
              </a:xfrm>
              <a:prstGeom prst="straightConnector1">
                <a:avLst/>
              </a:prstGeom>
              <a:ln w="25400" cap="rnd">
                <a:solidFill>
                  <a:srgbClr val="0000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2" name="Rectangle 261"/>
          <p:cNvSpPr/>
          <p:nvPr/>
        </p:nvSpPr>
        <p:spPr>
          <a:xfrm>
            <a:off x="4419600" y="5714998"/>
            <a:ext cx="39624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Content Placeholder 2"/>
          <p:cNvSpPr txBox="1">
            <a:spLocks/>
          </p:cNvSpPr>
          <p:nvPr/>
        </p:nvSpPr>
        <p:spPr>
          <a:xfrm>
            <a:off x="679450" y="2302692"/>
            <a:ext cx="77025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Large 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bitline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capacitance</a:t>
            </a:r>
          </a:p>
        </p:txBody>
      </p:sp>
      <p:sp>
        <p:nvSpPr>
          <p:cNvPr id="264" name="Content Placeholder 2"/>
          <p:cNvSpPr txBox="1">
            <a:spLocks/>
          </p:cNvSpPr>
          <p:nvPr/>
        </p:nvSpPr>
        <p:spPr>
          <a:xfrm>
            <a:off x="679450" y="2842261"/>
            <a:ext cx="77025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Additional resistance of isolation transistor</a:t>
            </a:r>
          </a:p>
        </p:txBody>
      </p:sp>
      <p:sp>
        <p:nvSpPr>
          <p:cNvPr id="265" name="Content Placeholder 2"/>
          <p:cNvSpPr txBox="1">
            <a:spLocks/>
          </p:cNvSpPr>
          <p:nvPr/>
        </p:nvSpPr>
        <p:spPr>
          <a:xfrm>
            <a:off x="679450" y="1754052"/>
            <a:ext cx="770255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Long </a:t>
            </a:r>
            <a:r>
              <a:rPr lang="en-US" sz="3200" b="1" dirty="0" err="1" smtClean="0">
                <a:solidFill>
                  <a:prstClr val="black"/>
                </a:solidFill>
                <a:latin typeface="Calibri"/>
              </a:rPr>
              <a:t>bitline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length</a:t>
            </a:r>
          </a:p>
        </p:txBody>
      </p:sp>
      <p:sp>
        <p:nvSpPr>
          <p:cNvPr id="266" name="Content Placeholder 2"/>
          <p:cNvSpPr txBox="1">
            <a:spLocks/>
          </p:cNvSpPr>
          <p:nvPr/>
        </p:nvSpPr>
        <p:spPr>
          <a:xfrm>
            <a:off x="685800" y="3384732"/>
            <a:ext cx="7696200" cy="548640"/>
          </a:xfrm>
          <a:prstGeom prst="rect">
            <a:avLst/>
          </a:prstGeom>
          <a:solidFill>
            <a:srgbClr val="FFFF66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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High latency &amp; high power</a:t>
            </a:r>
          </a:p>
        </p:txBody>
      </p:sp>
    </p:spTree>
    <p:extLst>
      <p:ext uri="{BB962C8B-B14F-4D97-AF65-F5344CB8AC3E}">
        <p14:creationId xmlns:p14="http://schemas.microsoft.com/office/powerpoint/2010/main" val="359603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63" grpId="0" animBg="1"/>
      <p:bldP spid="264" grpId="0" animBg="1"/>
      <p:bldP spid="265" grpId="0" animBg="1"/>
      <p:bldP spid="26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Latency, Power, and Area Evaluation</a:t>
            </a:r>
            <a:endParaRPr lang="en-US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81000" y="838200"/>
            <a:ext cx="8305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Commodity DRAM: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512 cells/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itline</a:t>
            </a:r>
            <a:endParaRPr lang="en-US" b="1" i="1" dirty="0">
              <a:solidFill>
                <a:srgbClr val="1F497D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TL-DRAM: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512 cells/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itline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Near segment: 32 cells</a:t>
            </a: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Far segment: 480 cells</a:t>
            </a:r>
          </a:p>
          <a:p>
            <a:pPr marL="349250" indent="-349250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Latency Evaluation</a:t>
            </a: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SPICE simulation using circuit-level DRAM model</a:t>
            </a:r>
          </a:p>
          <a:p>
            <a:pPr marL="349250" indent="-349250"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Power and Area Evaluation</a:t>
            </a: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DRAM area/power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imulator from Rambus</a:t>
            </a:r>
          </a:p>
          <a:p>
            <a:pPr marL="749300" lvl="1" indent="-349250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DDR3 energy calculator from Micron</a:t>
            </a:r>
          </a:p>
          <a:p>
            <a:pPr marL="749300" lvl="1" indent="-349250"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749300" lvl="1" indent="-349250">
              <a:lnSpc>
                <a:spcPct val="90000"/>
              </a:lnSpc>
            </a:pPr>
            <a:endParaRPr lang="en-US" sz="4400" b="1" i="1" dirty="0">
              <a:solidFill>
                <a:srgbClr val="1F497D"/>
              </a:solidFill>
              <a:latin typeface="Calibri"/>
            </a:endParaRPr>
          </a:p>
          <a:p>
            <a:pPr marL="746125" lvl="1" indent="-346075">
              <a:lnSpc>
                <a:spcPct val="90000"/>
              </a:lnSpc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01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Review: More </a:t>
            </a:r>
            <a:r>
              <a:rPr lang="en-US" dirty="0">
                <a:latin typeface="Garamond" charset="0"/>
              </a:rPr>
              <a:t>on DRAM Operation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Kim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A Case for Exploiting Subarray-Level Parallelism (SALP) in DRAM</a:t>
            </a:r>
            <a:r>
              <a:rPr lang="en-US" altLang="ja-JP" dirty="0">
                <a:latin typeface="Tahoma" charset="0"/>
              </a:rPr>
              <a:t>,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ISCA 2012.</a:t>
            </a:r>
          </a:p>
          <a:p>
            <a:r>
              <a:rPr lang="en-US" dirty="0">
                <a:latin typeface="Tahoma" charset="0"/>
              </a:rPr>
              <a:t>Lee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altLang="ja-JP" dirty="0">
                <a:latin typeface="Tahoma" charset="0"/>
              </a:rPr>
              <a:t>,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 HPCA 2013.</a:t>
            </a:r>
            <a:endParaRPr lang="en-US" dirty="0">
              <a:latin typeface="Tahoma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8B3E27-5D4F-FA40-B496-EABCBE23577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53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96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371355"/>
              </p:ext>
            </p:extLst>
          </p:nvPr>
        </p:nvGraphicFramePr>
        <p:xfrm>
          <a:off x="4343400" y="1524000"/>
          <a:ext cx="4419600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359501"/>
              </p:ext>
            </p:extLst>
          </p:nvPr>
        </p:nvGraphicFramePr>
        <p:xfrm>
          <a:off x="0" y="1524000"/>
          <a:ext cx="4511039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Commodity DRAM </a:t>
            </a:r>
            <a:r>
              <a:rPr lang="en-US" dirty="0" smtClean="0"/>
              <a:t>vs. TL-DRAM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-571499" y="2689858"/>
            <a:ext cx="2225040" cy="4724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prstClr val="black"/>
                </a:solidFill>
                <a:latin typeface="Calibri"/>
              </a:rPr>
              <a:t>Latency</a:t>
            </a:r>
            <a:endParaRPr lang="en-US" sz="24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3702733" y="2635933"/>
            <a:ext cx="2438402" cy="67173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Power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89407" y="28575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alibri"/>
              </a:rPr>
              <a:t>–56%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917875" y="18516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</a:rPr>
              <a:t>+</a:t>
            </a:r>
            <a:r>
              <a:rPr lang="en-US" sz="2800" b="1" smtClean="0">
                <a:solidFill>
                  <a:srgbClr val="FF0000"/>
                </a:solidFill>
                <a:latin typeface="Calibri"/>
              </a:rPr>
              <a:t>23%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248400" y="2956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smtClean="0">
                <a:solidFill>
                  <a:srgbClr val="0000FF"/>
                </a:solidFill>
                <a:latin typeface="Calibri"/>
              </a:rPr>
              <a:t>–51%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162800" y="143256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2800" b="1" smtClean="0">
                <a:solidFill>
                  <a:srgbClr val="FF0000"/>
                </a:solidFill>
                <a:latin typeface="Calibri"/>
              </a:rPr>
              <a:t>+49%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81000" y="838200"/>
            <a:ext cx="4495800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Latency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600" dirty="0" err="1" smtClean="0">
                <a:solidFill>
                  <a:prstClr val="black"/>
                </a:solidFill>
                <a:latin typeface="Calibri"/>
              </a:rPr>
              <a:t>tRC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648200" y="838200"/>
            <a:ext cx="4114800" cy="102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Power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81000" y="5334000"/>
            <a:ext cx="8001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DRAM Area Overhead</a:t>
            </a:r>
          </a:p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~3%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: mainly due to the isolation transistors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98449" y="4038600"/>
            <a:ext cx="4040188" cy="1219200"/>
            <a:chOff x="298449" y="4038600"/>
            <a:chExt cx="4040188" cy="1219200"/>
          </a:xfrm>
        </p:grpSpPr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2116046" y="4572001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TL-DRAM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2438400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298449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Commodity DRAM</a:t>
              </a: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1970356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Near       Far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3381378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338637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48668" y="4089400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748668" y="4318002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586068" y="4038600"/>
            <a:ext cx="4040188" cy="1219199"/>
            <a:chOff x="4586068" y="4038600"/>
            <a:chExt cx="4040188" cy="1219199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726019" y="4038600"/>
              <a:ext cx="0" cy="9144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4586068" y="4267201"/>
              <a:ext cx="2209801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Commodity DRAM</a:t>
              </a: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6257975" y="4114800"/>
              <a:ext cx="2277792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Near       Far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7668997" y="4038601"/>
              <a:ext cx="0" cy="4571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8626256" y="4038602"/>
              <a:ext cx="0" cy="9143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036287" y="4094163"/>
              <a:ext cx="746757" cy="228601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036287" y="4322765"/>
              <a:ext cx="0" cy="634999"/>
            </a:xfrm>
            <a:prstGeom prst="straightConnector1">
              <a:avLst/>
            </a:prstGeom>
            <a:ln w="12700" cap="rnd">
              <a:solidFill>
                <a:schemeClr val="bg1">
                  <a:lumMod val="50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6400800" y="4572000"/>
              <a:ext cx="2057400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lnSpc>
                  <a:spcPct val="90000"/>
                </a:lnSpc>
                <a:buFont typeface="Arial" pitchFamily="34" charset="0"/>
                <a:buNone/>
              </a:pPr>
              <a:r>
                <a:rPr lang="en-US" b="1" smtClean="0">
                  <a:solidFill>
                    <a:prstClr val="black"/>
                  </a:solidFill>
                  <a:latin typeface="Calibri"/>
                </a:rPr>
                <a:t>TL-DRAM</a:t>
              </a: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879923" y="2188026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 (52.5ns)</a:t>
            </a:r>
          </a:p>
        </p:txBody>
      </p:sp>
    </p:spTree>
    <p:extLst>
      <p:ext uri="{BB962C8B-B14F-4D97-AF65-F5344CB8AC3E}">
        <p14:creationId xmlns:p14="http://schemas.microsoft.com/office/powerpoint/2010/main" val="296734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4" grpId="0">
        <p:bldAsOne/>
      </p:bldGraphic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Latency vs. Near Segment Length</a:t>
            </a:r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821660"/>
              </p:ext>
            </p:extLst>
          </p:nvPr>
        </p:nvGraphicFramePr>
        <p:xfrm>
          <a:off x="533400" y="8001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 rot="16200000">
            <a:off x="-919489" y="236219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Latency (ns)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48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Longer near segment length leads to </a:t>
            </a:r>
          </a:p>
          <a:p>
            <a:pPr algn="ctr"/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higher near segment latency  </a:t>
            </a:r>
            <a:endParaRPr lang="en-US" sz="32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23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Latency vs. Near Segment Length</a:t>
            </a:r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319108"/>
              </p:ext>
            </p:extLst>
          </p:nvPr>
        </p:nvGraphicFramePr>
        <p:xfrm>
          <a:off x="533400" y="8001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 rot="16200000">
            <a:off x="-919489" y="236219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Latency (ns)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48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Far segment </a:t>
            </a:r>
            <a:r>
              <a:rPr lang="en-US" sz="32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l</a:t>
            </a:r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atency is higher than </a:t>
            </a:r>
          </a:p>
          <a:p>
            <a:pPr algn="ctr"/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commodity DRAM latency</a:t>
            </a:r>
            <a:endParaRPr lang="en-US" sz="32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5029200"/>
            <a:ext cx="7239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Far Segment Length = 512 – Near Segment Length</a:t>
            </a:r>
          </a:p>
        </p:txBody>
      </p:sp>
    </p:spTree>
    <p:extLst>
      <p:ext uri="{BB962C8B-B14F-4D97-AF65-F5344CB8AC3E}">
        <p14:creationId xmlns:p14="http://schemas.microsoft.com/office/powerpoint/2010/main" val="168043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Trade-Off: Area (Die-Area) vs. Latency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596812"/>
              </p:ext>
            </p:extLst>
          </p:nvPr>
        </p:nvGraphicFramePr>
        <p:xfrm>
          <a:off x="9906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4290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prstClr val="black"/>
                </a:solidFill>
                <a:latin typeface="Calibri"/>
              </a:rPr>
              <a:t>64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solidFill>
                  <a:prstClr val="black"/>
                </a:solidFill>
                <a:latin typeface="Calibri"/>
              </a:rPr>
              <a:t>32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2743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128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3048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256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1700" y="30844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  512 cells/</a:t>
            </a:r>
            <a:r>
              <a:rPr lang="en-US" sz="2800" b="1" dirty="0" err="1" smtClean="0">
                <a:solidFill>
                  <a:prstClr val="black"/>
                </a:solidFill>
                <a:latin typeface="Calibri"/>
              </a:rPr>
              <a:t>bitline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 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-1250157" y="2621758"/>
            <a:ext cx="40386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Cheaper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1676400" y="5550693"/>
            <a:ext cx="6400801" cy="92868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Faster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79398" y="3606018"/>
            <a:ext cx="182880" cy="18288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4699" y="3657600"/>
            <a:ext cx="2628901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2800" b="1" i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28561" y="3606018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4002" y="3657600"/>
            <a:ext cx="2447598" cy="5583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60146" y="3533003"/>
            <a:ext cx="1530690" cy="1238005"/>
            <a:chOff x="1760146" y="3533003"/>
            <a:chExt cx="1530690" cy="1238005"/>
          </a:xfrm>
        </p:grpSpPr>
        <p:sp>
          <p:nvSpPr>
            <p:cNvPr id="26" name="Left Arrow 25"/>
            <p:cNvSpPr/>
            <p:nvPr/>
          </p:nvSpPr>
          <p:spPr>
            <a:xfrm rot="18889308">
              <a:off x="1894524" y="3398625"/>
              <a:ext cx="1238005" cy="1506761"/>
            </a:xfrm>
            <a:prstGeom prst="leftArrow">
              <a:avLst>
                <a:gd name="adj1" fmla="val 50000"/>
                <a:gd name="adj2" fmla="val 6158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8932207">
              <a:off x="1798404" y="3826557"/>
              <a:ext cx="1492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Calibri"/>
                </a:rPr>
                <a:t>GOAL</a:t>
              </a:r>
              <a:endParaRPr lang="en-US" sz="2800" b="1" dirty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98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Leveraging Tiered-Latency DRAM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dirty="0" smtClean="0"/>
              <a:t>TL-DRAM is a </a:t>
            </a:r>
            <a:r>
              <a:rPr lang="en-US" sz="3200" b="1" i="1" dirty="0" smtClean="0"/>
              <a:t>substrate</a:t>
            </a:r>
            <a:r>
              <a:rPr lang="en-US" sz="3200" dirty="0" smtClean="0"/>
              <a:t> that can be leveraged by the hardware and/or software</a:t>
            </a:r>
          </a:p>
          <a:p>
            <a:pPr>
              <a:lnSpc>
                <a:spcPct val="85000"/>
              </a:lnSpc>
            </a:pPr>
            <a:endParaRPr lang="en-US" sz="1800" dirty="0"/>
          </a:p>
          <a:p>
            <a:pPr>
              <a:lnSpc>
                <a:spcPct val="85000"/>
              </a:lnSpc>
            </a:pPr>
            <a:r>
              <a:rPr lang="en-US" sz="3200" dirty="0" smtClean="0"/>
              <a:t>Many potential uses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Use near segment as hardware-managed </a:t>
            </a:r>
            <a:r>
              <a:rPr lang="en-US" sz="2800" b="1" i="1" dirty="0" smtClean="0"/>
              <a:t>inclusive</a:t>
            </a:r>
            <a:r>
              <a:rPr lang="en-US" sz="2800" dirty="0" smtClean="0"/>
              <a:t> cache to far segment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Use near segment as hardware-managed </a:t>
            </a:r>
            <a:r>
              <a:rPr lang="en-US" sz="2800" b="1" i="1" dirty="0" smtClean="0"/>
              <a:t>exclusive</a:t>
            </a:r>
            <a:r>
              <a:rPr lang="en-US" sz="2800" dirty="0" smtClean="0"/>
              <a:t> cache to far segment</a:t>
            </a:r>
            <a:endParaRPr lang="en-US" sz="2800" dirty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Profile-based page mapping by operating system</a:t>
            </a:r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Simply replace DRAM with TL-DRAM </a:t>
            </a:r>
            <a:r>
              <a:rPr lang="en-US" sz="10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sz="2800" dirty="0" smtClean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endParaRPr lang="en-US" sz="2800" dirty="0" smtClean="0"/>
          </a:p>
          <a:p>
            <a:pPr marL="801688" lvl="1" indent="-344488">
              <a:lnSpc>
                <a:spcPct val="85000"/>
              </a:lnSpc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0" y="2743200"/>
            <a:ext cx="78486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7848600" cy="2057400"/>
          </a:xfrm>
          <a:prstGeom prst="roundRect">
            <a:avLst>
              <a:gd name="adj" fmla="val 76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93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 rot="10800000" flipV="1">
            <a:off x="2819401" y="12192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 rot="10800000" flipV="1">
            <a:off x="2971800" y="1371600"/>
            <a:ext cx="2438393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71802" y="1371600"/>
            <a:ext cx="2438395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i="1" err="1" smtClean="0">
                <a:solidFill>
                  <a:prstClr val="black"/>
                </a:solidFill>
                <a:latin typeface="Calibri"/>
              </a:rPr>
              <a:t>ubarray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Near Segment as Hardware-Managed Cache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819400" y="838200"/>
            <a:ext cx="2743201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TL-DRAM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 rot="10800000" flipV="1">
            <a:off x="2971792" y="3276600"/>
            <a:ext cx="2438404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191001" y="2819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971801" y="3276599"/>
            <a:ext cx="2438405" cy="5334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I/O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2209798"/>
            <a:ext cx="1447799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smtClean="0">
                <a:solidFill>
                  <a:prstClr val="black"/>
                </a:solidFill>
                <a:latin typeface="Calibri"/>
              </a:rPr>
              <a:t>ache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1" y="1447800"/>
            <a:ext cx="12192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"/>
              </a:rPr>
              <a:t>main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62600" y="1752600"/>
            <a:ext cx="190499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memory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839200" cy="17526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b="1" dirty="0" smtClean="0"/>
          </a:p>
          <a:p>
            <a:pPr>
              <a:lnSpc>
                <a:spcPct val="85000"/>
              </a:lnSpc>
            </a:pPr>
            <a:r>
              <a:rPr lang="en-US" b="1" dirty="0" smtClean="0"/>
              <a:t>Challenge 1: </a:t>
            </a:r>
            <a:r>
              <a:rPr lang="en-US" dirty="0"/>
              <a:t>How to </a:t>
            </a:r>
            <a:r>
              <a:rPr lang="en-US" dirty="0" smtClean="0"/>
              <a:t>efficiently migrate a row between segments?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b="1" dirty="0" smtClean="0"/>
              <a:t>Challenge 2: </a:t>
            </a:r>
            <a:r>
              <a:rPr lang="en-US" dirty="0"/>
              <a:t>How to </a:t>
            </a:r>
            <a:r>
              <a:rPr lang="en-US" dirty="0" smtClean="0"/>
              <a:t>efficiently manage the cache?</a:t>
            </a:r>
            <a:endParaRPr lang="en-US" dirty="0"/>
          </a:p>
          <a:p>
            <a:pPr marL="0" indent="0">
              <a:lnSpc>
                <a:spcPct val="85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71794" y="1371599"/>
            <a:ext cx="2438412" cy="1447801"/>
            <a:chOff x="2971794" y="1371599"/>
            <a:chExt cx="2438412" cy="1447801"/>
          </a:xfrm>
        </p:grpSpPr>
        <p:sp>
          <p:nvSpPr>
            <p:cNvPr id="61" name="Rectangle 60"/>
            <p:cNvSpPr/>
            <p:nvPr/>
          </p:nvSpPr>
          <p:spPr>
            <a:xfrm rot="10800000" flipV="1">
              <a:off x="2971794" y="1371599"/>
              <a:ext cx="2438393" cy="838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71801" y="1371600"/>
              <a:ext cx="2438395" cy="83819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far segment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V="1">
              <a:off x="2971798" y="2209800"/>
              <a:ext cx="2438393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1801" y="2158999"/>
              <a:ext cx="2438405" cy="304799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white"/>
                  </a:solidFill>
                  <a:latin typeface="Calibri"/>
                </a:rPr>
                <a:t>n</a:t>
              </a:r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ear segment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0800000" flipV="1">
              <a:off x="2971800" y="2514600"/>
              <a:ext cx="2438393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71803" y="2508250"/>
              <a:ext cx="2438385" cy="30479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sense amplifier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819400" y="4495800"/>
            <a:ext cx="2743201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1" y="3962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590800" y="4038600"/>
            <a:ext cx="1676400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hannel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4876800"/>
            <a:ext cx="83820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59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Inter-Segment Migration</a:t>
            </a:r>
            <a:endParaRPr lang="en-US" dirty="0"/>
          </a:p>
        </p:txBody>
      </p:sp>
      <p:cxnSp>
        <p:nvCxnSpPr>
          <p:cNvPr id="177" name="Straight Arrow Connector 176"/>
          <p:cNvCxnSpPr/>
          <p:nvPr/>
        </p:nvCxnSpPr>
        <p:spPr>
          <a:xfrm flipV="1">
            <a:off x="3871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V="1">
            <a:off x="34144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V="1">
            <a:off x="29572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V="1">
            <a:off x="25000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V="1">
            <a:off x="20428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1585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endCxn id="185" idx="3"/>
          </p:cNvCxnSpPr>
          <p:nvPr/>
        </p:nvCxnSpPr>
        <p:spPr>
          <a:xfrm flipH="1">
            <a:off x="1280160" y="2927884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6908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14400" y="274500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2" name="Straight Arrow Connector 191"/>
          <p:cNvCxnSpPr>
            <a:stCxn id="184" idx="0"/>
          </p:cNvCxnSpPr>
          <p:nvPr/>
        </p:nvCxnSpPr>
        <p:spPr>
          <a:xfrm flipV="1">
            <a:off x="38737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3695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2336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5" name="Straight Arrow Connector 194"/>
          <p:cNvCxnSpPr>
            <a:stCxn id="194" idx="0"/>
          </p:cNvCxnSpPr>
          <p:nvPr/>
        </p:nvCxnSpPr>
        <p:spPr>
          <a:xfrm flipV="1">
            <a:off x="34165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32384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7764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8" name="Straight Arrow Connector 197"/>
          <p:cNvCxnSpPr>
            <a:stCxn id="197" idx="0"/>
          </p:cNvCxnSpPr>
          <p:nvPr/>
        </p:nvCxnSpPr>
        <p:spPr>
          <a:xfrm flipV="1">
            <a:off x="29593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27812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3192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2" name="Straight Arrow Connector 201"/>
          <p:cNvCxnSpPr>
            <a:stCxn id="201" idx="0"/>
          </p:cNvCxnSpPr>
          <p:nvPr/>
        </p:nvCxnSpPr>
        <p:spPr>
          <a:xfrm flipV="1">
            <a:off x="25021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23240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8620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3" name="Straight Arrow Connector 212"/>
          <p:cNvCxnSpPr>
            <a:stCxn id="212" idx="0"/>
          </p:cNvCxnSpPr>
          <p:nvPr/>
        </p:nvCxnSpPr>
        <p:spPr>
          <a:xfrm flipV="1">
            <a:off x="20449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18668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14048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6" name="Straight Arrow Connector 215"/>
          <p:cNvCxnSpPr>
            <a:stCxn id="215" idx="0"/>
          </p:cNvCxnSpPr>
          <p:nvPr/>
        </p:nvCxnSpPr>
        <p:spPr>
          <a:xfrm flipV="1">
            <a:off x="15877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Oval 216"/>
          <p:cNvSpPr/>
          <p:nvPr/>
        </p:nvSpPr>
        <p:spPr>
          <a:xfrm>
            <a:off x="1409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8" name="Straight Arrow Connector 217"/>
          <p:cNvCxnSpPr>
            <a:endCxn id="219" idx="3"/>
          </p:cNvCxnSpPr>
          <p:nvPr/>
        </p:nvCxnSpPr>
        <p:spPr>
          <a:xfrm flipH="1">
            <a:off x="1280160" y="33946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914400" y="32117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36956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2384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7812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240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18668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14096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6" name="Straight Arrow Connector 225"/>
          <p:cNvCxnSpPr>
            <a:endCxn id="227" idx="3"/>
          </p:cNvCxnSpPr>
          <p:nvPr/>
        </p:nvCxnSpPr>
        <p:spPr>
          <a:xfrm flipH="1">
            <a:off x="1280160" y="38518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914400" y="36689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6956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2384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7812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240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18668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4096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4" name="Straight Arrow Connector 233"/>
          <p:cNvCxnSpPr>
            <a:endCxn id="235" idx="3"/>
          </p:cNvCxnSpPr>
          <p:nvPr/>
        </p:nvCxnSpPr>
        <p:spPr>
          <a:xfrm flipH="1">
            <a:off x="1280160" y="43090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914400" y="41261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36956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2384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7812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240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18668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14096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2" name="Straight Arrow Connector 241"/>
          <p:cNvCxnSpPr>
            <a:endCxn id="243" idx="3"/>
          </p:cNvCxnSpPr>
          <p:nvPr/>
        </p:nvCxnSpPr>
        <p:spPr>
          <a:xfrm flipH="1">
            <a:off x="1280160" y="51472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/>
          <p:cNvSpPr/>
          <p:nvPr/>
        </p:nvSpPr>
        <p:spPr>
          <a:xfrm>
            <a:off x="914400" y="49643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695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2384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7812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240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18668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409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0" name="Straight Arrow Connector 249"/>
          <p:cNvCxnSpPr>
            <a:endCxn id="251" idx="3"/>
          </p:cNvCxnSpPr>
          <p:nvPr/>
        </p:nvCxnSpPr>
        <p:spPr>
          <a:xfrm flipH="1">
            <a:off x="1280160" y="56044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ctangle 250"/>
          <p:cNvSpPr/>
          <p:nvPr/>
        </p:nvSpPr>
        <p:spPr>
          <a:xfrm>
            <a:off x="914400" y="54215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36956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2384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7812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240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18668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14096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8" name="Straight Arrow Connector 257"/>
          <p:cNvCxnSpPr/>
          <p:nvPr/>
        </p:nvCxnSpPr>
        <p:spPr>
          <a:xfrm>
            <a:off x="4406366" y="50292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 flipV="1">
            <a:off x="4330168" y="49475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flipV="1">
            <a:off x="4330168" y="57131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4419600" y="5181598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3200" b="1" i="1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268" name="Straight Arrow Connector 267"/>
          <p:cNvCxnSpPr/>
          <p:nvPr/>
        </p:nvCxnSpPr>
        <p:spPr>
          <a:xfrm>
            <a:off x="4419598" y="2819400"/>
            <a:ext cx="0" cy="15928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 flipH="1" flipV="1">
            <a:off x="4343400" y="2737763"/>
            <a:ext cx="76198" cy="8163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343400" y="4412292"/>
            <a:ext cx="76198" cy="8350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ctangle 270"/>
          <p:cNvSpPr/>
          <p:nvPr/>
        </p:nvSpPr>
        <p:spPr>
          <a:xfrm>
            <a:off x="4432832" y="3429000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3200" b="1" i="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4419600" y="4495799"/>
            <a:ext cx="4114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4419599" y="5867398"/>
            <a:ext cx="357337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1404853" y="5867400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36908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32336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27764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23192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18620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2590800"/>
            <a:ext cx="3309853" cy="3278329"/>
            <a:chOff x="914400" y="2590800"/>
            <a:chExt cx="3309853" cy="3278329"/>
          </a:xfrm>
        </p:grpSpPr>
        <p:cxnSp>
          <p:nvCxnSpPr>
            <p:cNvPr id="275" name="Straight Arrow Connector 274"/>
            <p:cNvCxnSpPr>
              <a:endCxn id="276" idx="3"/>
            </p:cNvCxnSpPr>
            <p:nvPr/>
          </p:nvCxnSpPr>
          <p:spPr>
            <a:xfrm flipH="1">
              <a:off x="1280160" y="33946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914400" y="32117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36956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32384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27812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23240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18668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1409616" y="32156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7" name="Straight Arrow Connector 306"/>
            <p:cNvCxnSpPr>
              <a:endCxn id="308" idx="3"/>
            </p:cNvCxnSpPr>
            <p:nvPr/>
          </p:nvCxnSpPr>
          <p:spPr>
            <a:xfrm flipH="1">
              <a:off x="1280160" y="38518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914400" y="36689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36956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32384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1" name="Oval 310"/>
            <p:cNvSpPr/>
            <p:nvPr/>
          </p:nvSpPr>
          <p:spPr>
            <a:xfrm>
              <a:off x="27812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23240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8668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1409616" y="36728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3" name="Straight Arrow Connector 322"/>
            <p:cNvCxnSpPr>
              <a:endCxn id="324" idx="3"/>
            </p:cNvCxnSpPr>
            <p:nvPr/>
          </p:nvCxnSpPr>
          <p:spPr>
            <a:xfrm flipH="1">
              <a:off x="1280160" y="43090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Rectangle 323"/>
            <p:cNvSpPr/>
            <p:nvPr/>
          </p:nvSpPr>
          <p:spPr>
            <a:xfrm>
              <a:off x="914400" y="41261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36956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32384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27812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23240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18668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1409616" y="41300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2" name="Straight Arrow Connector 331"/>
            <p:cNvCxnSpPr/>
            <p:nvPr/>
          </p:nvCxnSpPr>
          <p:spPr>
            <a:xfrm flipV="1">
              <a:off x="3871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V="1">
              <a:off x="34144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9572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5000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V="1">
              <a:off x="20428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1585686" y="2590800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endCxn id="340" idx="3"/>
            </p:cNvCxnSpPr>
            <p:nvPr/>
          </p:nvCxnSpPr>
          <p:spPr>
            <a:xfrm flipH="1">
              <a:off x="1280160" y="2927884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Rectangle 339"/>
            <p:cNvSpPr/>
            <p:nvPr/>
          </p:nvSpPr>
          <p:spPr>
            <a:xfrm>
              <a:off x="914400" y="2745004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3695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32384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27812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23240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18668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1409616" y="2748914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1" name="Straight Arrow Connector 350"/>
            <p:cNvCxnSpPr>
              <a:endCxn id="352" idx="3"/>
            </p:cNvCxnSpPr>
            <p:nvPr/>
          </p:nvCxnSpPr>
          <p:spPr>
            <a:xfrm flipH="1">
              <a:off x="1280160" y="5604410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Rectangle 351"/>
            <p:cNvSpPr/>
            <p:nvPr/>
          </p:nvSpPr>
          <p:spPr>
            <a:xfrm>
              <a:off x="914400" y="5421530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>
              <a:off x="36956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>
              <a:off x="32384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>
              <a:off x="27812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23240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18668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1409616" y="5425440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9" name="Straight Arrow Connector 358"/>
            <p:cNvCxnSpPr>
              <a:stCxn id="339" idx="0"/>
            </p:cNvCxnSpPr>
            <p:nvPr/>
          </p:nvCxnSpPr>
          <p:spPr>
            <a:xfrm flipV="1">
              <a:off x="3873733" y="4874996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>
              <a:stCxn id="342" idx="0"/>
            </p:cNvCxnSpPr>
            <p:nvPr/>
          </p:nvCxnSpPr>
          <p:spPr>
            <a:xfrm flipV="1">
              <a:off x="3416533" y="4874996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2959333" y="4876800"/>
              <a:ext cx="0" cy="97672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2497705" y="4876800"/>
              <a:ext cx="0" cy="97672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>
              <a:stCxn id="348" idx="0"/>
            </p:cNvCxnSpPr>
            <p:nvPr/>
          </p:nvCxnSpPr>
          <p:spPr>
            <a:xfrm flipV="1">
              <a:off x="2044933" y="4874996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1587733" y="4874996"/>
              <a:ext cx="0" cy="978529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>
              <a:endCxn id="366" idx="3"/>
            </p:cNvCxnSpPr>
            <p:nvPr/>
          </p:nvCxnSpPr>
          <p:spPr>
            <a:xfrm flipH="1">
              <a:off x="1280160" y="5147210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Rectangle 365"/>
            <p:cNvSpPr/>
            <p:nvPr/>
          </p:nvSpPr>
          <p:spPr>
            <a:xfrm>
              <a:off x="914400" y="4964330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36956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32384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27812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23240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18668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1409616" y="4968240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1580802" y="4572000"/>
            <a:ext cx="2294162" cy="304800"/>
            <a:chOff x="1725846" y="4724400"/>
            <a:chExt cx="2294162" cy="304800"/>
          </a:xfrm>
        </p:grpSpPr>
        <p:cxnSp>
          <p:nvCxnSpPr>
            <p:cNvPr id="374" name="Straight Arrow Connector 373"/>
            <p:cNvCxnSpPr/>
            <p:nvPr/>
          </p:nvCxnSpPr>
          <p:spPr>
            <a:xfrm flipV="1">
              <a:off x="1725846" y="4724400"/>
              <a:ext cx="6931" cy="30480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2187930" y="4724400"/>
              <a:ext cx="1691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2648408" y="4726204"/>
              <a:ext cx="0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H="1" flipV="1">
              <a:off x="31023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35595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H="1" flipV="1">
              <a:off x="40167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0" name="Rectangle 379"/>
          <p:cNvSpPr/>
          <p:nvPr/>
        </p:nvSpPr>
        <p:spPr>
          <a:xfrm>
            <a:off x="1402080" y="2745004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rgbClr val="FFFFFF"/>
                </a:solidFill>
                <a:latin typeface="Calibri"/>
              </a:rPr>
              <a:t>Source</a:t>
            </a:r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1399223" y="4961916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rgbClr val="FFFFFF"/>
                </a:solidFill>
                <a:latin typeface="Calibri"/>
              </a:rPr>
              <a:t>Destination</a:t>
            </a:r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0" name="Content Placeholder 2"/>
          <p:cNvSpPr>
            <a:spLocks noGrp="1"/>
          </p:cNvSpPr>
          <p:nvPr>
            <p:ph idx="1"/>
          </p:nvPr>
        </p:nvSpPr>
        <p:spPr>
          <a:xfrm>
            <a:off x="305834" y="762000"/>
            <a:ext cx="8838163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Goal: </a:t>
            </a:r>
            <a:r>
              <a:rPr lang="en-US" dirty="0" smtClean="0"/>
              <a:t>Migrate</a:t>
            </a:r>
            <a:r>
              <a:rPr lang="en-US" sz="2800" dirty="0" smtClean="0"/>
              <a:t> source row into destination row</a:t>
            </a:r>
          </a:p>
        </p:txBody>
      </p:sp>
      <p:sp>
        <p:nvSpPr>
          <p:cNvPr id="156" name="Content Placeholder 2"/>
          <p:cNvSpPr txBox="1">
            <a:spLocks/>
          </p:cNvSpPr>
          <p:nvPr/>
        </p:nvSpPr>
        <p:spPr>
          <a:xfrm>
            <a:off x="305834" y="1219200"/>
            <a:ext cx="8609566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Naïve way: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Memory controller reads the source row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byte by byte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and writes to destination row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byte by byte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943600" y="2057398"/>
            <a:ext cx="3796768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libri"/>
              </a:rPr>
              <a:t>→ High latency</a:t>
            </a:r>
            <a:endParaRPr lang="en-US" sz="3200" b="1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5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Inter-Segment Migration</a:t>
            </a:r>
            <a:endParaRPr lang="en-US" dirty="0"/>
          </a:p>
        </p:txBody>
      </p:sp>
      <p:sp>
        <p:nvSpPr>
          <p:cNvPr id="1134" name="Content Placeholder 2"/>
          <p:cNvSpPr>
            <a:spLocks noGrp="1"/>
          </p:cNvSpPr>
          <p:nvPr>
            <p:ph idx="1"/>
          </p:nvPr>
        </p:nvSpPr>
        <p:spPr>
          <a:xfrm>
            <a:off x="305835" y="762000"/>
            <a:ext cx="8533366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Our way: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Source and destination cells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 share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</a:rPr>
              <a:t>bitlines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Transfer data from source to destination across </a:t>
            </a:r>
            <a:r>
              <a:rPr lang="en-US" sz="2800" b="1" i="1" dirty="0" smtClean="0"/>
              <a:t>shared </a:t>
            </a:r>
            <a:r>
              <a:rPr lang="en-US" sz="2800" b="1" i="1" dirty="0" err="1" smtClean="0"/>
              <a:t>bitlines</a:t>
            </a:r>
            <a:r>
              <a:rPr lang="en-US" sz="2800" dirty="0" smtClean="0"/>
              <a:t> concurrently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3871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4144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29572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5000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20428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1585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oval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endCxn id="138" idx="3"/>
          </p:cNvCxnSpPr>
          <p:nvPr/>
        </p:nvCxnSpPr>
        <p:spPr>
          <a:xfrm flipH="1">
            <a:off x="1280160" y="2927884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36908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14400" y="274500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9" name="Straight Arrow Connector 138"/>
          <p:cNvCxnSpPr>
            <a:stCxn id="137" idx="0"/>
          </p:cNvCxnSpPr>
          <p:nvPr/>
        </p:nvCxnSpPr>
        <p:spPr>
          <a:xfrm flipV="1">
            <a:off x="38737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3695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2336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4" name="Straight Arrow Connector 153"/>
          <p:cNvCxnSpPr>
            <a:stCxn id="153" idx="0"/>
          </p:cNvCxnSpPr>
          <p:nvPr/>
        </p:nvCxnSpPr>
        <p:spPr>
          <a:xfrm flipV="1">
            <a:off x="34165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2384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7764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7" name="Straight Arrow Connector 156"/>
          <p:cNvCxnSpPr>
            <a:stCxn id="156" idx="0"/>
          </p:cNvCxnSpPr>
          <p:nvPr/>
        </p:nvCxnSpPr>
        <p:spPr>
          <a:xfrm flipV="1">
            <a:off x="29593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27812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3192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0" name="Straight Arrow Connector 159"/>
          <p:cNvCxnSpPr>
            <a:stCxn id="159" idx="0"/>
          </p:cNvCxnSpPr>
          <p:nvPr/>
        </p:nvCxnSpPr>
        <p:spPr>
          <a:xfrm flipV="1">
            <a:off x="25021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23240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18620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3" name="Straight Arrow Connector 162"/>
          <p:cNvCxnSpPr>
            <a:stCxn id="162" idx="0"/>
          </p:cNvCxnSpPr>
          <p:nvPr/>
        </p:nvCxnSpPr>
        <p:spPr>
          <a:xfrm flipV="1">
            <a:off x="20449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18668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404853" y="5869204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6" name="Straight Arrow Connector 165"/>
          <p:cNvCxnSpPr>
            <a:stCxn id="165" idx="0"/>
          </p:cNvCxnSpPr>
          <p:nvPr/>
        </p:nvCxnSpPr>
        <p:spPr>
          <a:xfrm flipV="1">
            <a:off x="1587733" y="4876800"/>
            <a:ext cx="0" cy="9924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1409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8" name="Straight Arrow Connector 167"/>
          <p:cNvCxnSpPr>
            <a:endCxn id="169" idx="3"/>
          </p:cNvCxnSpPr>
          <p:nvPr/>
        </p:nvCxnSpPr>
        <p:spPr>
          <a:xfrm flipH="1">
            <a:off x="1280160" y="33946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914400" y="32117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6956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2384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7812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240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18668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1409616" y="32156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8" name="Straight Arrow Connector 177"/>
          <p:cNvCxnSpPr>
            <a:endCxn id="179" idx="3"/>
          </p:cNvCxnSpPr>
          <p:nvPr/>
        </p:nvCxnSpPr>
        <p:spPr>
          <a:xfrm flipH="1">
            <a:off x="1280160" y="38518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914400" y="36689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36956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2384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7812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240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18668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409616" y="36728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3" name="Straight Arrow Connector 192"/>
          <p:cNvCxnSpPr>
            <a:endCxn id="194" idx="3"/>
          </p:cNvCxnSpPr>
          <p:nvPr/>
        </p:nvCxnSpPr>
        <p:spPr>
          <a:xfrm flipH="1">
            <a:off x="1280160" y="43090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914400" y="41261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36956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32384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7812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240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18668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1409616" y="4130040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4" name="Straight Arrow Connector 213"/>
          <p:cNvCxnSpPr>
            <a:endCxn id="215" idx="3"/>
          </p:cNvCxnSpPr>
          <p:nvPr/>
        </p:nvCxnSpPr>
        <p:spPr>
          <a:xfrm flipH="1">
            <a:off x="1280160" y="51472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914400" y="49643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3695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32384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7812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240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18668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1409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2" name="Straight Arrow Connector 221"/>
          <p:cNvCxnSpPr>
            <a:endCxn id="223" idx="3"/>
          </p:cNvCxnSpPr>
          <p:nvPr/>
        </p:nvCxnSpPr>
        <p:spPr>
          <a:xfrm flipH="1">
            <a:off x="1280160" y="56044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/>
          <p:cNvSpPr/>
          <p:nvPr/>
        </p:nvSpPr>
        <p:spPr>
          <a:xfrm>
            <a:off x="914400" y="54215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36956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32384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7812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240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18668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1409616" y="54254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4406366" y="5029200"/>
            <a:ext cx="0" cy="683929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H="1" flipV="1">
            <a:off x="4330168" y="4947563"/>
            <a:ext cx="76198" cy="8163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4330168" y="5713129"/>
            <a:ext cx="76198" cy="8350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/>
          <p:cNvSpPr/>
          <p:nvPr/>
        </p:nvSpPr>
        <p:spPr>
          <a:xfrm>
            <a:off x="4419600" y="5181598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Near Segment</a:t>
            </a:r>
            <a:endParaRPr lang="en-US" sz="3200" b="1" i="1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>
            <a:off x="4419598" y="2819400"/>
            <a:ext cx="0" cy="15928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flipH="1" flipV="1">
            <a:off x="4343400" y="2737763"/>
            <a:ext cx="76198" cy="81637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 flipV="1">
            <a:off x="4343400" y="4412292"/>
            <a:ext cx="76198" cy="8350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249"/>
          <p:cNvSpPr/>
          <p:nvPr/>
        </p:nvSpPr>
        <p:spPr>
          <a:xfrm>
            <a:off x="4432832" y="3429000"/>
            <a:ext cx="2923674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srgbClr val="FF0000"/>
                </a:solidFill>
                <a:latin typeface="Calibri"/>
              </a:rPr>
              <a:t>Far Segment</a:t>
            </a:r>
            <a:endParaRPr lang="en-US" sz="3200" b="1" i="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4419600" y="4495799"/>
            <a:ext cx="4114800" cy="451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Isolation Transistor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4419599" y="5867398"/>
            <a:ext cx="357337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smtClean="0">
                <a:solidFill>
                  <a:prstClr val="black"/>
                </a:solidFill>
                <a:latin typeface="Calibri"/>
              </a:rPr>
              <a:t>Sense Amplifier</a:t>
            </a:r>
            <a:endParaRPr lang="en-US" sz="3200" b="1" i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4" name="Straight Arrow Connector 253"/>
          <p:cNvCxnSpPr>
            <a:endCxn id="255" idx="3"/>
          </p:cNvCxnSpPr>
          <p:nvPr/>
        </p:nvCxnSpPr>
        <p:spPr>
          <a:xfrm flipH="1">
            <a:off x="1280160" y="3394610"/>
            <a:ext cx="2944093" cy="0"/>
          </a:xfrm>
          <a:prstGeom prst="straightConnector1">
            <a:avLst/>
          </a:prstGeom>
          <a:ln w="25400" cap="rnd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/>
          <p:cNvSpPr/>
          <p:nvPr/>
        </p:nvSpPr>
        <p:spPr>
          <a:xfrm>
            <a:off x="914400" y="3211730"/>
            <a:ext cx="3657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36956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32384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7812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240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8668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1409616" y="32156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2" name="Straight Arrow Connector 261"/>
          <p:cNvCxnSpPr>
            <a:endCxn id="263" idx="3"/>
          </p:cNvCxnSpPr>
          <p:nvPr/>
        </p:nvCxnSpPr>
        <p:spPr>
          <a:xfrm flipH="1">
            <a:off x="1280160" y="3851810"/>
            <a:ext cx="2944093" cy="0"/>
          </a:xfrm>
          <a:prstGeom prst="straightConnector1">
            <a:avLst/>
          </a:prstGeom>
          <a:ln w="25400" cap="rnd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262"/>
          <p:cNvSpPr/>
          <p:nvPr/>
        </p:nvSpPr>
        <p:spPr>
          <a:xfrm>
            <a:off x="914400" y="3668930"/>
            <a:ext cx="3657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36956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32384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7812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240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18668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1409616" y="36728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0" name="Straight Arrow Connector 269"/>
          <p:cNvCxnSpPr>
            <a:endCxn id="271" idx="3"/>
          </p:cNvCxnSpPr>
          <p:nvPr/>
        </p:nvCxnSpPr>
        <p:spPr>
          <a:xfrm flipH="1">
            <a:off x="1280160" y="4309010"/>
            <a:ext cx="2944093" cy="0"/>
          </a:xfrm>
          <a:prstGeom prst="straightConnector1">
            <a:avLst/>
          </a:prstGeom>
          <a:ln w="25400" cap="rnd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ctangle 270"/>
          <p:cNvSpPr/>
          <p:nvPr/>
        </p:nvSpPr>
        <p:spPr>
          <a:xfrm>
            <a:off x="914400" y="4126130"/>
            <a:ext cx="3657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36956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32384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7812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240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18668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1409616" y="41300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404853" y="5867400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9" name="Straight Arrow Connector 278"/>
          <p:cNvCxnSpPr/>
          <p:nvPr/>
        </p:nvCxnSpPr>
        <p:spPr>
          <a:xfrm flipV="1">
            <a:off x="3871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 flipV="1">
            <a:off x="34144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29572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V="1">
            <a:off x="25000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20428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 flipV="1">
            <a:off x="1585686" y="2590800"/>
            <a:ext cx="0" cy="198300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endCxn id="287" idx="3"/>
          </p:cNvCxnSpPr>
          <p:nvPr/>
        </p:nvCxnSpPr>
        <p:spPr>
          <a:xfrm flipH="1">
            <a:off x="1280160" y="2927884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ectangle 285"/>
          <p:cNvSpPr/>
          <p:nvPr/>
        </p:nvSpPr>
        <p:spPr>
          <a:xfrm>
            <a:off x="36908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914400" y="274500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3695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32336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32384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27764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7812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23192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240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1862053" y="5869129"/>
            <a:ext cx="365760" cy="36576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18668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1409616" y="2748914"/>
            <a:ext cx="365760" cy="365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98" name="Straight Arrow Connector 297"/>
          <p:cNvCxnSpPr>
            <a:endCxn id="299" idx="3"/>
          </p:cNvCxnSpPr>
          <p:nvPr/>
        </p:nvCxnSpPr>
        <p:spPr>
          <a:xfrm flipH="1">
            <a:off x="1280160" y="5604410"/>
            <a:ext cx="2944093" cy="0"/>
          </a:xfrm>
          <a:prstGeom prst="straightConnector1">
            <a:avLst/>
          </a:prstGeom>
          <a:ln w="25400" cap="rnd">
            <a:solidFill>
              <a:schemeClr val="bg1">
                <a:lumMod val="75000"/>
              </a:schemeClr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Rectangle 298"/>
          <p:cNvSpPr/>
          <p:nvPr/>
        </p:nvSpPr>
        <p:spPr>
          <a:xfrm>
            <a:off x="914400" y="5421530"/>
            <a:ext cx="365760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36956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32384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7812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240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18668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1409616" y="5425440"/>
            <a:ext cx="365760" cy="36576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6" name="Straight Arrow Connector 305"/>
          <p:cNvCxnSpPr>
            <a:stCxn id="286" idx="0"/>
          </p:cNvCxnSpPr>
          <p:nvPr/>
        </p:nvCxnSpPr>
        <p:spPr>
          <a:xfrm flipV="1">
            <a:off x="3873733" y="4874996"/>
            <a:ext cx="0" cy="994133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stCxn id="289" idx="0"/>
          </p:cNvCxnSpPr>
          <p:nvPr/>
        </p:nvCxnSpPr>
        <p:spPr>
          <a:xfrm flipV="1">
            <a:off x="3416533" y="4874996"/>
            <a:ext cx="0" cy="994133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V="1">
            <a:off x="2959333" y="4876800"/>
            <a:ext cx="0" cy="976725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 flipV="1">
            <a:off x="2497705" y="4876800"/>
            <a:ext cx="0" cy="976725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295" idx="0"/>
          </p:cNvCxnSpPr>
          <p:nvPr/>
        </p:nvCxnSpPr>
        <p:spPr>
          <a:xfrm flipV="1">
            <a:off x="2044933" y="4874996"/>
            <a:ext cx="0" cy="994133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V="1">
            <a:off x="1587733" y="4874996"/>
            <a:ext cx="0" cy="978529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endCxn id="313" idx="3"/>
          </p:cNvCxnSpPr>
          <p:nvPr/>
        </p:nvCxnSpPr>
        <p:spPr>
          <a:xfrm flipH="1">
            <a:off x="1280160" y="5147210"/>
            <a:ext cx="2944093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 w="lg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Rectangle 312"/>
          <p:cNvSpPr/>
          <p:nvPr/>
        </p:nvSpPr>
        <p:spPr>
          <a:xfrm>
            <a:off x="914400" y="496433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3695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32384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7812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240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18668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1409616" y="4968240"/>
            <a:ext cx="365760" cy="3657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1402080" y="2742224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rgbClr val="FFFFFF"/>
                </a:solidFill>
                <a:latin typeface="Calibri"/>
              </a:rPr>
              <a:t>Source</a:t>
            </a:r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401651" y="4968584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rgbClr val="FFFFFF"/>
                </a:solidFill>
                <a:latin typeface="Calibri"/>
              </a:rPr>
              <a:t>Destination</a:t>
            </a:r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1416801" y="2756813"/>
            <a:ext cx="2651760" cy="2585086"/>
            <a:chOff x="9533989" y="3384689"/>
            <a:chExt cx="2651760" cy="2585086"/>
          </a:xfrm>
        </p:grpSpPr>
        <p:cxnSp>
          <p:nvCxnSpPr>
            <p:cNvPr id="330" name="Straight Arrow Connector 329"/>
            <p:cNvCxnSpPr>
              <a:endCxn id="336" idx="4"/>
            </p:cNvCxnSpPr>
            <p:nvPr/>
          </p:nvCxnSpPr>
          <p:spPr>
            <a:xfrm flipV="1">
              <a:off x="9710059" y="3750449"/>
              <a:ext cx="6810" cy="1459130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118199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113627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109055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104483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99911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9533989" y="3384689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7" name="Straight Arrow Connector 336"/>
            <p:cNvCxnSpPr>
              <a:stCxn id="343" idx="4"/>
            </p:cNvCxnSpPr>
            <p:nvPr/>
          </p:nvCxnSpPr>
          <p:spPr>
            <a:xfrm flipH="1" flipV="1">
              <a:off x="11998106" y="5510772"/>
              <a:ext cx="4763" cy="459003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344" idx="4"/>
            </p:cNvCxnSpPr>
            <p:nvPr/>
          </p:nvCxnSpPr>
          <p:spPr>
            <a:xfrm flipH="1" flipV="1">
              <a:off x="11540906" y="5510772"/>
              <a:ext cx="4763" cy="459003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>
              <a:stCxn id="345" idx="4"/>
            </p:cNvCxnSpPr>
            <p:nvPr/>
          </p:nvCxnSpPr>
          <p:spPr>
            <a:xfrm flipH="1" flipV="1">
              <a:off x="11083706" y="5512576"/>
              <a:ext cx="4763" cy="457199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46" idx="4"/>
            </p:cNvCxnSpPr>
            <p:nvPr/>
          </p:nvCxnSpPr>
          <p:spPr>
            <a:xfrm flipH="1" flipV="1">
              <a:off x="10622078" y="5512576"/>
              <a:ext cx="9191" cy="457199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>
              <a:stCxn id="347" idx="4"/>
            </p:cNvCxnSpPr>
            <p:nvPr/>
          </p:nvCxnSpPr>
          <p:spPr>
            <a:xfrm flipH="1" flipV="1">
              <a:off x="10169306" y="5510772"/>
              <a:ext cx="4763" cy="459003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348" idx="4"/>
            </p:cNvCxnSpPr>
            <p:nvPr/>
          </p:nvCxnSpPr>
          <p:spPr>
            <a:xfrm flipH="1" flipV="1">
              <a:off x="9712106" y="5510772"/>
              <a:ext cx="4763" cy="459003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/>
            <p:cNvSpPr/>
            <p:nvPr/>
          </p:nvSpPr>
          <p:spPr>
            <a:xfrm>
              <a:off x="118199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113627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109055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104483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99911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9533989" y="5604015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9" name="Straight Arrow Connector 348"/>
            <p:cNvCxnSpPr>
              <a:endCxn id="335" idx="4"/>
            </p:cNvCxnSpPr>
            <p:nvPr/>
          </p:nvCxnSpPr>
          <p:spPr>
            <a:xfrm flipV="1">
              <a:off x="10162808" y="3750449"/>
              <a:ext cx="11261" cy="1507351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>
              <a:endCxn id="334" idx="4"/>
            </p:cNvCxnSpPr>
            <p:nvPr/>
          </p:nvCxnSpPr>
          <p:spPr>
            <a:xfrm flipV="1">
              <a:off x="10622280" y="3750449"/>
              <a:ext cx="8989" cy="1461530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endCxn id="333" idx="4"/>
            </p:cNvCxnSpPr>
            <p:nvPr/>
          </p:nvCxnSpPr>
          <p:spPr>
            <a:xfrm flipV="1">
              <a:off x="11077208" y="3750449"/>
              <a:ext cx="11261" cy="1433869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>
              <a:endCxn id="332" idx="4"/>
            </p:cNvCxnSpPr>
            <p:nvPr/>
          </p:nvCxnSpPr>
          <p:spPr>
            <a:xfrm flipV="1">
              <a:off x="11534408" y="3750449"/>
              <a:ext cx="11261" cy="1461530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>
              <a:endCxn id="331" idx="4"/>
            </p:cNvCxnSpPr>
            <p:nvPr/>
          </p:nvCxnSpPr>
          <p:spPr>
            <a:xfrm flipV="1">
              <a:off x="12000487" y="3750449"/>
              <a:ext cx="2382" cy="1459130"/>
            </a:xfrm>
            <a:prstGeom prst="straightConnector1">
              <a:avLst/>
            </a:prstGeom>
            <a:ln w="50800" cap="rnd">
              <a:solidFill>
                <a:schemeClr val="tx2">
                  <a:lumMod val="75000"/>
                </a:schemeClr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4" name="Group 353"/>
            <p:cNvGrpSpPr/>
            <p:nvPr/>
          </p:nvGrpSpPr>
          <p:grpSpPr>
            <a:xfrm>
              <a:off x="9704481" y="5210175"/>
              <a:ext cx="2289399" cy="304800"/>
              <a:chOff x="1571327" y="4572000"/>
              <a:chExt cx="2289399" cy="304800"/>
            </a:xfrm>
          </p:grpSpPr>
          <p:cxnSp>
            <p:nvCxnSpPr>
              <p:cNvPr id="355" name="Straight Arrow Connector 354"/>
              <p:cNvCxnSpPr/>
              <p:nvPr/>
            </p:nvCxnSpPr>
            <p:spPr>
              <a:xfrm flipV="1">
                <a:off x="1571327" y="4572000"/>
                <a:ext cx="0" cy="304800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/>
              <p:nvPr/>
            </p:nvCxnSpPr>
            <p:spPr>
              <a:xfrm flipH="1" flipV="1">
                <a:off x="2029654" y="4573804"/>
                <a:ext cx="685" cy="301192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/>
              <p:nvPr/>
            </p:nvCxnSpPr>
            <p:spPr>
              <a:xfrm flipH="1" flipV="1">
                <a:off x="2486854" y="4573804"/>
                <a:ext cx="2272" cy="301192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Arrow Connector 357"/>
              <p:cNvCxnSpPr/>
              <p:nvPr/>
            </p:nvCxnSpPr>
            <p:spPr>
              <a:xfrm flipH="1" flipV="1">
                <a:off x="2944054" y="4573804"/>
                <a:ext cx="2272" cy="301192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 flipH="1" flipV="1">
                <a:off x="3401254" y="4573804"/>
                <a:ext cx="2272" cy="301192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 flipH="1" flipV="1">
                <a:off x="3860501" y="4572000"/>
                <a:ext cx="225" cy="302996"/>
              </a:xfrm>
              <a:prstGeom prst="straightConnector1">
                <a:avLst/>
              </a:prstGeom>
              <a:ln w="50800" cap="rnd">
                <a:solidFill>
                  <a:schemeClr val="tx2">
                    <a:lumMod val="7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/>
          <p:cNvGrpSpPr/>
          <p:nvPr/>
        </p:nvGrpSpPr>
        <p:grpSpPr>
          <a:xfrm>
            <a:off x="1580802" y="4572000"/>
            <a:ext cx="2294162" cy="304800"/>
            <a:chOff x="1725846" y="4724400"/>
            <a:chExt cx="2294162" cy="304800"/>
          </a:xfrm>
        </p:grpSpPr>
        <p:cxnSp>
          <p:nvCxnSpPr>
            <p:cNvPr id="188" name="Straight Arrow Connector 187"/>
            <p:cNvCxnSpPr/>
            <p:nvPr/>
          </p:nvCxnSpPr>
          <p:spPr>
            <a:xfrm flipV="1">
              <a:off x="1725846" y="4724400"/>
              <a:ext cx="6931" cy="30480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H="1" flipV="1">
              <a:off x="2187930" y="4724400"/>
              <a:ext cx="1691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V="1">
              <a:off x="2648408" y="4726204"/>
              <a:ext cx="0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 flipV="1">
              <a:off x="31023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H="1" flipV="1">
              <a:off x="35595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4016730" y="4726204"/>
              <a:ext cx="3278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085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  <p:bldP spid="32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293"/>
          <p:cNvGrpSpPr/>
          <p:nvPr/>
        </p:nvGrpSpPr>
        <p:grpSpPr>
          <a:xfrm>
            <a:off x="1588645" y="4553876"/>
            <a:ext cx="2289399" cy="304800"/>
            <a:chOff x="1571327" y="4572000"/>
            <a:chExt cx="2289399" cy="304800"/>
          </a:xfrm>
        </p:grpSpPr>
        <p:cxnSp>
          <p:nvCxnSpPr>
            <p:cNvPr id="295" name="Straight Arrow Connector 294"/>
            <p:cNvCxnSpPr/>
            <p:nvPr/>
          </p:nvCxnSpPr>
          <p:spPr>
            <a:xfrm flipV="1">
              <a:off x="1571327" y="4572000"/>
              <a:ext cx="0" cy="30480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 flipH="1" flipV="1">
              <a:off x="2029654" y="4573804"/>
              <a:ext cx="685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H="1" flipV="1">
              <a:off x="2486854" y="4573804"/>
              <a:ext cx="2272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H="1" flipV="1">
              <a:off x="2944054" y="4573804"/>
              <a:ext cx="2272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H="1" flipV="1">
              <a:off x="3401254" y="4573804"/>
              <a:ext cx="2272" cy="301192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 flipH="1" flipV="1">
              <a:off x="3860501" y="4572000"/>
              <a:ext cx="225" cy="302996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Inter-Segment Migration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30168" y="2737763"/>
            <a:ext cx="4204232" cy="3510637"/>
            <a:chOff x="4330168" y="2737763"/>
            <a:chExt cx="4204232" cy="3510637"/>
          </a:xfrm>
        </p:grpSpPr>
        <p:cxnSp>
          <p:nvCxnSpPr>
            <p:cNvPr id="176" name="Straight Arrow Connector 175"/>
            <p:cNvCxnSpPr/>
            <p:nvPr/>
          </p:nvCxnSpPr>
          <p:spPr>
            <a:xfrm>
              <a:off x="4406366" y="5029200"/>
              <a:ext cx="0" cy="683929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H="1" flipV="1">
              <a:off x="4330168" y="4947563"/>
              <a:ext cx="76198" cy="81637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4330168" y="5713129"/>
              <a:ext cx="76198" cy="8350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4419600" y="5181598"/>
              <a:ext cx="2923674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9BBB59">
                      <a:lumMod val="50000"/>
                    </a:srgbClr>
                  </a:solidFill>
                  <a:latin typeface="Calibri"/>
                </a:rPr>
                <a:t>Near Segment</a:t>
              </a:r>
              <a:endParaRPr lang="en-US" sz="3200" b="1" i="1">
                <a:solidFill>
                  <a:srgbClr val="9BBB59">
                    <a:lumMod val="50000"/>
                  </a:srgbClr>
                </a:solidFill>
                <a:latin typeface="Calibri"/>
              </a:endParaRPr>
            </a:p>
          </p:txBody>
        </p:sp>
        <p:cxnSp>
          <p:nvCxnSpPr>
            <p:cNvPr id="187" name="Straight Arrow Connector 186"/>
            <p:cNvCxnSpPr/>
            <p:nvPr/>
          </p:nvCxnSpPr>
          <p:spPr>
            <a:xfrm>
              <a:off x="4419598" y="2819400"/>
              <a:ext cx="0" cy="159289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H="1" flipV="1">
              <a:off x="4343400" y="2737763"/>
              <a:ext cx="76198" cy="8163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4343400" y="4412292"/>
              <a:ext cx="76198" cy="8350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ctangle 189"/>
            <p:cNvSpPr/>
            <p:nvPr/>
          </p:nvSpPr>
          <p:spPr>
            <a:xfrm>
              <a:off x="4432832" y="3429000"/>
              <a:ext cx="2923674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srgbClr val="FF0000"/>
                  </a:solidFill>
                  <a:latin typeface="Calibri"/>
                </a:rPr>
                <a:t>Far Segment</a:t>
              </a:r>
              <a:endParaRPr lang="en-US" sz="3200" b="1" i="1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419600" y="4495799"/>
              <a:ext cx="4114800" cy="45176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smtClean="0">
                  <a:solidFill>
                    <a:prstClr val="black"/>
                  </a:solidFill>
                  <a:latin typeface="Calibri"/>
                </a:rPr>
                <a:t>Isolation Transistor</a:t>
              </a:r>
              <a:endParaRPr lang="en-US" sz="3200" b="1" i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419599" y="5867398"/>
              <a:ext cx="3573379" cy="38100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dirty="0" smtClean="0">
                  <a:solidFill>
                    <a:prstClr val="black"/>
                  </a:solidFill>
                  <a:latin typeface="Calibri"/>
                </a:rPr>
                <a:t>Sense Amplifier</a:t>
              </a:r>
              <a:endParaRPr lang="en-US" sz="3200" b="1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914400" y="2590800"/>
            <a:ext cx="3309853" cy="3644089"/>
            <a:chOff x="2628900" y="6744453"/>
            <a:chExt cx="3309853" cy="3644089"/>
          </a:xfrm>
        </p:grpSpPr>
        <p:cxnSp>
          <p:nvCxnSpPr>
            <p:cNvPr id="194" name="Straight Arrow Connector 193"/>
            <p:cNvCxnSpPr>
              <a:endCxn id="195" idx="3"/>
            </p:cNvCxnSpPr>
            <p:nvPr/>
          </p:nvCxnSpPr>
          <p:spPr>
            <a:xfrm flipH="1">
              <a:off x="2994660" y="7548263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/>
            <p:cNvSpPr/>
            <p:nvPr/>
          </p:nvSpPr>
          <p:spPr>
            <a:xfrm>
              <a:off x="2628900" y="7365383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54101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49529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44957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40385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35813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3124116" y="73692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8" name="Straight Arrow Connector 217"/>
            <p:cNvCxnSpPr>
              <a:endCxn id="219" idx="3"/>
            </p:cNvCxnSpPr>
            <p:nvPr/>
          </p:nvCxnSpPr>
          <p:spPr>
            <a:xfrm flipH="1">
              <a:off x="2994660" y="8005463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218"/>
            <p:cNvSpPr/>
            <p:nvPr/>
          </p:nvSpPr>
          <p:spPr>
            <a:xfrm>
              <a:off x="2628900" y="7822583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54101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49529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44957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40385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35813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3124116" y="78264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6" name="Straight Arrow Connector 225"/>
            <p:cNvCxnSpPr>
              <a:endCxn id="227" idx="3"/>
            </p:cNvCxnSpPr>
            <p:nvPr/>
          </p:nvCxnSpPr>
          <p:spPr>
            <a:xfrm flipH="1">
              <a:off x="2994660" y="8462663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2628900" y="8279783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54101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49529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4957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40385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35813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3124116" y="82836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119353" y="10021053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2" name="Straight Arrow Connector 241"/>
            <p:cNvCxnSpPr/>
            <p:nvPr/>
          </p:nvCxnSpPr>
          <p:spPr>
            <a:xfrm flipV="1">
              <a:off x="55861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flipV="1">
              <a:off x="51289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 flipV="1">
              <a:off x="46717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42145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37573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 flipV="1">
              <a:off x="3300186" y="6744453"/>
              <a:ext cx="0" cy="1983004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med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endCxn id="250" idx="3"/>
            </p:cNvCxnSpPr>
            <p:nvPr/>
          </p:nvCxnSpPr>
          <p:spPr>
            <a:xfrm flipH="1">
              <a:off x="2994660" y="7081537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Rectangle 248"/>
            <p:cNvSpPr/>
            <p:nvPr/>
          </p:nvSpPr>
          <p:spPr>
            <a:xfrm>
              <a:off x="54053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628900" y="6898657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54101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9481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49529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4909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44957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0337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40385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576553" y="10022782"/>
              <a:ext cx="365760" cy="36576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35813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3124116" y="6902567"/>
              <a:ext cx="365760" cy="3657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1" name="Straight Arrow Connector 260"/>
            <p:cNvCxnSpPr>
              <a:endCxn id="262" idx="3"/>
            </p:cNvCxnSpPr>
            <p:nvPr/>
          </p:nvCxnSpPr>
          <p:spPr>
            <a:xfrm flipH="1">
              <a:off x="2994660" y="9758063"/>
              <a:ext cx="2944093" cy="0"/>
            </a:xfrm>
            <a:prstGeom prst="straightConnector1">
              <a:avLst/>
            </a:prstGeom>
            <a:ln w="25400" cap="rnd">
              <a:solidFill>
                <a:schemeClr val="bg1">
                  <a:lumMod val="75000"/>
                </a:schemeClr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Rectangle 261"/>
            <p:cNvSpPr/>
            <p:nvPr/>
          </p:nvSpPr>
          <p:spPr>
            <a:xfrm>
              <a:off x="2628900" y="9575183"/>
              <a:ext cx="36576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54101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49529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44957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40385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35813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3124116" y="9579093"/>
              <a:ext cx="365760" cy="3657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9" name="Straight Arrow Connector 268"/>
            <p:cNvCxnSpPr>
              <a:stCxn id="249" idx="0"/>
            </p:cNvCxnSpPr>
            <p:nvPr/>
          </p:nvCxnSpPr>
          <p:spPr>
            <a:xfrm flipV="1">
              <a:off x="5588233" y="9028649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>
              <a:stCxn id="252" idx="0"/>
            </p:cNvCxnSpPr>
            <p:nvPr/>
          </p:nvCxnSpPr>
          <p:spPr>
            <a:xfrm flipV="1">
              <a:off x="5131033" y="9028649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V="1">
              <a:off x="4673833" y="9030453"/>
              <a:ext cx="0" cy="97672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flipV="1">
              <a:off x="4212205" y="9030453"/>
              <a:ext cx="0" cy="976725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stCxn id="258" idx="0"/>
            </p:cNvCxnSpPr>
            <p:nvPr/>
          </p:nvCxnSpPr>
          <p:spPr>
            <a:xfrm flipV="1">
              <a:off x="3759433" y="9028649"/>
              <a:ext cx="0" cy="994133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3302233" y="9028649"/>
              <a:ext cx="0" cy="978529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>
              <a:endCxn id="276" idx="3"/>
            </p:cNvCxnSpPr>
            <p:nvPr/>
          </p:nvCxnSpPr>
          <p:spPr>
            <a:xfrm flipH="1">
              <a:off x="2994660" y="9300863"/>
              <a:ext cx="2944093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 w="lg" len="med"/>
              <a:tailEnd type="non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2628900" y="9117983"/>
              <a:ext cx="365760" cy="3657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54101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49529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44957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Oval 279"/>
            <p:cNvSpPr/>
            <p:nvPr/>
          </p:nvSpPr>
          <p:spPr>
            <a:xfrm>
              <a:off x="40385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35813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3124116" y="9121893"/>
              <a:ext cx="365760" cy="3657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90" name="Rectangle 289"/>
          <p:cNvSpPr/>
          <p:nvPr/>
        </p:nvSpPr>
        <p:spPr>
          <a:xfrm>
            <a:off x="1402080" y="2742224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1403350" y="2743200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1402421" y="5862566"/>
            <a:ext cx="2685013" cy="379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305835" y="762000"/>
            <a:ext cx="8533366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Our way: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Source and destination cells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share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75000"/>
                  </a:schemeClr>
                </a:solidFill>
              </a:rPr>
              <a:t>bitlines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Transfer data from source to destination across</a:t>
            </a:r>
            <a:r>
              <a:rPr lang="en-US" sz="2800" b="1" i="1" dirty="0" smtClean="0"/>
              <a:t> shared </a:t>
            </a:r>
            <a:r>
              <a:rPr lang="en-US" sz="2800" b="1" i="1" dirty="0" err="1" smtClean="0"/>
              <a:t>bitlines</a:t>
            </a:r>
            <a:r>
              <a:rPr lang="en-US" sz="2800" dirty="0" smtClean="0"/>
              <a:t> concurrently</a:t>
            </a:r>
          </a:p>
        </p:txBody>
      </p:sp>
      <p:sp>
        <p:nvSpPr>
          <p:cNvPr id="292" name="Rounded Rectangular Callout 291"/>
          <p:cNvSpPr/>
          <p:nvPr/>
        </p:nvSpPr>
        <p:spPr>
          <a:xfrm>
            <a:off x="4311521" y="3823232"/>
            <a:ext cx="4680079" cy="884595"/>
          </a:xfrm>
          <a:prstGeom prst="wedgeRoundRectCallout">
            <a:avLst>
              <a:gd name="adj1" fmla="val -51805"/>
              <a:gd name="adj2" fmla="val 993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Step 2: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Activate destination row to connect cell and </a:t>
            </a:r>
            <a:r>
              <a:rPr lang="en-US" sz="2800" dirty="0" err="1" smtClean="0">
                <a:solidFill>
                  <a:prstClr val="white"/>
                </a:solidFill>
                <a:latin typeface="Calibri"/>
              </a:rPr>
              <a:t>bitline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Rounded Rectangular Callout 292"/>
          <p:cNvSpPr/>
          <p:nvPr/>
        </p:nvSpPr>
        <p:spPr>
          <a:xfrm>
            <a:off x="4311521" y="1885948"/>
            <a:ext cx="4680078" cy="627340"/>
          </a:xfrm>
          <a:prstGeom prst="wedgeRoundRectCallout">
            <a:avLst>
              <a:gd name="adj1" fmla="val -51251"/>
              <a:gd name="adj2" fmla="val 11554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Step 1: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Activate source row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1" name="Content Placeholder 2"/>
          <p:cNvSpPr txBox="1">
            <a:spLocks/>
          </p:cNvSpPr>
          <p:nvPr/>
        </p:nvSpPr>
        <p:spPr>
          <a:xfrm>
            <a:off x="762000" y="3215640"/>
            <a:ext cx="8229600" cy="548640"/>
          </a:xfrm>
          <a:prstGeom prst="rect">
            <a:avLst/>
          </a:prstGeom>
          <a:solidFill>
            <a:srgbClr val="FFFF00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Additional ~4ns over row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ccess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atency</a:t>
            </a: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762000" y="2680123"/>
            <a:ext cx="8229600" cy="548640"/>
          </a:xfrm>
          <a:prstGeom prst="rect">
            <a:avLst/>
          </a:prstGeom>
          <a:solidFill>
            <a:srgbClr val="FFFF00"/>
          </a:solidFill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Migration is overlapped with source row access</a:t>
            </a:r>
          </a:p>
        </p:txBody>
      </p:sp>
    </p:spTree>
    <p:extLst>
      <p:ext uri="{BB962C8B-B14F-4D97-AF65-F5344CB8AC3E}">
        <p14:creationId xmlns:p14="http://schemas.microsoft.com/office/powerpoint/2010/main" val="228159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371 L -3.61111E-6 0.45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463 L -3.61111E-6 -0.1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290" grpId="1" animBg="1"/>
      <p:bldP spid="369" grpId="0" animBg="1"/>
      <p:bldP spid="370" grpId="0" animBg="1"/>
      <p:bldP spid="370" grpId="1" animBg="1"/>
      <p:bldP spid="292" grpId="0" animBg="1"/>
      <p:bldP spid="293" grpId="0" animBg="1"/>
      <p:bldP spid="371" grpId="0" animBg="1"/>
      <p:bldP spid="10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 rot="10800000" flipV="1">
            <a:off x="2819401" y="12192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 rot="10800000" flipV="1">
            <a:off x="2971800" y="1371600"/>
            <a:ext cx="2438393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71802" y="1371600"/>
            <a:ext cx="2438395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i="1" err="1" smtClean="0">
                <a:solidFill>
                  <a:prstClr val="black"/>
                </a:solidFill>
                <a:latin typeface="Calibri"/>
              </a:rPr>
              <a:t>ubarray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Near Segment as Hardware-Managed Cache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819400" y="838200"/>
            <a:ext cx="2743201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TL-DRAM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 rot="10800000" flipV="1">
            <a:off x="2971792" y="3276600"/>
            <a:ext cx="2438404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191001" y="2819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971801" y="3276599"/>
            <a:ext cx="2438405" cy="5334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I/O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2209798"/>
            <a:ext cx="1447799" cy="304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smtClean="0">
                <a:solidFill>
                  <a:prstClr val="black"/>
                </a:solidFill>
                <a:latin typeface="Calibri"/>
              </a:rPr>
              <a:t>ache</a:t>
            </a:r>
            <a:endParaRPr lang="en-US" sz="28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1" y="1447800"/>
            <a:ext cx="1219200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prstClr val="black"/>
                </a:solidFill>
                <a:latin typeface="Calibri"/>
              </a:rPr>
              <a:t>main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62600" y="1752600"/>
            <a:ext cx="1904999" cy="3810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memory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839200" cy="17526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b="1" dirty="0" smtClean="0"/>
          </a:p>
          <a:p>
            <a:pPr>
              <a:lnSpc>
                <a:spcPct val="85000"/>
              </a:lnSpc>
            </a:pPr>
            <a:r>
              <a:rPr lang="en-US" b="1" dirty="0" smtClean="0"/>
              <a:t>Challenge 1: </a:t>
            </a:r>
            <a:r>
              <a:rPr lang="en-US" dirty="0"/>
              <a:t>How to </a:t>
            </a:r>
            <a:r>
              <a:rPr lang="en-US" dirty="0" smtClean="0"/>
              <a:t>efficiently migrate a row between segments?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b="1" dirty="0" smtClean="0"/>
              <a:t>Challenge 2: </a:t>
            </a:r>
            <a:r>
              <a:rPr lang="en-US" dirty="0"/>
              <a:t>How to </a:t>
            </a:r>
            <a:r>
              <a:rPr lang="en-US" dirty="0" smtClean="0"/>
              <a:t>efficiently manage the cache?</a:t>
            </a:r>
            <a:endParaRPr lang="en-US" dirty="0"/>
          </a:p>
          <a:p>
            <a:pPr marL="0" indent="0">
              <a:lnSpc>
                <a:spcPct val="85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71794" y="1371599"/>
            <a:ext cx="2438412" cy="1447801"/>
            <a:chOff x="2971794" y="1371599"/>
            <a:chExt cx="2438412" cy="1447801"/>
          </a:xfrm>
        </p:grpSpPr>
        <p:sp>
          <p:nvSpPr>
            <p:cNvPr id="61" name="Rectangle 60"/>
            <p:cNvSpPr/>
            <p:nvPr/>
          </p:nvSpPr>
          <p:spPr>
            <a:xfrm rot="10800000" flipV="1">
              <a:off x="2971794" y="1371599"/>
              <a:ext cx="2438393" cy="8381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71801" y="1371600"/>
              <a:ext cx="2438395" cy="83819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far segment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V="1">
              <a:off x="2971798" y="2209800"/>
              <a:ext cx="2438393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1801" y="2158999"/>
              <a:ext cx="2438405" cy="304799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>
                  <a:solidFill>
                    <a:prstClr val="white"/>
                  </a:solidFill>
                  <a:latin typeface="Calibri"/>
                </a:rPr>
                <a:t>n</a:t>
              </a:r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ear segment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0800000" flipV="1">
              <a:off x="2971800" y="2514600"/>
              <a:ext cx="2438393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71803" y="2508250"/>
              <a:ext cx="2438385" cy="30479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>
                  <a:solidFill>
                    <a:prstClr val="white"/>
                  </a:solidFill>
                  <a:latin typeface="Calibri"/>
                </a:rPr>
                <a:t>sense amplifier</a:t>
              </a:r>
              <a:endParaRPr lang="en-US" sz="2800" b="1" i="1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819400" y="4495800"/>
            <a:ext cx="2743201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1" y="3962400"/>
            <a:ext cx="0" cy="45720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590800" y="4038600"/>
            <a:ext cx="1676400" cy="381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800" b="1" i="1" smtClean="0">
                <a:solidFill>
                  <a:prstClr val="black"/>
                </a:solidFill>
                <a:latin typeface="Calibri"/>
              </a:rPr>
              <a:t>hannel</a:t>
            </a:r>
            <a:endParaRPr lang="en-US" sz="2800" b="1" i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5715000"/>
            <a:ext cx="8382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98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Problem: DRAM controllers difficult to design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It is difficult for human designers to design a policy that can adapt itself very well to different workloads and different system conditions</a:t>
            </a:r>
          </a:p>
          <a:p>
            <a:endParaRPr lang="en-US" sz="2200" dirty="0"/>
          </a:p>
          <a:p>
            <a:r>
              <a:rPr lang="en-US" sz="2200" dirty="0" smtClean="0"/>
              <a:t>Idea: </a:t>
            </a:r>
            <a:r>
              <a:rPr lang="en-US" sz="2200" dirty="0" smtClean="0">
                <a:solidFill>
                  <a:srgbClr val="0000FF"/>
                </a:solidFill>
              </a:rPr>
              <a:t>Design a memory controller that adapts its scheduling policy decisions to workload behavior and system conditions using machine learning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Observation: </a:t>
            </a:r>
            <a:r>
              <a:rPr lang="en-US" sz="2200" dirty="0" smtClean="0">
                <a:solidFill>
                  <a:srgbClr val="0000FF"/>
                </a:solidFill>
              </a:rPr>
              <a:t>Reinforcement learning maps nicely to memory control.</a:t>
            </a:r>
          </a:p>
          <a:p>
            <a:endParaRPr lang="en-US" sz="2200" dirty="0"/>
          </a:p>
          <a:p>
            <a:r>
              <a:rPr lang="en-US" sz="2200" dirty="0" smtClean="0"/>
              <a:t>Design: Memory controller is a reinforcement learning agent that dynamically and continuously learns and employs the best scheduling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348" y="6455077"/>
            <a:ext cx="903315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dirty="0" err="1" smtClean="0">
                <a:latin typeface="Tahoma" charset="0"/>
              </a:rPr>
              <a:t>Ipek</a:t>
            </a:r>
            <a:r>
              <a:rPr lang="en-US" sz="1650" dirty="0" smtClean="0">
                <a:latin typeface="Tahoma" charset="0"/>
              </a:rPr>
              <a:t>+, “</a:t>
            </a:r>
            <a:r>
              <a:rPr lang="en-US" sz="1650" dirty="0">
                <a:solidFill>
                  <a:srgbClr val="0000FF"/>
                </a:solidFill>
                <a:latin typeface="Tahoma" charset="0"/>
              </a:rPr>
              <a:t>S</a:t>
            </a:r>
            <a:r>
              <a:rPr lang="en-US" altLang="ja-JP" sz="1650" dirty="0" smtClean="0">
                <a:solidFill>
                  <a:srgbClr val="0000FF"/>
                </a:solidFill>
                <a:latin typeface="Tahoma" charset="0"/>
              </a:rPr>
              <a:t>elf Optimizing Memory Controllers: A Reinforcement Learning Approach</a:t>
            </a:r>
            <a:r>
              <a:rPr lang="en-US" altLang="ja-JP" sz="1650" dirty="0" smtClean="0">
                <a:latin typeface="Tahoma" charset="0"/>
              </a:rPr>
              <a:t>,</a:t>
            </a:r>
            <a:r>
              <a:rPr lang="en-US" sz="1650" dirty="0">
                <a:latin typeface="Tahoma" charset="0"/>
              </a:rPr>
              <a:t>”</a:t>
            </a:r>
            <a:r>
              <a:rPr lang="en-US" altLang="ja-JP" sz="1650" dirty="0">
                <a:latin typeface="Tahoma" charset="0"/>
              </a:rPr>
              <a:t> </a:t>
            </a:r>
            <a:r>
              <a:rPr lang="en-US" altLang="ja-JP" sz="1650" dirty="0" smtClean="0">
                <a:latin typeface="Tahoma" charset="0"/>
              </a:rPr>
              <a:t>ISCA 2008.</a:t>
            </a:r>
            <a:endParaRPr lang="en-US" sz="165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6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 Evaluation Methodology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 dirty="0" smtClean="0"/>
              <a:t>System </a:t>
            </a:r>
            <a:r>
              <a:rPr lang="en-US" sz="3200" b="1" dirty="0"/>
              <a:t>s</a:t>
            </a:r>
            <a:r>
              <a:rPr lang="en-US" sz="3200" b="1" dirty="0" smtClean="0"/>
              <a:t>imulator</a:t>
            </a:r>
            <a:endParaRPr lang="en-US" sz="3200" b="1" dirty="0"/>
          </a:p>
          <a:p>
            <a:pPr lvl="1">
              <a:lnSpc>
                <a:spcPct val="85000"/>
              </a:lnSpc>
            </a:pPr>
            <a:r>
              <a:rPr lang="en-US" sz="2800" dirty="0" smtClean="0"/>
              <a:t>CPU: Instruction-trace-based x86 simulator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Memory</a:t>
            </a:r>
            <a:r>
              <a:rPr lang="en-US" sz="2800" dirty="0"/>
              <a:t>: </a:t>
            </a:r>
            <a:r>
              <a:rPr lang="en-US" sz="2800" dirty="0" smtClean="0"/>
              <a:t>Cycle-accurate </a:t>
            </a:r>
            <a:r>
              <a:rPr lang="en-US" sz="2800" dirty="0"/>
              <a:t>DDR3 DRAM </a:t>
            </a:r>
            <a:r>
              <a:rPr lang="en-US" sz="2800" dirty="0" smtClean="0"/>
              <a:t>simulator</a:t>
            </a:r>
          </a:p>
          <a:p>
            <a:pPr lvl="1">
              <a:lnSpc>
                <a:spcPct val="85000"/>
              </a:lnSpc>
            </a:pPr>
            <a:endParaRPr lang="en-US" sz="2800" dirty="0"/>
          </a:p>
          <a:p>
            <a:pPr>
              <a:lnSpc>
                <a:spcPct val="85000"/>
              </a:lnSpc>
            </a:pPr>
            <a:r>
              <a:rPr lang="en-US" sz="3200" b="1" dirty="0" smtClean="0"/>
              <a:t>Workloads</a:t>
            </a:r>
            <a:endParaRPr lang="en-US" sz="3200" b="1" dirty="0"/>
          </a:p>
          <a:p>
            <a:pPr lvl="1">
              <a:lnSpc>
                <a:spcPct val="85000"/>
              </a:lnSpc>
            </a:pPr>
            <a:r>
              <a:rPr lang="en-US" sz="2800" dirty="0" smtClean="0"/>
              <a:t>32 Benchmarks from TPC</a:t>
            </a:r>
            <a:r>
              <a:rPr lang="en-US" sz="2800" dirty="0"/>
              <a:t>, STREAM, SPEC </a:t>
            </a:r>
            <a:r>
              <a:rPr lang="en-US" sz="2800" dirty="0" smtClean="0"/>
              <a:t>CPU2006</a:t>
            </a:r>
          </a:p>
          <a:p>
            <a:pPr lvl="1">
              <a:lnSpc>
                <a:spcPct val="85000"/>
              </a:lnSpc>
            </a:pPr>
            <a:endParaRPr lang="en-US" sz="2800" dirty="0" smtClean="0"/>
          </a:p>
          <a:p>
            <a:pPr>
              <a:lnSpc>
                <a:spcPct val="85000"/>
              </a:lnSpc>
            </a:pPr>
            <a:r>
              <a:rPr lang="en-US" sz="3200" b="1" dirty="0" smtClean="0"/>
              <a:t>Performance Metrics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Single-core: Instructions-Per-Cycle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Multi-core: Weighted </a:t>
            </a:r>
            <a:r>
              <a:rPr lang="en-US" sz="2800" dirty="0"/>
              <a:t>s</a:t>
            </a:r>
            <a:r>
              <a:rPr lang="en-US" sz="2800" dirty="0" smtClean="0"/>
              <a:t>peedup</a:t>
            </a:r>
          </a:p>
          <a:p>
            <a:pPr lvl="1">
              <a:lnSpc>
                <a:spcPct val="85000"/>
              </a:lnSpc>
            </a:pPr>
            <a:endParaRPr lang="en-US" sz="3200" dirty="0"/>
          </a:p>
          <a:p>
            <a:pPr marL="457200" lvl="1" indent="0">
              <a:lnSpc>
                <a:spcPct val="85000"/>
              </a:lnSpc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764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mtClean="0"/>
              <a:t>  Configurations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b="1" dirty="0"/>
              <a:t>System configuration</a:t>
            </a:r>
          </a:p>
          <a:p>
            <a:pPr lvl="1">
              <a:lnSpc>
                <a:spcPct val="85000"/>
              </a:lnSpc>
            </a:pPr>
            <a:r>
              <a:rPr lang="en-US" sz="2800" dirty="0"/>
              <a:t>CPU: 5.3GHz</a:t>
            </a:r>
          </a:p>
          <a:p>
            <a:pPr lvl="1">
              <a:lnSpc>
                <a:spcPct val="85000"/>
              </a:lnSpc>
            </a:pPr>
            <a:r>
              <a:rPr lang="en-US" sz="2800" dirty="0"/>
              <a:t>LLC: 512kB private per core</a:t>
            </a:r>
          </a:p>
          <a:p>
            <a:pPr lvl="1">
              <a:lnSpc>
                <a:spcPct val="85000"/>
              </a:lnSpc>
            </a:pPr>
            <a:r>
              <a:rPr lang="en-US" sz="2800" b="1" dirty="0"/>
              <a:t>Memory: DDR3-1066</a:t>
            </a:r>
          </a:p>
          <a:p>
            <a:pPr lvl="2">
              <a:lnSpc>
                <a:spcPct val="85000"/>
              </a:lnSpc>
            </a:pPr>
            <a:r>
              <a:rPr lang="en-US" sz="2600" dirty="0"/>
              <a:t>1-2 channel, 1 rank/channel</a:t>
            </a:r>
          </a:p>
          <a:p>
            <a:pPr lvl="2">
              <a:lnSpc>
                <a:spcPct val="85000"/>
              </a:lnSpc>
            </a:pPr>
            <a:r>
              <a:rPr lang="en-US" sz="2600" dirty="0"/>
              <a:t>8 banks, 32 </a:t>
            </a:r>
            <a:r>
              <a:rPr lang="en-US" sz="2600" dirty="0" err="1"/>
              <a:t>subarrays</a:t>
            </a:r>
            <a:r>
              <a:rPr lang="en-US" sz="2600" dirty="0"/>
              <a:t>/bank, </a:t>
            </a:r>
            <a:r>
              <a:rPr lang="en-US" sz="2600" b="1" dirty="0"/>
              <a:t>512 cells/</a:t>
            </a:r>
            <a:r>
              <a:rPr lang="en-US" sz="2600" b="1" dirty="0" err="1"/>
              <a:t>bitline</a:t>
            </a:r>
            <a:endParaRPr lang="en-US" sz="2600" b="1" dirty="0"/>
          </a:p>
          <a:p>
            <a:pPr lvl="2">
              <a:lnSpc>
                <a:spcPct val="85000"/>
              </a:lnSpc>
            </a:pPr>
            <a:r>
              <a:rPr lang="en-US" sz="2600" dirty="0"/>
              <a:t>Row-interleaved mapping &amp; closed-row policy</a:t>
            </a:r>
          </a:p>
          <a:p>
            <a:pPr>
              <a:lnSpc>
                <a:spcPct val="85000"/>
              </a:lnSpc>
            </a:pPr>
            <a:endParaRPr lang="en-US" sz="3200" b="1" dirty="0" smtClean="0"/>
          </a:p>
          <a:p>
            <a:pPr>
              <a:lnSpc>
                <a:spcPct val="85000"/>
              </a:lnSpc>
            </a:pPr>
            <a:r>
              <a:rPr lang="en-US" sz="3200" b="1" dirty="0" smtClean="0"/>
              <a:t>TL</a:t>
            </a:r>
            <a:r>
              <a:rPr lang="en-US" sz="3200" b="1" dirty="0"/>
              <a:t>-DRAM </a:t>
            </a:r>
            <a:r>
              <a:rPr lang="en-US" sz="3200" b="1" dirty="0" smtClean="0"/>
              <a:t>configuration</a:t>
            </a:r>
            <a:endParaRPr lang="en-US" sz="2800" dirty="0"/>
          </a:p>
          <a:p>
            <a:pPr lvl="1">
              <a:lnSpc>
                <a:spcPct val="85000"/>
              </a:lnSpc>
            </a:pPr>
            <a:r>
              <a:rPr lang="en-US" sz="2800" dirty="0"/>
              <a:t>Total </a:t>
            </a:r>
            <a:r>
              <a:rPr lang="en-US" sz="2800" dirty="0" err="1"/>
              <a:t>bitline</a:t>
            </a:r>
            <a:r>
              <a:rPr lang="en-US" sz="2800" dirty="0"/>
              <a:t> length: </a:t>
            </a:r>
            <a:r>
              <a:rPr lang="en-US" sz="2800" b="1" dirty="0"/>
              <a:t>512 </a:t>
            </a:r>
            <a:r>
              <a:rPr lang="en-US" sz="2800" b="1" dirty="0" smtClean="0"/>
              <a:t>cells/</a:t>
            </a:r>
            <a:r>
              <a:rPr lang="en-US" sz="2800" b="1" dirty="0" err="1" smtClean="0"/>
              <a:t>bitline</a:t>
            </a:r>
            <a:endParaRPr lang="en-US" sz="2800" b="1" dirty="0"/>
          </a:p>
          <a:p>
            <a:pPr lvl="1">
              <a:lnSpc>
                <a:spcPct val="85000"/>
              </a:lnSpc>
            </a:pPr>
            <a:r>
              <a:rPr lang="en-US" sz="2800" dirty="0"/>
              <a:t>Near segment length: 1-256 </a:t>
            </a:r>
            <a:r>
              <a:rPr lang="en-US" sz="2800" dirty="0" smtClean="0"/>
              <a:t>cells</a:t>
            </a:r>
          </a:p>
          <a:p>
            <a:pPr lvl="1">
              <a:lnSpc>
                <a:spcPct val="85000"/>
              </a:lnSpc>
            </a:pPr>
            <a:r>
              <a:rPr lang="en-US" sz="2800" dirty="0" smtClean="0"/>
              <a:t>Hardware-managed inclusive cache: near segment</a:t>
            </a:r>
            <a:endParaRPr lang="en-US" sz="2800" dirty="0"/>
          </a:p>
          <a:p>
            <a:pPr>
              <a:lnSpc>
                <a:spcPct val="85000"/>
              </a:lnSpc>
            </a:pPr>
            <a:endParaRPr lang="en-US" sz="3200" b="1" dirty="0" smtClean="0"/>
          </a:p>
          <a:p>
            <a:pPr lvl="1">
              <a:lnSpc>
                <a:spcPct val="85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206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385533"/>
              </p:ext>
            </p:extLst>
          </p:nvPr>
        </p:nvGraphicFramePr>
        <p:xfrm>
          <a:off x="832431" y="914400"/>
          <a:ext cx="3355729" cy="399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181978"/>
              </p:ext>
            </p:extLst>
          </p:nvPr>
        </p:nvGraphicFramePr>
        <p:xfrm>
          <a:off x="5083421" y="914400"/>
          <a:ext cx="3355729" cy="399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Performance &amp; Power Consumption  </a:t>
            </a:r>
            <a:endParaRPr lang="en-US" dirty="0"/>
          </a:p>
        </p:txBody>
      </p:sp>
      <p:sp>
        <p:nvSpPr>
          <p:cNvPr id="23" name="TextBox 1"/>
          <p:cNvSpPr txBox="1"/>
          <p:nvPr/>
        </p:nvSpPr>
        <p:spPr>
          <a:xfrm>
            <a:off x="2241550" y="1000123"/>
            <a:ext cx="1257300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11.5%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-1261544" y="2514599"/>
            <a:ext cx="3657601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Normalized Performance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256" y="4837138"/>
            <a:ext cx="3547544" cy="4572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Core-Count (Channel)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3098992" y="2476498"/>
            <a:ext cx="3581401" cy="6096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Normalized Power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3000" y="4837138"/>
            <a:ext cx="3429000" cy="45720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Core-Count (Channel)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149600" y="1000123"/>
            <a:ext cx="1069729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10.7%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546471" y="1000123"/>
            <a:ext cx="1069729" cy="4667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12.4%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590675" y="1676400"/>
            <a:ext cx="2438402" cy="0"/>
          </a:xfrm>
          <a:prstGeom prst="straightConnector1">
            <a:avLst/>
          </a:prstGeom>
          <a:ln w="50800" cap="rnd">
            <a:solidFill>
              <a:schemeClr val="tx2">
                <a:lumMod val="75000"/>
              </a:schemeClr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839531" y="1676400"/>
            <a:ext cx="2438402" cy="0"/>
          </a:xfrm>
          <a:prstGeom prst="straightConnector1">
            <a:avLst/>
          </a:prstGeom>
          <a:ln w="50800" cap="rnd">
            <a:solidFill>
              <a:schemeClr val="tx2">
                <a:lumMod val="75000"/>
              </a:schemeClr>
            </a:solidFill>
            <a:headEnd type="none" w="med" len="med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"/>
          <p:cNvSpPr txBox="1"/>
          <p:nvPr/>
        </p:nvSpPr>
        <p:spPr>
          <a:xfrm>
            <a:off x="5805489" y="1288595"/>
            <a:ext cx="990600" cy="3878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–23%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6175683" y="1676400"/>
            <a:ext cx="233629" cy="6381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981559" y="1683207"/>
            <a:ext cx="233629" cy="66947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6600822" y="1288595"/>
            <a:ext cx="990600" cy="3878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–24%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7781926" y="1683206"/>
            <a:ext cx="233629" cy="719479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7400926" y="1295400"/>
            <a:ext cx="990600" cy="3878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–26%</a:t>
            </a:r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  <a:p>
            <a:pPr algn="ctr"/>
            <a:endParaRPr lang="en-US" sz="2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324" y="5323582"/>
            <a:ext cx="860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Using near segment as a cache improves performance and reduces power consumption</a:t>
            </a:r>
            <a:endParaRPr lang="en-US" sz="32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50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3" grpId="0"/>
      <p:bldP spid="26" grpId="0"/>
      <p:bldP spid="28" grpId="0"/>
      <p:bldP spid="32" grpId="0"/>
      <p:bldP spid="22" grpId="0"/>
      <p:bldP spid="40" grpId="0"/>
      <p:bldP spid="41" grpId="0" animBg="1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690623"/>
              </p:ext>
            </p:extLst>
          </p:nvPr>
        </p:nvGraphicFramePr>
        <p:xfrm>
          <a:off x="873630" y="1104423"/>
          <a:ext cx="79324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 Single-Core: Varying Near Segment Length</a:t>
            </a:r>
            <a:endParaRPr lang="en-US" sz="3900" dirty="0"/>
          </a:p>
        </p:txBody>
      </p:sp>
      <p:sp>
        <p:nvSpPr>
          <p:cNvPr id="7" name="TextBox 6"/>
          <p:cNvSpPr txBox="1"/>
          <p:nvPr/>
        </p:nvSpPr>
        <p:spPr>
          <a:xfrm>
            <a:off x="360044" y="5392162"/>
            <a:ext cx="860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4F81BD">
                    <a:lumMod val="75000"/>
                  </a:srgbClr>
                </a:solidFill>
                <a:latin typeface="Calibri"/>
              </a:rPr>
              <a:t>By adjusting the near segment length, we can trade off cache capacity for cache latency  </a:t>
            </a:r>
            <a:endParaRPr lang="en-US" sz="32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1709195" y="2438399"/>
            <a:ext cx="6563331" cy="874971"/>
          </a:xfrm>
          <a:prstGeom prst="lef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Larger cache capacity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1709197" y="3313370"/>
            <a:ext cx="6563330" cy="8776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Higher cache access latency</a:t>
            </a:r>
            <a:endParaRPr lang="en-US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60964" y="1524000"/>
            <a:ext cx="762000" cy="685800"/>
          </a:xfrm>
          <a:prstGeom prst="ellipse">
            <a:avLst/>
          </a:prstGeom>
          <a:noFill/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979033" y="838200"/>
            <a:ext cx="2285999" cy="10104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Calibri"/>
              </a:rPr>
              <a:t>Maximum IPC Improvement</a:t>
            </a:r>
            <a:endParaRPr lang="en-US" sz="2800" b="1" dirty="0">
              <a:solidFill>
                <a:srgbClr val="008000"/>
              </a:solidFill>
              <a:latin typeface="Calibri"/>
            </a:endParaRPr>
          </a:p>
          <a:p>
            <a:pPr algn="ctr"/>
            <a:endParaRPr lang="en-US" sz="2800" b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7" name="TextBox 1"/>
          <p:cNvSpPr txBox="1"/>
          <p:nvPr/>
        </p:nvSpPr>
        <p:spPr>
          <a:xfrm rot="16200000">
            <a:off x="-1323358" y="2808780"/>
            <a:ext cx="3924780" cy="5160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Performance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Improvement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743101" y="4953000"/>
            <a:ext cx="6633556" cy="3649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Near Segment Length (cells)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88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3" grpId="0" animBg="1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Other Mechanisms &amp; Results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834" y="914400"/>
            <a:ext cx="8533365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More mechanisms </a:t>
            </a:r>
            <a:r>
              <a:rPr lang="en-US" dirty="0" smtClean="0">
                <a:solidFill>
                  <a:srgbClr val="0000FF"/>
                </a:solidFill>
              </a:rPr>
              <a:t>for leveraging TL-DRAM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Hardware-managed </a:t>
            </a:r>
            <a:r>
              <a:rPr lang="en-US" sz="2600" b="1" i="1" dirty="0" smtClean="0"/>
              <a:t>exclusive</a:t>
            </a:r>
            <a:r>
              <a:rPr lang="en-US" sz="2600" dirty="0" smtClean="0"/>
              <a:t> caching mechanism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Profile-based page mapping to near segment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008000"/>
                </a:solidFill>
              </a:rPr>
              <a:t>TL-DRAM improves performance and reduces power consumption with other mechanisms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More than two </a:t>
            </a: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iers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Latency evaluation for three-tier TL-DRAM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Detailed circuit evaluation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               </a:t>
            </a:r>
            <a:r>
              <a:rPr lang="en-US" dirty="0" smtClean="0"/>
              <a:t>for DRAM latency and power consumption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Examination of </a:t>
            </a:r>
            <a:r>
              <a:rPr lang="en-US" sz="2600" dirty="0" err="1" smtClean="0"/>
              <a:t>tRC</a:t>
            </a:r>
            <a:r>
              <a:rPr lang="en-US" sz="2600" dirty="0" smtClean="0"/>
              <a:t> and </a:t>
            </a:r>
            <a:r>
              <a:rPr lang="en-US" sz="2600" dirty="0" err="1" smtClean="0"/>
              <a:t>tRCD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Implementation details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storage cost analysis       </a:t>
            </a:r>
            <a:r>
              <a:rPr lang="en-US" dirty="0" smtClean="0"/>
              <a:t>in memory controller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725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Summary of TL-DRAM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067800" cy="5410200"/>
          </a:xfrm>
        </p:spPr>
        <p:txBody>
          <a:bodyPr/>
          <a:lstStyle/>
          <a:p>
            <a:pPr marL="227013" indent="-227013"/>
            <a:r>
              <a:rPr lang="en-US" sz="2600" b="1" u="sng" dirty="0" smtClean="0">
                <a:solidFill>
                  <a:srgbClr val="FF0000"/>
                </a:solidFill>
              </a:rPr>
              <a:t>Problem</a:t>
            </a:r>
            <a:r>
              <a:rPr lang="en-US" sz="2600" b="1" dirty="0" smtClean="0">
                <a:solidFill>
                  <a:srgbClr val="FF0000"/>
                </a:solidFill>
              </a:rPr>
              <a:t>: DRAM latency is a critical performance bottleneck </a:t>
            </a:r>
          </a:p>
          <a:p>
            <a:pPr marL="227013" indent="-227013"/>
            <a:r>
              <a:rPr lang="en-US" sz="2600" b="1" u="sng" dirty="0" smtClean="0"/>
              <a:t>Our Goal</a:t>
            </a:r>
            <a:r>
              <a:rPr lang="en-US" sz="2600" dirty="0" smtClean="0"/>
              <a:t>: Reduce DRAM latency with low area cost</a:t>
            </a:r>
          </a:p>
          <a:p>
            <a:pPr marL="227013" indent="-227013"/>
            <a:r>
              <a:rPr lang="en-US" sz="2600" b="1" u="sng" dirty="0" smtClean="0"/>
              <a:t>Observation</a:t>
            </a:r>
            <a:r>
              <a:rPr lang="en-US" sz="2600" dirty="0" smtClean="0"/>
              <a:t>: Long </a:t>
            </a:r>
            <a:r>
              <a:rPr lang="en-US" sz="2600" dirty="0" err="1" smtClean="0"/>
              <a:t>bitlines</a:t>
            </a:r>
            <a:r>
              <a:rPr lang="en-US" sz="2600" dirty="0" smtClean="0"/>
              <a:t> in DRAM are the dominant source   of DRAM latency</a:t>
            </a:r>
            <a:endParaRPr lang="en-US" sz="2600" dirty="0"/>
          </a:p>
          <a:p>
            <a:pPr marL="227013" indent="-227013"/>
            <a:r>
              <a:rPr lang="en-US" sz="2600" b="1" u="sng" dirty="0" smtClean="0">
                <a:solidFill>
                  <a:srgbClr val="008000"/>
                </a:solidFill>
              </a:rPr>
              <a:t>Key Idea</a:t>
            </a:r>
            <a:r>
              <a:rPr lang="en-US" sz="2600" b="1" dirty="0" smtClean="0">
                <a:solidFill>
                  <a:srgbClr val="008000"/>
                </a:solidFill>
              </a:rPr>
              <a:t>: Divide long </a:t>
            </a:r>
            <a:r>
              <a:rPr lang="en-US" sz="2600" b="1" dirty="0" err="1" smtClean="0">
                <a:solidFill>
                  <a:srgbClr val="008000"/>
                </a:solidFill>
              </a:rPr>
              <a:t>bitlines</a:t>
            </a:r>
            <a:r>
              <a:rPr lang="en-US" sz="2600" b="1" dirty="0" smtClean="0">
                <a:solidFill>
                  <a:srgbClr val="008000"/>
                </a:solidFill>
              </a:rPr>
              <a:t> into two shorter segments</a:t>
            </a:r>
          </a:p>
          <a:p>
            <a:pPr marL="627063" lvl="1" indent="-227013"/>
            <a:r>
              <a:rPr lang="en-US" sz="2600" b="1" dirty="0" smtClean="0"/>
              <a:t>Fast </a:t>
            </a:r>
            <a:r>
              <a:rPr lang="en-US" sz="2600" b="1" dirty="0"/>
              <a:t>and slow </a:t>
            </a:r>
            <a:r>
              <a:rPr lang="en-US" sz="2600" b="1" dirty="0" smtClean="0"/>
              <a:t>segments</a:t>
            </a:r>
            <a:endParaRPr lang="en-US" sz="2600" b="1" dirty="0" smtClean="0">
              <a:solidFill>
                <a:srgbClr val="008000"/>
              </a:solidFill>
            </a:endParaRPr>
          </a:p>
          <a:p>
            <a:pPr marL="227013" indent="-227013"/>
            <a:r>
              <a:rPr lang="en-US" sz="2600" b="1" u="sng" dirty="0">
                <a:solidFill>
                  <a:srgbClr val="0000FF"/>
                </a:solidFill>
              </a:rPr>
              <a:t>Tiered-latency DRAM</a:t>
            </a:r>
            <a:r>
              <a:rPr lang="en-US" sz="2600" b="1" dirty="0"/>
              <a:t>: </a:t>
            </a:r>
            <a:r>
              <a:rPr lang="en-US" sz="2600" b="1" dirty="0" smtClean="0"/>
              <a:t>Enables </a:t>
            </a:r>
            <a:r>
              <a:rPr lang="en-US" sz="2600" b="1" dirty="0" smtClean="0">
                <a:solidFill>
                  <a:srgbClr val="0000FF"/>
                </a:solidFill>
              </a:rPr>
              <a:t>latency </a:t>
            </a:r>
            <a:r>
              <a:rPr lang="en-US" sz="2600" b="1" dirty="0">
                <a:solidFill>
                  <a:srgbClr val="0000FF"/>
                </a:solidFill>
              </a:rPr>
              <a:t>heterogeneity </a:t>
            </a:r>
            <a:r>
              <a:rPr lang="en-US" sz="2600" b="1" dirty="0"/>
              <a:t>in </a:t>
            </a:r>
            <a:r>
              <a:rPr lang="en-US" sz="2600" b="1" dirty="0" smtClean="0"/>
              <a:t>DRAM</a:t>
            </a:r>
          </a:p>
          <a:p>
            <a:pPr marL="627063" lvl="1" indent="-227013"/>
            <a:r>
              <a:rPr lang="en-US" sz="2600" b="1" dirty="0" smtClean="0">
                <a:sym typeface="Wingdings"/>
              </a:rPr>
              <a:t>Can leverage this in many ways to improve performance and reduce power consumption</a:t>
            </a:r>
            <a:endParaRPr lang="en-US" sz="2600" b="1" dirty="0" smtClean="0"/>
          </a:p>
          <a:p>
            <a:pPr marL="227013" indent="-227013"/>
            <a:r>
              <a:rPr lang="en-US" sz="2600" b="1" u="sng" dirty="0" smtClean="0"/>
              <a:t>Results</a:t>
            </a:r>
            <a:r>
              <a:rPr lang="en-US" sz="2600" dirty="0" smtClean="0"/>
              <a:t>: When the fast segment is used as a cache to the slow segment </a:t>
            </a:r>
            <a:r>
              <a:rPr lang="en-US" sz="2600" dirty="0" smtClean="0">
                <a:sym typeface="Wingdings"/>
              </a:rPr>
              <a:t> Significant performance improvement (&gt;12%) and power reduction (&gt;23%) at low area cost (3%)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7643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New DRAM Architectures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RAIDR: Reducing Refresh Impact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TL-DRAM: Reducing DRAM Latency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SALP: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Reducing Bank Conflict Impact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RowClone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: Fast Bulk Data Copy and Initialization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419BFC-0704-824A-8642-CF6757650AC5}" type="slidenum">
              <a:rPr lang="en-US" sz="1600">
                <a:latin typeface="Garamond" charset="0"/>
              </a:rPr>
              <a:pPr eaLnBrk="1" hangingPunct="1"/>
              <a:t>86</a:t>
            </a:fld>
            <a:endParaRPr lang="en-US" sz="16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24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Covered in Lecture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07896" cy="4876800"/>
          </a:xfrm>
        </p:spPr>
        <p:txBody>
          <a:bodyPr/>
          <a:lstStyle/>
          <a:p>
            <a:r>
              <a:rPr lang="en-US" sz="2000" dirty="0" err="1"/>
              <a:t>Yoongu</a:t>
            </a:r>
            <a:r>
              <a:rPr lang="en-US" sz="2000" dirty="0"/>
              <a:t> Kim, Vivek Seshadri, Donghyuk Lee, Jamie Liu, and </a:t>
            </a:r>
            <a:r>
              <a:rPr lang="en-US" sz="2000" u="sng" dirty="0"/>
              <a:t>Onur Mutlu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2"/>
              </a:rPr>
              <a:t>"A Case for Exploiting Subarray-Level Parallelism (SALP) in DRAM"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Proceedings of the </a:t>
            </a:r>
            <a:r>
              <a:rPr lang="en-US" sz="2000" i="1" dirty="0">
                <a:hlinkClick r:id="rId3"/>
              </a:rPr>
              <a:t>39th International Symposium on Computer Architecture</a:t>
            </a:r>
            <a:r>
              <a:rPr lang="en-US" sz="2000" i="1" dirty="0"/>
              <a:t> (</a:t>
            </a:r>
            <a:r>
              <a:rPr lang="en-US" sz="2000" b="1" i="1" dirty="0"/>
              <a:t>ISCA</a:t>
            </a:r>
            <a:r>
              <a:rPr lang="en-US" sz="2000" i="1" dirty="0"/>
              <a:t>)</a:t>
            </a:r>
            <a:r>
              <a:rPr lang="en-US" sz="2000" dirty="0"/>
              <a:t>, Portland, OR, June 2012. </a:t>
            </a:r>
            <a:r>
              <a:rPr lang="en-US" sz="2000" dirty="0">
                <a:hlinkClick r:id="rId4"/>
              </a:rPr>
              <a:t>Slides (pptx)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Vivek Seshadri, </a:t>
            </a:r>
            <a:r>
              <a:rPr lang="en-US" sz="2000" dirty="0" err="1"/>
              <a:t>Yoongu</a:t>
            </a:r>
            <a:r>
              <a:rPr lang="en-US" sz="2000" dirty="0"/>
              <a:t> Kim, Chris Fallin, Donghyuk Lee, </a:t>
            </a:r>
            <a:r>
              <a:rPr lang="en-US" sz="2000" dirty="0" err="1"/>
              <a:t>Rachata</a:t>
            </a:r>
            <a:r>
              <a:rPr lang="en-US" sz="2000" dirty="0"/>
              <a:t> </a:t>
            </a:r>
            <a:r>
              <a:rPr lang="en-US" sz="2000" dirty="0" err="1"/>
              <a:t>Ausavarungnirun</a:t>
            </a:r>
            <a:r>
              <a:rPr lang="en-US" sz="2000" dirty="0"/>
              <a:t>, Gennady </a:t>
            </a:r>
            <a:r>
              <a:rPr lang="en-US" sz="2000" dirty="0" err="1"/>
              <a:t>Pekhimenko</a:t>
            </a:r>
            <a:r>
              <a:rPr lang="en-US" sz="2000" dirty="0"/>
              <a:t>, </a:t>
            </a:r>
            <a:r>
              <a:rPr lang="en-US" sz="2000" dirty="0" err="1"/>
              <a:t>Yixin</a:t>
            </a:r>
            <a:r>
              <a:rPr lang="en-US" sz="2000" dirty="0"/>
              <a:t> </a:t>
            </a:r>
            <a:r>
              <a:rPr lang="en-US" sz="2000" dirty="0" err="1"/>
              <a:t>Luo</a:t>
            </a:r>
            <a:r>
              <a:rPr lang="en-US" sz="2000" dirty="0"/>
              <a:t>, </a:t>
            </a:r>
            <a:r>
              <a:rPr lang="en-US" sz="2000" u="sng" dirty="0"/>
              <a:t>Onur Mutlu</a:t>
            </a:r>
            <a:r>
              <a:rPr lang="en-US" sz="2000" dirty="0"/>
              <a:t>, Phillip B. Gibbons, Michael A. </a:t>
            </a:r>
            <a:r>
              <a:rPr lang="en-US" sz="2000" dirty="0" err="1"/>
              <a:t>Kozuch</a:t>
            </a:r>
            <a:r>
              <a:rPr lang="en-US" sz="2000" dirty="0"/>
              <a:t>, Todd C. </a:t>
            </a:r>
            <a:r>
              <a:rPr lang="en-US" sz="2000" dirty="0" err="1"/>
              <a:t>Mowry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b="1" dirty="0">
                <a:hlinkClick r:id="rId5"/>
              </a:rPr>
              <a:t>"RowClone: Fast and Efficient In-DRAM Copy and Initialization of Bulk Data"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CMU Computer Science Technical Report</a:t>
            </a:r>
            <a:r>
              <a:rPr lang="en-US" sz="2000" dirty="0"/>
              <a:t>, CMU-CS-13-108, Carnegie Mellon University, April 2013.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9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6876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Scalable Many-Core Memory Systems </a:t>
            </a:r>
            <a:r>
              <a:rPr lang="en-US" sz="4000" dirty="0" smtClean="0"/>
              <a:t>Lecture 2, Topic </a:t>
            </a:r>
            <a:r>
              <a:rPr lang="en-US" sz="4000" dirty="0" smtClean="0"/>
              <a:t>1: DRAM Basics and </a:t>
            </a:r>
            <a:br>
              <a:rPr lang="en-US" sz="4000" dirty="0" smtClean="0"/>
            </a:br>
            <a:r>
              <a:rPr lang="en-US" sz="4000" dirty="0" smtClean="0"/>
              <a:t>DRAM Scaling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717032"/>
            <a:ext cx="4590256" cy="614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/>
            <a:r>
              <a:rPr lang="en-US" sz="2000" dirty="0">
                <a:latin typeface="Tahoma" charset="0"/>
                <a:hlinkClick r:id="rId3"/>
              </a:rPr>
              <a:t>http://www.ece.cmu.edu/~omutlu</a:t>
            </a:r>
            <a:endParaRPr lang="en-US" sz="2000" dirty="0">
              <a:solidFill>
                <a:srgbClr val="003399"/>
              </a:solidFill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  <a:hlinkClick r:id="rId4"/>
              </a:rPr>
              <a:t>onur@</a:t>
            </a:r>
            <a:r>
              <a:rPr lang="en-US" sz="2000" dirty="0" smtClean="0">
                <a:latin typeface="Tahoma" charset="0"/>
                <a:hlinkClick r:id="rId4"/>
              </a:rPr>
              <a:t>cmu.edu</a:t>
            </a:r>
            <a:endParaRPr lang="en-US" sz="2000" dirty="0" smtClean="0">
              <a:latin typeface="Tahoma" charset="0"/>
            </a:endParaRPr>
          </a:p>
          <a:p>
            <a:pPr eaLnBrk="1" hangingPunct="1"/>
            <a:r>
              <a:rPr lang="en-US" sz="2000" dirty="0" err="1" smtClean="0">
                <a:latin typeface="Tahoma" charset="0"/>
              </a:rPr>
              <a:t>HiPEAC</a:t>
            </a:r>
            <a:r>
              <a:rPr lang="en-US" sz="2000" dirty="0" smtClean="0">
                <a:latin typeface="Tahoma" charset="0"/>
              </a:rPr>
              <a:t> ACACES Summer School 2013</a:t>
            </a:r>
            <a:endParaRPr lang="en-US" sz="2000" dirty="0">
              <a:latin typeface="Tahoma" charset="0"/>
            </a:endParaRPr>
          </a:p>
          <a:p>
            <a:pPr eaLnBrk="1" hangingPunct="1"/>
            <a:r>
              <a:rPr lang="en-US" sz="2000" dirty="0" smtClean="0">
                <a:latin typeface="Tahoma" charset="0"/>
              </a:rPr>
              <a:t>July </a:t>
            </a:r>
            <a:r>
              <a:rPr lang="en-US" sz="2000" dirty="0" smtClean="0">
                <a:latin typeface="Tahoma" charset="0"/>
              </a:rPr>
              <a:t>16, </a:t>
            </a:r>
            <a:r>
              <a:rPr lang="en-US" sz="2000" dirty="0">
                <a:latin typeface="Tahoma" charset="0"/>
              </a:rPr>
              <a:t>2013</a:t>
            </a: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pic>
        <p:nvPicPr>
          <p:cNvPr id="6" name="Picture 5" descr="Burgundy_CMU_JPG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518140"/>
            <a:ext cx="3786214" cy="1367244"/>
          </a:xfrm>
          <a:prstGeom prst="rect">
            <a:avLst/>
          </a:prstGeom>
        </p:spPr>
      </p:pic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Self-Optimizing DRAM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Engin</a:t>
            </a:r>
            <a:r>
              <a:rPr lang="en-US" dirty="0" smtClean="0"/>
              <a:t> </a:t>
            </a:r>
            <a:r>
              <a:rPr lang="en-US" dirty="0" err="1" smtClean="0"/>
              <a:t>Ipek</a:t>
            </a:r>
            <a:r>
              <a:rPr lang="en-US" dirty="0" smtClean="0"/>
              <a:t>, </a:t>
            </a:r>
            <a:r>
              <a:rPr lang="en-US" u="sng" dirty="0" smtClean="0"/>
              <a:t>Onur Mutlu</a:t>
            </a:r>
            <a:r>
              <a:rPr lang="en-US" dirty="0" smtClean="0"/>
              <a:t>, José F. </a:t>
            </a:r>
            <a:r>
              <a:rPr lang="en-US" dirty="0" err="1" smtClean="0"/>
              <a:t>Martínez</a:t>
            </a:r>
            <a:r>
              <a:rPr lang="en-US" dirty="0" smtClean="0"/>
              <a:t>, and Rich </a:t>
            </a:r>
            <a:r>
              <a:rPr lang="en-US" dirty="0" err="1" smtClean="0"/>
              <a:t>Caruana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>
                <a:hlinkClick r:id="rId2"/>
              </a:rPr>
              <a:t>"Self Optimizing Memory Controllers: A Reinforcement Learning Approach"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Proceedings of the </a:t>
            </a:r>
            <a:r>
              <a:rPr lang="en-US" i="1" dirty="0" smtClean="0">
                <a:hlinkClick r:id="rId3"/>
              </a:rPr>
              <a:t>35th International Symposium on Computer Architecture</a:t>
            </a:r>
            <a:r>
              <a:rPr lang="en-US" i="1" dirty="0" smtClean="0"/>
              <a:t> (</a:t>
            </a:r>
            <a:r>
              <a:rPr lang="en-US" b="1" i="1" dirty="0" smtClean="0"/>
              <a:t>ISCA</a:t>
            </a:r>
            <a:r>
              <a:rPr lang="en-US" i="1" dirty="0" smtClean="0"/>
              <a:t>)</a:t>
            </a:r>
            <a:r>
              <a:rPr lang="en-US" dirty="0" smtClean="0"/>
              <a:t>, pages 39-50, Beijing, China, June 2008.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5B7879-3FBA-B54E-968A-FC66665094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8724900" cy="5740400"/>
          </a:xfrm>
          <a:prstGeom prst="rect">
            <a:avLst/>
          </a:prstGeom>
        </p:spPr>
      </p:pic>
      <p:sp>
        <p:nvSpPr>
          <p:cNvPr id="6" name="Text Box 24"/>
          <p:cNvSpPr txBox="1">
            <a:spLocks/>
          </p:cNvSpPr>
          <p:nvPr/>
        </p:nvSpPr>
        <p:spPr bwMode="auto">
          <a:xfrm>
            <a:off x="251520" y="3284984"/>
            <a:ext cx="858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798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9798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Goal: Learn to choose actions to maximize r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r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+ 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+ … ( 0   &lt; 1) </a:t>
            </a:r>
          </a:p>
        </p:txBody>
      </p:sp>
    </p:spTree>
    <p:extLst>
      <p:ext uri="{BB962C8B-B14F-4D97-AF65-F5344CB8AC3E}">
        <p14:creationId xmlns:p14="http://schemas.microsoft.com/office/powerpoint/2010/main" val="2940419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1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2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5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6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7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8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52489</TotalTime>
  <Words>6598</Words>
  <Application>Microsoft Macintosh PowerPoint</Application>
  <PresentationFormat>On-screen Show (4:3)</PresentationFormat>
  <Paragraphs>1027</Paragraphs>
  <Slides>88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56</vt:i4>
      </vt:variant>
      <vt:variant>
        <vt:lpstr>Slide Titles</vt:lpstr>
      </vt:variant>
      <vt:variant>
        <vt:i4>88</vt:i4>
      </vt:variant>
    </vt:vector>
  </HeadingPairs>
  <TitlesOfParts>
    <vt:vector size="144" baseType="lpstr">
      <vt:lpstr>Edge</vt:lpstr>
      <vt:lpstr>1_Edge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17_Edge</vt:lpstr>
      <vt:lpstr>13_Edge</vt:lpstr>
      <vt:lpstr>18_Edge</vt:lpstr>
      <vt:lpstr>19_Edge</vt:lpstr>
      <vt:lpstr>22_Edge</vt:lpstr>
      <vt:lpstr>23_Edge</vt:lpstr>
      <vt:lpstr>25_Edge</vt:lpstr>
      <vt:lpstr>21_Edge</vt:lpstr>
      <vt:lpstr>24_Edge</vt:lpstr>
      <vt:lpstr>26_Edge</vt:lpstr>
      <vt:lpstr>27_Edge</vt:lpstr>
      <vt:lpstr>28_Edge</vt:lpstr>
      <vt:lpstr>29_Edge</vt:lpstr>
      <vt:lpstr>30_Edge</vt:lpstr>
      <vt:lpstr>31_Edge</vt:lpstr>
      <vt:lpstr>32_Edge</vt:lpstr>
      <vt:lpstr>33_Edge</vt:lpstr>
      <vt:lpstr>35_Edge</vt:lpstr>
      <vt:lpstr>34_Edge</vt:lpstr>
      <vt:lpstr>8_Office Theme</vt:lpstr>
      <vt:lpstr>36_Edge</vt:lpstr>
      <vt:lpstr>37_Edge</vt:lpstr>
      <vt:lpstr>39_Edge</vt:lpstr>
      <vt:lpstr>41_Edge</vt:lpstr>
      <vt:lpstr>42_Edge</vt:lpstr>
      <vt:lpstr>43_Edge</vt:lpstr>
      <vt:lpstr>45_Edge</vt:lpstr>
      <vt:lpstr>46_Edge</vt:lpstr>
      <vt:lpstr>47_Edge</vt:lpstr>
      <vt:lpstr>SAFARI_Template</vt:lpstr>
      <vt:lpstr>2_Edge</vt:lpstr>
      <vt:lpstr>48_Edge</vt:lpstr>
      <vt:lpstr>49_Edge</vt:lpstr>
      <vt:lpstr>50_Edge</vt:lpstr>
      <vt:lpstr>51_Edge</vt:lpstr>
      <vt:lpstr>52_Edge</vt:lpstr>
      <vt:lpstr>54_Edge</vt:lpstr>
      <vt:lpstr>55_Edge</vt:lpstr>
      <vt:lpstr>56_Edge</vt:lpstr>
      <vt:lpstr>57_Edge</vt:lpstr>
      <vt:lpstr>58_Edge</vt:lpstr>
      <vt:lpstr>Scalable Many-Core Memory Systems Lecture 2, Topic 1: DRAM Basics and  DRAM Scaling</vt:lpstr>
      <vt:lpstr>Agenda for Topic 1 (DRAM Scaling)</vt:lpstr>
      <vt:lpstr>Review: DRAM Controller: Functions</vt:lpstr>
      <vt:lpstr>DRAM Power Management</vt:lpstr>
      <vt:lpstr>Review: Why are DRAM Controllers Difficult to Design?</vt:lpstr>
      <vt:lpstr>Review: Many DRAM Timing Constraints</vt:lpstr>
      <vt:lpstr>Review: More on DRAM Operation</vt:lpstr>
      <vt:lpstr>Self-Optimizing DRAM Controllers</vt:lpstr>
      <vt:lpstr>Self-Optimizing DRAM Controllers</vt:lpstr>
      <vt:lpstr>Self-Optimizing DRAM Controllers</vt:lpstr>
      <vt:lpstr>Self-Optimizing DRAM Controllers</vt:lpstr>
      <vt:lpstr>States, Actions, Rewards</vt:lpstr>
      <vt:lpstr>Performance Results</vt:lpstr>
      <vt:lpstr>Self Optimizing DRAM Controllers</vt:lpstr>
      <vt:lpstr>Trends Affecting Main Memory</vt:lpstr>
      <vt:lpstr>Agenda for Topic 1 (DRAM Scaling)</vt:lpstr>
      <vt:lpstr>Major Trends Affecting Main Memory (I)</vt:lpstr>
      <vt:lpstr>Major Trends Affecting Main Memory (II)</vt:lpstr>
      <vt:lpstr>Major Trends Affecting Main Memory (III)</vt:lpstr>
      <vt:lpstr>Major Trends Affecting Main Memory (IV)</vt:lpstr>
      <vt:lpstr>Agenda for Today</vt:lpstr>
      <vt:lpstr>The DRAM Scaling Problem</vt:lpstr>
      <vt:lpstr>Solutions to the DRAM Scaling Problem</vt:lpstr>
      <vt:lpstr>Solution 1: Tolerate DRAM</vt:lpstr>
      <vt:lpstr>Tolerating DRAM: System-DRAM Co-Design</vt:lpstr>
      <vt:lpstr>New DRAM Architectures</vt:lpstr>
      <vt:lpstr>RAIDR: Reducing  DRAM Refresh Impact</vt:lpstr>
      <vt:lpstr>DRAM Refresh</vt:lpstr>
      <vt:lpstr>Refresh Today: Auto Refresh</vt:lpstr>
      <vt:lpstr>Refresh Overhead: Performance</vt:lpstr>
      <vt:lpstr>Refresh Overhead: Energy</vt:lpstr>
      <vt:lpstr>Problem with Conventional Refresh</vt:lpstr>
      <vt:lpstr>Retention Time of DRAM Rows</vt:lpstr>
      <vt:lpstr>Reducing DRAM Refresh Operations</vt:lpstr>
      <vt:lpstr>RAIDR: Mechanism</vt:lpstr>
      <vt:lpstr>1. Profiling</vt:lpstr>
      <vt:lpstr>2. Binning</vt:lpstr>
      <vt:lpstr>Bloom Filter Operation Example</vt:lpstr>
      <vt:lpstr>Bloom Filter Operation Example</vt:lpstr>
      <vt:lpstr>Bloom Filter Operation Example</vt:lpstr>
      <vt:lpstr>Bloom Filter Operation Example</vt:lpstr>
      <vt:lpstr>Benefits of Bloom Filters as Bins</vt:lpstr>
      <vt:lpstr>3. Refreshing (RAIDR Refresh Controller)</vt:lpstr>
      <vt:lpstr>3. Refreshing (RAIDR Refresh Controller)</vt:lpstr>
      <vt:lpstr>Tolerating Temperature Changes</vt:lpstr>
      <vt:lpstr>RAIDR: Baseline Design</vt:lpstr>
      <vt:lpstr>RAIDR in Memory Controller: Option 1</vt:lpstr>
      <vt:lpstr>RAIDR in DRAM Chip: Option 2</vt:lpstr>
      <vt:lpstr>RAIDR Results</vt:lpstr>
      <vt:lpstr>RAIDR Refresh Reduction</vt:lpstr>
      <vt:lpstr>RAIDR: Performance</vt:lpstr>
      <vt:lpstr>RAIDR: DRAM Energy Efficiency</vt:lpstr>
      <vt:lpstr>DRAM Device Capacity Scaling: Performance</vt:lpstr>
      <vt:lpstr>DRAM Device Capacity Scaling: Energy</vt:lpstr>
      <vt:lpstr>More Readings Related to RAIDR</vt:lpstr>
      <vt:lpstr>New DRAM Architectures</vt:lpstr>
      <vt:lpstr>Tiered-Latency DRAM:  Reducing DRAM Latency</vt:lpstr>
      <vt:lpstr>PowerPoint Presentation</vt:lpstr>
      <vt:lpstr>   What Causes the Long Latency?</vt:lpstr>
      <vt:lpstr>   What Causes the Long Latency?</vt:lpstr>
      <vt:lpstr>   Why is the Subarray So Slow?</vt:lpstr>
      <vt:lpstr>   Trade-Off: Area (Die Size) vs. Latency</vt:lpstr>
      <vt:lpstr>   Trade-Off: Area (Die Size) vs. Latency</vt:lpstr>
      <vt:lpstr>   Approximating the Best of Both Worlds</vt:lpstr>
      <vt:lpstr>   Approximating the Best of Both Worlds</vt:lpstr>
      <vt:lpstr>   Tiered-Latency DRAM</vt:lpstr>
      <vt:lpstr>   Near Segment Access</vt:lpstr>
      <vt:lpstr>   Far Segment Access</vt:lpstr>
      <vt:lpstr>   Latency, Power, and Area Evaluation</vt:lpstr>
      <vt:lpstr> Commodity DRAM vs. TL-DRAM </vt:lpstr>
      <vt:lpstr>   Latency vs. Near Segment Length</vt:lpstr>
      <vt:lpstr>   Latency vs. Near Segment Length</vt:lpstr>
      <vt:lpstr>   Trade-Off: Area (Die-Area) vs. Latency</vt:lpstr>
      <vt:lpstr>   Leveraging Tiered-Latency DRAM</vt:lpstr>
      <vt:lpstr>   Near Segment as Hardware-Managed Cache</vt:lpstr>
      <vt:lpstr>   Inter-Segment Migration</vt:lpstr>
      <vt:lpstr>   Inter-Segment Migration</vt:lpstr>
      <vt:lpstr>   Inter-Segment Migration</vt:lpstr>
      <vt:lpstr>   Near Segment as Hardware-Managed Cache</vt:lpstr>
      <vt:lpstr>   Evaluation Methodology</vt:lpstr>
      <vt:lpstr>  Configurations</vt:lpstr>
      <vt:lpstr>   Performance &amp; Power Consumption  </vt:lpstr>
      <vt:lpstr> Single-Core: Varying Near Segment Length</vt:lpstr>
      <vt:lpstr>   Other Mechanisms &amp; Results</vt:lpstr>
      <vt:lpstr>   Summary of TL-DRAM</vt:lpstr>
      <vt:lpstr>New DRAM Architectures</vt:lpstr>
      <vt:lpstr>To Be Covered in Lecture 3</vt:lpstr>
      <vt:lpstr>Scalable Many-Core Memory Systems Lecture 2, Topic 1: DRAM Basics and  DRAM Scaling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1702</cp:revision>
  <cp:lastPrinted>2010-05-26T16:43:32Z</cp:lastPrinted>
  <dcterms:created xsi:type="dcterms:W3CDTF">2010-10-08T20:41:54Z</dcterms:created>
  <dcterms:modified xsi:type="dcterms:W3CDTF">2013-07-16T12:53:31Z</dcterms:modified>
</cp:coreProperties>
</file>