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tags/tag21.xml" ContentType="application/vnd.openxmlformats-officedocument.presentationml.tags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charts/chart4.xml" ContentType="application/vnd.openxmlformats-officedocument.drawingml.chart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32"/>
  </p:notesMasterIdLst>
  <p:sldIdLst>
    <p:sldId id="256" r:id="rId2"/>
    <p:sldId id="439" r:id="rId3"/>
    <p:sldId id="438" r:id="rId4"/>
    <p:sldId id="457" r:id="rId5"/>
    <p:sldId id="441" r:id="rId6"/>
    <p:sldId id="458" r:id="rId7"/>
    <p:sldId id="462" r:id="rId8"/>
    <p:sldId id="460" r:id="rId9"/>
    <p:sldId id="443" r:id="rId10"/>
    <p:sldId id="444" r:id="rId11"/>
    <p:sldId id="461" r:id="rId12"/>
    <p:sldId id="463" r:id="rId13"/>
    <p:sldId id="464" r:id="rId14"/>
    <p:sldId id="446" r:id="rId15"/>
    <p:sldId id="465" r:id="rId16"/>
    <p:sldId id="448" r:id="rId17"/>
    <p:sldId id="468" r:id="rId18"/>
    <p:sldId id="452" r:id="rId19"/>
    <p:sldId id="449" r:id="rId20"/>
    <p:sldId id="470" r:id="rId21"/>
    <p:sldId id="453" r:id="rId22"/>
    <p:sldId id="471" r:id="rId23"/>
    <p:sldId id="474" r:id="rId24"/>
    <p:sldId id="473" r:id="rId25"/>
    <p:sldId id="479" r:id="rId26"/>
    <p:sldId id="476" r:id="rId27"/>
    <p:sldId id="478" r:id="rId28"/>
    <p:sldId id="477" r:id="rId29"/>
    <p:sldId id="481" r:id="rId30"/>
    <p:sldId id="455" r:id="rId31"/>
  </p:sldIdLst>
  <p:sldSz cx="9144000" cy="6858000" type="screen4x3"/>
  <p:notesSz cx="6858000" cy="9144000"/>
  <p:embeddedFontLst>
    <p:embeddedFont>
      <p:font typeface="Gill Sans MT" pitchFamily="34" charset="0"/>
      <p:regular r:id="rId33"/>
      <p:bold r:id="rId34"/>
      <p:italic r:id="rId35"/>
      <p:boldItalic r:id="rId36"/>
    </p:embeddedFont>
    <p:embeddedFont>
      <p:font typeface="CMR10" pitchFamily="34" charset="0"/>
      <p:regular r:id="rId37"/>
    </p:embeddedFont>
    <p:embeddedFont>
      <p:font typeface="CMSY10ORIG" pitchFamily="34" charset="0"/>
      <p:regular r:id="rId38"/>
    </p:embeddedFont>
    <p:embeddedFont>
      <p:font typeface="CMMI10" pitchFamily="34" charset="0"/>
      <p:regular r:id="rId39"/>
    </p:embeddedFont>
    <p:embeddedFont>
      <p:font typeface="CMR7" pitchFamily="34" charset="0"/>
      <p:regular r:id="rId40"/>
    </p:embeddedFont>
    <p:embeddedFont>
      <p:font typeface="Wingdings 2" pitchFamily="18" charset="2"/>
      <p:regular r:id="rId41"/>
    </p:embeddedFont>
    <p:embeddedFont>
      <p:font typeface="cmsy10" pitchFamily="34" charset="0"/>
      <p:regular r:id="rId42"/>
    </p:embeddedFon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Verdana" pitchFamily="34" charset="0"/>
      <p:regular r:id="rId47"/>
      <p:bold r:id="rId48"/>
      <p:italic r:id="rId49"/>
      <p:boldItalic r:id="rId50"/>
    </p:embeddedFont>
  </p:embeddedFontLst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C32D2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4" autoAdjust="0"/>
    <p:restoredTop sz="87000" autoAdjust="0"/>
  </p:normalViewPr>
  <p:slideViewPr>
    <p:cSldViewPr snapToGrid="0">
      <p:cViewPr varScale="1">
        <p:scale>
          <a:sx n="98" d="100"/>
          <a:sy n="98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scitho\Desktop\Papers\ISCA_2009\FinalVersion\Excel\SYNTH_Standard_Comparison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oscitho\Desktop\Papers\ISCA_2009\FinalVersion\Excel\Homo-milc-noMEMLat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oscitho\Desktop\Papers\ISCA_2009\FinalVersion\Excel\Homo-milc-noMEMLat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moscitho\Desktop\Papers\ISCA_2009\FinalVersion\Excel\Homo-milc-noMEMLat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moscitho\Desktop\Papers\ISCA_2009\FinalVersion\Excel\Homo-milc-noMEMLat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moscitho\Desktop\Papers\ISCA_2009\FinalVersion\Excel\Homo-Matlab-MEMLa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scitho\Desktop\Papers\ISCA_2009\FinalVersion\Excel\Final-Aggregate-noMEMLAT-Config1-MINAD-----forPowerPointPlot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moscitho\Desktop\Papers\ISCA_2009\FinalVersion\Excel\Final-Aggregate-noMEMLAT-Config1-MINAD-----forPowerPointPlo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102013796947948"/>
          <c:y val="4.2141294838145431E-2"/>
          <c:w val="0.8339102966111549"/>
          <c:h val="0.69973875833614185"/>
        </c:manualLayout>
      </c:layout>
      <c:lineChart>
        <c:grouping val="standard"/>
        <c:ser>
          <c:idx val="0"/>
          <c:order val="0"/>
          <c:tx>
            <c:strRef>
              <c:f>'Comparison-uni'!$N$5</c:f>
              <c:strCache>
                <c:ptCount val="1"/>
                <c:pt idx="0">
                  <c:v>FLIT-2</c:v>
                </c:pt>
              </c:strCache>
            </c:strRef>
          </c:tx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'Comparison-uni'!$J$6:$J$51</c:f>
              <c:numCache>
                <c:formatCode>General</c:formatCode>
                <c:ptCount val="46"/>
                <c:pt idx="0">
                  <c:v>0</c:v>
                </c:pt>
                <c:pt idx="1">
                  <c:v>8.0000000000000043E-2</c:v>
                </c:pt>
                <c:pt idx="2">
                  <c:v>0.16</c:v>
                </c:pt>
                <c:pt idx="3">
                  <c:v>7.0000000000000021E-2</c:v>
                </c:pt>
                <c:pt idx="4">
                  <c:v>8.0000000000000043E-2</c:v>
                </c:pt>
                <c:pt idx="5">
                  <c:v>9.0000000000000024E-2</c:v>
                </c:pt>
                <c:pt idx="6">
                  <c:v>0.1</c:v>
                </c:pt>
                <c:pt idx="7">
                  <c:v>0.11</c:v>
                </c:pt>
                <c:pt idx="8">
                  <c:v>0.12000000000000002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0.15000000000000011</c:v>
                </c:pt>
                <c:pt idx="12">
                  <c:v>0.16</c:v>
                </c:pt>
                <c:pt idx="13">
                  <c:v>0.17</c:v>
                </c:pt>
                <c:pt idx="14">
                  <c:v>0.1800000000000001</c:v>
                </c:pt>
                <c:pt idx="15">
                  <c:v>0.19</c:v>
                </c:pt>
                <c:pt idx="16">
                  <c:v>0.2</c:v>
                </c:pt>
                <c:pt idx="17">
                  <c:v>0.2100000000000001</c:v>
                </c:pt>
                <c:pt idx="18">
                  <c:v>0.22</c:v>
                </c:pt>
                <c:pt idx="19">
                  <c:v>0.23</c:v>
                </c:pt>
                <c:pt idx="20">
                  <c:v>0.2400000000000001</c:v>
                </c:pt>
                <c:pt idx="21">
                  <c:v>0.25</c:v>
                </c:pt>
                <c:pt idx="22">
                  <c:v>0.26</c:v>
                </c:pt>
                <c:pt idx="23">
                  <c:v>0.27</c:v>
                </c:pt>
                <c:pt idx="24">
                  <c:v>0.28000000000000008</c:v>
                </c:pt>
                <c:pt idx="25">
                  <c:v>0.2900000000000002</c:v>
                </c:pt>
                <c:pt idx="26">
                  <c:v>0.30000000000000021</c:v>
                </c:pt>
                <c:pt idx="27">
                  <c:v>0.31000000000000022</c:v>
                </c:pt>
                <c:pt idx="28">
                  <c:v>0.32000000000000023</c:v>
                </c:pt>
                <c:pt idx="29">
                  <c:v>0.33000000000000035</c:v>
                </c:pt>
                <c:pt idx="30">
                  <c:v>0.34</c:v>
                </c:pt>
                <c:pt idx="31">
                  <c:v>0.3500000000000002</c:v>
                </c:pt>
                <c:pt idx="32">
                  <c:v>0.36000000000000021</c:v>
                </c:pt>
                <c:pt idx="33">
                  <c:v>0.37000000000000022</c:v>
                </c:pt>
                <c:pt idx="34">
                  <c:v>0.38000000000000023</c:v>
                </c:pt>
                <c:pt idx="35">
                  <c:v>0.39000000000000024</c:v>
                </c:pt>
                <c:pt idx="36">
                  <c:v>0.4</c:v>
                </c:pt>
                <c:pt idx="37">
                  <c:v>0.4100000000000002</c:v>
                </c:pt>
                <c:pt idx="38">
                  <c:v>0.42000000000000021</c:v>
                </c:pt>
                <c:pt idx="39">
                  <c:v>0.43000000000000022</c:v>
                </c:pt>
                <c:pt idx="40">
                  <c:v>0.44</c:v>
                </c:pt>
                <c:pt idx="41">
                  <c:v>0.45</c:v>
                </c:pt>
                <c:pt idx="42">
                  <c:v>0.46</c:v>
                </c:pt>
                <c:pt idx="43">
                  <c:v>0.47000000000000008</c:v>
                </c:pt>
                <c:pt idx="44">
                  <c:v>0.4800000000000002</c:v>
                </c:pt>
                <c:pt idx="45">
                  <c:v>0.49000000000000021</c:v>
                </c:pt>
              </c:numCache>
            </c:numRef>
          </c:cat>
          <c:val>
            <c:numRef>
              <c:f>'Comparison-uni'!$N$6:$N$51</c:f>
              <c:numCache>
                <c:formatCode>General</c:formatCode>
                <c:ptCount val="46"/>
                <c:pt idx="0">
                  <c:v>29.0346716041281</c:v>
                </c:pt>
                <c:pt idx="1">
                  <c:v>29.0346716041281</c:v>
                </c:pt>
                <c:pt idx="2">
                  <c:v>29.0346716041281</c:v>
                </c:pt>
                <c:pt idx="3">
                  <c:v>29.0346716041281</c:v>
                </c:pt>
                <c:pt idx="4">
                  <c:v>29.0346716041281</c:v>
                </c:pt>
                <c:pt idx="5">
                  <c:v>29.314199206950001</c:v>
                </c:pt>
                <c:pt idx="6">
                  <c:v>29.584773940325679</c:v>
                </c:pt>
                <c:pt idx="7">
                  <c:v>29.882875665479201</c:v>
                </c:pt>
                <c:pt idx="8">
                  <c:v>30.264137873563765</c:v>
                </c:pt>
                <c:pt idx="9">
                  <c:v>30.647817307692314</c:v>
                </c:pt>
                <c:pt idx="10">
                  <c:v>31.037138392857113</c:v>
                </c:pt>
                <c:pt idx="11">
                  <c:v>31.529083090974186</c:v>
                </c:pt>
                <c:pt idx="12">
                  <c:v>32.048507433535697</c:v>
                </c:pt>
                <c:pt idx="13">
                  <c:v>32.514036558285895</c:v>
                </c:pt>
                <c:pt idx="14">
                  <c:v>33.042409427712244</c:v>
                </c:pt>
                <c:pt idx="15">
                  <c:v>33.621374201485501</c:v>
                </c:pt>
                <c:pt idx="16">
                  <c:v>34.245392983146928</c:v>
                </c:pt>
                <c:pt idx="17">
                  <c:v>34.864675997988101</c:v>
                </c:pt>
                <c:pt idx="18">
                  <c:v>35.534907571285252</c:v>
                </c:pt>
                <c:pt idx="19">
                  <c:v>36.3327418478261</c:v>
                </c:pt>
                <c:pt idx="20">
                  <c:v>37.187382812500012</c:v>
                </c:pt>
                <c:pt idx="21">
                  <c:v>38.054469455305316</c:v>
                </c:pt>
                <c:pt idx="22">
                  <c:v>39.132743915923939</c:v>
                </c:pt>
                <c:pt idx="23">
                  <c:v>40.268643967750201</c:v>
                </c:pt>
                <c:pt idx="24">
                  <c:v>41.859507323627994</c:v>
                </c:pt>
                <c:pt idx="25">
                  <c:v>43.841797754746118</c:v>
                </c:pt>
                <c:pt idx="26">
                  <c:v>48.211160740327202</c:v>
                </c:pt>
                <c:pt idx="27">
                  <c:v>101</c:v>
                </c:pt>
                <c:pt idx="28">
                  <c:v>101</c:v>
                </c:pt>
                <c:pt idx="29">
                  <c:v>101</c:v>
                </c:pt>
                <c:pt idx="30">
                  <c:v>101</c:v>
                </c:pt>
                <c:pt idx="31">
                  <c:v>101</c:v>
                </c:pt>
                <c:pt idx="32">
                  <c:v>101</c:v>
                </c:pt>
                <c:pt idx="33">
                  <c:v>101</c:v>
                </c:pt>
                <c:pt idx="34">
                  <c:v>101</c:v>
                </c:pt>
                <c:pt idx="35">
                  <c:v>101</c:v>
                </c:pt>
                <c:pt idx="36">
                  <c:v>101</c:v>
                </c:pt>
                <c:pt idx="37">
                  <c:v>101</c:v>
                </c:pt>
                <c:pt idx="38">
                  <c:v>101</c:v>
                </c:pt>
                <c:pt idx="39">
                  <c:v>101</c:v>
                </c:pt>
                <c:pt idx="40">
                  <c:v>101</c:v>
                </c:pt>
                <c:pt idx="41">
                  <c:v>101</c:v>
                </c:pt>
                <c:pt idx="42">
                  <c:v>101</c:v>
                </c:pt>
                <c:pt idx="43">
                  <c:v>101</c:v>
                </c:pt>
                <c:pt idx="44">
                  <c:v>101</c:v>
                </c:pt>
                <c:pt idx="45">
                  <c:v>101</c:v>
                </c:pt>
              </c:numCache>
            </c:numRef>
          </c:val>
        </c:ser>
        <c:ser>
          <c:idx val="1"/>
          <c:order val="1"/>
          <c:tx>
            <c:strRef>
              <c:f>'Comparison-uni'!$O$5</c:f>
              <c:strCache>
                <c:ptCount val="1"/>
                <c:pt idx="0">
                  <c:v>WORM-2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'Comparison-uni'!$J$6:$J$51</c:f>
              <c:numCache>
                <c:formatCode>General</c:formatCode>
                <c:ptCount val="46"/>
                <c:pt idx="0">
                  <c:v>0</c:v>
                </c:pt>
                <c:pt idx="1">
                  <c:v>8.0000000000000043E-2</c:v>
                </c:pt>
                <c:pt idx="2">
                  <c:v>0.16</c:v>
                </c:pt>
                <c:pt idx="3">
                  <c:v>7.0000000000000021E-2</c:v>
                </c:pt>
                <c:pt idx="4">
                  <c:v>8.0000000000000043E-2</c:v>
                </c:pt>
                <c:pt idx="5">
                  <c:v>9.0000000000000024E-2</c:v>
                </c:pt>
                <c:pt idx="6">
                  <c:v>0.1</c:v>
                </c:pt>
                <c:pt idx="7">
                  <c:v>0.11</c:v>
                </c:pt>
                <c:pt idx="8">
                  <c:v>0.12000000000000002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0.15000000000000011</c:v>
                </c:pt>
                <c:pt idx="12">
                  <c:v>0.16</c:v>
                </c:pt>
                <c:pt idx="13">
                  <c:v>0.17</c:v>
                </c:pt>
                <c:pt idx="14">
                  <c:v>0.1800000000000001</c:v>
                </c:pt>
                <c:pt idx="15">
                  <c:v>0.19</c:v>
                </c:pt>
                <c:pt idx="16">
                  <c:v>0.2</c:v>
                </c:pt>
                <c:pt idx="17">
                  <c:v>0.2100000000000001</c:v>
                </c:pt>
                <c:pt idx="18">
                  <c:v>0.22</c:v>
                </c:pt>
                <c:pt idx="19">
                  <c:v>0.23</c:v>
                </c:pt>
                <c:pt idx="20">
                  <c:v>0.2400000000000001</c:v>
                </c:pt>
                <c:pt idx="21">
                  <c:v>0.25</c:v>
                </c:pt>
                <c:pt idx="22">
                  <c:v>0.26</c:v>
                </c:pt>
                <c:pt idx="23">
                  <c:v>0.27</c:v>
                </c:pt>
                <c:pt idx="24">
                  <c:v>0.28000000000000008</c:v>
                </c:pt>
                <c:pt idx="25">
                  <c:v>0.2900000000000002</c:v>
                </c:pt>
                <c:pt idx="26">
                  <c:v>0.30000000000000021</c:v>
                </c:pt>
                <c:pt idx="27">
                  <c:v>0.31000000000000022</c:v>
                </c:pt>
                <c:pt idx="28">
                  <c:v>0.32000000000000023</c:v>
                </c:pt>
                <c:pt idx="29">
                  <c:v>0.33000000000000035</c:v>
                </c:pt>
                <c:pt idx="30">
                  <c:v>0.34</c:v>
                </c:pt>
                <c:pt idx="31">
                  <c:v>0.3500000000000002</c:v>
                </c:pt>
                <c:pt idx="32">
                  <c:v>0.36000000000000021</c:v>
                </c:pt>
                <c:pt idx="33">
                  <c:v>0.37000000000000022</c:v>
                </c:pt>
                <c:pt idx="34">
                  <c:v>0.38000000000000023</c:v>
                </c:pt>
                <c:pt idx="35">
                  <c:v>0.39000000000000024</c:v>
                </c:pt>
                <c:pt idx="36">
                  <c:v>0.4</c:v>
                </c:pt>
                <c:pt idx="37">
                  <c:v>0.4100000000000002</c:v>
                </c:pt>
                <c:pt idx="38">
                  <c:v>0.42000000000000021</c:v>
                </c:pt>
                <c:pt idx="39">
                  <c:v>0.43000000000000022</c:v>
                </c:pt>
                <c:pt idx="40">
                  <c:v>0.44</c:v>
                </c:pt>
                <c:pt idx="41">
                  <c:v>0.45</c:v>
                </c:pt>
                <c:pt idx="42">
                  <c:v>0.46</c:v>
                </c:pt>
                <c:pt idx="43">
                  <c:v>0.47000000000000008</c:v>
                </c:pt>
                <c:pt idx="44">
                  <c:v>0.4800000000000002</c:v>
                </c:pt>
                <c:pt idx="45">
                  <c:v>0.49000000000000021</c:v>
                </c:pt>
              </c:numCache>
            </c:numRef>
          </c:cat>
          <c:val>
            <c:numRef>
              <c:f>'Comparison-uni'!$O$6:$O$51</c:f>
              <c:numCache>
                <c:formatCode>General</c:formatCode>
                <c:ptCount val="46"/>
                <c:pt idx="0">
                  <c:v>29.113514738166099</c:v>
                </c:pt>
                <c:pt idx="1">
                  <c:v>29.113514738166099</c:v>
                </c:pt>
                <c:pt idx="2">
                  <c:v>29.113514738166099</c:v>
                </c:pt>
                <c:pt idx="3">
                  <c:v>29.113514738166099</c:v>
                </c:pt>
                <c:pt idx="4">
                  <c:v>29.113514738166099</c:v>
                </c:pt>
                <c:pt idx="5">
                  <c:v>29.388886188290414</c:v>
                </c:pt>
                <c:pt idx="6">
                  <c:v>29.660704241196989</c:v>
                </c:pt>
                <c:pt idx="7">
                  <c:v>29.960210453349685</c:v>
                </c:pt>
                <c:pt idx="8">
                  <c:v>30.329368076207899</c:v>
                </c:pt>
                <c:pt idx="9">
                  <c:v>30.709105769230813</c:v>
                </c:pt>
                <c:pt idx="10">
                  <c:v>31.106828449492024</c:v>
                </c:pt>
                <c:pt idx="11">
                  <c:v>31.610053249556305</c:v>
                </c:pt>
                <c:pt idx="12">
                  <c:v>32.166473311068103</c:v>
                </c:pt>
                <c:pt idx="13">
                  <c:v>32.645296725759401</c:v>
                </c:pt>
                <c:pt idx="14">
                  <c:v>33.312335721056499</c:v>
                </c:pt>
                <c:pt idx="15">
                  <c:v>33.941141834593196</c:v>
                </c:pt>
                <c:pt idx="16">
                  <c:v>34.7541359116506</c:v>
                </c:pt>
                <c:pt idx="17">
                  <c:v>35.530060922437698</c:v>
                </c:pt>
                <c:pt idx="18">
                  <c:v>36.508025568181829</c:v>
                </c:pt>
                <c:pt idx="19">
                  <c:v>37.664865041127598</c:v>
                </c:pt>
                <c:pt idx="20">
                  <c:v>38.947526724912372</c:v>
                </c:pt>
                <c:pt idx="21">
                  <c:v>40.364007269945454</c:v>
                </c:pt>
                <c:pt idx="22">
                  <c:v>42.0964748019856</c:v>
                </c:pt>
                <c:pt idx="23">
                  <c:v>44.246945044363102</c:v>
                </c:pt>
                <c:pt idx="24">
                  <c:v>47.751872197284371</c:v>
                </c:pt>
                <c:pt idx="25">
                  <c:v>57.845089029788667</c:v>
                </c:pt>
                <c:pt idx="26">
                  <c:v>101</c:v>
                </c:pt>
                <c:pt idx="27">
                  <c:v>101</c:v>
                </c:pt>
                <c:pt idx="28">
                  <c:v>101</c:v>
                </c:pt>
                <c:pt idx="29">
                  <c:v>101</c:v>
                </c:pt>
                <c:pt idx="30">
                  <c:v>101</c:v>
                </c:pt>
                <c:pt idx="31">
                  <c:v>101</c:v>
                </c:pt>
                <c:pt idx="32">
                  <c:v>101</c:v>
                </c:pt>
                <c:pt idx="33">
                  <c:v>101</c:v>
                </c:pt>
                <c:pt idx="34">
                  <c:v>101</c:v>
                </c:pt>
                <c:pt idx="35">
                  <c:v>101</c:v>
                </c:pt>
                <c:pt idx="36">
                  <c:v>101</c:v>
                </c:pt>
                <c:pt idx="37">
                  <c:v>101</c:v>
                </c:pt>
                <c:pt idx="38">
                  <c:v>101</c:v>
                </c:pt>
                <c:pt idx="39">
                  <c:v>101</c:v>
                </c:pt>
                <c:pt idx="40">
                  <c:v>101</c:v>
                </c:pt>
                <c:pt idx="41">
                  <c:v>101</c:v>
                </c:pt>
                <c:pt idx="42">
                  <c:v>101</c:v>
                </c:pt>
                <c:pt idx="43">
                  <c:v>101</c:v>
                </c:pt>
                <c:pt idx="44">
                  <c:v>101</c:v>
                </c:pt>
                <c:pt idx="45">
                  <c:v>101</c:v>
                </c:pt>
              </c:numCache>
            </c:numRef>
          </c:val>
        </c:ser>
        <c:ser>
          <c:idx val="2"/>
          <c:order val="2"/>
          <c:tx>
            <c:strRef>
              <c:f>'Comparison-uni'!$P$5</c:f>
              <c:strCache>
                <c:ptCount val="1"/>
                <c:pt idx="0">
                  <c:v>FLIT-1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'Comparison-uni'!$J$6:$J$51</c:f>
              <c:numCache>
                <c:formatCode>General</c:formatCode>
                <c:ptCount val="46"/>
                <c:pt idx="0">
                  <c:v>0</c:v>
                </c:pt>
                <c:pt idx="1">
                  <c:v>8.0000000000000043E-2</c:v>
                </c:pt>
                <c:pt idx="2">
                  <c:v>0.16</c:v>
                </c:pt>
                <c:pt idx="3">
                  <c:v>7.0000000000000021E-2</c:v>
                </c:pt>
                <c:pt idx="4">
                  <c:v>8.0000000000000043E-2</c:v>
                </c:pt>
                <c:pt idx="5">
                  <c:v>9.0000000000000024E-2</c:v>
                </c:pt>
                <c:pt idx="6">
                  <c:v>0.1</c:v>
                </c:pt>
                <c:pt idx="7">
                  <c:v>0.11</c:v>
                </c:pt>
                <c:pt idx="8">
                  <c:v>0.12000000000000002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0.15000000000000011</c:v>
                </c:pt>
                <c:pt idx="12">
                  <c:v>0.16</c:v>
                </c:pt>
                <c:pt idx="13">
                  <c:v>0.17</c:v>
                </c:pt>
                <c:pt idx="14">
                  <c:v>0.1800000000000001</c:v>
                </c:pt>
                <c:pt idx="15">
                  <c:v>0.19</c:v>
                </c:pt>
                <c:pt idx="16">
                  <c:v>0.2</c:v>
                </c:pt>
                <c:pt idx="17">
                  <c:v>0.2100000000000001</c:v>
                </c:pt>
                <c:pt idx="18">
                  <c:v>0.22</c:v>
                </c:pt>
                <c:pt idx="19">
                  <c:v>0.23</c:v>
                </c:pt>
                <c:pt idx="20">
                  <c:v>0.2400000000000001</c:v>
                </c:pt>
                <c:pt idx="21">
                  <c:v>0.25</c:v>
                </c:pt>
                <c:pt idx="22">
                  <c:v>0.26</c:v>
                </c:pt>
                <c:pt idx="23">
                  <c:v>0.27</c:v>
                </c:pt>
                <c:pt idx="24">
                  <c:v>0.28000000000000008</c:v>
                </c:pt>
                <c:pt idx="25">
                  <c:v>0.2900000000000002</c:v>
                </c:pt>
                <c:pt idx="26">
                  <c:v>0.30000000000000021</c:v>
                </c:pt>
                <c:pt idx="27">
                  <c:v>0.31000000000000022</c:v>
                </c:pt>
                <c:pt idx="28">
                  <c:v>0.32000000000000023</c:v>
                </c:pt>
                <c:pt idx="29">
                  <c:v>0.33000000000000035</c:v>
                </c:pt>
                <c:pt idx="30">
                  <c:v>0.34</c:v>
                </c:pt>
                <c:pt idx="31">
                  <c:v>0.3500000000000002</c:v>
                </c:pt>
                <c:pt idx="32">
                  <c:v>0.36000000000000021</c:v>
                </c:pt>
                <c:pt idx="33">
                  <c:v>0.37000000000000022</c:v>
                </c:pt>
                <c:pt idx="34">
                  <c:v>0.38000000000000023</c:v>
                </c:pt>
                <c:pt idx="35">
                  <c:v>0.39000000000000024</c:v>
                </c:pt>
                <c:pt idx="36">
                  <c:v>0.4</c:v>
                </c:pt>
                <c:pt idx="37">
                  <c:v>0.4100000000000002</c:v>
                </c:pt>
                <c:pt idx="38">
                  <c:v>0.42000000000000021</c:v>
                </c:pt>
                <c:pt idx="39">
                  <c:v>0.43000000000000022</c:v>
                </c:pt>
                <c:pt idx="40">
                  <c:v>0.44</c:v>
                </c:pt>
                <c:pt idx="41">
                  <c:v>0.45</c:v>
                </c:pt>
                <c:pt idx="42">
                  <c:v>0.46</c:v>
                </c:pt>
                <c:pt idx="43">
                  <c:v>0.47000000000000008</c:v>
                </c:pt>
                <c:pt idx="44">
                  <c:v>0.4800000000000002</c:v>
                </c:pt>
                <c:pt idx="45">
                  <c:v>0.49000000000000021</c:v>
                </c:pt>
              </c:numCache>
            </c:numRef>
          </c:cat>
          <c:val>
            <c:numRef>
              <c:f>'Comparison-uni'!$P$6:$P$51</c:f>
              <c:numCache>
                <c:formatCode>General</c:formatCode>
                <c:ptCount val="46"/>
                <c:pt idx="0">
                  <c:v>22.248115249099602</c:v>
                </c:pt>
                <c:pt idx="1">
                  <c:v>22.248115249099602</c:v>
                </c:pt>
                <c:pt idx="2">
                  <c:v>22.248115249099602</c:v>
                </c:pt>
                <c:pt idx="3">
                  <c:v>22.248115249099602</c:v>
                </c:pt>
                <c:pt idx="4">
                  <c:v>22.248115249099602</c:v>
                </c:pt>
                <c:pt idx="5">
                  <c:v>22.450500000000002</c:v>
                </c:pt>
                <c:pt idx="6">
                  <c:v>22.668218750000001</c:v>
                </c:pt>
                <c:pt idx="7">
                  <c:v>22.883835227272701</c:v>
                </c:pt>
                <c:pt idx="8">
                  <c:v>23.161385416666715</c:v>
                </c:pt>
                <c:pt idx="9">
                  <c:v>23.445923076923066</c:v>
                </c:pt>
                <c:pt idx="10">
                  <c:v>23.738161883205887</c:v>
                </c:pt>
                <c:pt idx="11">
                  <c:v>24.126815609869901</c:v>
                </c:pt>
                <c:pt idx="12">
                  <c:v>24.515458923988614</c:v>
                </c:pt>
                <c:pt idx="13">
                  <c:v>24.859923309105501</c:v>
                </c:pt>
                <c:pt idx="14">
                  <c:v>25.261013888888886</c:v>
                </c:pt>
                <c:pt idx="15">
                  <c:v>25.691465845619419</c:v>
                </c:pt>
                <c:pt idx="16">
                  <c:v>26.145440170499487</c:v>
                </c:pt>
                <c:pt idx="17">
                  <c:v>26.60544940476187</c:v>
                </c:pt>
                <c:pt idx="18">
                  <c:v>27.153393579031981</c:v>
                </c:pt>
                <c:pt idx="19">
                  <c:v>27.790910894263881</c:v>
                </c:pt>
                <c:pt idx="20">
                  <c:v>28.492333373263666</c:v>
                </c:pt>
                <c:pt idx="21">
                  <c:v>29.2032669918325</c:v>
                </c:pt>
                <c:pt idx="22">
                  <c:v>30.041336339729071</c:v>
                </c:pt>
                <c:pt idx="23">
                  <c:v>31.150525462963</c:v>
                </c:pt>
                <c:pt idx="24">
                  <c:v>32.5741648474784</c:v>
                </c:pt>
                <c:pt idx="25">
                  <c:v>34.470155301054739</c:v>
                </c:pt>
                <c:pt idx="26">
                  <c:v>39.804677490255145</c:v>
                </c:pt>
                <c:pt idx="27">
                  <c:v>101</c:v>
                </c:pt>
                <c:pt idx="28">
                  <c:v>101</c:v>
                </c:pt>
                <c:pt idx="29">
                  <c:v>101</c:v>
                </c:pt>
                <c:pt idx="30">
                  <c:v>101</c:v>
                </c:pt>
                <c:pt idx="31">
                  <c:v>101</c:v>
                </c:pt>
                <c:pt idx="32">
                  <c:v>101</c:v>
                </c:pt>
                <c:pt idx="33">
                  <c:v>101</c:v>
                </c:pt>
                <c:pt idx="34">
                  <c:v>101</c:v>
                </c:pt>
                <c:pt idx="35">
                  <c:v>101</c:v>
                </c:pt>
                <c:pt idx="36">
                  <c:v>101</c:v>
                </c:pt>
                <c:pt idx="37">
                  <c:v>101</c:v>
                </c:pt>
                <c:pt idx="38">
                  <c:v>101</c:v>
                </c:pt>
                <c:pt idx="39">
                  <c:v>101</c:v>
                </c:pt>
                <c:pt idx="40">
                  <c:v>101</c:v>
                </c:pt>
                <c:pt idx="41">
                  <c:v>101</c:v>
                </c:pt>
                <c:pt idx="42">
                  <c:v>101</c:v>
                </c:pt>
                <c:pt idx="43">
                  <c:v>101</c:v>
                </c:pt>
                <c:pt idx="44">
                  <c:v>101</c:v>
                </c:pt>
                <c:pt idx="45">
                  <c:v>101</c:v>
                </c:pt>
              </c:numCache>
            </c:numRef>
          </c:val>
        </c:ser>
        <c:ser>
          <c:idx val="3"/>
          <c:order val="3"/>
          <c:tx>
            <c:strRef>
              <c:f>'Comparison-uni'!$Q$5</c:f>
              <c:strCache>
                <c:ptCount val="1"/>
                <c:pt idx="0">
                  <c:v>WORM-1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'Comparison-uni'!$J$6:$J$51</c:f>
              <c:numCache>
                <c:formatCode>General</c:formatCode>
                <c:ptCount val="46"/>
                <c:pt idx="0">
                  <c:v>0</c:v>
                </c:pt>
                <c:pt idx="1">
                  <c:v>8.0000000000000043E-2</c:v>
                </c:pt>
                <c:pt idx="2">
                  <c:v>0.16</c:v>
                </c:pt>
                <c:pt idx="3">
                  <c:v>7.0000000000000021E-2</c:v>
                </c:pt>
                <c:pt idx="4">
                  <c:v>8.0000000000000043E-2</c:v>
                </c:pt>
                <c:pt idx="5">
                  <c:v>9.0000000000000024E-2</c:v>
                </c:pt>
                <c:pt idx="6">
                  <c:v>0.1</c:v>
                </c:pt>
                <c:pt idx="7">
                  <c:v>0.11</c:v>
                </c:pt>
                <c:pt idx="8">
                  <c:v>0.12000000000000002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0.15000000000000011</c:v>
                </c:pt>
                <c:pt idx="12">
                  <c:v>0.16</c:v>
                </c:pt>
                <c:pt idx="13">
                  <c:v>0.17</c:v>
                </c:pt>
                <c:pt idx="14">
                  <c:v>0.1800000000000001</c:v>
                </c:pt>
                <c:pt idx="15">
                  <c:v>0.19</c:v>
                </c:pt>
                <c:pt idx="16">
                  <c:v>0.2</c:v>
                </c:pt>
                <c:pt idx="17">
                  <c:v>0.2100000000000001</c:v>
                </c:pt>
                <c:pt idx="18">
                  <c:v>0.22</c:v>
                </c:pt>
                <c:pt idx="19">
                  <c:v>0.23</c:v>
                </c:pt>
                <c:pt idx="20">
                  <c:v>0.2400000000000001</c:v>
                </c:pt>
                <c:pt idx="21">
                  <c:v>0.25</c:v>
                </c:pt>
                <c:pt idx="22">
                  <c:v>0.26</c:v>
                </c:pt>
                <c:pt idx="23">
                  <c:v>0.27</c:v>
                </c:pt>
                <c:pt idx="24">
                  <c:v>0.28000000000000008</c:v>
                </c:pt>
                <c:pt idx="25">
                  <c:v>0.2900000000000002</c:v>
                </c:pt>
                <c:pt idx="26">
                  <c:v>0.30000000000000021</c:v>
                </c:pt>
                <c:pt idx="27">
                  <c:v>0.31000000000000022</c:v>
                </c:pt>
                <c:pt idx="28">
                  <c:v>0.32000000000000023</c:v>
                </c:pt>
                <c:pt idx="29">
                  <c:v>0.33000000000000035</c:v>
                </c:pt>
                <c:pt idx="30">
                  <c:v>0.34</c:v>
                </c:pt>
                <c:pt idx="31">
                  <c:v>0.3500000000000002</c:v>
                </c:pt>
                <c:pt idx="32">
                  <c:v>0.36000000000000021</c:v>
                </c:pt>
                <c:pt idx="33">
                  <c:v>0.37000000000000022</c:v>
                </c:pt>
                <c:pt idx="34">
                  <c:v>0.38000000000000023</c:v>
                </c:pt>
                <c:pt idx="35">
                  <c:v>0.39000000000000024</c:v>
                </c:pt>
                <c:pt idx="36">
                  <c:v>0.4</c:v>
                </c:pt>
                <c:pt idx="37">
                  <c:v>0.4100000000000002</c:v>
                </c:pt>
                <c:pt idx="38">
                  <c:v>0.42000000000000021</c:v>
                </c:pt>
                <c:pt idx="39">
                  <c:v>0.43000000000000022</c:v>
                </c:pt>
                <c:pt idx="40">
                  <c:v>0.44</c:v>
                </c:pt>
                <c:pt idx="41">
                  <c:v>0.45</c:v>
                </c:pt>
                <c:pt idx="42">
                  <c:v>0.46</c:v>
                </c:pt>
                <c:pt idx="43">
                  <c:v>0.47000000000000008</c:v>
                </c:pt>
                <c:pt idx="44">
                  <c:v>0.4800000000000002</c:v>
                </c:pt>
                <c:pt idx="45">
                  <c:v>0.49000000000000021</c:v>
                </c:pt>
              </c:numCache>
            </c:numRef>
          </c:cat>
          <c:val>
            <c:numRef>
              <c:f>'Comparison-uni'!$Q$6:$Q$51</c:f>
              <c:numCache>
                <c:formatCode>General</c:formatCode>
                <c:ptCount val="46"/>
                <c:pt idx="0">
                  <c:v>22.364705238980587</c:v>
                </c:pt>
                <c:pt idx="1">
                  <c:v>22.364705238980587</c:v>
                </c:pt>
                <c:pt idx="2">
                  <c:v>22.364705238980587</c:v>
                </c:pt>
                <c:pt idx="3">
                  <c:v>22.364705238980587</c:v>
                </c:pt>
                <c:pt idx="4">
                  <c:v>22.364705238980587</c:v>
                </c:pt>
                <c:pt idx="5">
                  <c:v>22.585006944444402</c:v>
                </c:pt>
                <c:pt idx="6">
                  <c:v>22.807901200617515</c:v>
                </c:pt>
                <c:pt idx="7">
                  <c:v>23.030340736700389</c:v>
                </c:pt>
                <c:pt idx="8">
                  <c:v>23.320125000000001</c:v>
                </c:pt>
                <c:pt idx="9">
                  <c:v>23.631384615384615</c:v>
                </c:pt>
                <c:pt idx="10">
                  <c:v>23.937933035714288</c:v>
                </c:pt>
                <c:pt idx="11">
                  <c:v>24.3374985937559</c:v>
                </c:pt>
                <c:pt idx="12">
                  <c:v>24.766340756481402</c:v>
                </c:pt>
                <c:pt idx="13">
                  <c:v>25.139558823529399</c:v>
                </c:pt>
                <c:pt idx="14">
                  <c:v>25.641069444444419</c:v>
                </c:pt>
                <c:pt idx="15">
                  <c:v>26.168638157894701</c:v>
                </c:pt>
                <c:pt idx="16">
                  <c:v>26.783818749999988</c:v>
                </c:pt>
                <c:pt idx="17">
                  <c:v>27.443883928571381</c:v>
                </c:pt>
                <c:pt idx="18">
                  <c:v>28.223627205604487</c:v>
                </c:pt>
                <c:pt idx="19">
                  <c:v>29.158387295755688</c:v>
                </c:pt>
                <c:pt idx="20">
                  <c:v>30.24414977005328</c:v>
                </c:pt>
                <c:pt idx="21">
                  <c:v>31.455220447795487</c:v>
                </c:pt>
                <c:pt idx="22">
                  <c:v>32.93568059768937</c:v>
                </c:pt>
                <c:pt idx="23">
                  <c:v>35.035036874829331</c:v>
                </c:pt>
                <c:pt idx="24">
                  <c:v>38.700670979147397</c:v>
                </c:pt>
                <c:pt idx="25">
                  <c:v>61.991443983956898</c:v>
                </c:pt>
                <c:pt idx="26">
                  <c:v>101</c:v>
                </c:pt>
                <c:pt idx="27">
                  <c:v>101</c:v>
                </c:pt>
                <c:pt idx="28">
                  <c:v>101</c:v>
                </c:pt>
                <c:pt idx="29">
                  <c:v>101</c:v>
                </c:pt>
                <c:pt idx="30">
                  <c:v>101</c:v>
                </c:pt>
                <c:pt idx="31">
                  <c:v>101</c:v>
                </c:pt>
                <c:pt idx="32">
                  <c:v>101</c:v>
                </c:pt>
                <c:pt idx="33">
                  <c:v>101</c:v>
                </c:pt>
                <c:pt idx="34">
                  <c:v>101</c:v>
                </c:pt>
                <c:pt idx="35">
                  <c:v>101</c:v>
                </c:pt>
                <c:pt idx="36">
                  <c:v>101</c:v>
                </c:pt>
                <c:pt idx="37">
                  <c:v>101</c:v>
                </c:pt>
                <c:pt idx="38">
                  <c:v>101</c:v>
                </c:pt>
                <c:pt idx="39">
                  <c:v>101</c:v>
                </c:pt>
                <c:pt idx="40">
                  <c:v>101</c:v>
                </c:pt>
                <c:pt idx="41">
                  <c:v>101</c:v>
                </c:pt>
                <c:pt idx="42">
                  <c:v>101</c:v>
                </c:pt>
                <c:pt idx="43">
                  <c:v>101</c:v>
                </c:pt>
                <c:pt idx="44">
                  <c:v>101</c:v>
                </c:pt>
                <c:pt idx="45">
                  <c:v>101</c:v>
                </c:pt>
              </c:numCache>
            </c:numRef>
          </c:val>
        </c:ser>
        <c:ser>
          <c:idx val="4"/>
          <c:order val="4"/>
          <c:tx>
            <c:strRef>
              <c:f>'Comparison-uni'!$R$5</c:f>
              <c:strCache>
                <c:ptCount val="1"/>
                <c:pt idx="0">
                  <c:v>MIN-AD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'Comparison-uni'!$J$6:$J$51</c:f>
              <c:numCache>
                <c:formatCode>General</c:formatCode>
                <c:ptCount val="46"/>
                <c:pt idx="0">
                  <c:v>0</c:v>
                </c:pt>
                <c:pt idx="1">
                  <c:v>8.0000000000000043E-2</c:v>
                </c:pt>
                <c:pt idx="2">
                  <c:v>0.16</c:v>
                </c:pt>
                <c:pt idx="3">
                  <c:v>7.0000000000000021E-2</c:v>
                </c:pt>
                <c:pt idx="4">
                  <c:v>8.0000000000000043E-2</c:v>
                </c:pt>
                <c:pt idx="5">
                  <c:v>9.0000000000000024E-2</c:v>
                </c:pt>
                <c:pt idx="6">
                  <c:v>0.1</c:v>
                </c:pt>
                <c:pt idx="7">
                  <c:v>0.11</c:v>
                </c:pt>
                <c:pt idx="8">
                  <c:v>0.12000000000000002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0.15000000000000011</c:v>
                </c:pt>
                <c:pt idx="12">
                  <c:v>0.16</c:v>
                </c:pt>
                <c:pt idx="13">
                  <c:v>0.17</c:v>
                </c:pt>
                <c:pt idx="14">
                  <c:v>0.1800000000000001</c:v>
                </c:pt>
                <c:pt idx="15">
                  <c:v>0.19</c:v>
                </c:pt>
                <c:pt idx="16">
                  <c:v>0.2</c:v>
                </c:pt>
                <c:pt idx="17">
                  <c:v>0.2100000000000001</c:v>
                </c:pt>
                <c:pt idx="18">
                  <c:v>0.22</c:v>
                </c:pt>
                <c:pt idx="19">
                  <c:v>0.23</c:v>
                </c:pt>
                <c:pt idx="20">
                  <c:v>0.2400000000000001</c:v>
                </c:pt>
                <c:pt idx="21">
                  <c:v>0.25</c:v>
                </c:pt>
                <c:pt idx="22">
                  <c:v>0.26</c:v>
                </c:pt>
                <c:pt idx="23">
                  <c:v>0.27</c:v>
                </c:pt>
                <c:pt idx="24">
                  <c:v>0.28000000000000008</c:v>
                </c:pt>
                <c:pt idx="25">
                  <c:v>0.2900000000000002</c:v>
                </c:pt>
                <c:pt idx="26">
                  <c:v>0.30000000000000021</c:v>
                </c:pt>
                <c:pt idx="27">
                  <c:v>0.31000000000000022</c:v>
                </c:pt>
                <c:pt idx="28">
                  <c:v>0.32000000000000023</c:v>
                </c:pt>
                <c:pt idx="29">
                  <c:v>0.33000000000000035</c:v>
                </c:pt>
                <c:pt idx="30">
                  <c:v>0.34</c:v>
                </c:pt>
                <c:pt idx="31">
                  <c:v>0.3500000000000002</c:v>
                </c:pt>
                <c:pt idx="32">
                  <c:v>0.36000000000000021</c:v>
                </c:pt>
                <c:pt idx="33">
                  <c:v>0.37000000000000022</c:v>
                </c:pt>
                <c:pt idx="34">
                  <c:v>0.38000000000000023</c:v>
                </c:pt>
                <c:pt idx="35">
                  <c:v>0.39000000000000024</c:v>
                </c:pt>
                <c:pt idx="36">
                  <c:v>0.4</c:v>
                </c:pt>
                <c:pt idx="37">
                  <c:v>0.4100000000000002</c:v>
                </c:pt>
                <c:pt idx="38">
                  <c:v>0.42000000000000021</c:v>
                </c:pt>
                <c:pt idx="39">
                  <c:v>0.43000000000000022</c:v>
                </c:pt>
                <c:pt idx="40">
                  <c:v>0.44</c:v>
                </c:pt>
                <c:pt idx="41">
                  <c:v>0.45</c:v>
                </c:pt>
                <c:pt idx="42">
                  <c:v>0.46</c:v>
                </c:pt>
                <c:pt idx="43">
                  <c:v>0.47000000000000008</c:v>
                </c:pt>
                <c:pt idx="44">
                  <c:v>0.4800000000000002</c:v>
                </c:pt>
                <c:pt idx="45">
                  <c:v>0.49000000000000021</c:v>
                </c:pt>
              </c:numCache>
            </c:numRef>
          </c:cat>
          <c:val>
            <c:numRef>
              <c:f>'Comparison-uni'!$R$6:$R$51</c:f>
              <c:numCache>
                <c:formatCode>General</c:formatCode>
                <c:ptCount val="46"/>
                <c:pt idx="0">
                  <c:v>28.369937499999999</c:v>
                </c:pt>
                <c:pt idx="1">
                  <c:v>28.369937499999999</c:v>
                </c:pt>
                <c:pt idx="2">
                  <c:v>28.369937499999999</c:v>
                </c:pt>
                <c:pt idx="3">
                  <c:v>28.369937499999999</c:v>
                </c:pt>
                <c:pt idx="4">
                  <c:v>28.369937499999999</c:v>
                </c:pt>
                <c:pt idx="5">
                  <c:v>28.53875</c:v>
                </c:pt>
                <c:pt idx="6">
                  <c:v>28.645889713189302</c:v>
                </c:pt>
                <c:pt idx="7">
                  <c:v>28.863990181929786</c:v>
                </c:pt>
                <c:pt idx="8">
                  <c:v>29.026312499999989</c:v>
                </c:pt>
                <c:pt idx="9">
                  <c:v>29.202878832313289</c:v>
                </c:pt>
                <c:pt idx="10">
                  <c:v>29.410571428571401</c:v>
                </c:pt>
                <c:pt idx="11">
                  <c:v>29.605457454521186</c:v>
                </c:pt>
                <c:pt idx="12">
                  <c:v>29.785520369061079</c:v>
                </c:pt>
                <c:pt idx="13">
                  <c:v>30.056779411764687</c:v>
                </c:pt>
                <c:pt idx="14">
                  <c:v>30.296502442699889</c:v>
                </c:pt>
                <c:pt idx="15">
                  <c:v>30.556613300614099</c:v>
                </c:pt>
                <c:pt idx="16">
                  <c:v>30.853738871198086</c:v>
                </c:pt>
                <c:pt idx="17">
                  <c:v>31.066987895869389</c:v>
                </c:pt>
                <c:pt idx="18">
                  <c:v>31.340409030604889</c:v>
                </c:pt>
                <c:pt idx="19">
                  <c:v>31.632869840734987</c:v>
                </c:pt>
                <c:pt idx="20">
                  <c:v>31.969127764959602</c:v>
                </c:pt>
                <c:pt idx="21">
                  <c:v>32.280995392534628</c:v>
                </c:pt>
                <c:pt idx="22">
                  <c:v>32.58730006105737</c:v>
                </c:pt>
                <c:pt idx="23">
                  <c:v>33.022414248082228</c:v>
                </c:pt>
                <c:pt idx="24">
                  <c:v>33.387873768984171</c:v>
                </c:pt>
                <c:pt idx="25">
                  <c:v>33.787160858873811</c:v>
                </c:pt>
                <c:pt idx="26">
                  <c:v>34.220805329977857</c:v>
                </c:pt>
                <c:pt idx="27">
                  <c:v>34.646696989125012</c:v>
                </c:pt>
                <c:pt idx="28">
                  <c:v>35.204152303200203</c:v>
                </c:pt>
                <c:pt idx="29">
                  <c:v>35.849370459314642</c:v>
                </c:pt>
                <c:pt idx="30">
                  <c:v>36.331808213587799</c:v>
                </c:pt>
                <c:pt idx="31">
                  <c:v>36.953398463936772</c:v>
                </c:pt>
                <c:pt idx="32">
                  <c:v>37.788681656171903</c:v>
                </c:pt>
                <c:pt idx="33">
                  <c:v>38.460601484454394</c:v>
                </c:pt>
                <c:pt idx="34">
                  <c:v>39.501754928437698</c:v>
                </c:pt>
                <c:pt idx="35">
                  <c:v>40.469242085762453</c:v>
                </c:pt>
                <c:pt idx="36">
                  <c:v>41.639650126640007</c:v>
                </c:pt>
                <c:pt idx="37">
                  <c:v>43.061205419479201</c:v>
                </c:pt>
                <c:pt idx="38">
                  <c:v>44.615853477062544</c:v>
                </c:pt>
                <c:pt idx="39">
                  <c:v>46.626914417524311</c:v>
                </c:pt>
                <c:pt idx="40">
                  <c:v>49.546243410894554</c:v>
                </c:pt>
                <c:pt idx="41">
                  <c:v>54.278174843473138</c:v>
                </c:pt>
                <c:pt idx="42">
                  <c:v>61.288781823962395</c:v>
                </c:pt>
                <c:pt idx="43">
                  <c:v>82.574799568618701</c:v>
                </c:pt>
                <c:pt idx="44">
                  <c:v>101</c:v>
                </c:pt>
                <c:pt idx="45">
                  <c:v>101</c:v>
                </c:pt>
              </c:numCache>
            </c:numRef>
          </c:val>
        </c:ser>
        <c:marker val="1"/>
        <c:axId val="29857664"/>
        <c:axId val="29863936"/>
      </c:lineChart>
      <c:catAx>
        <c:axId val="298576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Injection Rate (flits per cycle per node)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9863936"/>
        <c:crosses val="autoZero"/>
        <c:auto val="1"/>
        <c:lblAlgn val="ctr"/>
        <c:lblOffset val="0"/>
      </c:catAx>
      <c:valAx>
        <c:axId val="29863936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Average Latency 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98576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3902654867256636"/>
          <c:y val="5.7938866591092458E-2"/>
          <c:w val="0.26848094209462814"/>
          <c:h val="0.37103873688940686"/>
        </c:manualLayout>
      </c:layout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2562769967890119"/>
          <c:y val="7.7756648343485543E-2"/>
          <c:w val="0.84596574642829436"/>
          <c:h val="0.61306788779062149"/>
        </c:manualLayout>
      </c:layout>
      <c:barChart>
        <c:barDir val="col"/>
        <c:grouping val="clustered"/>
        <c:ser>
          <c:idx val="0"/>
          <c:order val="0"/>
          <c:tx>
            <c:strRef>
              <c:f>'Matlab-noMEMLAT'!$A$21</c:f>
              <c:strCache>
                <c:ptCount val="1"/>
                <c:pt idx="0">
                  <c:v>WeightedSpeedup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'Matlab-noMEMLAT'!$B$7:$Z$7</c:f>
              <c:strCache>
                <c:ptCount val="25"/>
                <c:pt idx="0">
                  <c:v>DO</c:v>
                </c:pt>
                <c:pt idx="1">
                  <c:v>MIN-AD</c:v>
                </c:pt>
                <c:pt idx="2">
                  <c:v>ROMM</c:v>
                </c:pt>
                <c:pt idx="3">
                  <c:v>FLIT-2</c:v>
                </c:pt>
                <c:pt idx="4">
                  <c:v>WORM-2</c:v>
                </c:pt>
                <c:pt idx="5">
                  <c:v>FLIT-1</c:v>
                </c:pt>
                <c:pt idx="6">
                  <c:v>WORM-1</c:v>
                </c:pt>
                <c:pt idx="9">
                  <c:v>DO</c:v>
                </c:pt>
                <c:pt idx="10">
                  <c:v>MIN-AD</c:v>
                </c:pt>
                <c:pt idx="11">
                  <c:v>ROMM</c:v>
                </c:pt>
                <c:pt idx="12">
                  <c:v>FLIT-2</c:v>
                </c:pt>
                <c:pt idx="13">
                  <c:v>WORM-2</c:v>
                </c:pt>
                <c:pt idx="14">
                  <c:v>FLIT-1</c:v>
                </c:pt>
                <c:pt idx="15">
                  <c:v>WORM-1</c:v>
                </c:pt>
                <c:pt idx="18">
                  <c:v>DO</c:v>
                </c:pt>
                <c:pt idx="19">
                  <c:v>MIN-AD</c:v>
                </c:pt>
                <c:pt idx="20">
                  <c:v>ROMM</c:v>
                </c:pt>
                <c:pt idx="21">
                  <c:v>FLIT-2</c:v>
                </c:pt>
                <c:pt idx="22">
                  <c:v>WORM-2</c:v>
                </c:pt>
                <c:pt idx="23">
                  <c:v>FLIT-1</c:v>
                </c:pt>
                <c:pt idx="24">
                  <c:v>WORM-1</c:v>
                </c:pt>
              </c:strCache>
            </c:strRef>
          </c:cat>
          <c:val>
            <c:numRef>
              <c:f>'Matlab-noMEMLAT'!$B$21:$Z$21</c:f>
              <c:numCache>
                <c:formatCode>General</c:formatCode>
                <c:ptCount val="25"/>
                <c:pt idx="0">
                  <c:v>7.9909612348004364</c:v>
                </c:pt>
                <c:pt idx="1">
                  <c:v>7.9907483945915141</c:v>
                </c:pt>
                <c:pt idx="2">
                  <c:v>7.989240070550971</c:v>
                </c:pt>
                <c:pt idx="3">
                  <c:v>7.9789045820530724</c:v>
                </c:pt>
                <c:pt idx="4">
                  <c:v>7.9802017187173764</c:v>
                </c:pt>
                <c:pt idx="5">
                  <c:v>7.9918229314569711</c:v>
                </c:pt>
                <c:pt idx="6">
                  <c:v>7.9907440166069534</c:v>
                </c:pt>
                <c:pt idx="9">
                  <c:v>15.626836907152844</c:v>
                </c:pt>
                <c:pt idx="10">
                  <c:v>15.779710677910703</c:v>
                </c:pt>
                <c:pt idx="11">
                  <c:v>15.625287659776536</c:v>
                </c:pt>
                <c:pt idx="12">
                  <c:v>15.221617885403239</c:v>
                </c:pt>
                <c:pt idx="13">
                  <c:v>15.044158350387843</c:v>
                </c:pt>
                <c:pt idx="14">
                  <c:v>15.363755442338444</c:v>
                </c:pt>
                <c:pt idx="15">
                  <c:v>15.207290979162694</c:v>
                </c:pt>
                <c:pt idx="18">
                  <c:v>14.83088599242701</c:v>
                </c:pt>
                <c:pt idx="19">
                  <c:v>14.77523316066492</c:v>
                </c:pt>
                <c:pt idx="20">
                  <c:v>14.708175414004298</c:v>
                </c:pt>
                <c:pt idx="21">
                  <c:v>14.72060270419103</c:v>
                </c:pt>
                <c:pt idx="22">
                  <c:v>14.677426516739605</c:v>
                </c:pt>
                <c:pt idx="23">
                  <c:v>16.231713918608893</c:v>
                </c:pt>
                <c:pt idx="24">
                  <c:v>16.199195940929336</c:v>
                </c:pt>
              </c:numCache>
            </c:numRef>
          </c:val>
        </c:ser>
        <c:gapWidth val="42"/>
        <c:overlap val="100"/>
        <c:axId val="29803648"/>
        <c:axId val="29805184"/>
      </c:barChart>
      <c:catAx>
        <c:axId val="29803648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9805184"/>
        <c:crosses val="autoZero"/>
        <c:auto val="1"/>
        <c:lblAlgn val="ctr"/>
        <c:lblOffset val="0"/>
      </c:catAx>
      <c:valAx>
        <c:axId val="298051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600" dirty="0" smtClean="0"/>
                  <a:t>W-Speedup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1453290737686915E-2"/>
              <c:y val="0.1639425701474342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9803648"/>
        <c:crosses val="autoZero"/>
        <c:crossBetween val="between"/>
      </c:valAx>
    </c:plotArea>
    <c:plotVisOnly val="1"/>
  </c:chart>
  <c:spPr>
    <a:ln>
      <a:noFill/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97639806883229"/>
          <c:y val="2.8252405949256338E-2"/>
          <c:w val="0.81615970991891451"/>
          <c:h val="0.66828330960474969"/>
        </c:manualLayout>
      </c:layout>
      <c:barChart>
        <c:barDir val="col"/>
        <c:grouping val="stacked"/>
        <c:ser>
          <c:idx val="0"/>
          <c:order val="0"/>
          <c:tx>
            <c:strRef>
              <c:f>'Matlab-noMEMLAT'!$A$15</c:f>
              <c:strCache>
                <c:ptCount val="1"/>
                <c:pt idx="0">
                  <c:v>RouterEnergy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</c:spPr>
          <c:cat>
            <c:strRef>
              <c:f>'Matlab-noMEMLAT'!$B$14:$Z$14</c:f>
              <c:strCache>
                <c:ptCount val="25"/>
                <c:pt idx="0">
                  <c:v>DO</c:v>
                </c:pt>
                <c:pt idx="1">
                  <c:v>MIN-AD</c:v>
                </c:pt>
                <c:pt idx="2">
                  <c:v>ROMM</c:v>
                </c:pt>
                <c:pt idx="3">
                  <c:v>FLIT-2</c:v>
                </c:pt>
                <c:pt idx="4">
                  <c:v>WORM-2</c:v>
                </c:pt>
                <c:pt idx="5">
                  <c:v>FLIT-1</c:v>
                </c:pt>
                <c:pt idx="6">
                  <c:v>WORM-1</c:v>
                </c:pt>
                <c:pt idx="9">
                  <c:v>DO</c:v>
                </c:pt>
                <c:pt idx="10">
                  <c:v>MIN-AD</c:v>
                </c:pt>
                <c:pt idx="11">
                  <c:v>ROMM</c:v>
                </c:pt>
                <c:pt idx="12">
                  <c:v>FLIT-2</c:v>
                </c:pt>
                <c:pt idx="13">
                  <c:v>WORM-2</c:v>
                </c:pt>
                <c:pt idx="14">
                  <c:v>FLIT-1</c:v>
                </c:pt>
                <c:pt idx="15">
                  <c:v>WORM-1</c:v>
                </c:pt>
                <c:pt idx="18">
                  <c:v>DO</c:v>
                </c:pt>
                <c:pt idx="19">
                  <c:v>MIN-AD</c:v>
                </c:pt>
                <c:pt idx="20">
                  <c:v>ROMM</c:v>
                </c:pt>
                <c:pt idx="21">
                  <c:v>FLIT-2</c:v>
                </c:pt>
                <c:pt idx="22">
                  <c:v>WORM-2</c:v>
                </c:pt>
                <c:pt idx="23">
                  <c:v>FLIT-1</c:v>
                </c:pt>
                <c:pt idx="24">
                  <c:v>WORM-1</c:v>
                </c:pt>
              </c:strCache>
            </c:strRef>
          </c:cat>
          <c:val>
            <c:numRef>
              <c:f>'Matlab-noMEMLAT'!$B$15:$Z$15</c:f>
              <c:numCache>
                <c:formatCode>General</c:formatCode>
                <c:ptCount val="25"/>
                <c:pt idx="0">
                  <c:v>0.4046447963759654</c:v>
                </c:pt>
                <c:pt idx="1">
                  <c:v>0.40495247612337881</c:v>
                </c:pt>
                <c:pt idx="2">
                  <c:v>0.40516599976585238</c:v>
                </c:pt>
                <c:pt idx="3">
                  <c:v>0.42893680722009997</c:v>
                </c:pt>
                <c:pt idx="4">
                  <c:v>0.42229639842053679</c:v>
                </c:pt>
                <c:pt idx="5">
                  <c:v>0.42803664773845107</c:v>
                </c:pt>
                <c:pt idx="6">
                  <c:v>0.42106601890300732</c:v>
                </c:pt>
                <c:pt idx="9">
                  <c:v>0.38680766472739964</c:v>
                </c:pt>
                <c:pt idx="10">
                  <c:v>0.38680766472739964</c:v>
                </c:pt>
                <c:pt idx="11">
                  <c:v>0.39099942178881752</c:v>
                </c:pt>
                <c:pt idx="12">
                  <c:v>0.43437211861406494</c:v>
                </c:pt>
                <c:pt idx="13">
                  <c:v>0.44217234878019934</c:v>
                </c:pt>
                <c:pt idx="14">
                  <c:v>0.43081112617555778</c:v>
                </c:pt>
                <c:pt idx="15">
                  <c:v>0.43834108654050458</c:v>
                </c:pt>
                <c:pt idx="18">
                  <c:v>0.40834603799537761</c:v>
                </c:pt>
                <c:pt idx="19">
                  <c:v>0.4101368747625444</c:v>
                </c:pt>
                <c:pt idx="20">
                  <c:v>0.41113586260634116</c:v>
                </c:pt>
                <c:pt idx="21">
                  <c:v>0.43190807662358877</c:v>
                </c:pt>
                <c:pt idx="22">
                  <c:v>0.42336961177829024</c:v>
                </c:pt>
                <c:pt idx="23">
                  <c:v>0.37772945092712878</c:v>
                </c:pt>
                <c:pt idx="24">
                  <c:v>0.37158481553475226</c:v>
                </c:pt>
              </c:numCache>
            </c:numRef>
          </c:val>
        </c:ser>
        <c:ser>
          <c:idx val="1"/>
          <c:order val="1"/>
          <c:tx>
            <c:strRef>
              <c:f>'Matlab-noMEMLAT'!$A$16</c:f>
              <c:strCache>
                <c:ptCount val="1"/>
                <c:pt idx="0">
                  <c:v>LinkEnergy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ysClr val="windowText" lastClr="000000"/>
              </a:solidFill>
            </a:ln>
          </c:spPr>
          <c:cat>
            <c:strRef>
              <c:f>'Matlab-noMEMLAT'!$B$14:$Z$14</c:f>
              <c:strCache>
                <c:ptCount val="25"/>
                <c:pt idx="0">
                  <c:v>DO</c:v>
                </c:pt>
                <c:pt idx="1">
                  <c:v>MIN-AD</c:v>
                </c:pt>
                <c:pt idx="2">
                  <c:v>ROMM</c:v>
                </c:pt>
                <c:pt idx="3">
                  <c:v>FLIT-2</c:v>
                </c:pt>
                <c:pt idx="4">
                  <c:v>WORM-2</c:v>
                </c:pt>
                <c:pt idx="5">
                  <c:v>FLIT-1</c:v>
                </c:pt>
                <c:pt idx="6">
                  <c:v>WORM-1</c:v>
                </c:pt>
                <c:pt idx="9">
                  <c:v>DO</c:v>
                </c:pt>
                <c:pt idx="10">
                  <c:v>MIN-AD</c:v>
                </c:pt>
                <c:pt idx="11">
                  <c:v>ROMM</c:v>
                </c:pt>
                <c:pt idx="12">
                  <c:v>FLIT-2</c:v>
                </c:pt>
                <c:pt idx="13">
                  <c:v>WORM-2</c:v>
                </c:pt>
                <c:pt idx="14">
                  <c:v>FLIT-1</c:v>
                </c:pt>
                <c:pt idx="15">
                  <c:v>WORM-1</c:v>
                </c:pt>
                <c:pt idx="18">
                  <c:v>DO</c:v>
                </c:pt>
                <c:pt idx="19">
                  <c:v>MIN-AD</c:v>
                </c:pt>
                <c:pt idx="20">
                  <c:v>ROMM</c:v>
                </c:pt>
                <c:pt idx="21">
                  <c:v>FLIT-2</c:v>
                </c:pt>
                <c:pt idx="22">
                  <c:v>WORM-2</c:v>
                </c:pt>
                <c:pt idx="23">
                  <c:v>FLIT-1</c:v>
                </c:pt>
                <c:pt idx="24">
                  <c:v>WORM-1</c:v>
                </c:pt>
              </c:strCache>
            </c:strRef>
          </c:cat>
          <c:val>
            <c:numRef>
              <c:f>'Matlab-noMEMLAT'!$B$16:$Z$16</c:f>
              <c:numCache>
                <c:formatCode>General</c:formatCode>
                <c:ptCount val="25"/>
                <c:pt idx="0">
                  <c:v>0.12364430074671574</c:v>
                </c:pt>
                <c:pt idx="1">
                  <c:v>0.12368483815783139</c:v>
                </c:pt>
                <c:pt idx="2">
                  <c:v>0.12369807882320903</c:v>
                </c:pt>
                <c:pt idx="3">
                  <c:v>0.13999637086582886</c:v>
                </c:pt>
                <c:pt idx="4">
                  <c:v>0.14077015529976733</c:v>
                </c:pt>
                <c:pt idx="5">
                  <c:v>0.14023715265422179</c:v>
                </c:pt>
                <c:pt idx="6">
                  <c:v>0.14058051963944787</c:v>
                </c:pt>
                <c:pt idx="9">
                  <c:v>0.18709771181272414</c:v>
                </c:pt>
                <c:pt idx="10">
                  <c:v>0.18709771181272414</c:v>
                </c:pt>
                <c:pt idx="11">
                  <c:v>0.18740254619866387</c:v>
                </c:pt>
                <c:pt idx="12">
                  <c:v>0.23441170451915094</c:v>
                </c:pt>
                <c:pt idx="13">
                  <c:v>0.24339174003312072</c:v>
                </c:pt>
                <c:pt idx="14">
                  <c:v>0.23440704319994429</c:v>
                </c:pt>
                <c:pt idx="15">
                  <c:v>0.24364972538323751</c:v>
                </c:pt>
                <c:pt idx="18">
                  <c:v>0.11639595789628691</c:v>
                </c:pt>
                <c:pt idx="19">
                  <c:v>0.1165170552321152</c:v>
                </c:pt>
                <c:pt idx="20">
                  <c:v>0.11641975582935656</c:v>
                </c:pt>
                <c:pt idx="21">
                  <c:v>0.12892824123822663</c:v>
                </c:pt>
                <c:pt idx="22">
                  <c:v>0.12752851515050898</c:v>
                </c:pt>
                <c:pt idx="23">
                  <c:v>0.12451667196574033</c:v>
                </c:pt>
                <c:pt idx="24">
                  <c:v>0.12405385870359466</c:v>
                </c:pt>
              </c:numCache>
            </c:numRef>
          </c:val>
        </c:ser>
        <c:ser>
          <c:idx val="2"/>
          <c:order val="2"/>
          <c:tx>
            <c:strRef>
              <c:f>'Matlab-noMEMLAT'!$A$17</c:f>
              <c:strCache>
                <c:ptCount val="1"/>
                <c:pt idx="0">
                  <c:v>BufferEnergy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</c:spPr>
          <c:cat>
            <c:strRef>
              <c:f>'Matlab-noMEMLAT'!$B$14:$Z$14</c:f>
              <c:strCache>
                <c:ptCount val="25"/>
                <c:pt idx="0">
                  <c:v>DO</c:v>
                </c:pt>
                <c:pt idx="1">
                  <c:v>MIN-AD</c:v>
                </c:pt>
                <c:pt idx="2">
                  <c:v>ROMM</c:v>
                </c:pt>
                <c:pt idx="3">
                  <c:v>FLIT-2</c:v>
                </c:pt>
                <c:pt idx="4">
                  <c:v>WORM-2</c:v>
                </c:pt>
                <c:pt idx="5">
                  <c:v>FLIT-1</c:v>
                </c:pt>
                <c:pt idx="6">
                  <c:v>WORM-1</c:v>
                </c:pt>
                <c:pt idx="9">
                  <c:v>DO</c:v>
                </c:pt>
                <c:pt idx="10">
                  <c:v>MIN-AD</c:v>
                </c:pt>
                <c:pt idx="11">
                  <c:v>ROMM</c:v>
                </c:pt>
                <c:pt idx="12">
                  <c:v>FLIT-2</c:v>
                </c:pt>
                <c:pt idx="13">
                  <c:v>WORM-2</c:v>
                </c:pt>
                <c:pt idx="14">
                  <c:v>FLIT-1</c:v>
                </c:pt>
                <c:pt idx="15">
                  <c:v>WORM-1</c:v>
                </c:pt>
                <c:pt idx="18">
                  <c:v>DO</c:v>
                </c:pt>
                <c:pt idx="19">
                  <c:v>MIN-AD</c:v>
                </c:pt>
                <c:pt idx="20">
                  <c:v>ROMM</c:v>
                </c:pt>
                <c:pt idx="21">
                  <c:v>FLIT-2</c:v>
                </c:pt>
                <c:pt idx="22">
                  <c:v>WORM-2</c:v>
                </c:pt>
                <c:pt idx="23">
                  <c:v>FLIT-1</c:v>
                </c:pt>
                <c:pt idx="24">
                  <c:v>WORM-1</c:v>
                </c:pt>
              </c:strCache>
            </c:strRef>
          </c:cat>
          <c:val>
            <c:numRef>
              <c:f>'Matlab-noMEMLAT'!$B$17:$Z$17</c:f>
              <c:numCache>
                <c:formatCode>General</c:formatCode>
                <c:ptCount val="25"/>
                <c:pt idx="0">
                  <c:v>0.47171090287731932</c:v>
                </c:pt>
                <c:pt idx="1">
                  <c:v>0.47418026830040311</c:v>
                </c:pt>
                <c:pt idx="2">
                  <c:v>0.47431625167372382</c:v>
                </c:pt>
                <c:pt idx="3">
                  <c:v>4.5804051875611436E-2</c:v>
                </c:pt>
                <c:pt idx="4">
                  <c:v>4.1356151863673737E-2</c:v>
                </c:pt>
                <c:pt idx="5">
                  <c:v>4.1234438519702175E-2</c:v>
                </c:pt>
                <c:pt idx="6">
                  <c:v>4.3464428161135493E-2</c:v>
                </c:pt>
                <c:pt idx="9">
                  <c:v>0.42609462345987692</c:v>
                </c:pt>
                <c:pt idx="10">
                  <c:v>0.42609462345987692</c:v>
                </c:pt>
                <c:pt idx="11">
                  <c:v>0.42824754680143573</c:v>
                </c:pt>
                <c:pt idx="12">
                  <c:v>3.9817942324834793E-2</c:v>
                </c:pt>
                <c:pt idx="13">
                  <c:v>4.0263062061645517E-2</c:v>
                </c:pt>
                <c:pt idx="14">
                  <c:v>3.9354053720663085E-2</c:v>
                </c:pt>
                <c:pt idx="15">
                  <c:v>3.97185976767239E-2</c:v>
                </c:pt>
                <c:pt idx="18">
                  <c:v>0.47525800410833569</c:v>
                </c:pt>
                <c:pt idx="19">
                  <c:v>0.48428913289244246</c:v>
                </c:pt>
                <c:pt idx="20">
                  <c:v>0.48088156675088745</c:v>
                </c:pt>
                <c:pt idx="21">
                  <c:v>4.3195769533442126E-2</c:v>
                </c:pt>
                <c:pt idx="22">
                  <c:v>3.8641913079721875E-2</c:v>
                </c:pt>
                <c:pt idx="23">
                  <c:v>3.2972686649000785E-2</c:v>
                </c:pt>
                <c:pt idx="24">
                  <c:v>3.1075329562546883E-2</c:v>
                </c:pt>
              </c:numCache>
            </c:numRef>
          </c:val>
        </c:ser>
        <c:gapWidth val="0"/>
        <c:overlap val="100"/>
        <c:axId val="86058112"/>
        <c:axId val="30016640"/>
      </c:barChart>
      <c:catAx>
        <c:axId val="86058112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0016640"/>
        <c:crosses val="autoZero"/>
        <c:auto val="1"/>
        <c:lblAlgn val="ctr"/>
        <c:lblOffset val="0"/>
      </c:catAx>
      <c:valAx>
        <c:axId val="300166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Energy (normalized)</a:t>
                </a:r>
              </a:p>
            </c:rich>
          </c:tx>
          <c:layout>
            <c:manualLayout>
              <c:xMode val="edge"/>
              <c:yMode val="edge"/>
              <c:x val="3.5149378400310322E-2"/>
              <c:y val="1.6739659367396582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6058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0732723388599396"/>
          <c:y val="1.4598540145985401E-2"/>
          <c:w val="0.57392643096717511"/>
          <c:h val="0.11640669003965746"/>
        </c:manualLayout>
      </c:layout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</c:chart>
  <c:spPr>
    <a:ln>
      <a:noFill/>
    </a:ln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2562769967890117"/>
          <c:y val="7.7756648343485571E-2"/>
          <c:w val="0.84596574642829481"/>
          <c:h val="0.61306788779062149"/>
        </c:manualLayout>
      </c:layout>
      <c:barChart>
        <c:barDir val="col"/>
        <c:grouping val="clustered"/>
        <c:ser>
          <c:idx val="0"/>
          <c:order val="0"/>
          <c:tx>
            <c:strRef>
              <c:f>'Matlab-noMEMLAT'!$A$21</c:f>
              <c:strCache>
                <c:ptCount val="1"/>
                <c:pt idx="0">
                  <c:v>WeightedSpeedup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'Matlab-noMEMLAT'!$B$7:$Z$7</c:f>
              <c:strCache>
                <c:ptCount val="25"/>
                <c:pt idx="0">
                  <c:v>DO</c:v>
                </c:pt>
                <c:pt idx="1">
                  <c:v>MIN-AD</c:v>
                </c:pt>
                <c:pt idx="2">
                  <c:v>ROMM</c:v>
                </c:pt>
                <c:pt idx="3">
                  <c:v>FLIT-2</c:v>
                </c:pt>
                <c:pt idx="4">
                  <c:v>WORM-2</c:v>
                </c:pt>
                <c:pt idx="5">
                  <c:v>FLIT-1</c:v>
                </c:pt>
                <c:pt idx="6">
                  <c:v>WORM-1</c:v>
                </c:pt>
                <c:pt idx="9">
                  <c:v>DO</c:v>
                </c:pt>
                <c:pt idx="10">
                  <c:v>MIN-AD</c:v>
                </c:pt>
                <c:pt idx="11">
                  <c:v>ROMM</c:v>
                </c:pt>
                <c:pt idx="12">
                  <c:v>FLIT-2</c:v>
                </c:pt>
                <c:pt idx="13">
                  <c:v>WORM-2</c:v>
                </c:pt>
                <c:pt idx="14">
                  <c:v>FLIT-1</c:v>
                </c:pt>
                <c:pt idx="15">
                  <c:v>WORM-1</c:v>
                </c:pt>
                <c:pt idx="18">
                  <c:v>DO</c:v>
                </c:pt>
                <c:pt idx="19">
                  <c:v>MIN-AD</c:v>
                </c:pt>
                <c:pt idx="20">
                  <c:v>ROMM</c:v>
                </c:pt>
                <c:pt idx="21">
                  <c:v>FLIT-2</c:v>
                </c:pt>
                <c:pt idx="22">
                  <c:v>WORM-2</c:v>
                </c:pt>
                <c:pt idx="23">
                  <c:v>FLIT-1</c:v>
                </c:pt>
                <c:pt idx="24">
                  <c:v>WORM-1</c:v>
                </c:pt>
              </c:strCache>
            </c:strRef>
          </c:cat>
          <c:val>
            <c:numRef>
              <c:f>'Matlab-noMEMLAT'!$B$21:$Z$21</c:f>
              <c:numCache>
                <c:formatCode>General</c:formatCode>
                <c:ptCount val="25"/>
                <c:pt idx="0">
                  <c:v>7.9909612348004364</c:v>
                </c:pt>
                <c:pt idx="1">
                  <c:v>7.9907483945915176</c:v>
                </c:pt>
                <c:pt idx="2">
                  <c:v>7.9892400705509727</c:v>
                </c:pt>
                <c:pt idx="3">
                  <c:v>7.9789045820530724</c:v>
                </c:pt>
                <c:pt idx="4">
                  <c:v>7.9802017187173782</c:v>
                </c:pt>
                <c:pt idx="5">
                  <c:v>7.9918229314569711</c:v>
                </c:pt>
                <c:pt idx="6">
                  <c:v>7.9907440166069508</c:v>
                </c:pt>
                <c:pt idx="9">
                  <c:v>15.626836907152844</c:v>
                </c:pt>
                <c:pt idx="10">
                  <c:v>15.779710677910703</c:v>
                </c:pt>
                <c:pt idx="11">
                  <c:v>15.625287659776536</c:v>
                </c:pt>
                <c:pt idx="12">
                  <c:v>15.221617885403239</c:v>
                </c:pt>
                <c:pt idx="13">
                  <c:v>15.044158350387843</c:v>
                </c:pt>
                <c:pt idx="14">
                  <c:v>15.363755442338444</c:v>
                </c:pt>
                <c:pt idx="15">
                  <c:v>15.207290979162694</c:v>
                </c:pt>
                <c:pt idx="18">
                  <c:v>14.830885992427014</c:v>
                </c:pt>
                <c:pt idx="19">
                  <c:v>14.77523316066492</c:v>
                </c:pt>
                <c:pt idx="20">
                  <c:v>14.708175414004298</c:v>
                </c:pt>
                <c:pt idx="21">
                  <c:v>14.720602704191027</c:v>
                </c:pt>
                <c:pt idx="22">
                  <c:v>14.677426516739612</c:v>
                </c:pt>
                <c:pt idx="23">
                  <c:v>16.231713918608893</c:v>
                </c:pt>
                <c:pt idx="24">
                  <c:v>16.199195940929329</c:v>
                </c:pt>
              </c:numCache>
            </c:numRef>
          </c:val>
        </c:ser>
        <c:gapWidth val="42"/>
        <c:overlap val="100"/>
        <c:axId val="30128000"/>
        <c:axId val="30129536"/>
      </c:barChart>
      <c:catAx>
        <c:axId val="30128000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0129536"/>
        <c:crosses val="autoZero"/>
        <c:auto val="1"/>
        <c:lblAlgn val="ctr"/>
        <c:lblOffset val="0"/>
      </c:catAx>
      <c:valAx>
        <c:axId val="301295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600" dirty="0" smtClean="0"/>
                  <a:t>W-Speedup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1453290737686915E-2"/>
              <c:y val="0.1639425701474343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0128000"/>
        <c:crosses val="autoZero"/>
        <c:crossBetween val="between"/>
      </c:valAx>
    </c:plotArea>
    <c:plotVisOnly val="1"/>
  </c:chart>
  <c:spPr>
    <a:ln>
      <a:noFill/>
    </a:ln>
  </c:sp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976398068832301"/>
          <c:y val="2.8252405949256338E-2"/>
          <c:w val="0.81615970991891451"/>
          <c:h val="0.66828330960474969"/>
        </c:manualLayout>
      </c:layout>
      <c:barChart>
        <c:barDir val="col"/>
        <c:grouping val="stacked"/>
        <c:ser>
          <c:idx val="0"/>
          <c:order val="0"/>
          <c:tx>
            <c:strRef>
              <c:f>'Matlab-noMEMLAT'!$A$15</c:f>
              <c:strCache>
                <c:ptCount val="1"/>
                <c:pt idx="0">
                  <c:v>RouterEnergy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</c:spPr>
          <c:cat>
            <c:strRef>
              <c:f>'Matlab-noMEMLAT'!$B$14:$Z$14</c:f>
              <c:strCache>
                <c:ptCount val="25"/>
                <c:pt idx="0">
                  <c:v>DO</c:v>
                </c:pt>
                <c:pt idx="1">
                  <c:v>MIN-AD</c:v>
                </c:pt>
                <c:pt idx="2">
                  <c:v>ROMM</c:v>
                </c:pt>
                <c:pt idx="3">
                  <c:v>FLIT-2</c:v>
                </c:pt>
                <c:pt idx="4">
                  <c:v>WORM-2</c:v>
                </c:pt>
                <c:pt idx="5">
                  <c:v>FLIT-1</c:v>
                </c:pt>
                <c:pt idx="6">
                  <c:v>WORM-1</c:v>
                </c:pt>
                <c:pt idx="9">
                  <c:v>DO</c:v>
                </c:pt>
                <c:pt idx="10">
                  <c:v>MIN-AD</c:v>
                </c:pt>
                <c:pt idx="11">
                  <c:v>ROMM</c:v>
                </c:pt>
                <c:pt idx="12">
                  <c:v>FLIT-2</c:v>
                </c:pt>
                <c:pt idx="13">
                  <c:v>WORM-2</c:v>
                </c:pt>
                <c:pt idx="14">
                  <c:v>FLIT-1</c:v>
                </c:pt>
                <c:pt idx="15">
                  <c:v>WORM-1</c:v>
                </c:pt>
                <c:pt idx="18">
                  <c:v>DO</c:v>
                </c:pt>
                <c:pt idx="19">
                  <c:v>MIN-AD</c:v>
                </c:pt>
                <c:pt idx="20">
                  <c:v>ROMM</c:v>
                </c:pt>
                <c:pt idx="21">
                  <c:v>FLIT-2</c:v>
                </c:pt>
                <c:pt idx="22">
                  <c:v>WORM-2</c:v>
                </c:pt>
                <c:pt idx="23">
                  <c:v>FLIT-1</c:v>
                </c:pt>
                <c:pt idx="24">
                  <c:v>WORM-1</c:v>
                </c:pt>
              </c:strCache>
            </c:strRef>
          </c:cat>
          <c:val>
            <c:numRef>
              <c:f>'Matlab-noMEMLAT'!$B$15:$Z$15</c:f>
              <c:numCache>
                <c:formatCode>General</c:formatCode>
                <c:ptCount val="25"/>
                <c:pt idx="0">
                  <c:v>0.40464479637596551</c:v>
                </c:pt>
                <c:pt idx="1">
                  <c:v>0.40495247612337881</c:v>
                </c:pt>
                <c:pt idx="2">
                  <c:v>0.40516599976585255</c:v>
                </c:pt>
                <c:pt idx="3">
                  <c:v>0.42893680722010008</c:v>
                </c:pt>
                <c:pt idx="4">
                  <c:v>0.42229639842053679</c:v>
                </c:pt>
                <c:pt idx="5">
                  <c:v>0.42803664773845124</c:v>
                </c:pt>
                <c:pt idx="6">
                  <c:v>0.42106601890300732</c:v>
                </c:pt>
                <c:pt idx="9">
                  <c:v>0.38680766472739986</c:v>
                </c:pt>
                <c:pt idx="10">
                  <c:v>0.38680766472739986</c:v>
                </c:pt>
                <c:pt idx="11">
                  <c:v>0.39099942178881764</c:v>
                </c:pt>
                <c:pt idx="12">
                  <c:v>0.43437211861406516</c:v>
                </c:pt>
                <c:pt idx="13">
                  <c:v>0.44217234878019929</c:v>
                </c:pt>
                <c:pt idx="14">
                  <c:v>0.43081112617555789</c:v>
                </c:pt>
                <c:pt idx="15">
                  <c:v>0.43834108654050458</c:v>
                </c:pt>
                <c:pt idx="18">
                  <c:v>0.40834603799537772</c:v>
                </c:pt>
                <c:pt idx="19">
                  <c:v>0.41013687476254451</c:v>
                </c:pt>
                <c:pt idx="20">
                  <c:v>0.41113586260634116</c:v>
                </c:pt>
                <c:pt idx="21">
                  <c:v>0.43190807662358882</c:v>
                </c:pt>
                <c:pt idx="22">
                  <c:v>0.42336961177829041</c:v>
                </c:pt>
                <c:pt idx="23">
                  <c:v>0.37772945092712878</c:v>
                </c:pt>
                <c:pt idx="24">
                  <c:v>0.37158481553475253</c:v>
                </c:pt>
              </c:numCache>
            </c:numRef>
          </c:val>
        </c:ser>
        <c:ser>
          <c:idx val="1"/>
          <c:order val="1"/>
          <c:tx>
            <c:strRef>
              <c:f>'Matlab-noMEMLAT'!$A$16</c:f>
              <c:strCache>
                <c:ptCount val="1"/>
                <c:pt idx="0">
                  <c:v>LinkEnergy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ysClr val="windowText" lastClr="000000"/>
              </a:solidFill>
            </a:ln>
          </c:spPr>
          <c:cat>
            <c:strRef>
              <c:f>'Matlab-noMEMLAT'!$B$14:$Z$14</c:f>
              <c:strCache>
                <c:ptCount val="25"/>
                <c:pt idx="0">
                  <c:v>DO</c:v>
                </c:pt>
                <c:pt idx="1">
                  <c:v>MIN-AD</c:v>
                </c:pt>
                <c:pt idx="2">
                  <c:v>ROMM</c:v>
                </c:pt>
                <c:pt idx="3">
                  <c:v>FLIT-2</c:v>
                </c:pt>
                <c:pt idx="4">
                  <c:v>WORM-2</c:v>
                </c:pt>
                <c:pt idx="5">
                  <c:v>FLIT-1</c:v>
                </c:pt>
                <c:pt idx="6">
                  <c:v>WORM-1</c:v>
                </c:pt>
                <c:pt idx="9">
                  <c:v>DO</c:v>
                </c:pt>
                <c:pt idx="10">
                  <c:v>MIN-AD</c:v>
                </c:pt>
                <c:pt idx="11">
                  <c:v>ROMM</c:v>
                </c:pt>
                <c:pt idx="12">
                  <c:v>FLIT-2</c:v>
                </c:pt>
                <c:pt idx="13">
                  <c:v>WORM-2</c:v>
                </c:pt>
                <c:pt idx="14">
                  <c:v>FLIT-1</c:v>
                </c:pt>
                <c:pt idx="15">
                  <c:v>WORM-1</c:v>
                </c:pt>
                <c:pt idx="18">
                  <c:v>DO</c:v>
                </c:pt>
                <c:pt idx="19">
                  <c:v>MIN-AD</c:v>
                </c:pt>
                <c:pt idx="20">
                  <c:v>ROMM</c:v>
                </c:pt>
                <c:pt idx="21">
                  <c:v>FLIT-2</c:v>
                </c:pt>
                <c:pt idx="22">
                  <c:v>WORM-2</c:v>
                </c:pt>
                <c:pt idx="23">
                  <c:v>FLIT-1</c:v>
                </c:pt>
                <c:pt idx="24">
                  <c:v>WORM-1</c:v>
                </c:pt>
              </c:strCache>
            </c:strRef>
          </c:cat>
          <c:val>
            <c:numRef>
              <c:f>'Matlab-noMEMLAT'!$B$16:$Z$16</c:f>
              <c:numCache>
                <c:formatCode>General</c:formatCode>
                <c:ptCount val="25"/>
                <c:pt idx="0">
                  <c:v>0.12364430074671577</c:v>
                </c:pt>
                <c:pt idx="1">
                  <c:v>0.12368483815783139</c:v>
                </c:pt>
                <c:pt idx="2">
                  <c:v>0.12369807882320909</c:v>
                </c:pt>
                <c:pt idx="3">
                  <c:v>0.13999637086582897</c:v>
                </c:pt>
                <c:pt idx="4">
                  <c:v>0.14077015529976733</c:v>
                </c:pt>
                <c:pt idx="5">
                  <c:v>0.14023715265422187</c:v>
                </c:pt>
                <c:pt idx="6">
                  <c:v>0.14058051963944787</c:v>
                </c:pt>
                <c:pt idx="9">
                  <c:v>0.18709771181272425</c:v>
                </c:pt>
                <c:pt idx="10">
                  <c:v>0.18709771181272425</c:v>
                </c:pt>
                <c:pt idx="11">
                  <c:v>0.18740254619866395</c:v>
                </c:pt>
                <c:pt idx="12">
                  <c:v>0.23441170451915094</c:v>
                </c:pt>
                <c:pt idx="13">
                  <c:v>0.24339174003312078</c:v>
                </c:pt>
                <c:pt idx="14">
                  <c:v>0.23440704319994438</c:v>
                </c:pt>
                <c:pt idx="15">
                  <c:v>0.24364972538323751</c:v>
                </c:pt>
                <c:pt idx="18">
                  <c:v>0.11639595789628694</c:v>
                </c:pt>
                <c:pt idx="19">
                  <c:v>0.1165170552321152</c:v>
                </c:pt>
                <c:pt idx="20">
                  <c:v>0.11641975582935653</c:v>
                </c:pt>
                <c:pt idx="21">
                  <c:v>0.12892824123822669</c:v>
                </c:pt>
                <c:pt idx="22">
                  <c:v>0.12752851515050892</c:v>
                </c:pt>
                <c:pt idx="23">
                  <c:v>0.12451667196574039</c:v>
                </c:pt>
                <c:pt idx="24">
                  <c:v>0.12405385870359466</c:v>
                </c:pt>
              </c:numCache>
            </c:numRef>
          </c:val>
        </c:ser>
        <c:ser>
          <c:idx val="2"/>
          <c:order val="2"/>
          <c:tx>
            <c:strRef>
              <c:f>'Matlab-noMEMLAT'!$A$17</c:f>
              <c:strCache>
                <c:ptCount val="1"/>
                <c:pt idx="0">
                  <c:v>BufferEnergy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</c:spPr>
          <c:cat>
            <c:strRef>
              <c:f>'Matlab-noMEMLAT'!$B$14:$Z$14</c:f>
              <c:strCache>
                <c:ptCount val="25"/>
                <c:pt idx="0">
                  <c:v>DO</c:v>
                </c:pt>
                <c:pt idx="1">
                  <c:v>MIN-AD</c:v>
                </c:pt>
                <c:pt idx="2">
                  <c:v>ROMM</c:v>
                </c:pt>
                <c:pt idx="3">
                  <c:v>FLIT-2</c:v>
                </c:pt>
                <c:pt idx="4">
                  <c:v>WORM-2</c:v>
                </c:pt>
                <c:pt idx="5">
                  <c:v>FLIT-1</c:v>
                </c:pt>
                <c:pt idx="6">
                  <c:v>WORM-1</c:v>
                </c:pt>
                <c:pt idx="9">
                  <c:v>DO</c:v>
                </c:pt>
                <c:pt idx="10">
                  <c:v>MIN-AD</c:v>
                </c:pt>
                <c:pt idx="11">
                  <c:v>ROMM</c:v>
                </c:pt>
                <c:pt idx="12">
                  <c:v>FLIT-2</c:v>
                </c:pt>
                <c:pt idx="13">
                  <c:v>WORM-2</c:v>
                </c:pt>
                <c:pt idx="14">
                  <c:v>FLIT-1</c:v>
                </c:pt>
                <c:pt idx="15">
                  <c:v>WORM-1</c:v>
                </c:pt>
                <c:pt idx="18">
                  <c:v>DO</c:v>
                </c:pt>
                <c:pt idx="19">
                  <c:v>MIN-AD</c:v>
                </c:pt>
                <c:pt idx="20">
                  <c:v>ROMM</c:v>
                </c:pt>
                <c:pt idx="21">
                  <c:v>FLIT-2</c:v>
                </c:pt>
                <c:pt idx="22">
                  <c:v>WORM-2</c:v>
                </c:pt>
                <c:pt idx="23">
                  <c:v>FLIT-1</c:v>
                </c:pt>
                <c:pt idx="24">
                  <c:v>WORM-1</c:v>
                </c:pt>
              </c:strCache>
            </c:strRef>
          </c:cat>
          <c:val>
            <c:numRef>
              <c:f>'Matlab-noMEMLAT'!$B$17:$Z$17</c:f>
              <c:numCache>
                <c:formatCode>General</c:formatCode>
                <c:ptCount val="25"/>
                <c:pt idx="0">
                  <c:v>0.47171090287731932</c:v>
                </c:pt>
                <c:pt idx="1">
                  <c:v>0.47418026830040333</c:v>
                </c:pt>
                <c:pt idx="2">
                  <c:v>0.47431625167372382</c:v>
                </c:pt>
                <c:pt idx="3">
                  <c:v>4.5804051875611464E-2</c:v>
                </c:pt>
                <c:pt idx="4">
                  <c:v>4.1356151863673737E-2</c:v>
                </c:pt>
                <c:pt idx="5">
                  <c:v>4.1234438519702175E-2</c:v>
                </c:pt>
                <c:pt idx="6">
                  <c:v>4.3464428161135493E-2</c:v>
                </c:pt>
                <c:pt idx="9">
                  <c:v>0.42609462345987703</c:v>
                </c:pt>
                <c:pt idx="10">
                  <c:v>0.42609462345987703</c:v>
                </c:pt>
                <c:pt idx="11">
                  <c:v>0.42824754680143573</c:v>
                </c:pt>
                <c:pt idx="12">
                  <c:v>3.9817942324834807E-2</c:v>
                </c:pt>
                <c:pt idx="13">
                  <c:v>4.0263062061645517E-2</c:v>
                </c:pt>
                <c:pt idx="14">
                  <c:v>3.9354053720663085E-2</c:v>
                </c:pt>
                <c:pt idx="15">
                  <c:v>3.9718597676723914E-2</c:v>
                </c:pt>
                <c:pt idx="18">
                  <c:v>0.47525800410833569</c:v>
                </c:pt>
                <c:pt idx="19">
                  <c:v>0.48428913289244258</c:v>
                </c:pt>
                <c:pt idx="20">
                  <c:v>0.48088156675088767</c:v>
                </c:pt>
                <c:pt idx="21">
                  <c:v>4.3195769533442126E-2</c:v>
                </c:pt>
                <c:pt idx="22">
                  <c:v>3.8641913079721896E-2</c:v>
                </c:pt>
                <c:pt idx="23">
                  <c:v>3.2972686649000785E-2</c:v>
                </c:pt>
                <c:pt idx="24">
                  <c:v>3.1075329562546897E-2</c:v>
                </c:pt>
              </c:numCache>
            </c:numRef>
          </c:val>
        </c:ser>
        <c:gapWidth val="0"/>
        <c:overlap val="100"/>
        <c:axId val="30216576"/>
        <c:axId val="30218112"/>
      </c:barChart>
      <c:catAx>
        <c:axId val="30216576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0218112"/>
        <c:crosses val="autoZero"/>
        <c:auto val="1"/>
        <c:lblAlgn val="ctr"/>
        <c:lblOffset val="0"/>
      </c:catAx>
      <c:valAx>
        <c:axId val="302181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Energy (normalized)</a:t>
                </a:r>
              </a:p>
            </c:rich>
          </c:tx>
          <c:layout>
            <c:manualLayout>
              <c:xMode val="edge"/>
              <c:yMode val="edge"/>
              <c:x val="3.5149378400310349E-2"/>
              <c:y val="1.6739659367396582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0216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0732723388599407"/>
          <c:y val="1.4598540145985401E-2"/>
          <c:w val="0.57392643096717533"/>
          <c:h val="0.11640669003965746"/>
        </c:manualLayout>
      </c:layout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</c:chart>
  <c:spPr>
    <a:ln>
      <a:noFill/>
    </a:ln>
  </c:sp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2316221328217027"/>
          <c:y val="4.4920938269583384E-2"/>
          <c:w val="0.84596574642829436"/>
          <c:h val="0.61306788779062149"/>
        </c:manualLayout>
      </c:layout>
      <c:barChart>
        <c:barDir val="col"/>
        <c:grouping val="clustered"/>
        <c:ser>
          <c:idx val="0"/>
          <c:order val="0"/>
          <c:tx>
            <c:strRef>
              <c:f>'Matlab-noMEMLAT'!$A$21</c:f>
              <c:strCache>
                <c:ptCount val="1"/>
                <c:pt idx="0">
                  <c:v>WeightedSpeedup</c:v>
                </c:pt>
              </c:strCache>
            </c:strRef>
          </c:tx>
          <c:spPr>
            <a:solidFill>
              <a:schemeClr val="accent6"/>
            </a:solidFill>
          </c:spPr>
          <c:cat>
            <c:strRef>
              <c:f>'Matlab-noMEMLAT'!$B$7:$Z$7</c:f>
              <c:strCache>
                <c:ptCount val="25"/>
                <c:pt idx="0">
                  <c:v>DO</c:v>
                </c:pt>
                <c:pt idx="1">
                  <c:v>MIN-AD</c:v>
                </c:pt>
                <c:pt idx="2">
                  <c:v>ROMM</c:v>
                </c:pt>
                <c:pt idx="3">
                  <c:v>FLIT-2</c:v>
                </c:pt>
                <c:pt idx="4">
                  <c:v>WORM-2</c:v>
                </c:pt>
                <c:pt idx="5">
                  <c:v>FLIT-1</c:v>
                </c:pt>
                <c:pt idx="6">
                  <c:v>WORM-1</c:v>
                </c:pt>
                <c:pt idx="9">
                  <c:v>DO</c:v>
                </c:pt>
                <c:pt idx="10">
                  <c:v>MIN-AD</c:v>
                </c:pt>
                <c:pt idx="11">
                  <c:v>ROMM</c:v>
                </c:pt>
                <c:pt idx="12">
                  <c:v>FLIT-2</c:v>
                </c:pt>
                <c:pt idx="13">
                  <c:v>WORM-2</c:v>
                </c:pt>
                <c:pt idx="14">
                  <c:v>FLIT-1</c:v>
                </c:pt>
                <c:pt idx="15">
                  <c:v>WORM-1</c:v>
                </c:pt>
                <c:pt idx="18">
                  <c:v>DO</c:v>
                </c:pt>
                <c:pt idx="19">
                  <c:v>MIN-AD</c:v>
                </c:pt>
                <c:pt idx="20">
                  <c:v>ROMM</c:v>
                </c:pt>
                <c:pt idx="21">
                  <c:v>FLIT-2</c:v>
                </c:pt>
                <c:pt idx="22">
                  <c:v>WORM-2</c:v>
                </c:pt>
                <c:pt idx="23">
                  <c:v>FLIT-1</c:v>
                </c:pt>
                <c:pt idx="24">
                  <c:v>WORM-1</c:v>
                </c:pt>
              </c:strCache>
            </c:strRef>
          </c:cat>
          <c:val>
            <c:numRef>
              <c:f>'Matlab-noMEMLAT'!$B$21:$Z$21</c:f>
              <c:numCache>
                <c:formatCode>General</c:formatCode>
                <c:ptCount val="25"/>
                <c:pt idx="0">
                  <c:v>7.7417099575195953</c:v>
                </c:pt>
                <c:pt idx="1">
                  <c:v>7.7492486119795201</c:v>
                </c:pt>
                <c:pt idx="2">
                  <c:v>7.7291720092874296</c:v>
                </c:pt>
                <c:pt idx="3">
                  <c:v>7.7059271577258768</c:v>
                </c:pt>
                <c:pt idx="4">
                  <c:v>7.7180605084707619</c:v>
                </c:pt>
                <c:pt idx="5">
                  <c:v>8.0128391434062625</c:v>
                </c:pt>
                <c:pt idx="6">
                  <c:v>7.995906273564537</c:v>
                </c:pt>
                <c:pt idx="9">
                  <c:v>15.068296728723125</c:v>
                </c:pt>
                <c:pt idx="10">
                  <c:v>15.157050834989615</c:v>
                </c:pt>
                <c:pt idx="11">
                  <c:v>15.06478520660114</c:v>
                </c:pt>
                <c:pt idx="12">
                  <c:v>14.925594199354073</c:v>
                </c:pt>
                <c:pt idx="13">
                  <c:v>14.911483887983971</c:v>
                </c:pt>
                <c:pt idx="14">
                  <c:v>15.487103244909594</c:v>
                </c:pt>
                <c:pt idx="15">
                  <c:v>15.380969000721585</c:v>
                </c:pt>
                <c:pt idx="18">
                  <c:v>15.22565461723555</c:v>
                </c:pt>
                <c:pt idx="19">
                  <c:v>15.21047718560256</c:v>
                </c:pt>
                <c:pt idx="20">
                  <c:v>15.184582190575796</c:v>
                </c:pt>
                <c:pt idx="21">
                  <c:v>15.200490781152183</c:v>
                </c:pt>
                <c:pt idx="22">
                  <c:v>15.175811159010413</c:v>
                </c:pt>
                <c:pt idx="23">
                  <c:v>16.166873971789496</c:v>
                </c:pt>
                <c:pt idx="24">
                  <c:v>16.15621033272215</c:v>
                </c:pt>
              </c:numCache>
            </c:numRef>
          </c:val>
        </c:ser>
        <c:gapWidth val="42"/>
        <c:overlap val="100"/>
        <c:axId val="30281088"/>
        <c:axId val="30336128"/>
      </c:barChart>
      <c:catAx>
        <c:axId val="30281088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0336128"/>
        <c:crosses val="autoZero"/>
        <c:auto val="1"/>
        <c:lblAlgn val="ctr"/>
        <c:lblOffset val="0"/>
      </c:catAx>
      <c:valAx>
        <c:axId val="303361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W-Speedup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1453279599837024E-2"/>
              <c:y val="0.2225746610331996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0281088"/>
        <c:crosses val="autoZero"/>
        <c:crossBetween val="between"/>
      </c:valAx>
    </c:plotArea>
    <c:plotVisOnly val="1"/>
  </c:chart>
  <c:spPr>
    <a:ln>
      <a:noFill/>
    </a:ln>
  </c:sp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3599874538743726"/>
          <c:y val="0.18793930605878229"/>
          <c:w val="0.68056335119534217"/>
          <c:h val="0.60815548714906265"/>
        </c:manualLayout>
      </c:layout>
      <c:barChart>
        <c:barDir val="col"/>
        <c:grouping val="stacked"/>
        <c:ser>
          <c:idx val="0"/>
          <c:order val="0"/>
          <c:tx>
            <c:strRef>
              <c:f>'Matlab-noMEMLAT'!$A$15</c:f>
              <c:strCache>
                <c:ptCount val="1"/>
                <c:pt idx="0">
                  <c:v>RouterEnergy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</c:spPr>
          <c:cat>
            <c:strRef>
              <c:f>'Matlab-noMEMLAT'!$B$14:$H$14</c:f>
              <c:strCache>
                <c:ptCount val="6"/>
                <c:pt idx="1">
                  <c:v>Mean</c:v>
                </c:pt>
                <c:pt idx="5">
                  <c:v>Worst-Case</c:v>
                </c:pt>
              </c:strCache>
            </c:strRef>
          </c:cat>
          <c:val>
            <c:numRef>
              <c:f>'Matlab-noMEMLAT'!$B$15:$H$15</c:f>
              <c:numCache>
                <c:formatCode>General</c:formatCode>
                <c:ptCount val="7"/>
                <c:pt idx="0">
                  <c:v>0.41541671797809077</c:v>
                </c:pt>
                <c:pt idx="1">
                  <c:v>0.44748029347835416</c:v>
                </c:pt>
                <c:pt idx="2">
                  <c:v>0.43999722252424456</c:v>
                </c:pt>
                <c:pt idx="4">
                  <c:v>0.38394578415021613</c:v>
                </c:pt>
                <c:pt idx="5">
                  <c:v>0.43429258355691236</c:v>
                </c:pt>
                <c:pt idx="6">
                  <c:v>0.44348232741408139</c:v>
                </c:pt>
              </c:numCache>
            </c:numRef>
          </c:val>
        </c:ser>
        <c:ser>
          <c:idx val="1"/>
          <c:order val="1"/>
          <c:tx>
            <c:strRef>
              <c:f>'Matlab-noMEMLAT'!$A$16</c:f>
              <c:strCache>
                <c:ptCount val="1"/>
                <c:pt idx="0">
                  <c:v>LinkEnergy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ysClr val="windowText" lastClr="000000"/>
              </a:solidFill>
            </a:ln>
          </c:spPr>
          <c:cat>
            <c:strRef>
              <c:f>'Matlab-noMEMLAT'!$B$14:$H$14</c:f>
              <c:strCache>
                <c:ptCount val="6"/>
                <c:pt idx="1">
                  <c:v>Mean</c:v>
                </c:pt>
                <c:pt idx="5">
                  <c:v>Worst-Case</c:v>
                </c:pt>
              </c:strCache>
            </c:strRef>
          </c:cat>
          <c:val>
            <c:numRef>
              <c:f>'Matlab-noMEMLAT'!$B$16:$H$16</c:f>
              <c:numCache>
                <c:formatCode>General</c:formatCode>
                <c:ptCount val="7"/>
                <c:pt idx="0">
                  <c:v>7.6955429727251737E-2</c:v>
                </c:pt>
                <c:pt idx="1">
                  <c:v>9.4333922551112712E-2</c:v>
                </c:pt>
                <c:pt idx="2">
                  <c:v>9.7193065250349514E-2</c:v>
                </c:pt>
                <c:pt idx="4">
                  <c:v>0.17539792598070689</c:v>
                </c:pt>
                <c:pt idx="5">
                  <c:v>0.22557323934242743</c:v>
                </c:pt>
                <c:pt idx="6">
                  <c:v>0.23775203856235527</c:v>
                </c:pt>
              </c:numCache>
            </c:numRef>
          </c:val>
        </c:ser>
        <c:ser>
          <c:idx val="2"/>
          <c:order val="2"/>
          <c:tx>
            <c:strRef>
              <c:f>'Matlab-noMEMLAT'!$A$17</c:f>
              <c:strCache>
                <c:ptCount val="1"/>
                <c:pt idx="0">
                  <c:v>BufferEnergy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</c:spPr>
          <c:cat>
            <c:strRef>
              <c:f>'Matlab-noMEMLAT'!$B$14:$H$14</c:f>
              <c:strCache>
                <c:ptCount val="6"/>
                <c:pt idx="1">
                  <c:v>Mean</c:v>
                </c:pt>
                <c:pt idx="5">
                  <c:v>Worst-Case</c:v>
                </c:pt>
              </c:strCache>
            </c:strRef>
          </c:cat>
          <c:val>
            <c:numRef>
              <c:f>'Matlab-noMEMLAT'!$B$17:$H$17</c:f>
              <c:numCache>
                <c:formatCode>General</c:formatCode>
                <c:ptCount val="7"/>
                <c:pt idx="0">
                  <c:v>0.5076278522946579</c:v>
                </c:pt>
                <c:pt idx="1">
                  <c:v>7.3091048035118664E-2</c:v>
                </c:pt>
                <c:pt idx="2">
                  <c:v>6.2561826615832164E-2</c:v>
                </c:pt>
                <c:pt idx="4">
                  <c:v>0.44065628986907723</c:v>
                </c:pt>
                <c:pt idx="5">
                  <c:v>5.8703576820580708E-2</c:v>
                </c:pt>
                <c:pt idx="6">
                  <c:v>5.5516091062346513E-2</c:v>
                </c:pt>
              </c:numCache>
            </c:numRef>
          </c:val>
        </c:ser>
        <c:gapWidth val="0"/>
        <c:overlap val="100"/>
        <c:axId val="88872064"/>
        <c:axId val="88873600"/>
      </c:barChart>
      <c:catAx>
        <c:axId val="8887206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88873600"/>
        <c:crosses val="autoZero"/>
        <c:auto val="1"/>
        <c:lblAlgn val="ctr"/>
        <c:lblOffset val="0"/>
      </c:catAx>
      <c:valAx>
        <c:axId val="88873600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Energy (normalized)</a:t>
                </a:r>
              </a:p>
            </c:rich>
          </c:tx>
          <c:layout>
            <c:manualLayout>
              <c:xMode val="edge"/>
              <c:yMode val="edge"/>
              <c:x val="3.8344267788964713E-3"/>
              <c:y val="0.1818736814416225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8872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849425018738128"/>
          <c:y val="2.6687578686810556E-2"/>
          <c:w val="0.75519155343285771"/>
          <c:h val="0.11640669003965749"/>
        </c:manualLayout>
      </c:layout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</c:chart>
  <c:spPr>
    <a:solidFill>
      <a:schemeClr val="bg1"/>
    </a:solidFill>
    <a:ln w="38100">
      <a:solidFill>
        <a:schemeClr val="tx1"/>
      </a:solidFill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8175297430555037"/>
          <c:y val="0.12798265354057733"/>
          <c:w val="0.68336493594367753"/>
          <c:h val="0.64049175653415491"/>
        </c:manualLayout>
      </c:layout>
      <c:barChart>
        <c:barDir val="col"/>
        <c:grouping val="clustered"/>
        <c:ser>
          <c:idx val="0"/>
          <c:order val="0"/>
          <c:tx>
            <c:strRef>
              <c:f>'Matlab-noMEMLAT'!$A$21</c:f>
              <c:strCache>
                <c:ptCount val="1"/>
                <c:pt idx="0">
                  <c:v>WeightedSpeedup</c:v>
                </c:pt>
              </c:strCache>
            </c:strRef>
          </c:tx>
          <c:spPr>
            <a:solidFill>
              <a:schemeClr val="accent6"/>
            </a:solidFill>
          </c:spPr>
          <c:cat>
            <c:strRef>
              <c:f>'Matlab-noMEMLAT'!$B$14:$H$14</c:f>
              <c:strCache>
                <c:ptCount val="6"/>
                <c:pt idx="1">
                  <c:v>Mean</c:v>
                </c:pt>
                <c:pt idx="5">
                  <c:v>Worst-Case</c:v>
                </c:pt>
              </c:strCache>
            </c:strRef>
          </c:cat>
          <c:val>
            <c:numRef>
              <c:f>'Matlab-noMEMLAT'!$B$21:$H$21</c:f>
              <c:numCache>
                <c:formatCode>General</c:formatCode>
                <c:ptCount val="7"/>
                <c:pt idx="0">
                  <c:v>7.9295264452631509</c:v>
                </c:pt>
                <c:pt idx="1">
                  <c:v>7.8760943742895169</c:v>
                </c:pt>
                <c:pt idx="2">
                  <c:v>7.8588363446575284</c:v>
                </c:pt>
                <c:pt idx="4">
                  <c:v>7.8078970057505401</c:v>
                </c:pt>
                <c:pt idx="5">
                  <c:v>7.5574270467024398</c:v>
                </c:pt>
                <c:pt idx="6">
                  <c:v>7.4833525905225784</c:v>
                </c:pt>
              </c:numCache>
            </c:numRef>
          </c:val>
        </c:ser>
        <c:gapWidth val="42"/>
        <c:overlap val="100"/>
        <c:axId val="88898944"/>
        <c:axId val="30553216"/>
      </c:barChart>
      <c:catAx>
        <c:axId val="88898944"/>
        <c:scaling>
          <c:orientation val="minMax"/>
        </c:scaling>
        <c:axPos val="b"/>
        <c:tickLblPos val="nextTo"/>
        <c:txPr>
          <a:bodyPr rot="0"/>
          <a:lstStyle/>
          <a:p>
            <a:pPr>
              <a:defRPr sz="1600"/>
            </a:pPr>
            <a:endParaRPr lang="en-US"/>
          </a:p>
        </c:txPr>
        <c:crossAx val="30553216"/>
        <c:crosses val="autoZero"/>
        <c:auto val="1"/>
        <c:lblAlgn val="ctr"/>
        <c:lblOffset val="0"/>
      </c:catAx>
      <c:valAx>
        <c:axId val="30553216"/>
        <c:scaling>
          <c:orientation val="minMax"/>
          <c:max val="8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W-Speedup</a:t>
                </a:r>
              </a:p>
            </c:rich>
          </c:tx>
          <c:layout>
            <c:manualLayout>
              <c:xMode val="edge"/>
              <c:yMode val="edge"/>
              <c:x val="1.1453250720709091E-2"/>
              <c:y val="0.2511650937249865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8898944"/>
        <c:crosses val="autoZero"/>
        <c:crossBetween val="between"/>
      </c:valAx>
    </c:plotArea>
    <c:plotVisOnly val="1"/>
  </c:chart>
  <c:spPr>
    <a:ln w="38100">
      <a:solidFill>
        <a:schemeClr val="tx1"/>
      </a:solidFill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0.17537</cdr:x>
      <cdr:y>0.89425</cdr:y>
    </cdr:from>
    <cdr:to>
      <cdr:x>0.34159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7128" y="2421039"/>
          <a:ext cx="907200" cy="284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4x4</a:t>
          </a:r>
          <a:r>
            <a:rPr lang="en-US" sz="1200" b="1" baseline="0" dirty="0"/>
            <a:t>, </a:t>
          </a:r>
          <a:r>
            <a:rPr lang="en-US" sz="1200" b="1" baseline="0" dirty="0" smtClean="0"/>
            <a:t>8x </a:t>
          </a:r>
          <a:r>
            <a:rPr lang="en-US" sz="1200" b="1" baseline="0" dirty="0" err="1" smtClean="0"/>
            <a:t>milc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0.47945</cdr:x>
      <cdr:y>0.896</cdr:y>
    </cdr:from>
    <cdr:to>
      <cdr:x>0.64567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616733" y="2416224"/>
          <a:ext cx="907200" cy="279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4x4</a:t>
          </a:r>
          <a:r>
            <a:rPr lang="en-US" sz="1200" b="1" baseline="0" dirty="0"/>
            <a:t>, </a:t>
          </a:r>
          <a:r>
            <a:rPr lang="en-US" sz="1200" b="1" dirty="0" smtClean="0"/>
            <a:t>16x </a:t>
          </a:r>
          <a:r>
            <a:rPr lang="en-US" sz="1200" b="1" dirty="0" err="1" smtClean="0"/>
            <a:t>milc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0.78291</cdr:x>
      <cdr:y>0.9078</cdr:y>
    </cdr:from>
    <cdr:to>
      <cdr:x>0.94913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272993" y="2438401"/>
          <a:ext cx="907199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8x8</a:t>
          </a:r>
          <a:r>
            <a:rPr lang="en-US" sz="1200" b="1" baseline="0" dirty="0"/>
            <a:t>, </a:t>
          </a:r>
          <a:r>
            <a:rPr lang="en-US" sz="1200" b="1" dirty="0" smtClean="0"/>
            <a:t>16x </a:t>
          </a:r>
          <a:r>
            <a:rPr lang="en-US" sz="1200" b="1" dirty="0" err="1" smtClean="0"/>
            <a:t>milc</a:t>
          </a:r>
          <a:endParaRPr lang="en-US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0.45343</cdr:x>
      <cdr:y>0.90511</cdr:y>
    </cdr:from>
    <cdr:to>
      <cdr:x>0.65729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457451" y="2381251"/>
          <a:ext cx="1104900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4x4</a:t>
          </a:r>
          <a:r>
            <a:rPr lang="en-US" sz="1200" b="1" baseline="0" dirty="0"/>
            <a:t>, </a:t>
          </a:r>
          <a:r>
            <a:rPr lang="en-US" sz="1200" b="1" dirty="0" smtClean="0"/>
            <a:t>16x </a:t>
          </a:r>
          <a:r>
            <a:rPr lang="en-US" sz="1200" b="1" dirty="0" err="1" smtClean="0"/>
            <a:t>milc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0.75281</cdr:x>
      <cdr:y>0.90581</cdr:y>
    </cdr:from>
    <cdr:to>
      <cdr:x>0.95958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80013" y="2400300"/>
          <a:ext cx="1120637" cy="245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8x8</a:t>
          </a:r>
          <a:r>
            <a:rPr lang="en-US" sz="1200" b="1" baseline="0" dirty="0"/>
            <a:t>, </a:t>
          </a:r>
          <a:r>
            <a:rPr lang="en-US" sz="1200" b="1" dirty="0" smtClean="0"/>
            <a:t>16x </a:t>
          </a:r>
          <a:r>
            <a:rPr lang="en-US" sz="1200" b="1" dirty="0" err="1" smtClean="0"/>
            <a:t>milc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0.15436</cdr:x>
      <cdr:y>0.90511</cdr:y>
    </cdr:from>
    <cdr:to>
      <cdr:x>0.35822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36579" y="2402732"/>
          <a:ext cx="1104866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en-US" sz="1200" b="1" dirty="0"/>
            <a:t>4x4</a:t>
          </a:r>
          <a:r>
            <a:rPr lang="en-US" sz="1200" b="1" baseline="0" dirty="0"/>
            <a:t>, </a:t>
          </a:r>
          <a:r>
            <a:rPr lang="en-US" sz="1200" b="1" dirty="0" smtClean="0"/>
            <a:t>8x </a:t>
          </a:r>
          <a:r>
            <a:rPr lang="en-US" sz="1200" b="1" dirty="0" err="1" smtClean="0"/>
            <a:t>milc</a:t>
          </a:r>
          <a:endParaRPr lang="en-US" sz="12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0.17537</cdr:x>
      <cdr:y>0.89425</cdr:y>
    </cdr:from>
    <cdr:to>
      <cdr:x>0.34159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7128" y="2421039"/>
          <a:ext cx="907200" cy="284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4x4</a:t>
          </a:r>
          <a:r>
            <a:rPr lang="en-US" sz="1200" b="1" baseline="0" dirty="0"/>
            <a:t>, </a:t>
          </a:r>
          <a:r>
            <a:rPr lang="en-US" sz="1200" b="1" baseline="0" dirty="0" smtClean="0"/>
            <a:t>8x </a:t>
          </a:r>
          <a:r>
            <a:rPr lang="en-US" sz="1200" b="1" baseline="0" dirty="0" err="1" smtClean="0"/>
            <a:t>milc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0.47945</cdr:x>
      <cdr:y>0.896</cdr:y>
    </cdr:from>
    <cdr:to>
      <cdr:x>0.64567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616733" y="2416224"/>
          <a:ext cx="907200" cy="279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4x4</a:t>
          </a:r>
          <a:r>
            <a:rPr lang="en-US" sz="1200" b="1" baseline="0" dirty="0"/>
            <a:t>, </a:t>
          </a:r>
          <a:r>
            <a:rPr lang="en-US" sz="1200" b="1" dirty="0" smtClean="0"/>
            <a:t>16x </a:t>
          </a:r>
          <a:r>
            <a:rPr lang="en-US" sz="1200" b="1" dirty="0" err="1" smtClean="0"/>
            <a:t>milc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0.78291</cdr:x>
      <cdr:y>0.9078</cdr:y>
    </cdr:from>
    <cdr:to>
      <cdr:x>0.94913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272993" y="2438401"/>
          <a:ext cx="907199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8x8</a:t>
          </a:r>
          <a:r>
            <a:rPr lang="en-US" sz="1200" b="1" baseline="0" dirty="0"/>
            <a:t>, </a:t>
          </a:r>
          <a:r>
            <a:rPr lang="en-US" sz="1200" b="1" dirty="0" smtClean="0"/>
            <a:t>16x </a:t>
          </a:r>
          <a:r>
            <a:rPr lang="en-US" sz="1200" b="1" dirty="0" err="1" smtClean="0"/>
            <a:t>milc</a:t>
          </a:r>
          <a:endParaRPr lang="en-US" sz="12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0.12746</cdr:x>
      <cdr:y>0.90775</cdr:y>
    </cdr:from>
    <cdr:to>
      <cdr:x>0.32337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0815" y="2409825"/>
          <a:ext cx="1061786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/>
            <a:t>4x4</a:t>
          </a:r>
          <a:r>
            <a:rPr lang="en-US" sz="1200" b="1" baseline="0" dirty="0"/>
            <a:t>, 8 </a:t>
          </a:r>
          <a:r>
            <a:rPr lang="en-US" sz="1200" b="1" baseline="0" dirty="0" smtClean="0"/>
            <a:t>8x </a:t>
          </a:r>
          <a:r>
            <a:rPr lang="en-US" sz="1200" b="1" baseline="0" dirty="0" err="1" smtClean="0"/>
            <a:t>milc</a:t>
          </a:r>
          <a:r>
            <a:rPr lang="en-US" sz="1200" b="1" baseline="0" dirty="0" smtClean="0"/>
            <a:t> 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0.45343</cdr:x>
      <cdr:y>0.90511</cdr:y>
    </cdr:from>
    <cdr:to>
      <cdr:x>0.65729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457451" y="2381251"/>
          <a:ext cx="1104900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4x4</a:t>
          </a:r>
          <a:r>
            <a:rPr lang="en-US" sz="1200" b="1" baseline="0" dirty="0"/>
            <a:t>, </a:t>
          </a:r>
          <a:r>
            <a:rPr lang="en-US" sz="1200" b="1" dirty="0" smtClean="0"/>
            <a:t>16x </a:t>
          </a:r>
          <a:r>
            <a:rPr lang="en-US" sz="1200" b="1" dirty="0" err="1" smtClean="0"/>
            <a:t>milc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0.75281</cdr:x>
      <cdr:y>0.90581</cdr:y>
    </cdr:from>
    <cdr:to>
      <cdr:x>0.95958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80013" y="2400300"/>
          <a:ext cx="1120637" cy="245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8x8</a:t>
          </a:r>
          <a:r>
            <a:rPr lang="en-US" sz="1200" b="1" baseline="0" dirty="0"/>
            <a:t>, </a:t>
          </a:r>
          <a:r>
            <a:rPr lang="en-US" sz="1200" b="1" dirty="0" smtClean="0"/>
            <a:t>16x </a:t>
          </a:r>
          <a:r>
            <a:rPr lang="en-US" sz="1200" b="1" dirty="0" err="1" smtClean="0"/>
            <a:t>milc</a:t>
          </a:r>
          <a:endParaRPr lang="en-US" sz="12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0.17537</cdr:x>
      <cdr:y>0.89425</cdr:y>
    </cdr:from>
    <cdr:to>
      <cdr:x>0.34159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7128" y="2421039"/>
          <a:ext cx="907200" cy="284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4x4</a:t>
          </a:r>
          <a:r>
            <a:rPr lang="en-US" sz="1200" b="1" baseline="0" dirty="0"/>
            <a:t>, </a:t>
          </a:r>
          <a:r>
            <a:rPr lang="en-US" sz="1200" b="1" baseline="0" dirty="0" smtClean="0"/>
            <a:t>8x </a:t>
          </a:r>
          <a:r>
            <a:rPr lang="en-US" sz="1200" b="1" baseline="0" dirty="0" err="1" smtClean="0"/>
            <a:t>matlab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0.47945</cdr:x>
      <cdr:y>0.896</cdr:y>
    </cdr:from>
    <cdr:to>
      <cdr:x>0.64567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616733" y="2416224"/>
          <a:ext cx="907200" cy="279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4x4</a:t>
          </a:r>
          <a:r>
            <a:rPr lang="en-US" sz="1200" b="1" baseline="0" dirty="0"/>
            <a:t>, </a:t>
          </a:r>
          <a:r>
            <a:rPr lang="en-US" sz="1200" b="1" dirty="0" smtClean="0"/>
            <a:t>16x </a:t>
          </a:r>
          <a:r>
            <a:rPr lang="en-US" sz="1200" b="1" dirty="0" err="1" smtClean="0"/>
            <a:t>matlab</a:t>
          </a:r>
          <a:endParaRPr lang="en-US" sz="1200" b="1" dirty="0" smtClean="0"/>
        </a:p>
        <a:p xmlns:a="http://schemas.openxmlformats.org/drawingml/2006/main">
          <a:pPr algn="ctr"/>
          <a:endParaRPr lang="en-US" sz="1200" b="1" dirty="0"/>
        </a:p>
      </cdr:txBody>
    </cdr:sp>
  </cdr:relSizeAnchor>
  <cdr:relSizeAnchor xmlns:cdr="http://schemas.openxmlformats.org/drawingml/2006/chartDrawing">
    <cdr:from>
      <cdr:x>0.78291</cdr:x>
      <cdr:y>0.9078</cdr:y>
    </cdr:from>
    <cdr:to>
      <cdr:x>0.94913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272993" y="2438401"/>
          <a:ext cx="907199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8x8</a:t>
          </a:r>
          <a:r>
            <a:rPr lang="en-US" sz="1200" b="1" baseline="0" dirty="0"/>
            <a:t>, </a:t>
          </a:r>
          <a:r>
            <a:rPr lang="en-US" sz="1200" b="1" dirty="0" smtClean="0"/>
            <a:t>16x </a:t>
          </a:r>
          <a:r>
            <a:rPr lang="en-US" sz="1200" b="1" dirty="0" err="1" smtClean="0"/>
            <a:t>matlab</a:t>
          </a:r>
          <a:endParaRPr lang="en-US" sz="12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0.58731</cdr:x>
      <cdr:y>0.49942</cdr:y>
    </cdr:from>
    <cdr:to>
      <cdr:x>0.85298</cdr:x>
      <cdr:y>0.77786</cdr:y>
    </cdr:to>
    <cdr:grpSp>
      <cdr:nvGrpSpPr>
        <cdr:cNvPr id="6" name="Group 5"/>
        <cdr:cNvGrpSpPr/>
      </cdr:nvGrpSpPr>
      <cdr:grpSpPr>
        <a:xfrm xmlns:a="http://schemas.openxmlformats.org/drawingml/2006/main">
          <a:off x="2441657" y="1217279"/>
          <a:ext cx="1104485" cy="678665"/>
          <a:chOff x="5584146" y="5115581"/>
          <a:chExt cx="1104499" cy="678647"/>
        </a:xfrm>
      </cdr:grpSpPr>
      <cdr:sp macro="" textlink="">
        <cdr:nvSpPr>
          <cdr:cNvPr id="7" name="TextBox 39"/>
          <cdr:cNvSpPr txBox="1"/>
        </cdr:nvSpPr>
        <cdr:spPr>
          <a:xfrm xmlns:a="http://schemas.openxmlformats.org/drawingml/2006/main" rot="16200000">
            <a:off x="5911174" y="5387740"/>
            <a:ext cx="463588" cy="276999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 xmlns:a="http://schemas.openxmlformats.org/drawingml/2006/main">
            <a:r>
              <a:rPr lang="en-US" sz="1200" dirty="0" smtClean="0"/>
              <a:t>FLIT</a:t>
            </a:r>
            <a:endParaRPr lang="en-US" sz="1200" dirty="0"/>
          </a:p>
        </cdr:txBody>
      </cdr:sp>
      <cdr:sp macro="" textlink="">
        <cdr:nvSpPr>
          <cdr:cNvPr id="8" name="TextBox 40"/>
          <cdr:cNvSpPr txBox="1"/>
        </cdr:nvSpPr>
        <cdr:spPr>
          <a:xfrm xmlns:a="http://schemas.openxmlformats.org/drawingml/2006/main" rot="16200000">
            <a:off x="6210822" y="5316405"/>
            <a:ext cx="678647" cy="276999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 xmlns:a="http://schemas.openxmlformats.org/drawingml/2006/main">
            <a:r>
              <a:rPr lang="en-US" sz="1200" dirty="0" smtClean="0"/>
              <a:t>WORM</a:t>
            </a:r>
            <a:endParaRPr lang="en-US" sz="1200" dirty="0"/>
          </a:p>
        </cdr:txBody>
      </cdr:sp>
      <cdr:sp macro="" textlink="">
        <cdr:nvSpPr>
          <cdr:cNvPr id="9" name="TextBox 41"/>
          <cdr:cNvSpPr txBox="1"/>
        </cdr:nvSpPr>
        <cdr:spPr>
          <a:xfrm xmlns:a="http://schemas.openxmlformats.org/drawingml/2006/main" rot="16200000">
            <a:off x="5460459" y="5365045"/>
            <a:ext cx="524374" cy="276999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 xmlns:a="http://schemas.openxmlformats.org/drawingml/2006/main">
            <a:r>
              <a:rPr lang="en-US" sz="1200" dirty="0" smtClean="0"/>
              <a:t>BASE</a:t>
            </a:r>
            <a:endParaRPr lang="en-US" sz="1200" dirty="0"/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C24E5-59BF-45E3-9AE0-B604C4600DE5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9F032-6810-49FB-B58B-EA05A7FE8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120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1200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120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120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447800" y="63817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26E0FB4C-8DCD-44B7-8861-B1E89B2C0BE7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A4B621B-B773-4569-B034-09EB2CFDD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817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26E0FB4C-8DCD-44B7-8861-B1E89B2C0BE7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A4B621B-B773-4569-B034-09EB2CFD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817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26E0FB4C-8DCD-44B7-8861-B1E89B2C0BE7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A4B621B-B773-4569-B034-09EB2CFD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4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Footer Placeholder 9"/>
          <p:cNvSpPr txBox="1">
            <a:spLocks/>
          </p:cNvSpPr>
          <p:nvPr userDrawn="1"/>
        </p:nvSpPr>
        <p:spPr>
          <a:xfrm>
            <a:off x="2895600" y="6381750"/>
            <a:ext cx="4267200" cy="476250"/>
          </a:xfrm>
          <a:prstGeom prst="rect">
            <a:avLst/>
          </a:prstGeom>
        </p:spPr>
        <p:txBody>
          <a:bodyPr anchor="ctr"/>
          <a:lstStyle>
            <a:lvl1pPr algn="ctr"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Thomas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Moscibroda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Microsoft Research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600200" y="914400"/>
            <a:ext cx="7543800" cy="1588"/>
          </a:xfrm>
          <a:prstGeom prst="line">
            <a:avLst/>
          </a:prstGeom>
          <a:ln w="19050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817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26E0FB4C-8DCD-44B7-8861-B1E89B2C0BE7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A4B621B-B773-4569-B034-09EB2CFDD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Footer Placeholder 9"/>
          <p:cNvSpPr txBox="1">
            <a:spLocks/>
          </p:cNvSpPr>
          <p:nvPr userDrawn="1"/>
        </p:nvSpPr>
        <p:spPr>
          <a:xfrm>
            <a:off x="2895599" y="6381750"/>
            <a:ext cx="4158343" cy="476250"/>
          </a:xfrm>
          <a:prstGeom prst="rect">
            <a:avLst/>
          </a:prstGeom>
        </p:spPr>
        <p:txBody>
          <a:bodyPr anchor="ctr"/>
          <a:lstStyle>
            <a:lvl1pPr algn="ctr"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Thomas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Moscibroda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Microsoft Research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447800" y="63817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26E0FB4C-8DCD-44B7-8861-B1E89B2C0BE7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A4B621B-B773-4569-B034-09EB2CFD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47800" y="63817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26E0FB4C-8DCD-44B7-8861-B1E89B2C0BE7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A4B621B-B773-4569-B034-09EB2CFD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47800" y="63817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26E0FB4C-8DCD-44B7-8861-B1E89B2C0BE7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A4B621B-B773-4569-B034-09EB2CFDD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800" y="63817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26E0FB4C-8DCD-44B7-8861-B1E89B2C0BE7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A4B621B-B773-4569-B034-09EB2CFD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800" y="63817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26E0FB4C-8DCD-44B7-8861-B1E89B2C0BE7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A4B621B-B773-4569-B034-09EB2CFDD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20972" y="114509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r>
              <a:rPr kumimoji="0" lang="en-US" dirty="0" smtClean="0"/>
              <a:t>$</a:t>
            </a:r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352800" y="6381750"/>
            <a:ext cx="3581400" cy="476250"/>
          </a:xfrm>
          <a:prstGeom prst="rect">
            <a:avLst/>
          </a:prstGeom>
        </p:spPr>
        <p:txBody>
          <a:bodyPr anchor="ctr"/>
          <a:lstStyle>
            <a:lvl1pPr algn="ctr"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dirty="0" smtClean="0"/>
              <a:t>Thomas </a:t>
            </a:r>
            <a:r>
              <a:rPr lang="en-US" dirty="0" err="1" smtClean="0"/>
              <a:t>Moscibroda</a:t>
            </a:r>
            <a:r>
              <a:rPr lang="en-US" dirty="0" smtClean="0"/>
              <a:t>, Microsoft Research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19050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6" Type="http://schemas.openxmlformats.org/officeDocument/2006/relationships/image" Target="../media/image5.gif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gif"/><Relationship Id="rId4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4" Type="http://schemas.openxmlformats.org/officeDocument/2006/relationships/chart" Target="../charts/char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21971" y="1130531"/>
            <a:ext cx="7780713" cy="19202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57662" y="764387"/>
            <a:ext cx="7798003" cy="2511357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A Case for </a:t>
            </a:r>
            <a:r>
              <a:rPr lang="en-US" sz="4000" b="1" dirty="0" err="1" smtClean="0"/>
              <a:t>Bufferless</a:t>
            </a:r>
            <a:r>
              <a:rPr lang="en-US" sz="4000" b="1" dirty="0" smtClean="0"/>
              <a:t> Routing in On-Chip Networks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96475" y="3495827"/>
            <a:ext cx="3398639" cy="16333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81000" indent="-381000" algn="ctr">
              <a:buFontTx/>
              <a:buNone/>
            </a:pPr>
            <a:endParaRPr lang="en-US" sz="2000" b="1" dirty="0" smtClean="0"/>
          </a:p>
          <a:p>
            <a:pPr marL="381000" indent="-381000" algn="ctr">
              <a:buFontTx/>
              <a:buNone/>
            </a:pPr>
            <a:r>
              <a:rPr lang="en-US" sz="2800" b="1" dirty="0" err="1" smtClean="0"/>
              <a:t>Onur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Mutlu</a:t>
            </a:r>
            <a:endParaRPr lang="en-US" sz="2800" b="1" dirty="0" smtClean="0"/>
          </a:p>
          <a:p>
            <a:pPr marL="381000" indent="-381000" algn="ctr">
              <a:buFontTx/>
              <a:buNone/>
            </a:pPr>
            <a:r>
              <a:rPr lang="en-US" sz="2000" b="1" dirty="0" smtClean="0"/>
              <a:t>CMU</a:t>
            </a:r>
          </a:p>
          <a:p>
            <a:pPr marL="381000" indent="-381000" algn="r">
              <a:buFontTx/>
              <a:buNone/>
            </a:pPr>
            <a:endParaRPr lang="en-US" sz="3200" b="1" dirty="0" smtClean="0"/>
          </a:p>
        </p:txBody>
      </p:sp>
      <p:pic>
        <p:nvPicPr>
          <p:cNvPr id="8" name="Picture 17" descr="image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9681" y="5817376"/>
            <a:ext cx="2420389" cy="55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7"/>
              </a:rPr>
              <a:t>A</a:t>
            </a:r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42881" y="3789545"/>
            <a:ext cx="4958661" cy="83317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81000" indent="-381000" algn="ctr">
              <a:buFontTx/>
              <a:buNone/>
            </a:pPr>
            <a:r>
              <a:rPr lang="en-US" sz="2800" b="1" dirty="0" smtClean="0">
                <a:solidFill>
                  <a:schemeClr val="accent3"/>
                </a:solidFill>
              </a:rPr>
              <a:t>Thomas </a:t>
            </a:r>
            <a:r>
              <a:rPr lang="en-US" sz="2800" b="1" dirty="0" err="1" smtClean="0">
                <a:solidFill>
                  <a:schemeClr val="accent3"/>
                </a:solidFill>
              </a:rPr>
              <a:t>Moscibroda</a:t>
            </a:r>
            <a:endParaRPr lang="en-US" sz="2800" b="1" dirty="0" smtClean="0">
              <a:solidFill>
                <a:schemeClr val="accent3"/>
              </a:solidFill>
            </a:endParaRPr>
          </a:p>
          <a:p>
            <a:pPr marL="381000" indent="-381000" algn="ctr">
              <a:buFontTx/>
              <a:buNone/>
            </a:pPr>
            <a:r>
              <a:rPr lang="en-US" sz="2000" b="1" dirty="0" smtClean="0"/>
              <a:t>Microsoft Research</a:t>
            </a:r>
            <a:endParaRPr lang="en-US" sz="3200" b="1" dirty="0" smtClean="0"/>
          </a:p>
        </p:txBody>
      </p:sp>
      <p:pic>
        <p:nvPicPr>
          <p:cNvPr id="10" name="Picture 9" descr="Burgundy_CMU_JPG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64613" y="5696355"/>
            <a:ext cx="2743200" cy="990600"/>
          </a:xfrm>
          <a:prstGeom prst="rect">
            <a:avLst/>
          </a:prstGeom>
        </p:spPr>
      </p:pic>
    </p:spTree>
  </p:cSld>
  <p:clrMapOvr>
    <a:masterClrMapping/>
  </p:clrMapOvr>
  <p:transition advTm="1605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6441858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Introduction and Background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FF0000"/>
                </a:solidFill>
                <a:sym typeface="Wingdings" pitchFamily="2" charset="2"/>
              </a:rPr>
              <a:t>Bufferless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 Routing (BLESS)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FLIT-BLESS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WORM-BLESS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BLESS with buffers</a:t>
            </a: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Advantages and Disadvantages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Evaluations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Conclusions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</p:cSld>
  <p:clrMapOvr>
    <a:masterClrMapping/>
  </p:clrMapOvr>
  <p:transition advTm="2937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7148440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Always forward </a:t>
            </a:r>
            <a:r>
              <a:rPr lang="en-US" sz="2000" i="1" dirty="0" smtClean="0">
                <a:solidFill>
                  <a:srgbClr val="FF0000"/>
                </a:solidFill>
                <a:sym typeface="Wingdings" pitchFamily="2" charset="2"/>
              </a:rPr>
              <a:t>all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 incoming flits to some output port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If no productive direction is available, send to another direction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 packet is deflected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ym typeface="Wingdings" pitchFamily="2" charset="2"/>
              </a:rPr>
              <a:t>	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Hot-potato routing </a:t>
            </a:r>
            <a:r>
              <a:rPr lang="en-US" sz="1600" dirty="0" smtClean="0">
                <a:sym typeface="Wingdings" pitchFamily="2" charset="2"/>
              </a:rPr>
              <a:t>[Baran’64,  etc]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BLESS: </a:t>
            </a:r>
            <a:r>
              <a:rPr lang="en-US" dirty="0" err="1" smtClean="0"/>
              <a:t>Bufferless</a:t>
            </a:r>
            <a:r>
              <a:rPr lang="en-US" dirty="0" smtClean="0"/>
              <a:t> Routing</a:t>
            </a:r>
            <a:endParaRPr lang="en-US" dirty="0"/>
          </a:p>
        </p:txBody>
      </p:sp>
      <p:pic>
        <p:nvPicPr>
          <p:cNvPr id="5" name="Picture 4" descr="250_man_screeching_and_tossing_a_hot_pota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8000" y="2335555"/>
            <a:ext cx="1005362" cy="971850"/>
          </a:xfrm>
          <a:prstGeom prst="rect">
            <a:avLst/>
          </a:prstGeom>
        </p:spPr>
      </p:pic>
      <p:sp>
        <p:nvSpPr>
          <p:cNvPr id="7" name="Content Placeholder 11"/>
          <p:cNvSpPr txBox="1">
            <a:spLocks/>
          </p:cNvSpPr>
          <p:nvPr/>
        </p:nvSpPr>
        <p:spPr>
          <a:xfrm>
            <a:off x="2799625" y="2042808"/>
            <a:ext cx="4067230" cy="30928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2857337" y="4094107"/>
            <a:ext cx="891526" cy="5635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>
            <a:stCxn id="139" idx="0"/>
          </p:cNvCxnSpPr>
          <p:nvPr/>
        </p:nvCxnSpPr>
        <p:spPr>
          <a:xfrm rot="16200000" flipV="1">
            <a:off x="3097965" y="3888971"/>
            <a:ext cx="408562" cy="170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39" idx="3"/>
          </p:cNvCxnSpPr>
          <p:nvPr/>
        </p:nvCxnSpPr>
        <p:spPr>
          <a:xfrm>
            <a:off x="3748863" y="4375885"/>
            <a:ext cx="583660" cy="323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39" idx="1"/>
          </p:cNvCxnSpPr>
          <p:nvPr/>
        </p:nvCxnSpPr>
        <p:spPr>
          <a:xfrm rot="10800000" flipV="1">
            <a:off x="2260533" y="4375884"/>
            <a:ext cx="596805" cy="323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39" idx="2"/>
          </p:cNvCxnSpPr>
          <p:nvPr/>
        </p:nvCxnSpPr>
        <p:spPr>
          <a:xfrm rot="5400000">
            <a:off x="3049003" y="4910052"/>
            <a:ext cx="506486" cy="170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0800000">
            <a:off x="2523179" y="3841188"/>
            <a:ext cx="330742" cy="26264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/>
          <p:nvPr/>
        </p:nvSpPr>
        <p:spPr>
          <a:xfrm>
            <a:off x="6550605" y="4090865"/>
            <a:ext cx="891526" cy="5635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3" name="Straight Connector 152"/>
          <p:cNvCxnSpPr>
            <a:stCxn id="152" idx="0"/>
          </p:cNvCxnSpPr>
          <p:nvPr/>
        </p:nvCxnSpPr>
        <p:spPr>
          <a:xfrm rot="16200000" flipV="1">
            <a:off x="6791233" y="3885729"/>
            <a:ext cx="408562" cy="170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52" idx="3"/>
          </p:cNvCxnSpPr>
          <p:nvPr/>
        </p:nvCxnSpPr>
        <p:spPr>
          <a:xfrm>
            <a:off x="7442131" y="4372643"/>
            <a:ext cx="583660" cy="323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52" idx="1"/>
          </p:cNvCxnSpPr>
          <p:nvPr/>
        </p:nvCxnSpPr>
        <p:spPr>
          <a:xfrm rot="10800000" flipV="1">
            <a:off x="5953801" y="4372642"/>
            <a:ext cx="596805" cy="323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52" idx="2"/>
          </p:cNvCxnSpPr>
          <p:nvPr/>
        </p:nvCxnSpPr>
        <p:spPr>
          <a:xfrm rot="5400000">
            <a:off x="6742271" y="4906810"/>
            <a:ext cx="506486" cy="170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10800000">
            <a:off x="6216447" y="3837946"/>
            <a:ext cx="330742" cy="26264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2250806" y="4454030"/>
            <a:ext cx="165369" cy="19455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Rectangle 158"/>
          <p:cNvSpPr/>
          <p:nvPr/>
        </p:nvSpPr>
        <p:spPr>
          <a:xfrm>
            <a:off x="3375972" y="5131724"/>
            <a:ext cx="165369" cy="19455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3123053" y="4100590"/>
            <a:ext cx="145916" cy="1653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2888585" y="5644519"/>
            <a:ext cx="96808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Buffered</a:t>
            </a:r>
            <a:endParaRPr lang="en-US" dirty="0"/>
          </a:p>
        </p:txBody>
      </p:sp>
      <p:sp>
        <p:nvSpPr>
          <p:cNvPr id="163" name="TextBox 162"/>
          <p:cNvSpPr txBox="1"/>
          <p:nvPr/>
        </p:nvSpPr>
        <p:spPr>
          <a:xfrm>
            <a:off x="6759427" y="5660556"/>
            <a:ext cx="75533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BLESS</a:t>
            </a:r>
            <a:endParaRPr lang="en-US" dirty="0"/>
          </a:p>
        </p:txBody>
      </p:sp>
      <p:sp>
        <p:nvSpPr>
          <p:cNvPr id="164" name="Rectangle 163"/>
          <p:cNvSpPr/>
          <p:nvPr/>
        </p:nvSpPr>
        <p:spPr>
          <a:xfrm>
            <a:off x="7010874" y="5206303"/>
            <a:ext cx="165369" cy="19455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Rectangle 164"/>
          <p:cNvSpPr/>
          <p:nvPr/>
        </p:nvSpPr>
        <p:spPr>
          <a:xfrm>
            <a:off x="5973257" y="4460515"/>
            <a:ext cx="165369" cy="19455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TextBox 165"/>
          <p:cNvSpPr txBox="1"/>
          <p:nvPr/>
        </p:nvSpPr>
        <p:spPr>
          <a:xfrm>
            <a:off x="7532924" y="4794498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Deflected!</a:t>
            </a:r>
            <a:endParaRPr lang="en-US" dirty="0"/>
          </a:p>
        </p:txBody>
      </p:sp>
      <p:cxnSp>
        <p:nvCxnSpPr>
          <p:cNvPr id="168" name="Straight Arrow Connector 167"/>
          <p:cNvCxnSpPr>
            <a:stCxn id="166" idx="1"/>
            <a:endCxn id="164" idx="1"/>
          </p:cNvCxnSpPr>
          <p:nvPr/>
        </p:nvCxnSpPr>
        <p:spPr>
          <a:xfrm rot="10800000" flipV="1">
            <a:off x="7010874" y="4979163"/>
            <a:ext cx="522050" cy="3244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123069" y="4262514"/>
            <a:ext cx="145916" cy="1653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441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0.00313 -0.15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7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09566 -0.0539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15324 L -0.00313 -0.2354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-0.00313 -0.153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7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347 L 0.08542 -0.0319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-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15324 L -0.00313 -0.2354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38 -0.03194 L 0.09723 0.1270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8" grpId="1" animBg="1"/>
      <p:bldP spid="159" grpId="0" animBg="1"/>
      <p:bldP spid="159" grpId="1" animBg="1"/>
      <p:bldP spid="159" grpId="2" animBg="1"/>
      <p:bldP spid="164" grpId="0" animBg="1"/>
      <p:bldP spid="164" grpId="1" animBg="1"/>
      <p:bldP spid="164" grpId="2" animBg="1"/>
      <p:bldP spid="165" grpId="0" animBg="1"/>
      <p:bldP spid="165" grpId="1" animBg="1"/>
      <p:bldP spid="165" grpId="2" animBg="1"/>
      <p:bldP spid="1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BLESS: </a:t>
            </a:r>
            <a:r>
              <a:rPr lang="en-US" dirty="0" err="1" smtClean="0"/>
              <a:t>Bufferless</a:t>
            </a:r>
            <a:r>
              <a:rPr lang="en-US" dirty="0" smtClean="0"/>
              <a:t> Routing</a:t>
            </a:r>
            <a:endParaRPr lang="en-US" dirty="0"/>
          </a:p>
        </p:txBody>
      </p:sp>
      <p:sp>
        <p:nvSpPr>
          <p:cNvPr id="7" name="Content Placeholder 11"/>
          <p:cNvSpPr txBox="1">
            <a:spLocks/>
          </p:cNvSpPr>
          <p:nvPr/>
        </p:nvSpPr>
        <p:spPr>
          <a:xfrm>
            <a:off x="2799625" y="2042808"/>
            <a:ext cx="4067230" cy="30928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7138" y="1455570"/>
            <a:ext cx="3451694" cy="250834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42651" y="1517648"/>
            <a:ext cx="1359386" cy="89819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42651" y="2873665"/>
            <a:ext cx="1322535" cy="86909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96061" y="2567155"/>
            <a:ext cx="1232455" cy="1193063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87871" y="1519588"/>
            <a:ext cx="1232455" cy="26771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Routing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91966" y="1785359"/>
            <a:ext cx="1232455" cy="26771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VC Arbiter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91966" y="2053071"/>
            <a:ext cx="1232455" cy="26771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Switch Arbiter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408208" y="2642812"/>
            <a:ext cx="32591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90205" y="1723282"/>
            <a:ext cx="620322" cy="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rapezoid 16"/>
          <p:cNvSpPr/>
          <p:nvPr/>
        </p:nvSpPr>
        <p:spPr>
          <a:xfrm rot="16200000">
            <a:off x="1844744" y="1853268"/>
            <a:ext cx="660548" cy="92127"/>
          </a:xfrm>
          <a:prstGeom prst="trapezoid">
            <a:avLst>
              <a:gd name="adj" fmla="val 43590"/>
            </a:avLst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apezoid 18"/>
          <p:cNvSpPr/>
          <p:nvPr/>
        </p:nvSpPr>
        <p:spPr>
          <a:xfrm rot="5400000">
            <a:off x="2831528" y="1857149"/>
            <a:ext cx="660548" cy="92127"/>
          </a:xfrm>
          <a:prstGeom prst="trapezoid">
            <a:avLst>
              <a:gd name="adj" fmla="val 43590"/>
            </a:avLst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2"/>
          <p:cNvGrpSpPr/>
          <p:nvPr/>
        </p:nvGrpSpPr>
        <p:grpSpPr>
          <a:xfrm>
            <a:off x="2245647" y="1624345"/>
            <a:ext cx="834710" cy="99965"/>
            <a:chOff x="2324911" y="1614791"/>
            <a:chExt cx="1322051" cy="167088"/>
          </a:xfrm>
        </p:grpSpPr>
        <p:sp>
          <p:nvSpPr>
            <p:cNvPr id="22" name="Rectangle 21"/>
            <p:cNvSpPr/>
            <p:nvPr/>
          </p:nvSpPr>
          <p:spPr>
            <a:xfrm>
              <a:off x="2324911" y="1614791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46758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615220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6285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1049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5813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205771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5340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50104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3"/>
          <p:cNvGrpSpPr/>
          <p:nvPr/>
        </p:nvGrpSpPr>
        <p:grpSpPr>
          <a:xfrm>
            <a:off x="2248653" y="1775357"/>
            <a:ext cx="834710" cy="99965"/>
            <a:chOff x="2324911" y="1614791"/>
            <a:chExt cx="1322051" cy="167088"/>
          </a:xfrm>
        </p:grpSpPr>
        <p:sp>
          <p:nvSpPr>
            <p:cNvPr id="32" name="Rectangle 31"/>
            <p:cNvSpPr/>
            <p:nvPr/>
          </p:nvSpPr>
          <p:spPr>
            <a:xfrm>
              <a:off x="2324911" y="1614791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46758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15220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76285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91049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05813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05771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35340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50104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43"/>
          <p:cNvGrpSpPr/>
          <p:nvPr/>
        </p:nvGrpSpPr>
        <p:grpSpPr>
          <a:xfrm>
            <a:off x="2251660" y="2108723"/>
            <a:ext cx="834710" cy="99965"/>
            <a:chOff x="2324911" y="1614791"/>
            <a:chExt cx="1322051" cy="167088"/>
          </a:xfrm>
        </p:grpSpPr>
        <p:sp>
          <p:nvSpPr>
            <p:cNvPr id="42" name="Rectangle 41"/>
            <p:cNvSpPr/>
            <p:nvPr/>
          </p:nvSpPr>
          <p:spPr>
            <a:xfrm>
              <a:off x="2324911" y="1614791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46758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615220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76285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91049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05813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205771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35340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50104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1" name="Straight Connector 50"/>
          <p:cNvCxnSpPr/>
          <p:nvPr/>
        </p:nvCxnSpPr>
        <p:spPr>
          <a:xfrm rot="5400000">
            <a:off x="2570165" y="1988688"/>
            <a:ext cx="187145" cy="128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rapezoid 51"/>
          <p:cNvSpPr/>
          <p:nvPr/>
        </p:nvSpPr>
        <p:spPr>
          <a:xfrm rot="16200000">
            <a:off x="1805654" y="3209528"/>
            <a:ext cx="660548" cy="92127"/>
          </a:xfrm>
          <a:prstGeom prst="trapezoid">
            <a:avLst>
              <a:gd name="adj" fmla="val 43590"/>
            </a:avLst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apezoid 52"/>
          <p:cNvSpPr/>
          <p:nvPr/>
        </p:nvSpPr>
        <p:spPr>
          <a:xfrm rot="5400000">
            <a:off x="2792437" y="3213409"/>
            <a:ext cx="660548" cy="92127"/>
          </a:xfrm>
          <a:prstGeom prst="trapezoid">
            <a:avLst>
              <a:gd name="adj" fmla="val 43590"/>
            </a:avLst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57"/>
          <p:cNvGrpSpPr/>
          <p:nvPr/>
        </p:nvGrpSpPr>
        <p:grpSpPr>
          <a:xfrm>
            <a:off x="2206556" y="2980605"/>
            <a:ext cx="834710" cy="99965"/>
            <a:chOff x="2324911" y="1614791"/>
            <a:chExt cx="1322051" cy="167088"/>
          </a:xfrm>
        </p:grpSpPr>
        <p:sp>
          <p:nvSpPr>
            <p:cNvPr id="55" name="Rectangle 54"/>
            <p:cNvSpPr/>
            <p:nvPr/>
          </p:nvSpPr>
          <p:spPr>
            <a:xfrm>
              <a:off x="2324911" y="1614791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46758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615220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76285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91049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05813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205771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35340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50104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67"/>
          <p:cNvGrpSpPr/>
          <p:nvPr/>
        </p:nvGrpSpPr>
        <p:grpSpPr>
          <a:xfrm>
            <a:off x="2209563" y="3131617"/>
            <a:ext cx="834710" cy="99965"/>
            <a:chOff x="2324911" y="1614791"/>
            <a:chExt cx="1322051" cy="167088"/>
          </a:xfrm>
        </p:grpSpPr>
        <p:sp>
          <p:nvSpPr>
            <p:cNvPr id="65" name="Rectangle 64"/>
            <p:cNvSpPr/>
            <p:nvPr/>
          </p:nvSpPr>
          <p:spPr>
            <a:xfrm>
              <a:off x="2324911" y="1614791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46758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615220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76285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1049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05813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205771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35340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50104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77"/>
          <p:cNvGrpSpPr/>
          <p:nvPr/>
        </p:nvGrpSpPr>
        <p:grpSpPr>
          <a:xfrm>
            <a:off x="2212570" y="3464983"/>
            <a:ext cx="834710" cy="99965"/>
            <a:chOff x="2324911" y="1614791"/>
            <a:chExt cx="1322051" cy="167088"/>
          </a:xfrm>
        </p:grpSpPr>
        <p:sp>
          <p:nvSpPr>
            <p:cNvPr id="75" name="Rectangle 74"/>
            <p:cNvSpPr/>
            <p:nvPr/>
          </p:nvSpPr>
          <p:spPr>
            <a:xfrm>
              <a:off x="2324911" y="1614791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46758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615220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76285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91049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05813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205771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35340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50104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4" name="Straight Connector 83"/>
          <p:cNvCxnSpPr/>
          <p:nvPr/>
        </p:nvCxnSpPr>
        <p:spPr>
          <a:xfrm rot="5400000">
            <a:off x="2531075" y="3344947"/>
            <a:ext cx="187145" cy="128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1433073" y="3093788"/>
            <a:ext cx="620322" cy="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127"/>
          <p:cNvGrpSpPr/>
          <p:nvPr/>
        </p:nvGrpSpPr>
        <p:grpSpPr>
          <a:xfrm>
            <a:off x="4217166" y="2718471"/>
            <a:ext cx="737016" cy="867152"/>
            <a:chOff x="5422549" y="3521415"/>
            <a:chExt cx="1386813" cy="1274321"/>
          </a:xfrm>
        </p:grpSpPr>
        <p:cxnSp>
          <p:nvCxnSpPr>
            <p:cNvPr id="95" name="Straight Connector 94"/>
            <p:cNvCxnSpPr/>
            <p:nvPr/>
          </p:nvCxnSpPr>
          <p:spPr>
            <a:xfrm rot="16200000" flipH="1">
              <a:off x="5486402" y="3764606"/>
              <a:ext cx="1264594" cy="7976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 flipH="1" flipV="1">
              <a:off x="5500993" y="3701378"/>
              <a:ext cx="1254867" cy="89494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6485771" y="4786009"/>
              <a:ext cx="274951" cy="117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6531999" y="3531141"/>
              <a:ext cx="277363" cy="73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0800000">
              <a:off x="5457218" y="3540868"/>
              <a:ext cx="300475" cy="6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0800000" flipV="1">
              <a:off x="5422549" y="4744421"/>
              <a:ext cx="300475" cy="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Arrow Connector 101"/>
          <p:cNvCxnSpPr/>
          <p:nvPr/>
        </p:nvCxnSpPr>
        <p:spPr>
          <a:xfrm>
            <a:off x="5234658" y="2687432"/>
            <a:ext cx="620322" cy="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5228516" y="3601143"/>
            <a:ext cx="620322" cy="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stCxn id="19" idx="0"/>
          </p:cNvCxnSpPr>
          <p:nvPr/>
        </p:nvCxnSpPr>
        <p:spPr>
          <a:xfrm>
            <a:off x="3207866" y="1903213"/>
            <a:ext cx="972449" cy="82107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stCxn id="10" idx="3"/>
          </p:cNvCxnSpPr>
          <p:nvPr/>
        </p:nvCxnSpPr>
        <p:spPr>
          <a:xfrm>
            <a:off x="3265186" y="3308212"/>
            <a:ext cx="896703" cy="23667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3474007" y="1740742"/>
            <a:ext cx="417642" cy="199619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Group 111"/>
          <p:cNvGrpSpPr/>
          <p:nvPr/>
        </p:nvGrpSpPr>
        <p:grpSpPr>
          <a:xfrm>
            <a:off x="1955260" y="1488331"/>
            <a:ext cx="1420238" cy="2412460"/>
            <a:chOff x="1955260" y="1488331"/>
            <a:chExt cx="1420238" cy="2412460"/>
          </a:xfrm>
        </p:grpSpPr>
        <p:cxnSp>
          <p:nvCxnSpPr>
            <p:cNvPr id="106" name="Straight Connector 105"/>
            <p:cNvCxnSpPr/>
            <p:nvPr/>
          </p:nvCxnSpPr>
          <p:spPr>
            <a:xfrm rot="16200000" flipH="1">
              <a:off x="1473741" y="1999033"/>
              <a:ext cx="2363821" cy="1342417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 flipH="1" flipV="1">
              <a:off x="1478605" y="2003898"/>
              <a:ext cx="2373548" cy="1420238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4024009" y="1523999"/>
            <a:ext cx="1160834" cy="830095"/>
            <a:chOff x="1955260" y="1488331"/>
            <a:chExt cx="1420238" cy="2412460"/>
          </a:xfrm>
        </p:grpSpPr>
        <p:cxnSp>
          <p:nvCxnSpPr>
            <p:cNvPr id="114" name="Straight Connector 113"/>
            <p:cNvCxnSpPr/>
            <p:nvPr/>
          </p:nvCxnSpPr>
          <p:spPr>
            <a:xfrm rot="16200000" flipH="1">
              <a:off x="1473741" y="1999033"/>
              <a:ext cx="2363821" cy="1342417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1478605" y="2003898"/>
              <a:ext cx="2373548" cy="1420238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Rectangle 100"/>
          <p:cNvSpPr/>
          <p:nvPr/>
        </p:nvSpPr>
        <p:spPr>
          <a:xfrm>
            <a:off x="4504291" y="1577836"/>
            <a:ext cx="1232455" cy="2677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Flit-Ranking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520501" y="1944243"/>
            <a:ext cx="1218817" cy="44876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Port-Prioritization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6" name="Left Brace 115"/>
          <p:cNvSpPr/>
          <p:nvPr/>
        </p:nvSpPr>
        <p:spPr>
          <a:xfrm rot="10800000">
            <a:off x="5826867" y="1546697"/>
            <a:ext cx="301559" cy="885217"/>
          </a:xfrm>
          <a:prstGeom prst="leftBrace">
            <a:avLst>
              <a:gd name="adj1" fmla="val 3225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6196519" y="1780161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arbitration policy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1128409" y="4581728"/>
            <a:ext cx="7840493" cy="1536970"/>
            <a:chOff x="1128409" y="4581728"/>
            <a:chExt cx="7840493" cy="1536970"/>
          </a:xfrm>
        </p:grpSpPr>
        <p:sp>
          <p:nvSpPr>
            <p:cNvPr id="125" name="Rectangle 124"/>
            <p:cNvSpPr/>
            <p:nvPr/>
          </p:nvSpPr>
          <p:spPr>
            <a:xfrm>
              <a:off x="1128409" y="4581728"/>
              <a:ext cx="7840493" cy="153697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1375224" y="4737370"/>
              <a:ext cx="7436304" cy="1265659"/>
              <a:chOff x="1394679" y="4620638"/>
              <a:chExt cx="7436304" cy="1265659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1397924" y="4677717"/>
                <a:ext cx="1232455" cy="267712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Flit-Ranking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2723744" y="4620638"/>
                <a:ext cx="4188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Create a ranking </a:t>
                </a:r>
                <a:r>
                  <a:rPr lang="en-US" dirty="0" smtClean="0"/>
                  <a:t>over all incoming flits</a:t>
                </a: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1394679" y="5180312"/>
                <a:ext cx="1218817" cy="448762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Port-Prioritization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2739957" y="5239966"/>
                <a:ext cx="60910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+mj-lt"/>
                  <a:buAutoNum type="arabicPeriod" startAt="2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For a given flit </a:t>
                </a:r>
                <a:r>
                  <a:rPr lang="en-US" dirty="0" smtClean="0"/>
                  <a:t>in this ranking,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find the best free output-port</a:t>
                </a:r>
              </a:p>
              <a:p>
                <a:pPr marL="342900" indent="-342900"/>
                <a:r>
                  <a:rPr lang="en-US" dirty="0" smtClean="0"/>
                  <a:t>	Apply to each flit in order of ranking</a:t>
                </a:r>
              </a:p>
            </p:txBody>
          </p:sp>
        </p:grpSp>
      </p:grpSp>
      <p:cxnSp>
        <p:nvCxnSpPr>
          <p:cNvPr id="130" name="Straight Arrow Connector 129"/>
          <p:cNvCxnSpPr/>
          <p:nvPr/>
        </p:nvCxnSpPr>
        <p:spPr>
          <a:xfrm rot="10800000" flipV="1">
            <a:off x="1640374" y="2023354"/>
            <a:ext cx="412163" cy="43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rot="10800000" flipV="1">
            <a:off x="1646859" y="3420894"/>
            <a:ext cx="412163" cy="43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/>
          <p:cNvGrpSpPr/>
          <p:nvPr/>
        </p:nvGrpSpPr>
        <p:grpSpPr>
          <a:xfrm>
            <a:off x="1815831" y="1893650"/>
            <a:ext cx="207522" cy="275618"/>
            <a:chOff x="1955260" y="1488331"/>
            <a:chExt cx="1420238" cy="2412460"/>
          </a:xfrm>
        </p:grpSpPr>
        <p:cxnSp>
          <p:nvCxnSpPr>
            <p:cNvPr id="133" name="Straight Connector 132"/>
            <p:cNvCxnSpPr/>
            <p:nvPr/>
          </p:nvCxnSpPr>
          <p:spPr>
            <a:xfrm rot="16200000" flipH="1">
              <a:off x="1473741" y="1999033"/>
              <a:ext cx="2363821" cy="134241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 flipH="1" flipV="1">
              <a:off x="1478605" y="2003898"/>
              <a:ext cx="2373548" cy="142023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1822316" y="3300918"/>
            <a:ext cx="207522" cy="275618"/>
            <a:chOff x="1955260" y="1488331"/>
            <a:chExt cx="1420238" cy="2412460"/>
          </a:xfrm>
        </p:grpSpPr>
        <p:cxnSp>
          <p:nvCxnSpPr>
            <p:cNvPr id="139" name="Straight Connector 138"/>
            <p:cNvCxnSpPr/>
            <p:nvPr/>
          </p:nvCxnSpPr>
          <p:spPr>
            <a:xfrm rot="16200000" flipH="1">
              <a:off x="1473741" y="1999033"/>
              <a:ext cx="2363821" cy="134241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5400000" flipH="1" flipV="1">
              <a:off x="1478605" y="2003898"/>
              <a:ext cx="2373548" cy="142023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Tm="417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4" grpId="0" animBg="1"/>
      <p:bldP spid="116" grpId="0" animBg="1"/>
      <p:bldP spid="1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538359" y="1111038"/>
            <a:ext cx="7167895" cy="516958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Each flit is routed independently. 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Oldest-first arbitration   </a:t>
            </a:r>
            <a:r>
              <a:rPr lang="en-US" sz="1600" dirty="0" smtClean="0">
                <a:sym typeface="Wingdings" pitchFamily="2" charset="2"/>
              </a:rPr>
              <a:t>(other policies evaluated in paper)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Network Topology</a:t>
            </a:r>
            <a:r>
              <a:rPr lang="en-US" sz="2000" dirty="0" smtClean="0">
                <a:sym typeface="Wingdings" pitchFamily="2" charset="2"/>
              </a:rPr>
              <a:t>: 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 </a:t>
            </a:r>
            <a:r>
              <a:rPr lang="en-US" sz="1600" dirty="0" smtClean="0">
                <a:sym typeface="Wingdings" pitchFamily="2" charset="2"/>
              </a:rPr>
              <a:t>Can be applied to most topologies (Mesh, Torus, Hypercube, Trees, …) </a:t>
            </a:r>
            <a:br>
              <a:rPr lang="en-US" sz="1600" dirty="0" smtClean="0">
                <a:sym typeface="Wingdings" pitchFamily="2" charset="2"/>
              </a:rPr>
            </a:br>
            <a:r>
              <a:rPr lang="en-US" sz="1600" dirty="0" smtClean="0">
                <a:sym typeface="Wingdings" pitchFamily="2" charset="2"/>
              </a:rPr>
              <a:t>	1) #output ports </a:t>
            </a:r>
            <a:r>
              <a:rPr lang="en-US" sz="1600" b="1" dirty="0" smtClean="0">
                <a:latin typeface="cmsy10"/>
                <a:sym typeface="Wingdings" pitchFamily="2" charset="2"/>
              </a:rPr>
              <a:t>¸</a:t>
            </a:r>
            <a:r>
              <a:rPr lang="en-US" sz="1600" dirty="0" smtClean="0">
                <a:sym typeface="Wingdings" pitchFamily="2" charset="2"/>
              </a:rPr>
              <a:t> #input ports      at every router</a:t>
            </a:r>
            <a:br>
              <a:rPr lang="en-US" sz="1600" dirty="0" smtClean="0">
                <a:sym typeface="Wingdings" pitchFamily="2" charset="2"/>
              </a:rPr>
            </a:br>
            <a:r>
              <a:rPr lang="en-US" sz="1600" dirty="0" smtClean="0">
                <a:sym typeface="Wingdings" pitchFamily="2" charset="2"/>
              </a:rPr>
              <a:t>	2) every router is reachable from every other router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Flow Control </a:t>
            </a:r>
            <a:r>
              <a:rPr lang="en-US" sz="2000" dirty="0" smtClean="0">
                <a:sym typeface="Wingdings" pitchFamily="2" charset="2"/>
              </a:rPr>
              <a:t>&amp; Injection Policy: 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1600" dirty="0" smtClean="0">
                <a:sym typeface="Wingdings" pitchFamily="2" charset="2"/>
              </a:rPr>
              <a:t> Completely 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local</a:t>
            </a:r>
            <a:r>
              <a:rPr lang="en-US" sz="1600" dirty="0" smtClean="0">
                <a:sym typeface="Wingdings" pitchFamily="2" charset="2"/>
              </a:rPr>
              <a:t>, inject whenever input port is free  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Absence of Deadlocks</a:t>
            </a:r>
            <a:r>
              <a:rPr lang="en-US" sz="2000" dirty="0" smtClean="0">
                <a:sym typeface="Wingdings" pitchFamily="2" charset="2"/>
              </a:rPr>
              <a:t>:  every flit is always moving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Absence of </a:t>
            </a:r>
            <a:r>
              <a:rPr lang="en-US" sz="2000" dirty="0" err="1" smtClean="0">
                <a:solidFill>
                  <a:srgbClr val="FF0000"/>
                </a:solidFill>
                <a:sym typeface="Wingdings" pitchFamily="2" charset="2"/>
              </a:rPr>
              <a:t>Livelocks</a:t>
            </a:r>
            <a:r>
              <a:rPr lang="en-US" sz="2000" dirty="0" smtClean="0">
                <a:sym typeface="Wingdings" pitchFamily="2" charset="2"/>
              </a:rPr>
              <a:t>:  with oldest-first ranking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/>
            </a:r>
            <a:b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</a:br>
            <a:endParaRPr lang="en-US" sz="16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FLIT-BLESS: Flit-Level Routing</a:t>
            </a:r>
            <a:endParaRPr lang="en-US" dirty="0"/>
          </a:p>
        </p:txBody>
      </p:sp>
      <p:grpSp>
        <p:nvGrpSpPr>
          <p:cNvPr id="2" name="Group 11"/>
          <p:cNvGrpSpPr/>
          <p:nvPr/>
        </p:nvGrpSpPr>
        <p:grpSpPr>
          <a:xfrm>
            <a:off x="2310938" y="2221268"/>
            <a:ext cx="5532388" cy="970640"/>
            <a:chOff x="1225685" y="4708187"/>
            <a:chExt cx="5532388" cy="970640"/>
          </a:xfrm>
        </p:grpSpPr>
        <p:sp>
          <p:nvSpPr>
            <p:cNvPr id="13" name="Rectangle 12"/>
            <p:cNvSpPr/>
            <p:nvPr/>
          </p:nvSpPr>
          <p:spPr>
            <a:xfrm>
              <a:off x="1225685" y="4708187"/>
              <a:ext cx="5447490" cy="963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22"/>
            <p:cNvGrpSpPr/>
            <p:nvPr/>
          </p:nvGrpSpPr>
          <p:grpSpPr>
            <a:xfrm>
              <a:off x="1365497" y="4737370"/>
              <a:ext cx="5392576" cy="941457"/>
              <a:chOff x="1384952" y="4620638"/>
              <a:chExt cx="5392576" cy="941457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397924" y="4677716"/>
                <a:ext cx="995080" cy="244479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Flit-Ranking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723744" y="4620638"/>
                <a:ext cx="21483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600" dirty="0" smtClean="0"/>
                  <a:t>Oldest-first ranking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384952" y="5058384"/>
                <a:ext cx="1017780" cy="350196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Port-Prioritization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10774" y="4977320"/>
                <a:ext cx="40667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+mj-lt"/>
                  <a:buAutoNum type="arabicPeriod" startAt="2"/>
                </a:pPr>
                <a:r>
                  <a:rPr lang="en-US" sz="1600" dirty="0" smtClean="0"/>
                  <a:t>Assign flit to productive port, if possible.</a:t>
                </a:r>
                <a:br>
                  <a:rPr lang="en-US" sz="1600" dirty="0" smtClean="0"/>
                </a:br>
                <a:r>
                  <a:rPr lang="en-US" sz="1600" dirty="0" smtClean="0"/>
                  <a:t>Otherwise, assign to non-productive port. 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930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7521284" y="5366425"/>
            <a:ext cx="165369" cy="19455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8656178" y="3874851"/>
            <a:ext cx="165369" cy="19455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887037" y="4140740"/>
            <a:ext cx="165369" cy="19455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ontent Placeholder 11"/>
          <p:cNvSpPr txBox="1">
            <a:spLocks/>
          </p:cNvSpPr>
          <p:nvPr/>
        </p:nvSpPr>
        <p:spPr>
          <a:xfrm>
            <a:off x="1538359" y="1111038"/>
            <a:ext cx="7488909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Potential downsides of FLIT-BLESS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Not-energy optimal </a:t>
            </a:r>
            <a:r>
              <a:rPr lang="en-US" dirty="0" smtClean="0">
                <a:sym typeface="Wingdings" pitchFamily="2" charset="2"/>
              </a:rPr>
              <a:t>(each flits needs header information)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Increase in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latency</a:t>
            </a:r>
            <a:r>
              <a:rPr lang="en-US" dirty="0" smtClean="0">
                <a:sym typeface="Wingdings" pitchFamily="2" charset="2"/>
              </a:rPr>
              <a:t> (different flits take different path)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Increase in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receive buffer size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BLESS with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wormhole routing</a:t>
            </a:r>
            <a:r>
              <a:rPr lang="en-US" sz="2000" dirty="0" smtClean="0">
                <a:sym typeface="Wingdings" pitchFamily="2" charset="2"/>
              </a:rPr>
              <a:t>…?</a:t>
            </a:r>
            <a:endParaRPr lang="en-US" sz="16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Problems: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Injection Problem</a:t>
            </a:r>
            <a:r>
              <a:rPr lang="en-US" sz="1600" dirty="0" smtClean="0">
                <a:sym typeface="Wingdings" pitchFamily="2" charset="2"/>
              </a:rPr>
              <a:t/>
            </a:r>
            <a:br>
              <a:rPr lang="en-US" sz="1600" dirty="0" smtClean="0">
                <a:sym typeface="Wingdings" pitchFamily="2" charset="2"/>
              </a:rPr>
            </a:br>
            <a:r>
              <a:rPr lang="en-US" sz="1600" dirty="0" smtClean="0">
                <a:sym typeface="Wingdings" pitchFamily="2" charset="2"/>
              </a:rPr>
              <a:t>(not known when it is safe to inject)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Livelock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Problem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sz="1600" dirty="0" smtClean="0">
                <a:sym typeface="Wingdings" pitchFamily="2" charset="2"/>
              </a:rPr>
              <a:t>(packets can be deflected forever)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WORM-BLESS: Wormhole Routing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64258" y="3816486"/>
            <a:ext cx="891526" cy="5635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0"/>
          </p:cNvCxnSpPr>
          <p:nvPr/>
        </p:nvCxnSpPr>
        <p:spPr>
          <a:xfrm rot="16200000" flipV="1">
            <a:off x="7304886" y="3611350"/>
            <a:ext cx="408562" cy="170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3"/>
          </p:cNvCxnSpPr>
          <p:nvPr/>
        </p:nvCxnSpPr>
        <p:spPr>
          <a:xfrm>
            <a:off x="7955784" y="4098264"/>
            <a:ext cx="583660" cy="323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1"/>
          </p:cNvCxnSpPr>
          <p:nvPr/>
        </p:nvCxnSpPr>
        <p:spPr>
          <a:xfrm rot="10800000" flipV="1">
            <a:off x="6467454" y="4098263"/>
            <a:ext cx="596805" cy="323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2"/>
          </p:cNvCxnSpPr>
          <p:nvPr/>
        </p:nvCxnSpPr>
        <p:spPr>
          <a:xfrm rot="5400000">
            <a:off x="7255924" y="4632431"/>
            <a:ext cx="506486" cy="170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6730100" y="3563567"/>
            <a:ext cx="330742" cy="26264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514801" y="5361202"/>
            <a:ext cx="165369" cy="19455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881813" y="4143983"/>
            <a:ext cx="165369" cy="19455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652936" y="3881336"/>
            <a:ext cx="165369" cy="19455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441200">
            <a:off x="6966299" y="3519651"/>
            <a:ext cx="165369" cy="1945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2441200">
            <a:off x="6804710" y="3389280"/>
            <a:ext cx="165369" cy="1945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2441200">
            <a:off x="6642430" y="3249763"/>
            <a:ext cx="165369" cy="1945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rot="2441200">
            <a:off x="6479806" y="3105673"/>
            <a:ext cx="165369" cy="1945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6091318" y="3245796"/>
            <a:ext cx="1412132" cy="1026268"/>
          </a:xfrm>
          <a:custGeom>
            <a:avLst/>
            <a:gdLst>
              <a:gd name="connsiteX0" fmla="*/ 0 w 1412132"/>
              <a:gd name="connsiteY0" fmla="*/ 1001949 h 1026268"/>
              <a:gd name="connsiteX1" fmla="*/ 836579 w 1412132"/>
              <a:gd name="connsiteY1" fmla="*/ 992221 h 1026268"/>
              <a:gd name="connsiteX2" fmla="*/ 1322962 w 1412132"/>
              <a:gd name="connsiteY2" fmla="*/ 797668 h 1026268"/>
              <a:gd name="connsiteX3" fmla="*/ 1371600 w 1412132"/>
              <a:gd name="connsiteY3" fmla="*/ 0 h 102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2132" h="1026268">
                <a:moveTo>
                  <a:pt x="0" y="1001949"/>
                </a:moveTo>
                <a:cubicBezTo>
                  <a:pt x="308042" y="1014108"/>
                  <a:pt x="616085" y="1026268"/>
                  <a:pt x="836579" y="992221"/>
                </a:cubicBezTo>
                <a:cubicBezTo>
                  <a:pt x="1057073" y="958174"/>
                  <a:pt x="1233792" y="963038"/>
                  <a:pt x="1322962" y="797668"/>
                </a:cubicBezTo>
                <a:cubicBezTo>
                  <a:pt x="1412132" y="632298"/>
                  <a:pt x="1391866" y="316149"/>
                  <a:pt x="1371600" y="0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flipH="1" flipV="1">
            <a:off x="7569922" y="4150468"/>
            <a:ext cx="988979" cy="1154349"/>
          </a:xfrm>
          <a:custGeom>
            <a:avLst/>
            <a:gdLst>
              <a:gd name="connsiteX0" fmla="*/ 0 w 1412132"/>
              <a:gd name="connsiteY0" fmla="*/ 1001949 h 1026268"/>
              <a:gd name="connsiteX1" fmla="*/ 836579 w 1412132"/>
              <a:gd name="connsiteY1" fmla="*/ 992221 h 1026268"/>
              <a:gd name="connsiteX2" fmla="*/ 1322962 w 1412132"/>
              <a:gd name="connsiteY2" fmla="*/ 797668 h 1026268"/>
              <a:gd name="connsiteX3" fmla="*/ 1371600 w 1412132"/>
              <a:gd name="connsiteY3" fmla="*/ 0 h 102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2132" h="1026268">
                <a:moveTo>
                  <a:pt x="0" y="1001949"/>
                </a:moveTo>
                <a:cubicBezTo>
                  <a:pt x="308042" y="1014108"/>
                  <a:pt x="616085" y="1026268"/>
                  <a:pt x="836579" y="992221"/>
                </a:cubicBezTo>
                <a:cubicBezTo>
                  <a:pt x="1057073" y="958174"/>
                  <a:pt x="1233792" y="963038"/>
                  <a:pt x="1322962" y="797668"/>
                </a:cubicBezTo>
                <a:cubicBezTo>
                  <a:pt x="1412132" y="632298"/>
                  <a:pt x="1391866" y="316149"/>
                  <a:pt x="1371600" y="0"/>
                </a:cubicBezTo>
              </a:path>
            </a:pathLst>
          </a:cu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6431786" y="3975370"/>
            <a:ext cx="2169268" cy="972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7161361" y="3722451"/>
            <a:ext cx="273995" cy="1566153"/>
          </a:xfrm>
          <a:custGeom>
            <a:avLst/>
            <a:gdLst>
              <a:gd name="connsiteX0" fmla="*/ 0 w 273995"/>
              <a:gd name="connsiteY0" fmla="*/ 0 h 1566153"/>
              <a:gd name="connsiteX1" fmla="*/ 233463 w 273995"/>
              <a:gd name="connsiteY1" fmla="*/ 428017 h 1566153"/>
              <a:gd name="connsiteX2" fmla="*/ 243191 w 273995"/>
              <a:gd name="connsiteY2" fmla="*/ 1566153 h 156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995" h="1566153">
                <a:moveTo>
                  <a:pt x="0" y="0"/>
                </a:moveTo>
                <a:cubicBezTo>
                  <a:pt x="96465" y="83496"/>
                  <a:pt x="192931" y="166992"/>
                  <a:pt x="233463" y="428017"/>
                </a:cubicBezTo>
                <a:cubicBezTo>
                  <a:pt x="273995" y="689042"/>
                  <a:pt x="258593" y="1127597"/>
                  <a:pt x="243191" y="1566153"/>
                </a:cubicBezTo>
              </a:path>
            </a:pathLst>
          </a:cu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514799" y="3054484"/>
            <a:ext cx="165369" cy="1945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 37"/>
          <p:cNvSpPr/>
          <p:nvPr/>
        </p:nvSpPr>
        <p:spPr>
          <a:xfrm flipH="1">
            <a:off x="7484535" y="3285065"/>
            <a:ext cx="93133" cy="2006601"/>
          </a:xfrm>
          <a:custGeom>
            <a:avLst/>
            <a:gdLst>
              <a:gd name="connsiteX0" fmla="*/ 0 w 273995"/>
              <a:gd name="connsiteY0" fmla="*/ 0 h 1566153"/>
              <a:gd name="connsiteX1" fmla="*/ 233463 w 273995"/>
              <a:gd name="connsiteY1" fmla="*/ 428017 h 1566153"/>
              <a:gd name="connsiteX2" fmla="*/ 243191 w 273995"/>
              <a:gd name="connsiteY2" fmla="*/ 1566153 h 156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995" h="1566153">
                <a:moveTo>
                  <a:pt x="0" y="0"/>
                </a:moveTo>
                <a:cubicBezTo>
                  <a:pt x="96465" y="83496"/>
                  <a:pt x="192931" y="166992"/>
                  <a:pt x="233463" y="428017"/>
                </a:cubicBezTo>
                <a:cubicBezTo>
                  <a:pt x="273995" y="689042"/>
                  <a:pt x="258593" y="1127597"/>
                  <a:pt x="243191" y="1566153"/>
                </a:cubicBezTo>
              </a:path>
            </a:pathLst>
          </a:cu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7680168" y="2963333"/>
            <a:ext cx="1463832" cy="372533"/>
            <a:chOff x="7561633" y="3725333"/>
            <a:chExt cx="1463832" cy="372533"/>
          </a:xfrm>
        </p:grpSpPr>
        <p:sp>
          <p:nvSpPr>
            <p:cNvPr id="39" name="Rounded Rectangle 38"/>
            <p:cNvSpPr/>
            <p:nvPr/>
          </p:nvSpPr>
          <p:spPr>
            <a:xfrm>
              <a:off x="7789333" y="3725333"/>
              <a:ext cx="1236132" cy="37253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new worm!</a:t>
              </a:r>
              <a:endParaRPr lang="en-US" sz="1600" dirty="0"/>
            </a:p>
          </p:txBody>
        </p:sp>
        <p:cxnSp>
          <p:nvCxnSpPr>
            <p:cNvPr id="41" name="Straight Arrow Connector 40"/>
            <p:cNvCxnSpPr>
              <a:stCxn id="39" idx="1"/>
              <a:endCxn id="32" idx="3"/>
            </p:cNvCxnSpPr>
            <p:nvPr/>
          </p:nvCxnSpPr>
          <p:spPr>
            <a:xfrm rot="10800000" flipV="1">
              <a:off x="7561633" y="3911600"/>
              <a:ext cx="227700" cy="21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4" name="Lightning Bolt 33"/>
          <p:cNvSpPr/>
          <p:nvPr/>
        </p:nvSpPr>
        <p:spPr>
          <a:xfrm flipH="1">
            <a:off x="7018869" y="4318000"/>
            <a:ext cx="940881" cy="888999"/>
          </a:xfrm>
          <a:prstGeom prst="lightningBol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275667" y="3615266"/>
            <a:ext cx="1291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[Dally, Seitz’86]</a:t>
            </a:r>
            <a:endParaRPr lang="en-US" sz="1400" dirty="0"/>
          </a:p>
        </p:txBody>
      </p:sp>
    </p:spTree>
    <p:custDataLst>
      <p:tags r:id="rId1"/>
    </p:custDataLst>
  </p:cSld>
  <p:clrMapOvr>
    <a:masterClrMapping/>
  </p:clrMapOvr>
  <p:transition advTm="742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C 0.02708 0.00254 0.05451 0.00509 0.0783 0.00324 C 0.10191 0.00162 0.1276 1.85185E-6 0.14184 -0.00996 C 0.15573 -0.01991 0.15885 -0.02963 0.16232 -0.05648 C 0.16614 -0.08334 0.16458 -0.12732 0.16337 -0.17084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8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1458 C -0.00139 -0.05926 -0.00278 -0.1037 -0.00087 -0.1294 C 0.00104 -0.15509 0.00504 -0.15949 0.01198 -0.16898 C 0.01893 -0.17847 0.02205 -0.18287 0.04063 -0.18611 C 0.0592 -0.18935 0.09132 -0.18912 0.12361 -0.18889 " pathEditMode="relative" ptsTypes="aaa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C -1.38889E-6 0.00093 -0.1368 0.00301 -0.27344 0.006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C 0.01146 0.01227 0.02327 0.02477 0.02986 0.04098 C 0.03646 0.05718 0.03785 0.06135 0.03889 0.09792 C 0.03993 0.13449 0.03785 0.19769 0.03594 0.26088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2" grpId="1" animBg="1"/>
      <p:bldP spid="12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13" grpId="0" animBg="1"/>
      <p:bldP spid="13" grpId="1" animBg="1"/>
      <p:bldP spid="13" grpId="2" animBg="1"/>
      <p:bldP spid="16" grpId="0" animBg="1"/>
      <p:bldP spid="17" grpId="0" animBg="1"/>
      <p:bldP spid="22" grpId="0" animBg="1"/>
      <p:bldP spid="24" grpId="0" animBg="1"/>
      <p:bldP spid="25" grpId="0" animBg="1"/>
      <p:bldP spid="29" grpId="0" animBg="1"/>
      <p:bldP spid="38" grpId="0" animBg="1"/>
      <p:bldP spid="34" grpId="0" animBg="1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WORM-BLESS: Wormhole Routing</a:t>
            </a:r>
            <a:endParaRPr lang="en-US" dirty="0"/>
          </a:p>
        </p:txBody>
      </p:sp>
      <p:grpSp>
        <p:nvGrpSpPr>
          <p:cNvPr id="3" name="Group 11"/>
          <p:cNvGrpSpPr/>
          <p:nvPr/>
        </p:nvGrpSpPr>
        <p:grpSpPr>
          <a:xfrm>
            <a:off x="2918299" y="1052001"/>
            <a:ext cx="5632313" cy="1700927"/>
            <a:chOff x="1278691" y="4708186"/>
            <a:chExt cx="6138153" cy="1959780"/>
          </a:xfrm>
        </p:grpSpPr>
        <p:sp>
          <p:nvSpPr>
            <p:cNvPr id="6" name="Rectangle 5"/>
            <p:cNvSpPr/>
            <p:nvPr/>
          </p:nvSpPr>
          <p:spPr>
            <a:xfrm>
              <a:off x="1278691" y="4708186"/>
              <a:ext cx="6138153" cy="19597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122"/>
            <p:cNvGrpSpPr/>
            <p:nvPr/>
          </p:nvGrpSpPr>
          <p:grpSpPr>
            <a:xfrm>
              <a:off x="1354894" y="4763593"/>
              <a:ext cx="4930258" cy="1478804"/>
              <a:chOff x="1374349" y="4646861"/>
              <a:chExt cx="4930258" cy="1478804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397924" y="4677716"/>
                <a:ext cx="995080" cy="244479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</a:rPr>
                  <a:t>Flit-Ranking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61811" y="4646861"/>
                <a:ext cx="1706526" cy="248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200" dirty="0" smtClean="0"/>
                  <a:t>Oldest-first ranking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374349" y="4991136"/>
                <a:ext cx="1407977" cy="271172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</a:rPr>
                  <a:t>Port-Prioritization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777390" y="4881169"/>
                <a:ext cx="3527217" cy="124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+mj-lt"/>
                  <a:buAutoNum type="arabicPeriod" startAt="2"/>
                </a:pPr>
                <a:r>
                  <a:rPr lang="en-US" sz="1200" dirty="0" smtClean="0"/>
                  <a:t>If flit is head-flit</a:t>
                </a:r>
              </a:p>
              <a:p>
                <a:pPr marL="342900" indent="-342900"/>
                <a:r>
                  <a:rPr lang="en-US" sz="1200" dirty="0" smtClean="0"/>
                  <a:t>	  a) assign flit to unallocated, productive port</a:t>
                </a:r>
                <a:br>
                  <a:rPr lang="en-US" sz="1200" dirty="0" smtClean="0"/>
                </a:br>
                <a:r>
                  <a:rPr lang="en-US" sz="1200" dirty="0" smtClean="0"/>
                  <a:t>  b) assign flit to allocated, productive port</a:t>
                </a:r>
                <a:br>
                  <a:rPr lang="en-US" sz="1200" dirty="0" smtClean="0"/>
                </a:br>
                <a:r>
                  <a:rPr lang="en-US" sz="1200" dirty="0" smtClean="0"/>
                  <a:t>  c) assign flit to unallocated, non-productive port</a:t>
                </a:r>
                <a:br>
                  <a:rPr lang="en-US" sz="1200" dirty="0" smtClean="0"/>
                </a:br>
                <a:r>
                  <a:rPr lang="en-US" sz="1200" dirty="0" smtClean="0"/>
                  <a:t>  d) assign flit to allocated, non-productive port</a:t>
                </a:r>
                <a:br>
                  <a:rPr lang="en-US" sz="1200" dirty="0" smtClean="0"/>
                </a:br>
                <a:r>
                  <a:rPr lang="en-US" sz="1200" dirty="0" smtClean="0"/>
                  <a:t>else, </a:t>
                </a:r>
                <a:br>
                  <a:rPr lang="en-US" sz="1200" dirty="0" smtClean="0"/>
                </a:br>
                <a:r>
                  <a:rPr lang="en-US" sz="1200" dirty="0" smtClean="0"/>
                  <a:t>  a) assign flit to port that is allocated to worm </a:t>
                </a: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1206406" y="2022292"/>
            <a:ext cx="157626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Deflect worms</a:t>
            </a:r>
            <a:br>
              <a:rPr lang="en-US" dirty="0" smtClean="0"/>
            </a:br>
            <a:r>
              <a:rPr lang="en-US" dirty="0" smtClean="0"/>
              <a:t>if necessary!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2" idx="3"/>
          </p:cNvCxnSpPr>
          <p:nvPr/>
        </p:nvCxnSpPr>
        <p:spPr>
          <a:xfrm flipV="1">
            <a:off x="2782671" y="2101174"/>
            <a:ext cx="1867150" cy="2442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1164314" y="1877438"/>
            <a:ext cx="3534146" cy="1565685"/>
            <a:chOff x="1164314" y="1877438"/>
            <a:chExt cx="3534146" cy="1565685"/>
          </a:xfrm>
        </p:grpSpPr>
        <p:sp>
          <p:nvSpPr>
            <p:cNvPr id="13" name="TextBox 12"/>
            <p:cNvSpPr txBox="1"/>
            <p:nvPr/>
          </p:nvSpPr>
          <p:spPr>
            <a:xfrm>
              <a:off x="1164314" y="2796792"/>
              <a:ext cx="1714124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Truncate worms</a:t>
              </a:r>
              <a:br>
                <a:rPr lang="en-US" dirty="0" smtClean="0"/>
              </a:br>
              <a:r>
                <a:rPr lang="en-US" dirty="0" smtClean="0"/>
                <a:t>if necessary!</a:t>
              </a:r>
              <a:endParaRPr lang="en-US" dirty="0"/>
            </a:p>
          </p:txBody>
        </p:sp>
        <p:cxnSp>
          <p:nvCxnSpPr>
            <p:cNvPr id="20" name="Straight Arrow Connector 19"/>
            <p:cNvCxnSpPr>
              <a:stCxn id="13" idx="3"/>
            </p:cNvCxnSpPr>
            <p:nvPr/>
          </p:nvCxnSpPr>
          <p:spPr>
            <a:xfrm flipV="1">
              <a:off x="2878438" y="1877438"/>
              <a:ext cx="1820022" cy="12425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>
            <a:off x="4359314" y="4717872"/>
            <a:ext cx="1208272" cy="5728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stCxn id="54" idx="0"/>
          </p:cNvCxnSpPr>
          <p:nvPr/>
        </p:nvCxnSpPr>
        <p:spPr>
          <a:xfrm rot="16200000" flipV="1">
            <a:off x="4754640" y="4509061"/>
            <a:ext cx="415305" cy="231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4" idx="3"/>
          </p:cNvCxnSpPr>
          <p:nvPr/>
        </p:nvCxnSpPr>
        <p:spPr>
          <a:xfrm>
            <a:off x="5567587" y="5004301"/>
            <a:ext cx="791026" cy="32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4" idx="1"/>
          </p:cNvCxnSpPr>
          <p:nvPr/>
        </p:nvCxnSpPr>
        <p:spPr>
          <a:xfrm rot="10800000" flipV="1">
            <a:off x="3550475" y="5004300"/>
            <a:ext cx="808841" cy="32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4" idx="2"/>
          </p:cNvCxnSpPr>
          <p:nvPr/>
        </p:nvCxnSpPr>
        <p:spPr>
          <a:xfrm rot="5400000">
            <a:off x="4704870" y="5546995"/>
            <a:ext cx="514846" cy="231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406954" y="4694798"/>
            <a:ext cx="224122" cy="19776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Freeform 66"/>
          <p:cNvSpPr/>
          <p:nvPr/>
        </p:nvSpPr>
        <p:spPr>
          <a:xfrm>
            <a:off x="3396665" y="4101505"/>
            <a:ext cx="1913842" cy="1043207"/>
          </a:xfrm>
          <a:custGeom>
            <a:avLst/>
            <a:gdLst>
              <a:gd name="connsiteX0" fmla="*/ 0 w 1412132"/>
              <a:gd name="connsiteY0" fmla="*/ 1001949 h 1026268"/>
              <a:gd name="connsiteX1" fmla="*/ 836579 w 1412132"/>
              <a:gd name="connsiteY1" fmla="*/ 992221 h 1026268"/>
              <a:gd name="connsiteX2" fmla="*/ 1322962 w 1412132"/>
              <a:gd name="connsiteY2" fmla="*/ 797668 h 1026268"/>
              <a:gd name="connsiteX3" fmla="*/ 1371600 w 1412132"/>
              <a:gd name="connsiteY3" fmla="*/ 0 h 102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2132" h="1026268">
                <a:moveTo>
                  <a:pt x="0" y="1001949"/>
                </a:moveTo>
                <a:cubicBezTo>
                  <a:pt x="308042" y="1014108"/>
                  <a:pt x="616085" y="1026268"/>
                  <a:pt x="836579" y="992221"/>
                </a:cubicBezTo>
                <a:cubicBezTo>
                  <a:pt x="1057073" y="958174"/>
                  <a:pt x="1233792" y="963038"/>
                  <a:pt x="1322962" y="797668"/>
                </a:cubicBezTo>
                <a:cubicBezTo>
                  <a:pt x="1412132" y="632298"/>
                  <a:pt x="1391866" y="316149"/>
                  <a:pt x="1371600" y="0"/>
                </a:cubicBezTo>
              </a:path>
            </a:pathLst>
          </a:cu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 rot="10800000" flipV="1">
            <a:off x="3383479" y="4813457"/>
            <a:ext cx="2939977" cy="9889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3067072" y="5007925"/>
            <a:ext cx="224122" cy="19776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5214026" y="5634181"/>
            <a:ext cx="344773" cy="25105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675851" y="5959204"/>
            <a:ext cx="1396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Head-flit: West</a:t>
            </a:r>
            <a:endParaRPr lang="en-US" sz="16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6827578" y="4313010"/>
            <a:ext cx="1894764" cy="646331"/>
            <a:chOff x="6420255" y="4296385"/>
            <a:chExt cx="1894764" cy="646331"/>
          </a:xfrm>
        </p:grpSpPr>
        <p:sp>
          <p:nvSpPr>
            <p:cNvPr id="45" name="TextBox 44"/>
            <p:cNvSpPr txBox="1"/>
            <p:nvPr/>
          </p:nvSpPr>
          <p:spPr>
            <a:xfrm>
              <a:off x="6961763" y="4296385"/>
              <a:ext cx="1353256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This worm </a:t>
              </a:r>
              <a:br>
                <a:rPr lang="en-US" dirty="0" smtClean="0"/>
              </a:br>
              <a:r>
                <a:rPr lang="en-US" dirty="0" smtClean="0"/>
                <a:t>is truncated!</a:t>
              </a:r>
              <a:endParaRPr lang="en-US" dirty="0"/>
            </a:p>
          </p:txBody>
        </p:sp>
        <p:cxnSp>
          <p:nvCxnSpPr>
            <p:cNvPr id="47" name="Straight Arrow Connector 46"/>
            <p:cNvCxnSpPr>
              <a:stCxn id="45" idx="1"/>
            </p:cNvCxnSpPr>
            <p:nvPr/>
          </p:nvCxnSpPr>
          <p:spPr>
            <a:xfrm rot="10800000" flipV="1">
              <a:off x="6420255" y="4619551"/>
              <a:ext cx="541508" cy="10809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9" name="Rectangle 48"/>
          <p:cNvSpPr/>
          <p:nvPr/>
        </p:nvSpPr>
        <p:spPr>
          <a:xfrm>
            <a:off x="6391073" y="4667900"/>
            <a:ext cx="380265" cy="25429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835629" y="4939236"/>
            <a:ext cx="130837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&amp; deflected!</a:t>
            </a:r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0" y="3119958"/>
            <a:ext cx="2409890" cy="1072541"/>
            <a:chOff x="0" y="3119958"/>
            <a:chExt cx="2409890" cy="1072541"/>
          </a:xfrm>
        </p:grpSpPr>
        <p:sp>
          <p:nvSpPr>
            <p:cNvPr id="51" name="TextBox 50"/>
            <p:cNvSpPr txBox="1"/>
            <p:nvPr/>
          </p:nvSpPr>
          <p:spPr>
            <a:xfrm>
              <a:off x="0" y="3607724"/>
              <a:ext cx="2409890" cy="5847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smtClean="0"/>
                <a:t>At </a:t>
              </a:r>
              <a:r>
                <a:rPr lang="en-US" sz="1600" dirty="0" smtClean="0">
                  <a:solidFill>
                    <a:srgbClr val="FF0000"/>
                  </a:solidFill>
                </a:rPr>
                <a:t>low congestion</a:t>
              </a:r>
              <a:r>
                <a:rPr lang="en-US" sz="1600" dirty="0" smtClean="0"/>
                <a:t>, packets</a:t>
              </a:r>
            </a:p>
            <a:p>
              <a:r>
                <a:rPr lang="en-US" sz="1600" dirty="0" smtClean="0"/>
                <a:t>travel routed as worms</a:t>
              </a:r>
              <a:endParaRPr lang="en-US" sz="1600" dirty="0"/>
            </a:p>
          </p:txBody>
        </p:sp>
        <p:cxnSp>
          <p:nvCxnSpPr>
            <p:cNvPr id="59" name="Straight Arrow Connector 58"/>
            <p:cNvCxnSpPr>
              <a:endCxn id="13" idx="1"/>
            </p:cNvCxnSpPr>
            <p:nvPr/>
          </p:nvCxnSpPr>
          <p:spPr>
            <a:xfrm flipV="1">
              <a:off x="532015" y="3119958"/>
              <a:ext cx="632299" cy="4877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2601883" y="5261957"/>
            <a:ext cx="956609" cy="925596"/>
            <a:chOff x="2601883" y="5261957"/>
            <a:chExt cx="956609" cy="925596"/>
          </a:xfrm>
        </p:grpSpPr>
        <p:sp>
          <p:nvSpPr>
            <p:cNvPr id="68" name="TextBox 67"/>
            <p:cNvSpPr txBox="1"/>
            <p:nvPr/>
          </p:nvSpPr>
          <p:spPr>
            <a:xfrm>
              <a:off x="2601883" y="5602778"/>
              <a:ext cx="9566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allocated</a:t>
              </a:r>
              <a:br>
                <a:rPr lang="en-US" sz="1600" dirty="0" smtClean="0"/>
              </a:br>
              <a:r>
                <a:rPr lang="en-US" sz="1600" dirty="0" smtClean="0"/>
                <a:t>to North</a:t>
              </a:r>
              <a:endParaRPr lang="en-US" sz="1600" dirty="0"/>
            </a:p>
          </p:txBody>
        </p:sp>
        <p:cxnSp>
          <p:nvCxnSpPr>
            <p:cNvPr id="72" name="Straight Arrow Connector 71"/>
            <p:cNvCxnSpPr>
              <a:stCxn id="68" idx="0"/>
            </p:cNvCxnSpPr>
            <p:nvPr/>
          </p:nvCxnSpPr>
          <p:spPr>
            <a:xfrm rot="5400000" flipH="1" flipV="1">
              <a:off x="2961570" y="5380574"/>
              <a:ext cx="340822" cy="10358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6295505" y="3643745"/>
            <a:ext cx="956609" cy="1024155"/>
            <a:chOff x="6295505" y="3643745"/>
            <a:chExt cx="956609" cy="1024155"/>
          </a:xfrm>
        </p:grpSpPr>
        <p:sp>
          <p:nvSpPr>
            <p:cNvPr id="78" name="TextBox 77"/>
            <p:cNvSpPr txBox="1"/>
            <p:nvPr/>
          </p:nvSpPr>
          <p:spPr>
            <a:xfrm>
              <a:off x="6295505" y="3643745"/>
              <a:ext cx="9566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allocated</a:t>
              </a:r>
              <a:br>
                <a:rPr lang="en-US" sz="1600" dirty="0" smtClean="0"/>
              </a:br>
              <a:r>
                <a:rPr lang="en-US" sz="1600" dirty="0" smtClean="0"/>
                <a:t>to West</a:t>
              </a:r>
              <a:endParaRPr lang="en-US" sz="1600" dirty="0"/>
            </a:p>
          </p:txBody>
        </p:sp>
        <p:cxnSp>
          <p:nvCxnSpPr>
            <p:cNvPr id="80" name="Straight Arrow Connector 79"/>
            <p:cNvCxnSpPr>
              <a:stCxn id="78" idx="2"/>
              <a:endCxn id="49" idx="0"/>
            </p:cNvCxnSpPr>
            <p:nvPr/>
          </p:nvCxnSpPr>
          <p:spPr>
            <a:xfrm rot="5400000">
              <a:off x="6457818" y="4351908"/>
              <a:ext cx="439380" cy="19260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2879387" y="3239312"/>
            <a:ext cx="1391911" cy="988855"/>
            <a:chOff x="-16213" y="3203644"/>
            <a:chExt cx="1391911" cy="988855"/>
          </a:xfrm>
        </p:grpSpPr>
        <p:sp>
          <p:nvSpPr>
            <p:cNvPr id="61" name="TextBox 60"/>
            <p:cNvSpPr txBox="1"/>
            <p:nvPr/>
          </p:nvSpPr>
          <p:spPr>
            <a:xfrm>
              <a:off x="0" y="3607724"/>
              <a:ext cx="1375698" cy="5847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Body-flit </a:t>
              </a:r>
              <a:r>
                <a:rPr lang="en-US" sz="1600" dirty="0" smtClean="0">
                  <a:solidFill>
                    <a:schemeClr val="tx1"/>
                  </a:solidFill>
                </a:rPr>
                <a:t>turns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 into </a:t>
              </a:r>
              <a:r>
                <a:rPr lang="en-US" sz="1600" dirty="0" smtClean="0">
                  <a:solidFill>
                    <a:srgbClr val="FF0000"/>
                  </a:solidFill>
                </a:rPr>
                <a:t>head-flit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rot="10800000">
              <a:off x="-16213" y="3203644"/>
              <a:ext cx="548228" cy="4040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5" name="Rounded Rectangle 74"/>
          <p:cNvSpPr/>
          <p:nvPr/>
        </p:nvSpPr>
        <p:spPr>
          <a:xfrm>
            <a:off x="6225703" y="5856051"/>
            <a:ext cx="2918297" cy="49611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paper for details…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599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04 0.00185 0.06007 0.00393 0.0915 0.00278 C 0.12292 0.00162 0.16771 0.00023 0.18837 -0.00718 C 0.20903 -0.01458 0.21059 -0.03171 0.21597 -0.0412 C 0.22136 -0.0507 0.22084 -0.05741 0.22031 -0.06389 " pathEditMode="relative" ptsTypes="aaaaA">
                                      <p:cBhvr>
                                        <p:cTn id="4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13 -0.02731 0.00625 -0.05463 -0.01163 -0.07662 C -0.02951 -0.09861 -0.06858 -0.11528 -0.10746 -0.13194 " pathEditMode="relative" ptsTypes="aaA">
                                      <p:cBhvr>
                                        <p:cTn id="5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2" grpId="0" animBg="1"/>
      <p:bldP spid="62" grpId="1" animBg="1"/>
      <p:bldP spid="67" grpId="0" animBg="1"/>
      <p:bldP spid="71" grpId="0" animBg="1"/>
      <p:bldP spid="71" grpId="1" animBg="1"/>
      <p:bldP spid="74" grpId="0" animBg="1"/>
      <p:bldP spid="74" grpId="1" animBg="1"/>
      <p:bldP spid="77" grpId="0"/>
      <p:bldP spid="49" grpId="0" animBg="1"/>
      <p:bldP spid="52" grpId="0" animBg="1"/>
      <p:bldP spid="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6441858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BLESS without buffers is extreme end of a continuum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BLESS can be integrated with buffers 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FLIT-BLESS with Buffers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WORM-BLESS with Buffers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Whenever a buffer is full, it’s first flit becomes 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must-schedule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must-schedule </a:t>
            </a:r>
            <a:r>
              <a:rPr lang="en-US" sz="2000" dirty="0" smtClean="0">
                <a:sym typeface="Wingdings" pitchFamily="2" charset="2"/>
              </a:rPr>
              <a:t>flits must be deflected if necessary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BLESS with Buffers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33089" y="4270443"/>
            <a:ext cx="2918297" cy="49611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paper for details… </a:t>
            </a:r>
            <a:endParaRPr lang="en-US" dirty="0"/>
          </a:p>
        </p:txBody>
      </p:sp>
    </p:spTree>
  </p:cSld>
  <p:clrMapOvr>
    <a:masterClrMapping/>
  </p:clrMapOvr>
  <p:transition advTm="3689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6441858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Introduction and Background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err="1" smtClean="0">
                <a:sym typeface="Wingdings" pitchFamily="2" charset="2"/>
              </a:rPr>
              <a:t>Bufferless</a:t>
            </a:r>
            <a:r>
              <a:rPr lang="en-US" sz="2000" dirty="0" smtClean="0">
                <a:sym typeface="Wingdings" pitchFamily="2" charset="2"/>
              </a:rPr>
              <a:t> Routing (BLESS)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FLIT-BLESS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WORM-BLESS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BLESS with buffers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Advantages and Disadvantages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Evaluations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Conclusions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</p:cSld>
  <p:clrMapOvr>
    <a:masterClrMapping/>
  </p:clrMapOvr>
  <p:transition advTm="135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question_mar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33248" y="4973926"/>
            <a:ext cx="648105" cy="883779"/>
          </a:xfrm>
          <a:prstGeom prst="rect">
            <a:avLst/>
          </a:prstGeom>
        </p:spPr>
      </p:pic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9351"/>
            <a:ext cx="3490840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u="sng" dirty="0" smtClean="0">
                <a:sym typeface="Wingdings" pitchFamily="2" charset="2"/>
              </a:rPr>
              <a:t>Advantages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No buffers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Purely local flow control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Simplicity 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1600" dirty="0" smtClean="0">
                <a:sym typeface="Wingdings" pitchFamily="2" charset="2"/>
              </a:rPr>
              <a:t>- no credit-flows</a:t>
            </a:r>
            <a:br>
              <a:rPr lang="en-US" sz="1600" dirty="0" smtClean="0">
                <a:sym typeface="Wingdings" pitchFamily="2" charset="2"/>
              </a:rPr>
            </a:br>
            <a:r>
              <a:rPr lang="en-US" sz="1600" dirty="0" smtClean="0">
                <a:sym typeface="Wingdings" pitchFamily="2" charset="2"/>
              </a:rPr>
              <a:t>- no virtual channels</a:t>
            </a:r>
            <a:br>
              <a:rPr lang="en-US" sz="1600" dirty="0" smtClean="0">
                <a:sym typeface="Wingdings" pitchFamily="2" charset="2"/>
              </a:rPr>
            </a:br>
            <a:r>
              <a:rPr lang="en-US" sz="1600" dirty="0" smtClean="0">
                <a:sym typeface="Wingdings" pitchFamily="2" charset="2"/>
              </a:rPr>
              <a:t>- simplified router design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No deadlocks, </a:t>
            </a:r>
            <a:r>
              <a:rPr lang="en-US" sz="2000" dirty="0" err="1" smtClean="0">
                <a:sym typeface="Wingdings" pitchFamily="2" charset="2"/>
              </a:rPr>
              <a:t>livelocks</a:t>
            </a: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err="1" smtClean="0">
                <a:sym typeface="Wingdings" pitchFamily="2" charset="2"/>
              </a:rPr>
              <a:t>Adaptivity</a:t>
            </a:r>
            <a:r>
              <a:rPr lang="en-US" sz="2000" dirty="0" smtClean="0">
                <a:sym typeface="Wingdings" pitchFamily="2" charset="2"/>
              </a:rPr>
              <a:t/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1600" dirty="0" smtClean="0">
                <a:sym typeface="Wingdings" pitchFamily="2" charset="2"/>
              </a:rPr>
              <a:t>- packets are deflected around congested areas! 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Router latency reduction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Area savings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16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BLESS:  Advantages &amp; Disadvantages </a:t>
            </a:r>
            <a:endParaRPr lang="en-US" dirty="0"/>
          </a:p>
        </p:txBody>
      </p:sp>
      <p:sp>
        <p:nvSpPr>
          <p:cNvPr id="5" name="Content Placeholder 11"/>
          <p:cNvSpPr txBox="1">
            <a:spLocks/>
          </p:cNvSpPr>
          <p:nvPr/>
        </p:nvSpPr>
        <p:spPr>
          <a:xfrm>
            <a:off x="5273550" y="1122123"/>
            <a:ext cx="3233145" cy="34206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u="sng" dirty="0" smtClean="0">
                <a:sym typeface="Wingdings" pitchFamily="2" charset="2"/>
              </a:rPr>
              <a:t>Disadvantages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Increased latency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Reduced bandwidth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Increased buffering at receiver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Header information at each flit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60171" y="5002414"/>
            <a:ext cx="836125" cy="39431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603132" y="5038927"/>
            <a:ext cx="2626468" cy="71011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Impact on energy…? 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ransition advTm="626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6441858" cy="17586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BLESS gets rid of input buffers 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and virtual channels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ym typeface="Wingdings" pitchFamily="2" charset="2"/>
              </a:rPr>
              <a:t>	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Reduction of Router Latency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2013625" y="2441643"/>
            <a:ext cx="2691318" cy="963038"/>
            <a:chOff x="5787958" y="2402732"/>
            <a:chExt cx="2691318" cy="1134894"/>
          </a:xfrm>
        </p:grpSpPr>
        <p:sp>
          <p:nvSpPr>
            <p:cNvPr id="5" name="Rectangle 4"/>
            <p:cNvSpPr/>
            <p:nvPr/>
          </p:nvSpPr>
          <p:spPr>
            <a:xfrm>
              <a:off x="5787958" y="2538919"/>
              <a:ext cx="544748" cy="50583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BW</a:t>
              </a:r>
              <a:br>
                <a:rPr lang="en-US" sz="1600" dirty="0" smtClean="0"/>
              </a:br>
              <a:r>
                <a:rPr lang="en-US" sz="1600" dirty="0" smtClean="0"/>
                <a:t>RC</a:t>
              </a:r>
              <a:endParaRPr lang="en-US" sz="16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329465" y="2535676"/>
              <a:ext cx="544748" cy="50583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VA</a:t>
              </a:r>
              <a:br>
                <a:rPr lang="en-US" sz="1600" dirty="0" smtClean="0"/>
              </a:br>
              <a:r>
                <a:rPr lang="en-US" sz="1600" dirty="0" smtClean="0"/>
                <a:t>SA</a:t>
              </a:r>
              <a:endParaRPr lang="en-US" sz="16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874214" y="2535676"/>
              <a:ext cx="544748" cy="50583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ST</a:t>
              </a:r>
              <a:endParaRPr lang="en-US" sz="1600" dirty="0"/>
            </a:p>
          </p:txBody>
        </p:sp>
        <p:cxnSp>
          <p:nvCxnSpPr>
            <p:cNvPr id="9" name="Straight Arrow Connector 8"/>
            <p:cNvCxnSpPr>
              <a:stCxn id="7" idx="3"/>
            </p:cNvCxnSpPr>
            <p:nvPr/>
          </p:nvCxnSpPr>
          <p:spPr>
            <a:xfrm>
              <a:off x="7418962" y="2788596"/>
              <a:ext cx="518808" cy="32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509754" y="2402732"/>
              <a:ext cx="414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LT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29464" y="3031787"/>
              <a:ext cx="544748" cy="50583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BW</a:t>
              </a:r>
              <a:endParaRPr lang="en-US" sz="1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70971" y="3028544"/>
              <a:ext cx="544748" cy="50583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SA</a:t>
              </a:r>
              <a:endParaRPr lang="en-US" sz="16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415720" y="3028544"/>
              <a:ext cx="544748" cy="50583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ST</a:t>
              </a:r>
              <a:endParaRPr lang="en-US" sz="1600" dirty="0"/>
            </a:p>
          </p:txBody>
        </p:sp>
        <p:cxnSp>
          <p:nvCxnSpPr>
            <p:cNvPr id="17" name="Straight Arrow Connector 16"/>
            <p:cNvCxnSpPr>
              <a:stCxn id="16" idx="3"/>
            </p:cNvCxnSpPr>
            <p:nvPr/>
          </p:nvCxnSpPr>
          <p:spPr>
            <a:xfrm>
              <a:off x="7960468" y="3281464"/>
              <a:ext cx="518808" cy="32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051260" y="2895600"/>
              <a:ext cx="414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LT</a:t>
              </a:r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2519465" y="5128642"/>
            <a:ext cx="544748" cy="3660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RC</a:t>
            </a:r>
            <a:endParaRPr lang="en-US" sz="1600" dirty="0"/>
          </a:p>
        </p:txBody>
      </p:sp>
      <p:sp>
        <p:nvSpPr>
          <p:cNvPr id="31" name="Rectangle 30"/>
          <p:cNvSpPr/>
          <p:nvPr/>
        </p:nvSpPr>
        <p:spPr>
          <a:xfrm>
            <a:off x="3064214" y="5128642"/>
            <a:ext cx="544748" cy="3660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</a:t>
            </a:r>
            <a:endParaRPr lang="en-US" sz="1600" dirty="0"/>
          </a:p>
        </p:txBody>
      </p:sp>
      <p:cxnSp>
        <p:nvCxnSpPr>
          <p:cNvPr id="32" name="Straight Arrow Connector 31"/>
          <p:cNvCxnSpPr>
            <a:stCxn id="31" idx="3"/>
          </p:cNvCxnSpPr>
          <p:nvPr/>
        </p:nvCxnSpPr>
        <p:spPr>
          <a:xfrm>
            <a:off x="3608962" y="5311657"/>
            <a:ext cx="518808" cy="23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80299" y="4983804"/>
            <a:ext cx="414857" cy="267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LT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634905" y="5728967"/>
            <a:ext cx="544748" cy="3660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RC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4179654" y="5728967"/>
            <a:ext cx="544748" cy="3660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</a:t>
            </a:r>
            <a:endParaRPr lang="en-US" sz="1600" dirty="0"/>
          </a:p>
        </p:txBody>
      </p:sp>
      <p:cxnSp>
        <p:nvCxnSpPr>
          <p:cNvPr id="36" name="Straight Arrow Connector 35"/>
          <p:cNvCxnSpPr>
            <a:stCxn id="35" idx="3"/>
          </p:cNvCxnSpPr>
          <p:nvPr/>
        </p:nvCxnSpPr>
        <p:spPr>
          <a:xfrm>
            <a:off x="4724402" y="5911983"/>
            <a:ext cx="518808" cy="23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24922" y="5597573"/>
            <a:ext cx="414857" cy="267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LT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064213" y="5494671"/>
            <a:ext cx="564204" cy="2463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LA LT</a:t>
            </a:r>
            <a:endParaRPr lang="en-US" sz="1200" dirty="0"/>
          </a:p>
        </p:txBody>
      </p:sp>
      <p:sp>
        <p:nvSpPr>
          <p:cNvPr id="49" name="Rectangle 48"/>
          <p:cNvSpPr/>
          <p:nvPr/>
        </p:nvSpPr>
        <p:spPr>
          <a:xfrm>
            <a:off x="6060330" y="1001947"/>
            <a:ext cx="2791840" cy="16342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BW:  Buffer Write</a:t>
            </a:r>
          </a:p>
          <a:p>
            <a:r>
              <a:rPr lang="en-US" sz="1400" dirty="0" smtClean="0"/>
              <a:t>RC:   Route Computation</a:t>
            </a:r>
          </a:p>
          <a:p>
            <a:r>
              <a:rPr lang="en-US" sz="1400" dirty="0" smtClean="0"/>
              <a:t>VA:    Virtual Channel Allocation</a:t>
            </a:r>
          </a:p>
          <a:p>
            <a:r>
              <a:rPr lang="en-US" sz="1400" dirty="0" smtClean="0"/>
              <a:t>SA:    Switch Allocation</a:t>
            </a:r>
            <a:br>
              <a:rPr lang="en-US" sz="1400" dirty="0" smtClean="0"/>
            </a:br>
            <a:r>
              <a:rPr lang="en-US" sz="1400" dirty="0" smtClean="0"/>
              <a:t>ST:    Switch Traversal</a:t>
            </a:r>
          </a:p>
          <a:p>
            <a:r>
              <a:rPr lang="en-US" sz="1400" dirty="0" smtClean="0"/>
              <a:t>LT:     Link Traversal</a:t>
            </a:r>
          </a:p>
          <a:p>
            <a:r>
              <a:rPr lang="en-US" sz="1400" dirty="0" smtClean="0"/>
              <a:t>LA LT:   Link Traversal of </a:t>
            </a:r>
            <a:r>
              <a:rPr lang="en-US" sz="1400" dirty="0" err="1" smtClean="0"/>
              <a:t>Lookahead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183828" y="2478241"/>
            <a:ext cx="1350241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Baseline</a:t>
            </a:r>
            <a:br>
              <a:rPr lang="en-US" dirty="0" smtClean="0"/>
            </a:br>
            <a:r>
              <a:rPr lang="en-US" dirty="0" smtClean="0"/>
              <a:t>Router</a:t>
            </a:r>
          </a:p>
          <a:p>
            <a:pPr algn="ctr"/>
            <a:r>
              <a:rPr lang="en-US" dirty="0" smtClean="0"/>
              <a:t>(speculative)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546698" y="2490281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head</a:t>
            </a:r>
            <a:br>
              <a:rPr lang="en-US" sz="1400" dirty="0" smtClean="0"/>
            </a:br>
            <a:r>
              <a:rPr lang="en-US" sz="1400" dirty="0" smtClean="0"/>
              <a:t>flit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1952018" y="296369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body</a:t>
            </a:r>
            <a:br>
              <a:rPr lang="en-US" sz="1400" dirty="0" smtClean="0"/>
            </a:br>
            <a:r>
              <a:rPr lang="en-US" sz="1400" dirty="0" smtClean="0"/>
              <a:t>flit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309380" y="3856326"/>
            <a:ext cx="1151021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BLESS</a:t>
            </a:r>
            <a:br>
              <a:rPr lang="en-US" dirty="0" smtClean="0"/>
            </a:br>
            <a:r>
              <a:rPr lang="en-US" dirty="0" smtClean="0"/>
              <a:t>Router</a:t>
            </a:r>
          </a:p>
          <a:p>
            <a:pPr algn="ctr"/>
            <a:r>
              <a:rPr lang="en-US" dirty="0" smtClean="0"/>
              <a:t>(standard)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69916" y="3819728"/>
            <a:ext cx="4062917" cy="966280"/>
            <a:chOff x="1669916" y="3985098"/>
            <a:chExt cx="4062917" cy="966280"/>
          </a:xfrm>
        </p:grpSpPr>
        <p:sp>
          <p:nvSpPr>
            <p:cNvPr id="22" name="Rectangle 21"/>
            <p:cNvSpPr/>
            <p:nvPr/>
          </p:nvSpPr>
          <p:spPr>
            <a:xfrm>
              <a:off x="2503250" y="4096514"/>
              <a:ext cx="544748" cy="42392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RC</a:t>
              </a:r>
              <a:endParaRPr lang="en-US" sz="16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47999" y="4096514"/>
              <a:ext cx="544748" cy="42392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ST</a:t>
              </a:r>
              <a:endParaRPr lang="en-US" sz="1600" dirty="0"/>
            </a:p>
          </p:txBody>
        </p:sp>
        <p:cxnSp>
          <p:nvCxnSpPr>
            <p:cNvPr id="24" name="Straight Arrow Connector 23"/>
            <p:cNvCxnSpPr>
              <a:stCxn id="23" idx="3"/>
            </p:cNvCxnSpPr>
            <p:nvPr/>
          </p:nvCxnSpPr>
          <p:spPr>
            <a:xfrm>
              <a:off x="3592747" y="4308478"/>
              <a:ext cx="518808" cy="27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683539" y="3985098"/>
              <a:ext cx="414857" cy="309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LT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124528" y="4527450"/>
              <a:ext cx="544748" cy="42392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RC</a:t>
              </a:r>
              <a:endParaRPr lang="en-US" sz="16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69277" y="4527450"/>
              <a:ext cx="544748" cy="42392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ST</a:t>
              </a:r>
              <a:endParaRPr lang="en-US" sz="1600" dirty="0"/>
            </a:p>
          </p:txBody>
        </p:sp>
        <p:cxnSp>
          <p:nvCxnSpPr>
            <p:cNvPr id="28" name="Straight Arrow Connector 27"/>
            <p:cNvCxnSpPr>
              <a:stCxn id="27" idx="3"/>
            </p:cNvCxnSpPr>
            <p:nvPr/>
          </p:nvCxnSpPr>
          <p:spPr>
            <a:xfrm>
              <a:off x="5214025" y="4739415"/>
              <a:ext cx="518808" cy="27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304817" y="4416034"/>
              <a:ext cx="414857" cy="309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LT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69916" y="4131012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Router 1</a:t>
              </a:r>
              <a:endParaRPr lang="en-US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223099" y="4584969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Router 2</a:t>
              </a:r>
              <a:endParaRPr lang="en-US" sz="1400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666674" y="5149174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Router 1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2752928" y="5768501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Router 2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236094" y="5198743"/>
            <a:ext cx="125867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BLESS</a:t>
            </a:r>
            <a:br>
              <a:rPr lang="en-US" dirty="0" smtClean="0"/>
            </a:br>
            <a:r>
              <a:rPr lang="en-US" dirty="0" smtClean="0"/>
              <a:t>Router</a:t>
            </a:r>
          </a:p>
          <a:p>
            <a:pPr algn="ctr"/>
            <a:r>
              <a:rPr lang="en-US" dirty="0" smtClean="0"/>
              <a:t>(optimized)</a:t>
            </a:r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6118698" y="2879387"/>
            <a:ext cx="2344365" cy="4961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Router Latency = 3</a:t>
            </a:r>
            <a:endParaRPr lang="en-US" dirty="0"/>
          </a:p>
        </p:txBody>
      </p:sp>
      <p:sp>
        <p:nvSpPr>
          <p:cNvPr id="62" name="Rounded Rectangle 61"/>
          <p:cNvSpPr/>
          <p:nvPr/>
        </p:nvSpPr>
        <p:spPr>
          <a:xfrm>
            <a:off x="6105728" y="4092102"/>
            <a:ext cx="2344365" cy="4961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Router Latency = 2</a:t>
            </a:r>
            <a:endParaRPr lang="en-US" dirty="0"/>
          </a:p>
        </p:txBody>
      </p:sp>
      <p:sp>
        <p:nvSpPr>
          <p:cNvPr id="63" name="Rounded Rectangle 62"/>
          <p:cNvSpPr/>
          <p:nvPr/>
        </p:nvSpPr>
        <p:spPr>
          <a:xfrm>
            <a:off x="6099242" y="5340485"/>
            <a:ext cx="2344365" cy="4961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Router Latency = 1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974732" y="3472775"/>
            <a:ext cx="1857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Can be improved to 2. </a:t>
            </a:r>
            <a:endParaRPr lang="en-US" sz="1400" dirty="0"/>
          </a:p>
        </p:txBody>
      </p:sp>
      <p:cxnSp>
        <p:nvCxnSpPr>
          <p:cNvPr id="66" name="Straight Arrow Connector 65"/>
          <p:cNvCxnSpPr/>
          <p:nvPr/>
        </p:nvCxnSpPr>
        <p:spPr>
          <a:xfrm rot="5400000" flipH="1" flipV="1">
            <a:off x="7859949" y="3278222"/>
            <a:ext cx="243191" cy="2042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894171" y="2558374"/>
            <a:ext cx="1249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[Dally, Towles’04]</a:t>
            </a:r>
            <a:endParaRPr lang="en-US" sz="1200" dirty="0"/>
          </a:p>
        </p:txBody>
      </p:sp>
      <p:sp>
        <p:nvSpPr>
          <p:cNvPr id="68" name="Right Arrow 67"/>
          <p:cNvSpPr/>
          <p:nvPr/>
        </p:nvSpPr>
        <p:spPr>
          <a:xfrm rot="12541040" flipH="1" flipV="1">
            <a:off x="5051051" y="3326213"/>
            <a:ext cx="1969764" cy="70397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our evaluations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861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/>
      <p:bldP spid="34" grpId="0" animBg="1"/>
      <p:bldP spid="35" grpId="0" animBg="1"/>
      <p:bldP spid="37" grpId="0"/>
      <p:bldP spid="38" grpId="0" animBg="1"/>
      <p:bldP spid="54" grpId="0" animBg="1"/>
      <p:bldP spid="58" grpId="0"/>
      <p:bldP spid="59" grpId="0"/>
      <p:bldP spid="60" grpId="0" animBg="1"/>
      <p:bldP spid="61" grpId="0" animBg="1"/>
      <p:bldP spid="62" grpId="0" animBg="1"/>
      <p:bldP spid="63" grpId="0" animBg="1"/>
      <p:bldP spid="64" grpId="0"/>
      <p:bldP spid="6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On-Chip Networks (</a:t>
            </a:r>
            <a:r>
              <a:rPr lang="en-US" dirty="0" err="1" smtClean="0"/>
              <a:t>NoC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107381" y="989214"/>
            <a:ext cx="166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Multi-core Chip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2169621" y="1438101"/>
            <a:ext cx="723275" cy="382387"/>
            <a:chOff x="1978428" y="1920239"/>
            <a:chExt cx="723275" cy="382387"/>
          </a:xfrm>
        </p:grpSpPr>
        <p:grpSp>
          <p:nvGrpSpPr>
            <p:cNvPr id="5" name="Group 4"/>
            <p:cNvGrpSpPr/>
            <p:nvPr/>
          </p:nvGrpSpPr>
          <p:grpSpPr>
            <a:xfrm>
              <a:off x="1995054" y="1978430"/>
              <a:ext cx="673331" cy="324196"/>
              <a:chOff x="2485505" y="2635136"/>
              <a:chExt cx="673331" cy="324196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485505" y="2635136"/>
                <a:ext cx="673331" cy="3241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2867891" y="2793077"/>
                <a:ext cx="249382" cy="12469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1978428" y="1920239"/>
              <a:ext cx="7232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CPU+L1</a:t>
              </a:r>
              <a:endParaRPr lang="en-US" sz="12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718560" y="1457497"/>
            <a:ext cx="723275" cy="382387"/>
            <a:chOff x="1978428" y="1920239"/>
            <a:chExt cx="723275" cy="382387"/>
          </a:xfrm>
        </p:grpSpPr>
        <p:grpSp>
          <p:nvGrpSpPr>
            <p:cNvPr id="70" name="Group 4"/>
            <p:cNvGrpSpPr/>
            <p:nvPr/>
          </p:nvGrpSpPr>
          <p:grpSpPr>
            <a:xfrm>
              <a:off x="1995054" y="1978430"/>
              <a:ext cx="673331" cy="324196"/>
              <a:chOff x="2485505" y="2635136"/>
              <a:chExt cx="673331" cy="324196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2485505" y="2635136"/>
                <a:ext cx="673331" cy="3241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2867891" y="2793077"/>
                <a:ext cx="249382" cy="12469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978428" y="1920239"/>
              <a:ext cx="7232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CPU+L1</a:t>
              </a:r>
              <a:endParaRPr lang="en-US" sz="12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281352" y="1440872"/>
            <a:ext cx="723275" cy="382387"/>
            <a:chOff x="1978428" y="1920239"/>
            <a:chExt cx="723275" cy="382387"/>
          </a:xfrm>
        </p:grpSpPr>
        <p:grpSp>
          <p:nvGrpSpPr>
            <p:cNvPr id="75" name="Group 4"/>
            <p:cNvGrpSpPr/>
            <p:nvPr/>
          </p:nvGrpSpPr>
          <p:grpSpPr>
            <a:xfrm>
              <a:off x="1995054" y="1978430"/>
              <a:ext cx="673331" cy="324196"/>
              <a:chOff x="2485505" y="2635136"/>
              <a:chExt cx="673331" cy="324196"/>
            </a:xfrm>
          </p:grpSpPr>
          <p:sp>
            <p:nvSpPr>
              <p:cNvPr id="77" name="Rounded Rectangle 76"/>
              <p:cNvSpPr/>
              <p:nvPr/>
            </p:nvSpPr>
            <p:spPr>
              <a:xfrm>
                <a:off x="2485505" y="2635136"/>
                <a:ext cx="673331" cy="3241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>
                <a:off x="2867891" y="2793077"/>
                <a:ext cx="249382" cy="12469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1978428" y="1920239"/>
              <a:ext cx="7232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CPU+L1</a:t>
              </a:r>
              <a:endParaRPr lang="en-US" sz="12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952210" y="1440871"/>
            <a:ext cx="723275" cy="382387"/>
            <a:chOff x="1978428" y="1920239"/>
            <a:chExt cx="723275" cy="382387"/>
          </a:xfrm>
        </p:grpSpPr>
        <p:grpSp>
          <p:nvGrpSpPr>
            <p:cNvPr id="80" name="Group 4"/>
            <p:cNvGrpSpPr/>
            <p:nvPr/>
          </p:nvGrpSpPr>
          <p:grpSpPr>
            <a:xfrm>
              <a:off x="1995054" y="1978430"/>
              <a:ext cx="673331" cy="324196"/>
              <a:chOff x="2485505" y="2635136"/>
              <a:chExt cx="673331" cy="324196"/>
            </a:xfrm>
          </p:grpSpPr>
          <p:sp>
            <p:nvSpPr>
              <p:cNvPr id="82" name="Rounded Rectangle 81"/>
              <p:cNvSpPr/>
              <p:nvPr/>
            </p:nvSpPr>
            <p:spPr>
              <a:xfrm>
                <a:off x="2485505" y="2635136"/>
                <a:ext cx="673331" cy="3241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2867891" y="2793077"/>
                <a:ext cx="249382" cy="12469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1978428" y="1920239"/>
              <a:ext cx="7232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CPU+L1</a:t>
              </a:r>
              <a:endParaRPr lang="en-US" sz="1200" dirty="0"/>
            </a:p>
          </p:txBody>
        </p:sp>
      </p:grpSp>
      <p:grpSp>
        <p:nvGrpSpPr>
          <p:cNvPr id="87" name="Group 67"/>
          <p:cNvGrpSpPr/>
          <p:nvPr/>
        </p:nvGrpSpPr>
        <p:grpSpPr>
          <a:xfrm>
            <a:off x="2189016" y="3843251"/>
            <a:ext cx="723275" cy="382387"/>
            <a:chOff x="1978428" y="1920239"/>
            <a:chExt cx="723275" cy="382387"/>
          </a:xfrm>
        </p:grpSpPr>
        <p:grpSp>
          <p:nvGrpSpPr>
            <p:cNvPr id="103" name="Group 4"/>
            <p:cNvGrpSpPr/>
            <p:nvPr/>
          </p:nvGrpSpPr>
          <p:grpSpPr>
            <a:xfrm>
              <a:off x="1995054" y="1978430"/>
              <a:ext cx="673331" cy="324196"/>
              <a:chOff x="2485505" y="2635136"/>
              <a:chExt cx="673331" cy="324196"/>
            </a:xfrm>
          </p:grpSpPr>
          <p:sp>
            <p:nvSpPr>
              <p:cNvPr id="105" name="Rounded Rectangle 5"/>
              <p:cNvSpPr/>
              <p:nvPr/>
            </p:nvSpPr>
            <p:spPr>
              <a:xfrm>
                <a:off x="2485505" y="2635136"/>
                <a:ext cx="673331" cy="3241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06" name="Rounded Rectangle 6"/>
              <p:cNvSpPr/>
              <p:nvPr/>
            </p:nvSpPr>
            <p:spPr>
              <a:xfrm>
                <a:off x="2867891" y="2793077"/>
                <a:ext cx="249382" cy="12469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1978428" y="1920239"/>
              <a:ext cx="7232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CPU+L1</a:t>
              </a:r>
              <a:endParaRPr lang="en-US" sz="1200" dirty="0"/>
            </a:p>
          </p:txBody>
        </p:sp>
      </p:grpSp>
      <p:grpSp>
        <p:nvGrpSpPr>
          <p:cNvPr id="88" name="Group 68"/>
          <p:cNvGrpSpPr/>
          <p:nvPr/>
        </p:nvGrpSpPr>
        <p:grpSpPr>
          <a:xfrm>
            <a:off x="3737955" y="3862647"/>
            <a:ext cx="723275" cy="382387"/>
            <a:chOff x="1978428" y="1920239"/>
            <a:chExt cx="723275" cy="382387"/>
          </a:xfrm>
        </p:grpSpPr>
        <p:grpSp>
          <p:nvGrpSpPr>
            <p:cNvPr id="99" name="Group 4"/>
            <p:cNvGrpSpPr/>
            <p:nvPr/>
          </p:nvGrpSpPr>
          <p:grpSpPr>
            <a:xfrm>
              <a:off x="1995054" y="1978430"/>
              <a:ext cx="673331" cy="324196"/>
              <a:chOff x="2485505" y="2635136"/>
              <a:chExt cx="673331" cy="324196"/>
            </a:xfrm>
          </p:grpSpPr>
          <p:sp>
            <p:nvSpPr>
              <p:cNvPr id="101" name="Rounded Rectangle 100"/>
              <p:cNvSpPr/>
              <p:nvPr/>
            </p:nvSpPr>
            <p:spPr>
              <a:xfrm>
                <a:off x="2485505" y="2635136"/>
                <a:ext cx="673331" cy="3241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>
                <a:off x="2867891" y="2793077"/>
                <a:ext cx="249382" cy="12469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1978428" y="1920239"/>
              <a:ext cx="7232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CPU+L1</a:t>
              </a:r>
              <a:endParaRPr lang="en-US" sz="1200" dirty="0"/>
            </a:p>
          </p:txBody>
        </p:sp>
      </p:grpSp>
      <p:grpSp>
        <p:nvGrpSpPr>
          <p:cNvPr id="89" name="Group 73"/>
          <p:cNvGrpSpPr/>
          <p:nvPr/>
        </p:nvGrpSpPr>
        <p:grpSpPr>
          <a:xfrm>
            <a:off x="5300747" y="3846022"/>
            <a:ext cx="723275" cy="382387"/>
            <a:chOff x="1978428" y="1920239"/>
            <a:chExt cx="723275" cy="382387"/>
          </a:xfrm>
        </p:grpSpPr>
        <p:grpSp>
          <p:nvGrpSpPr>
            <p:cNvPr id="95" name="Group 4"/>
            <p:cNvGrpSpPr/>
            <p:nvPr/>
          </p:nvGrpSpPr>
          <p:grpSpPr>
            <a:xfrm>
              <a:off x="1995054" y="1978430"/>
              <a:ext cx="673331" cy="324196"/>
              <a:chOff x="2485505" y="2635136"/>
              <a:chExt cx="673331" cy="324196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2485505" y="2635136"/>
                <a:ext cx="673331" cy="3241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2867891" y="2793077"/>
                <a:ext cx="249382" cy="12469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1978428" y="1920239"/>
              <a:ext cx="7232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CPU+L1</a:t>
              </a:r>
              <a:endParaRPr lang="en-US" sz="1200" dirty="0"/>
            </a:p>
          </p:txBody>
        </p:sp>
      </p:grpSp>
      <p:grpSp>
        <p:nvGrpSpPr>
          <p:cNvPr id="90" name="Group 78"/>
          <p:cNvGrpSpPr/>
          <p:nvPr/>
        </p:nvGrpSpPr>
        <p:grpSpPr>
          <a:xfrm>
            <a:off x="6971605" y="3846021"/>
            <a:ext cx="723275" cy="382387"/>
            <a:chOff x="1978428" y="1920239"/>
            <a:chExt cx="723275" cy="382387"/>
          </a:xfrm>
        </p:grpSpPr>
        <p:grpSp>
          <p:nvGrpSpPr>
            <p:cNvPr id="91" name="Group 4"/>
            <p:cNvGrpSpPr/>
            <p:nvPr/>
          </p:nvGrpSpPr>
          <p:grpSpPr>
            <a:xfrm>
              <a:off x="1995054" y="1978430"/>
              <a:ext cx="673331" cy="324196"/>
              <a:chOff x="2485505" y="2635136"/>
              <a:chExt cx="673331" cy="324196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2485505" y="2635136"/>
                <a:ext cx="673331" cy="3241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2867891" y="2793077"/>
                <a:ext cx="249382" cy="12469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1978428" y="1920239"/>
              <a:ext cx="7232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CPU+L1</a:t>
              </a:r>
              <a:endParaRPr lang="en-US" sz="1200" dirty="0"/>
            </a:p>
          </p:txBody>
        </p:sp>
      </p:grpSp>
      <p:sp>
        <p:nvSpPr>
          <p:cNvPr id="113" name="Round Diagonal Corner Rectangle 112"/>
          <p:cNvSpPr/>
          <p:nvPr/>
        </p:nvSpPr>
        <p:spPr>
          <a:xfrm>
            <a:off x="2161309" y="2751514"/>
            <a:ext cx="631767" cy="332509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Cache-Bank</a:t>
            </a:r>
            <a:endParaRPr lang="en-US" sz="1200" dirty="0"/>
          </a:p>
        </p:txBody>
      </p:sp>
      <p:sp>
        <p:nvSpPr>
          <p:cNvPr id="119" name="Round Diagonal Corner Rectangle 118"/>
          <p:cNvSpPr/>
          <p:nvPr/>
        </p:nvSpPr>
        <p:spPr>
          <a:xfrm>
            <a:off x="3776749" y="2729347"/>
            <a:ext cx="631767" cy="332509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Cache-Bank</a:t>
            </a:r>
            <a:endParaRPr lang="en-US" sz="1200" dirty="0"/>
          </a:p>
        </p:txBody>
      </p:sp>
      <p:sp>
        <p:nvSpPr>
          <p:cNvPr id="122" name="Round Diagonal Corner Rectangle 121"/>
          <p:cNvSpPr/>
          <p:nvPr/>
        </p:nvSpPr>
        <p:spPr>
          <a:xfrm>
            <a:off x="5331229" y="2712721"/>
            <a:ext cx="631767" cy="332509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Cache-Bank</a:t>
            </a:r>
            <a:endParaRPr lang="en-US" sz="1200" dirty="0"/>
          </a:p>
        </p:txBody>
      </p:sp>
      <p:sp>
        <p:nvSpPr>
          <p:cNvPr id="125" name="Round Diagonal Corner Rectangle 124"/>
          <p:cNvSpPr/>
          <p:nvPr/>
        </p:nvSpPr>
        <p:spPr>
          <a:xfrm>
            <a:off x="6985462" y="2696096"/>
            <a:ext cx="631767" cy="332509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Cache-Bank</a:t>
            </a:r>
            <a:endParaRPr lang="en-US" sz="1200" dirty="0"/>
          </a:p>
        </p:txBody>
      </p:sp>
      <p:sp>
        <p:nvSpPr>
          <p:cNvPr id="139" name="Round Diagonal Corner Rectangle 138"/>
          <p:cNvSpPr/>
          <p:nvPr/>
        </p:nvSpPr>
        <p:spPr>
          <a:xfrm>
            <a:off x="2164080" y="5081848"/>
            <a:ext cx="631767" cy="332509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Cache-Bank</a:t>
            </a:r>
            <a:endParaRPr lang="en-US" sz="1200" dirty="0"/>
          </a:p>
        </p:txBody>
      </p:sp>
      <p:sp>
        <p:nvSpPr>
          <p:cNvPr id="137" name="Round Diagonal Corner Rectangle 136"/>
          <p:cNvSpPr/>
          <p:nvPr/>
        </p:nvSpPr>
        <p:spPr>
          <a:xfrm>
            <a:off x="3779520" y="5059681"/>
            <a:ext cx="631767" cy="332509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Cache-Bank</a:t>
            </a:r>
            <a:endParaRPr lang="en-US" sz="1200" dirty="0"/>
          </a:p>
        </p:txBody>
      </p:sp>
      <p:sp>
        <p:nvSpPr>
          <p:cNvPr id="135" name="Round Diagonal Corner Rectangle 134"/>
          <p:cNvSpPr/>
          <p:nvPr/>
        </p:nvSpPr>
        <p:spPr>
          <a:xfrm>
            <a:off x="5334000" y="5043055"/>
            <a:ext cx="631767" cy="332509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Cache-Bank</a:t>
            </a:r>
            <a:endParaRPr lang="en-US" sz="1200" dirty="0"/>
          </a:p>
        </p:txBody>
      </p:sp>
      <p:sp>
        <p:nvSpPr>
          <p:cNvPr id="133" name="Round Diagonal Corner Rectangle 132"/>
          <p:cNvSpPr/>
          <p:nvPr/>
        </p:nvSpPr>
        <p:spPr>
          <a:xfrm>
            <a:off x="6988233" y="5026430"/>
            <a:ext cx="631767" cy="332509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Cache-Bank</a:t>
            </a:r>
            <a:endParaRPr lang="en-US" sz="1200" dirty="0"/>
          </a:p>
        </p:txBody>
      </p:sp>
      <p:grpSp>
        <p:nvGrpSpPr>
          <p:cNvPr id="177" name="Group 176"/>
          <p:cNvGrpSpPr/>
          <p:nvPr/>
        </p:nvGrpSpPr>
        <p:grpSpPr>
          <a:xfrm>
            <a:off x="2996738" y="2053244"/>
            <a:ext cx="4788131" cy="3557848"/>
            <a:chOff x="2996738" y="2053244"/>
            <a:chExt cx="4788131" cy="3557848"/>
          </a:xfrm>
        </p:grpSpPr>
        <p:cxnSp>
          <p:nvCxnSpPr>
            <p:cNvPr id="144" name="Straight Connector 143"/>
            <p:cNvCxnSpPr>
              <a:stCxn id="37" idx="2"/>
              <a:endCxn id="114" idx="0"/>
            </p:cNvCxnSpPr>
            <p:nvPr/>
          </p:nvCxnSpPr>
          <p:spPr>
            <a:xfrm rot="16200000" flipH="1">
              <a:off x="2568632" y="2647603"/>
              <a:ext cx="858981" cy="276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37" idx="3"/>
              <a:endCxn id="38" idx="1"/>
            </p:cNvCxnSpPr>
            <p:nvPr/>
          </p:nvCxnSpPr>
          <p:spPr>
            <a:xfrm>
              <a:off x="3233651" y="2053244"/>
              <a:ext cx="1108363" cy="27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38" idx="2"/>
              <a:endCxn id="120" idx="0"/>
            </p:cNvCxnSpPr>
            <p:nvPr/>
          </p:nvCxnSpPr>
          <p:spPr>
            <a:xfrm rot="16200000" flipH="1">
              <a:off x="4154978" y="2646218"/>
              <a:ext cx="858980" cy="1108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38" idx="3"/>
              <a:endCxn id="39" idx="1"/>
            </p:cNvCxnSpPr>
            <p:nvPr/>
          </p:nvCxnSpPr>
          <p:spPr>
            <a:xfrm flipV="1">
              <a:off x="4815840" y="2056015"/>
              <a:ext cx="1064028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39" idx="2"/>
              <a:endCxn id="123" idx="0"/>
            </p:cNvCxnSpPr>
            <p:nvPr/>
          </p:nvCxnSpPr>
          <p:spPr>
            <a:xfrm rot="16200000" flipH="1">
              <a:off x="5696989" y="2642061"/>
              <a:ext cx="858981" cy="1939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20" idx="3"/>
              <a:endCxn id="123" idx="1"/>
            </p:cNvCxnSpPr>
            <p:nvPr/>
          </p:nvCxnSpPr>
          <p:spPr>
            <a:xfrm>
              <a:off x="4826923" y="3247505"/>
              <a:ext cx="107234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14" idx="3"/>
              <a:endCxn id="120" idx="1"/>
            </p:cNvCxnSpPr>
            <p:nvPr/>
          </p:nvCxnSpPr>
          <p:spPr>
            <a:xfrm>
              <a:off x="3236420" y="3244734"/>
              <a:ext cx="1116677" cy="27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14" idx="2"/>
              <a:endCxn id="107" idx="0"/>
            </p:cNvCxnSpPr>
            <p:nvPr/>
          </p:nvCxnSpPr>
          <p:spPr>
            <a:xfrm rot="16200000" flipH="1">
              <a:off x="2567245" y="3843250"/>
              <a:ext cx="881151" cy="1662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107" idx="2"/>
              <a:endCxn id="140" idx="0"/>
            </p:cNvCxnSpPr>
            <p:nvPr/>
          </p:nvCxnSpPr>
          <p:spPr>
            <a:xfrm rot="16200000" flipH="1">
              <a:off x="2608811" y="5031969"/>
              <a:ext cx="817416" cy="27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40" idx="3"/>
              <a:endCxn id="138" idx="1"/>
            </p:cNvCxnSpPr>
            <p:nvPr/>
          </p:nvCxnSpPr>
          <p:spPr>
            <a:xfrm>
              <a:off x="3255819" y="5608319"/>
              <a:ext cx="1116675" cy="27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138" idx="0"/>
              <a:endCxn id="108" idx="2"/>
            </p:cNvCxnSpPr>
            <p:nvPr/>
          </p:nvCxnSpPr>
          <p:spPr>
            <a:xfrm rot="16200000" flipV="1">
              <a:off x="4199313" y="5034742"/>
              <a:ext cx="817417" cy="27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stCxn id="120" idx="2"/>
              <a:endCxn id="108" idx="0"/>
            </p:cNvCxnSpPr>
            <p:nvPr/>
          </p:nvCxnSpPr>
          <p:spPr>
            <a:xfrm rot="16200000" flipH="1">
              <a:off x="4157747" y="3846021"/>
              <a:ext cx="881151" cy="166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07" idx="3"/>
              <a:endCxn id="108" idx="1"/>
            </p:cNvCxnSpPr>
            <p:nvPr/>
          </p:nvCxnSpPr>
          <p:spPr>
            <a:xfrm>
              <a:off x="3253046" y="4458394"/>
              <a:ext cx="1116676" cy="27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108" idx="3"/>
              <a:endCxn id="109" idx="1"/>
            </p:cNvCxnSpPr>
            <p:nvPr/>
          </p:nvCxnSpPr>
          <p:spPr>
            <a:xfrm>
              <a:off x="4843548" y="4461165"/>
              <a:ext cx="105571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09" idx="3"/>
              <a:endCxn id="110" idx="1"/>
            </p:cNvCxnSpPr>
            <p:nvPr/>
          </p:nvCxnSpPr>
          <p:spPr>
            <a:xfrm flipV="1">
              <a:off x="6373089" y="4461164"/>
              <a:ext cx="1172094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23" idx="2"/>
              <a:endCxn id="109" idx="0"/>
            </p:cNvCxnSpPr>
            <p:nvPr/>
          </p:nvCxnSpPr>
          <p:spPr>
            <a:xfrm rot="5400000">
              <a:off x="5695602" y="3854334"/>
              <a:ext cx="881151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40" idx="2"/>
              <a:endCxn id="126" idx="0"/>
            </p:cNvCxnSpPr>
            <p:nvPr/>
          </p:nvCxnSpPr>
          <p:spPr>
            <a:xfrm rot="16200000" flipH="1">
              <a:off x="7355377" y="2654531"/>
              <a:ext cx="850670" cy="277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39" idx="3"/>
              <a:endCxn id="40" idx="1"/>
            </p:cNvCxnSpPr>
            <p:nvPr/>
          </p:nvCxnSpPr>
          <p:spPr>
            <a:xfrm>
              <a:off x="6353694" y="2056015"/>
              <a:ext cx="1188720" cy="83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23" idx="3"/>
              <a:endCxn id="126" idx="1"/>
            </p:cNvCxnSpPr>
            <p:nvPr/>
          </p:nvCxnSpPr>
          <p:spPr>
            <a:xfrm>
              <a:off x="6373090" y="3247505"/>
              <a:ext cx="1172094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09" idx="2"/>
              <a:endCxn id="136" idx="0"/>
            </p:cNvCxnSpPr>
            <p:nvPr/>
          </p:nvCxnSpPr>
          <p:spPr>
            <a:xfrm rot="16200000" flipH="1">
              <a:off x="5728854" y="5034741"/>
              <a:ext cx="817417" cy="27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138" idx="3"/>
              <a:endCxn id="136" idx="1"/>
            </p:cNvCxnSpPr>
            <p:nvPr/>
          </p:nvCxnSpPr>
          <p:spPr>
            <a:xfrm>
              <a:off x="4846320" y="5611091"/>
              <a:ext cx="105571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36" idx="3"/>
              <a:endCxn id="134" idx="1"/>
            </p:cNvCxnSpPr>
            <p:nvPr/>
          </p:nvCxnSpPr>
          <p:spPr>
            <a:xfrm>
              <a:off x="6375861" y="5611091"/>
              <a:ext cx="1172094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stCxn id="110" idx="2"/>
              <a:endCxn id="134" idx="0"/>
            </p:cNvCxnSpPr>
            <p:nvPr/>
          </p:nvCxnSpPr>
          <p:spPr>
            <a:xfrm rot="16200000" flipH="1">
              <a:off x="7374773" y="5034741"/>
              <a:ext cx="817419" cy="27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126" idx="2"/>
              <a:endCxn id="110" idx="0"/>
            </p:cNvCxnSpPr>
            <p:nvPr/>
          </p:nvCxnSpPr>
          <p:spPr>
            <a:xfrm rot="5400000">
              <a:off x="7341523" y="3854334"/>
              <a:ext cx="881149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8" name="Rectangle 197"/>
          <p:cNvSpPr/>
          <p:nvPr/>
        </p:nvSpPr>
        <p:spPr>
          <a:xfrm>
            <a:off x="1753985" y="1354975"/>
            <a:ext cx="6841375" cy="4821381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Group 141"/>
          <p:cNvGrpSpPr/>
          <p:nvPr/>
        </p:nvGrpSpPr>
        <p:grpSpPr>
          <a:xfrm>
            <a:off x="2522912" y="1820488"/>
            <a:ext cx="719052" cy="399010"/>
            <a:chOff x="2522912" y="1820488"/>
            <a:chExt cx="719052" cy="399010"/>
          </a:xfrm>
        </p:grpSpPr>
        <p:sp>
          <p:nvSpPr>
            <p:cNvPr id="37" name="Rectangle 36"/>
            <p:cNvSpPr/>
            <p:nvPr/>
          </p:nvSpPr>
          <p:spPr>
            <a:xfrm>
              <a:off x="2768138" y="1886989"/>
              <a:ext cx="473826" cy="33250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4" name="Straight Connector 203"/>
            <p:cNvCxnSpPr>
              <a:stCxn id="6" idx="2"/>
              <a:endCxn id="37" idx="1"/>
            </p:cNvCxnSpPr>
            <p:nvPr/>
          </p:nvCxnSpPr>
          <p:spPr>
            <a:xfrm rot="16200000" flipH="1">
              <a:off x="2529147" y="1814253"/>
              <a:ext cx="232756" cy="245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/>
          <p:cNvGrpSpPr/>
          <p:nvPr/>
        </p:nvGrpSpPr>
        <p:grpSpPr>
          <a:xfrm>
            <a:off x="4071851" y="1839884"/>
            <a:ext cx="752302" cy="382386"/>
            <a:chOff x="4071851" y="1839884"/>
            <a:chExt cx="752302" cy="382386"/>
          </a:xfrm>
        </p:grpSpPr>
        <p:sp>
          <p:nvSpPr>
            <p:cNvPr id="38" name="Rectangle 37"/>
            <p:cNvSpPr/>
            <p:nvPr/>
          </p:nvSpPr>
          <p:spPr>
            <a:xfrm>
              <a:off x="4350327" y="1889761"/>
              <a:ext cx="473826" cy="33250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7" name="Straight Connector 206"/>
            <p:cNvCxnSpPr>
              <a:stCxn id="72" idx="2"/>
              <a:endCxn id="38" idx="1"/>
            </p:cNvCxnSpPr>
            <p:nvPr/>
          </p:nvCxnSpPr>
          <p:spPr>
            <a:xfrm rot="16200000" flipH="1">
              <a:off x="4103023" y="1808712"/>
              <a:ext cx="216132" cy="278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/>
          <p:cNvGrpSpPr/>
          <p:nvPr/>
        </p:nvGrpSpPr>
        <p:grpSpPr>
          <a:xfrm>
            <a:off x="5634643" y="1823259"/>
            <a:ext cx="727364" cy="399010"/>
            <a:chOff x="5634643" y="1823259"/>
            <a:chExt cx="727364" cy="399010"/>
          </a:xfrm>
        </p:grpSpPr>
        <p:sp>
          <p:nvSpPr>
            <p:cNvPr id="39" name="Rectangle 38"/>
            <p:cNvSpPr/>
            <p:nvPr/>
          </p:nvSpPr>
          <p:spPr>
            <a:xfrm>
              <a:off x="5888181" y="1889760"/>
              <a:ext cx="473826" cy="33250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9" name="Straight Connector 208"/>
            <p:cNvCxnSpPr>
              <a:stCxn id="77" idx="2"/>
              <a:endCxn id="39" idx="1"/>
            </p:cNvCxnSpPr>
            <p:nvPr/>
          </p:nvCxnSpPr>
          <p:spPr>
            <a:xfrm rot="16200000" flipH="1">
              <a:off x="5645034" y="1812868"/>
              <a:ext cx="232756" cy="2535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7305502" y="1823257"/>
            <a:ext cx="719051" cy="407324"/>
            <a:chOff x="7305502" y="1823257"/>
            <a:chExt cx="719051" cy="407324"/>
          </a:xfrm>
        </p:grpSpPr>
        <p:sp>
          <p:nvSpPr>
            <p:cNvPr id="40" name="Rectangle 39"/>
            <p:cNvSpPr/>
            <p:nvPr/>
          </p:nvSpPr>
          <p:spPr>
            <a:xfrm>
              <a:off x="7550727" y="1898072"/>
              <a:ext cx="473826" cy="33250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1" name="Straight Connector 210"/>
            <p:cNvCxnSpPr>
              <a:stCxn id="82" idx="2"/>
              <a:endCxn id="40" idx="1"/>
            </p:cNvCxnSpPr>
            <p:nvPr/>
          </p:nvCxnSpPr>
          <p:spPr>
            <a:xfrm rot="16200000" flipH="1">
              <a:off x="7307580" y="1821179"/>
              <a:ext cx="241069" cy="245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4092633" y="3061855"/>
            <a:ext cx="742603" cy="351904"/>
            <a:chOff x="4092633" y="3061855"/>
            <a:chExt cx="742603" cy="351904"/>
          </a:xfrm>
        </p:grpSpPr>
        <p:sp>
          <p:nvSpPr>
            <p:cNvPr id="120" name="Rectangle 119"/>
            <p:cNvSpPr/>
            <p:nvPr/>
          </p:nvSpPr>
          <p:spPr>
            <a:xfrm>
              <a:off x="4361410" y="3081250"/>
              <a:ext cx="473826" cy="33250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3" name="Straight Connector 212"/>
            <p:cNvCxnSpPr>
              <a:stCxn id="119" idx="1"/>
              <a:endCxn id="120" idx="1"/>
            </p:cNvCxnSpPr>
            <p:nvPr/>
          </p:nvCxnSpPr>
          <p:spPr>
            <a:xfrm rot="16200000" flipH="1">
              <a:off x="4134197" y="3020291"/>
              <a:ext cx="185649" cy="2687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2477194" y="3078479"/>
            <a:ext cx="767539" cy="332509"/>
            <a:chOff x="2477194" y="3078479"/>
            <a:chExt cx="767539" cy="332509"/>
          </a:xfrm>
        </p:grpSpPr>
        <p:sp>
          <p:nvSpPr>
            <p:cNvPr id="114" name="Rectangle 113"/>
            <p:cNvSpPr/>
            <p:nvPr/>
          </p:nvSpPr>
          <p:spPr>
            <a:xfrm>
              <a:off x="2770907" y="3078479"/>
              <a:ext cx="473826" cy="33250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>
              <a:stCxn id="113" idx="1"/>
              <a:endCxn id="114" idx="1"/>
            </p:cNvCxnSpPr>
            <p:nvPr/>
          </p:nvCxnSpPr>
          <p:spPr>
            <a:xfrm rot="16200000" flipH="1">
              <a:off x="2543695" y="3017521"/>
              <a:ext cx="160711" cy="293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>
            <a:off x="5647114" y="3045229"/>
            <a:ext cx="734289" cy="368530"/>
            <a:chOff x="5647114" y="3045229"/>
            <a:chExt cx="734289" cy="368530"/>
          </a:xfrm>
        </p:grpSpPr>
        <p:sp>
          <p:nvSpPr>
            <p:cNvPr id="123" name="Rectangle 122"/>
            <p:cNvSpPr/>
            <p:nvPr/>
          </p:nvSpPr>
          <p:spPr>
            <a:xfrm>
              <a:off x="5907577" y="3081250"/>
              <a:ext cx="473826" cy="33250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7" name="Straight Connector 216"/>
            <p:cNvCxnSpPr>
              <a:stCxn id="122" idx="1"/>
              <a:endCxn id="123" idx="1"/>
            </p:cNvCxnSpPr>
            <p:nvPr/>
          </p:nvCxnSpPr>
          <p:spPr>
            <a:xfrm rot="16200000" flipH="1">
              <a:off x="5676208" y="3016135"/>
              <a:ext cx="202275" cy="260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7301346" y="3028604"/>
            <a:ext cx="725977" cy="385156"/>
            <a:chOff x="7301346" y="3028604"/>
            <a:chExt cx="725977" cy="385156"/>
          </a:xfrm>
        </p:grpSpPr>
        <p:sp>
          <p:nvSpPr>
            <p:cNvPr id="126" name="Rectangle 125"/>
            <p:cNvSpPr/>
            <p:nvPr/>
          </p:nvSpPr>
          <p:spPr>
            <a:xfrm>
              <a:off x="7553497" y="3081251"/>
              <a:ext cx="473826" cy="33250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9" name="Straight Connector 218"/>
            <p:cNvCxnSpPr>
              <a:stCxn id="125" idx="1"/>
              <a:endCxn id="126" idx="1"/>
            </p:cNvCxnSpPr>
            <p:nvPr/>
          </p:nvCxnSpPr>
          <p:spPr>
            <a:xfrm rot="16200000" flipH="1">
              <a:off x="7317971" y="3011979"/>
              <a:ext cx="218901" cy="252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2542307" y="4225638"/>
            <a:ext cx="719052" cy="399010"/>
            <a:chOff x="2542307" y="4225638"/>
            <a:chExt cx="719052" cy="399010"/>
          </a:xfrm>
        </p:grpSpPr>
        <p:sp>
          <p:nvSpPr>
            <p:cNvPr id="107" name="Rectangle 106"/>
            <p:cNvSpPr/>
            <p:nvPr/>
          </p:nvSpPr>
          <p:spPr>
            <a:xfrm>
              <a:off x="2787533" y="4292139"/>
              <a:ext cx="473826" cy="33250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1" name="Straight Connector 220"/>
            <p:cNvCxnSpPr>
              <a:stCxn id="105" idx="2"/>
              <a:endCxn id="107" idx="1"/>
            </p:cNvCxnSpPr>
            <p:nvPr/>
          </p:nvCxnSpPr>
          <p:spPr>
            <a:xfrm rot="16200000" flipH="1">
              <a:off x="2548542" y="4219403"/>
              <a:ext cx="232756" cy="245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4091248" y="4245033"/>
            <a:ext cx="760613" cy="382386"/>
            <a:chOff x="4091248" y="4245033"/>
            <a:chExt cx="760613" cy="382386"/>
          </a:xfrm>
        </p:grpSpPr>
        <p:sp>
          <p:nvSpPr>
            <p:cNvPr id="108" name="Rectangle 107"/>
            <p:cNvSpPr/>
            <p:nvPr/>
          </p:nvSpPr>
          <p:spPr>
            <a:xfrm>
              <a:off x="4378035" y="4294910"/>
              <a:ext cx="473826" cy="33250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3" name="Straight Connector 222"/>
            <p:cNvCxnSpPr>
              <a:stCxn id="101" idx="2"/>
              <a:endCxn id="108" idx="1"/>
            </p:cNvCxnSpPr>
            <p:nvPr/>
          </p:nvCxnSpPr>
          <p:spPr>
            <a:xfrm rot="16200000" flipH="1">
              <a:off x="4126576" y="4209705"/>
              <a:ext cx="216131" cy="2867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/>
          <p:nvPr/>
        </p:nvGrpSpPr>
        <p:grpSpPr>
          <a:xfrm>
            <a:off x="5654038" y="4228409"/>
            <a:ext cx="727364" cy="399010"/>
            <a:chOff x="5654038" y="4228409"/>
            <a:chExt cx="727364" cy="399010"/>
          </a:xfrm>
        </p:grpSpPr>
        <p:sp>
          <p:nvSpPr>
            <p:cNvPr id="109" name="Rectangle 108"/>
            <p:cNvSpPr/>
            <p:nvPr/>
          </p:nvSpPr>
          <p:spPr>
            <a:xfrm>
              <a:off x="5907576" y="4294910"/>
              <a:ext cx="473826" cy="33250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5" name="Straight Connector 224"/>
            <p:cNvCxnSpPr>
              <a:stCxn id="97" idx="2"/>
              <a:endCxn id="109" idx="1"/>
            </p:cNvCxnSpPr>
            <p:nvPr/>
          </p:nvCxnSpPr>
          <p:spPr>
            <a:xfrm rot="16200000" flipH="1">
              <a:off x="5664429" y="4218018"/>
              <a:ext cx="232756" cy="2535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62"/>
          <p:cNvGrpSpPr/>
          <p:nvPr/>
        </p:nvGrpSpPr>
        <p:grpSpPr>
          <a:xfrm>
            <a:off x="7324896" y="4228408"/>
            <a:ext cx="702426" cy="399010"/>
            <a:chOff x="7324896" y="4228408"/>
            <a:chExt cx="702426" cy="399010"/>
          </a:xfrm>
        </p:grpSpPr>
        <p:sp>
          <p:nvSpPr>
            <p:cNvPr id="110" name="Rectangle 109"/>
            <p:cNvSpPr/>
            <p:nvPr/>
          </p:nvSpPr>
          <p:spPr>
            <a:xfrm>
              <a:off x="7553496" y="4294909"/>
              <a:ext cx="473826" cy="33250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7" name="Straight Connector 226"/>
            <p:cNvCxnSpPr>
              <a:stCxn id="93" idx="2"/>
              <a:endCxn id="110" idx="1"/>
            </p:cNvCxnSpPr>
            <p:nvPr/>
          </p:nvCxnSpPr>
          <p:spPr>
            <a:xfrm rot="16200000" flipH="1">
              <a:off x="7322818" y="4230486"/>
              <a:ext cx="232756" cy="2285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2" name="Trapezoid 201"/>
          <p:cNvSpPr/>
          <p:nvPr/>
        </p:nvSpPr>
        <p:spPr>
          <a:xfrm>
            <a:off x="1425662" y="5600714"/>
            <a:ext cx="1061258" cy="523701"/>
          </a:xfrm>
          <a:prstGeom prst="trapezoi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 dirty="0" smtClean="0"/>
              <a:t>Memory </a:t>
            </a:r>
          </a:p>
          <a:p>
            <a:pPr algn="ctr"/>
            <a:r>
              <a:rPr lang="en-US" sz="1200" dirty="0" smtClean="0"/>
              <a:t>Controller</a:t>
            </a:r>
            <a:endParaRPr lang="en-US" sz="1200" dirty="0"/>
          </a:p>
        </p:txBody>
      </p:sp>
      <p:cxnSp>
        <p:nvCxnSpPr>
          <p:cNvPr id="229" name="Straight Connector 228"/>
          <p:cNvCxnSpPr>
            <a:stCxn id="202" idx="3"/>
            <a:endCxn id="140" idx="1"/>
          </p:cNvCxnSpPr>
          <p:nvPr/>
        </p:nvCxnSpPr>
        <p:spPr>
          <a:xfrm flipV="1">
            <a:off x="2421457" y="5608319"/>
            <a:ext cx="368849" cy="254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" name="Group 170"/>
          <p:cNvGrpSpPr/>
          <p:nvPr/>
        </p:nvGrpSpPr>
        <p:grpSpPr>
          <a:xfrm>
            <a:off x="4095404" y="5392189"/>
            <a:ext cx="759229" cy="385156"/>
            <a:chOff x="4095404" y="5392189"/>
            <a:chExt cx="759229" cy="385156"/>
          </a:xfrm>
        </p:grpSpPr>
        <p:sp>
          <p:nvSpPr>
            <p:cNvPr id="138" name="Rectangle 137"/>
            <p:cNvSpPr/>
            <p:nvPr/>
          </p:nvSpPr>
          <p:spPr>
            <a:xfrm>
              <a:off x="4380807" y="5444836"/>
              <a:ext cx="473826" cy="33250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1" name="Straight Connector 230"/>
            <p:cNvCxnSpPr>
              <a:stCxn id="137" idx="1"/>
              <a:endCxn id="138" idx="1"/>
            </p:cNvCxnSpPr>
            <p:nvPr/>
          </p:nvCxnSpPr>
          <p:spPr>
            <a:xfrm rot="16200000" flipH="1">
              <a:off x="4128655" y="5358938"/>
              <a:ext cx="218901" cy="2854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/>
          <p:cNvGrpSpPr/>
          <p:nvPr/>
        </p:nvGrpSpPr>
        <p:grpSpPr>
          <a:xfrm>
            <a:off x="5649885" y="5375563"/>
            <a:ext cx="734289" cy="401782"/>
            <a:chOff x="5649885" y="5375563"/>
            <a:chExt cx="734289" cy="401782"/>
          </a:xfrm>
        </p:grpSpPr>
        <p:sp>
          <p:nvSpPr>
            <p:cNvPr id="136" name="Rectangle 135"/>
            <p:cNvSpPr/>
            <p:nvPr/>
          </p:nvSpPr>
          <p:spPr>
            <a:xfrm>
              <a:off x="5910348" y="5444836"/>
              <a:ext cx="473826" cy="33250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3" name="Straight Connector 232"/>
            <p:cNvCxnSpPr>
              <a:stCxn id="135" idx="1"/>
              <a:endCxn id="136" idx="1"/>
            </p:cNvCxnSpPr>
            <p:nvPr/>
          </p:nvCxnSpPr>
          <p:spPr>
            <a:xfrm rot="16200000" flipH="1">
              <a:off x="5662353" y="5363095"/>
              <a:ext cx="235527" cy="260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7304117" y="5358938"/>
            <a:ext cx="725977" cy="418408"/>
            <a:chOff x="7304117" y="5358938"/>
            <a:chExt cx="725977" cy="418408"/>
          </a:xfrm>
        </p:grpSpPr>
        <p:sp>
          <p:nvSpPr>
            <p:cNvPr id="134" name="Rectangle 133"/>
            <p:cNvSpPr/>
            <p:nvPr/>
          </p:nvSpPr>
          <p:spPr>
            <a:xfrm>
              <a:off x="7556268" y="5444837"/>
              <a:ext cx="473826" cy="33250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5" name="Straight Connector 234"/>
            <p:cNvCxnSpPr>
              <a:stCxn id="133" idx="1"/>
              <a:endCxn id="134" idx="1"/>
            </p:cNvCxnSpPr>
            <p:nvPr/>
          </p:nvCxnSpPr>
          <p:spPr>
            <a:xfrm rot="16200000" flipH="1">
              <a:off x="7304116" y="5358939"/>
              <a:ext cx="252153" cy="252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/>
          <p:nvPr/>
        </p:nvGrpSpPr>
        <p:grpSpPr>
          <a:xfrm>
            <a:off x="2479964" y="5414357"/>
            <a:ext cx="784168" cy="360216"/>
            <a:chOff x="2479964" y="5414357"/>
            <a:chExt cx="784168" cy="360216"/>
          </a:xfrm>
        </p:grpSpPr>
        <p:sp>
          <p:nvSpPr>
            <p:cNvPr id="140" name="Rectangle 139"/>
            <p:cNvSpPr/>
            <p:nvPr/>
          </p:nvSpPr>
          <p:spPr>
            <a:xfrm>
              <a:off x="2790306" y="5442064"/>
              <a:ext cx="473826" cy="33250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Connector 164"/>
            <p:cNvCxnSpPr>
              <a:stCxn id="139" idx="1"/>
            </p:cNvCxnSpPr>
            <p:nvPr/>
          </p:nvCxnSpPr>
          <p:spPr>
            <a:xfrm rot="16200000" flipH="1">
              <a:off x="2534351" y="5359970"/>
              <a:ext cx="193490" cy="302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Trapezoid 126"/>
          <p:cNvSpPr/>
          <p:nvPr/>
        </p:nvSpPr>
        <p:spPr>
          <a:xfrm>
            <a:off x="7860334" y="3525303"/>
            <a:ext cx="1166551" cy="523701"/>
          </a:xfrm>
          <a:prstGeom prst="trapezoi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 dirty="0" smtClean="0"/>
              <a:t>Accelerator, </a:t>
            </a:r>
          </a:p>
          <a:p>
            <a:pPr algn="ctr"/>
            <a:r>
              <a:rPr lang="en-US" sz="1200" dirty="0" smtClean="0"/>
              <a:t>etc…</a:t>
            </a:r>
            <a:endParaRPr lang="en-US" sz="1200" dirty="0"/>
          </a:p>
        </p:txBody>
      </p:sp>
      <p:cxnSp>
        <p:nvCxnSpPr>
          <p:cNvPr id="187" name="Straight Connector 186"/>
          <p:cNvCxnSpPr>
            <a:stCxn id="110" idx="3"/>
            <a:endCxn id="127" idx="2"/>
          </p:cNvCxnSpPr>
          <p:nvPr/>
        </p:nvCxnSpPr>
        <p:spPr>
          <a:xfrm flipV="1">
            <a:off x="8027322" y="4049004"/>
            <a:ext cx="416288" cy="412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245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9" grpId="0" animBg="1"/>
      <p:bldP spid="122" grpId="0" animBg="1"/>
      <p:bldP spid="125" grpId="0" animBg="1"/>
      <p:bldP spid="139" grpId="0" animBg="1"/>
      <p:bldP spid="137" grpId="0" animBg="1"/>
      <p:bldP spid="135" grpId="0" animBg="1"/>
      <p:bldP spid="133" grpId="0" animBg="1"/>
      <p:bldP spid="202" grpId="0" animBg="1"/>
      <p:bldP spid="1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210666" y="1901316"/>
            <a:ext cx="3223215" cy="21843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question_mar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33248" y="4973926"/>
            <a:ext cx="648105" cy="883779"/>
          </a:xfrm>
          <a:prstGeom prst="rect">
            <a:avLst/>
          </a:prstGeom>
        </p:spPr>
      </p:pic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9351"/>
            <a:ext cx="3490840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u="sng" dirty="0" smtClean="0">
                <a:sym typeface="Wingdings" pitchFamily="2" charset="2"/>
              </a:rPr>
              <a:t>Advantages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No buffers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Purely local flow control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Simplicity 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1600" dirty="0" smtClean="0">
                <a:sym typeface="Wingdings" pitchFamily="2" charset="2"/>
              </a:rPr>
              <a:t>- no credit-flows</a:t>
            </a:r>
            <a:br>
              <a:rPr lang="en-US" sz="1600" dirty="0" smtClean="0">
                <a:sym typeface="Wingdings" pitchFamily="2" charset="2"/>
              </a:rPr>
            </a:br>
            <a:r>
              <a:rPr lang="en-US" sz="1600" dirty="0" smtClean="0">
                <a:sym typeface="Wingdings" pitchFamily="2" charset="2"/>
              </a:rPr>
              <a:t>- no virtual channels</a:t>
            </a:r>
            <a:br>
              <a:rPr lang="en-US" sz="1600" dirty="0" smtClean="0">
                <a:sym typeface="Wingdings" pitchFamily="2" charset="2"/>
              </a:rPr>
            </a:br>
            <a:r>
              <a:rPr lang="en-US" sz="1600" dirty="0" smtClean="0">
                <a:sym typeface="Wingdings" pitchFamily="2" charset="2"/>
              </a:rPr>
              <a:t>- simplified router design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No deadlocks, </a:t>
            </a:r>
            <a:r>
              <a:rPr lang="en-US" sz="2000" dirty="0" err="1" smtClean="0">
                <a:sym typeface="Wingdings" pitchFamily="2" charset="2"/>
              </a:rPr>
              <a:t>livelocks</a:t>
            </a: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err="1" smtClean="0">
                <a:sym typeface="Wingdings" pitchFamily="2" charset="2"/>
              </a:rPr>
              <a:t>Adaptivity</a:t>
            </a:r>
            <a:r>
              <a:rPr lang="en-US" sz="2000" dirty="0" smtClean="0">
                <a:sym typeface="Wingdings" pitchFamily="2" charset="2"/>
              </a:rPr>
              <a:t/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1600" dirty="0" smtClean="0">
                <a:sym typeface="Wingdings" pitchFamily="2" charset="2"/>
              </a:rPr>
              <a:t>- packets are deflected around congested areas! 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Router latency reduction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Area savings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16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BLESS:  Advantages &amp; Disadvantages </a:t>
            </a:r>
            <a:endParaRPr lang="en-US" dirty="0"/>
          </a:p>
        </p:txBody>
      </p:sp>
      <p:sp>
        <p:nvSpPr>
          <p:cNvPr id="5" name="Content Placeholder 11"/>
          <p:cNvSpPr txBox="1">
            <a:spLocks/>
          </p:cNvSpPr>
          <p:nvPr/>
        </p:nvSpPr>
        <p:spPr>
          <a:xfrm>
            <a:off x="5273550" y="1122123"/>
            <a:ext cx="3233145" cy="34206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u="sng" dirty="0" smtClean="0">
                <a:sym typeface="Wingdings" pitchFamily="2" charset="2"/>
              </a:rPr>
              <a:t>Disadvantages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Increased latency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Reduced bandwidth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Increased buffering at receiver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Header information at each flit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03132" y="5038927"/>
            <a:ext cx="2626468" cy="71011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Impact on energy…? </a:t>
            </a:r>
            <a:endParaRPr lang="en-US" b="1" dirty="0"/>
          </a:p>
        </p:txBody>
      </p:sp>
      <p:grpSp>
        <p:nvGrpSpPr>
          <p:cNvPr id="12" name="Group 9"/>
          <p:cNvGrpSpPr/>
          <p:nvPr/>
        </p:nvGrpSpPr>
        <p:grpSpPr>
          <a:xfrm>
            <a:off x="5527786" y="3819964"/>
            <a:ext cx="3410806" cy="834844"/>
            <a:chOff x="5586152" y="5104015"/>
            <a:chExt cx="3410806" cy="834844"/>
          </a:xfrm>
        </p:grpSpPr>
        <p:sp>
          <p:nvSpPr>
            <p:cNvPr id="13" name="TextBox 12"/>
            <p:cNvSpPr txBox="1"/>
            <p:nvPr/>
          </p:nvSpPr>
          <p:spPr>
            <a:xfrm>
              <a:off x="5586152" y="5569527"/>
              <a:ext cx="3410806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Extensive evaluations in the paper!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13" idx="0"/>
            </p:cNvCxnSpPr>
            <p:nvPr/>
          </p:nvCxnSpPr>
          <p:spPr>
            <a:xfrm rot="16200000" flipV="1">
              <a:off x="6916836" y="5194808"/>
              <a:ext cx="465512" cy="28392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Tm="318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538359" y="935939"/>
            <a:ext cx="7605641" cy="54454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2D mesh network, router latency is 2 cycles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Courier New" pitchFamily="49" charset="0"/>
              <a:buChar char="o"/>
            </a:pP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4x4, 8 core, 8 L2 cache banks  (each node is a core or an L2 bank)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Courier New" pitchFamily="49" charset="0"/>
              <a:buChar char="o"/>
            </a:pP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4x4, 16 core, 16 L2 cache banks (each node is a core and an L2 bank)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Courier New" pitchFamily="49" charset="0"/>
              <a:buChar char="o"/>
            </a:pP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8x8, 16 core, 64 L2 cache banks (each node is L2 bank and may be a core)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Courier New" pitchFamily="49" charset="0"/>
              <a:buChar char="o"/>
            </a:pPr>
            <a:r>
              <a:rPr lang="en-US" sz="1600" dirty="0" smtClean="0">
                <a:sym typeface="Wingdings" pitchFamily="2" charset="2"/>
              </a:rPr>
              <a:t>128-bit wide links,  4-flit data packets,  1-flit address packets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Courier New" pitchFamily="49" charset="0"/>
              <a:buChar char="o"/>
            </a:pPr>
            <a:r>
              <a:rPr lang="en-US" sz="1600" dirty="0" smtClean="0">
                <a:sym typeface="Wingdings" pitchFamily="2" charset="2"/>
              </a:rPr>
              <a:t>For baseline configuration: 4 VCs per physical input port, 1 packet deep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Benchmarks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Courier New" pitchFamily="49" charset="0"/>
              <a:buChar char="o"/>
            </a:pPr>
            <a:r>
              <a:rPr lang="en-US" sz="1600" dirty="0" err="1" smtClean="0">
                <a:solidFill>
                  <a:srgbClr val="FF0000"/>
                </a:solidFill>
              </a:rPr>
              <a:t>Multiprogrammed</a:t>
            </a:r>
            <a:r>
              <a:rPr lang="en-US" sz="1600" dirty="0" smtClean="0">
                <a:solidFill>
                  <a:srgbClr val="FF0000"/>
                </a:solidFill>
              </a:rPr>
              <a:t> SPEC CPU2006 and Windows Desktop applications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Courier New" pitchFamily="49" charset="0"/>
              <a:buChar char="o"/>
            </a:pPr>
            <a:r>
              <a:rPr lang="en-US" sz="1600" dirty="0" smtClean="0">
                <a:sym typeface="Wingdings" pitchFamily="2" charset="2"/>
              </a:rPr>
              <a:t>Heterogeneous and homogenous application mixes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Courier New" pitchFamily="49" charset="0"/>
              <a:buChar char="o"/>
            </a:pPr>
            <a:r>
              <a:rPr lang="en-US" sz="1600" dirty="0" smtClean="0">
                <a:sym typeface="Wingdings" pitchFamily="2" charset="2"/>
              </a:rPr>
              <a:t>Synthetic traffic patterns: UR, Transpose, Tornado, Bit Complement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x86 processor model based on Intel Pentium M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Courier New" pitchFamily="49" charset="0"/>
              <a:buChar char="o"/>
            </a:pPr>
            <a:r>
              <a:rPr lang="en-US" sz="1600" dirty="0" smtClean="0">
                <a:sym typeface="Wingdings" pitchFamily="2" charset="2"/>
              </a:rPr>
              <a:t>2 GHz processor, 128-entry instruction window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Courier New" pitchFamily="49" charset="0"/>
              <a:buChar char="o"/>
            </a:pPr>
            <a:r>
              <a:rPr lang="en-US" sz="1600" dirty="0" smtClean="0">
                <a:sym typeface="Wingdings" pitchFamily="2" charset="2"/>
              </a:rPr>
              <a:t>64Kbyte private L1 caches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Courier New" pitchFamily="49" charset="0"/>
              <a:buChar char="o"/>
            </a:pPr>
            <a:r>
              <a:rPr lang="en-US" sz="1600" dirty="0" smtClean="0">
                <a:sym typeface="Wingdings" pitchFamily="2" charset="2"/>
              </a:rPr>
              <a:t>Total 16Mbyte shared L2 caches; 16 MSHRs per bank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Courier New" pitchFamily="49" charset="0"/>
              <a:buChar char="o"/>
            </a:pPr>
            <a:r>
              <a:rPr lang="en-US" sz="1600" dirty="0" smtClean="0">
                <a:sym typeface="Wingdings" pitchFamily="2" charset="2"/>
              </a:rPr>
              <a:t>DRAM model based on Micron DDR2-800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Courier New" pitchFamily="49" charset="0"/>
              <a:buChar char="o"/>
            </a:pPr>
            <a:endParaRPr lang="en-US" sz="16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Methodology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359940" y="4630368"/>
            <a:ext cx="4004490" cy="1060314"/>
            <a:chOff x="5359940" y="4630368"/>
            <a:chExt cx="4004490" cy="1060314"/>
          </a:xfrm>
        </p:grpSpPr>
        <p:pic>
          <p:nvPicPr>
            <p:cNvPr id="8" name="Picture 7" descr="exclamation_mark_yellow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52221" y="4770506"/>
              <a:ext cx="912209" cy="920176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6060332" y="4630368"/>
              <a:ext cx="2354094" cy="105058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smtClean="0"/>
                <a:t>Most of our evaluations with </a:t>
              </a:r>
              <a:r>
                <a:rPr lang="en-US" sz="1600" dirty="0" smtClean="0">
                  <a:solidFill>
                    <a:srgbClr val="FF0000"/>
                  </a:solidFill>
                </a:rPr>
                <a:t>perfect L2 caches</a:t>
              </a:r>
            </a:p>
            <a:p>
              <a:r>
                <a:rPr lang="en-US" sz="1600" dirty="0" smtClean="0">
                  <a:sym typeface="Wingdings" pitchFamily="2" charset="2"/>
                </a:rPr>
                <a:t> Puts maximal stress </a:t>
              </a:r>
              <a:br>
                <a:rPr lang="en-US" sz="1600" dirty="0" smtClean="0">
                  <a:sym typeface="Wingdings" pitchFamily="2" charset="2"/>
                </a:rPr>
              </a:br>
              <a:r>
                <a:rPr lang="en-US" sz="1600" dirty="0" smtClean="0">
                  <a:sym typeface="Wingdings" pitchFamily="2" charset="2"/>
                </a:rPr>
                <a:t>on </a:t>
              </a:r>
              <a:r>
                <a:rPr lang="en-US" sz="1600" dirty="0" err="1" smtClean="0">
                  <a:sym typeface="Wingdings" pitchFamily="2" charset="2"/>
                </a:rPr>
                <a:t>NoC</a:t>
              </a:r>
              <a:endParaRPr lang="en-US" sz="1600" dirty="0"/>
            </a:p>
          </p:txBody>
        </p:sp>
        <p:cxnSp>
          <p:nvCxnSpPr>
            <p:cNvPr id="7" name="Straight Arrow Connector 6"/>
            <p:cNvCxnSpPr>
              <a:stCxn id="5" idx="1"/>
            </p:cNvCxnSpPr>
            <p:nvPr/>
          </p:nvCxnSpPr>
          <p:spPr>
            <a:xfrm rot="10800000" flipV="1">
              <a:off x="5359940" y="5155661"/>
              <a:ext cx="700392" cy="53501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001966" y="1984443"/>
            <a:ext cx="3466225" cy="1990928"/>
            <a:chOff x="6001966" y="1984443"/>
            <a:chExt cx="3466225" cy="1990928"/>
          </a:xfrm>
        </p:grpSpPr>
        <p:pic>
          <p:nvPicPr>
            <p:cNvPr id="12" name="Picture 11" descr="exclamation_mark_yellow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55982" y="3055195"/>
              <a:ext cx="912209" cy="920176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6001966" y="1984443"/>
              <a:ext cx="2966937" cy="131323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smtClean="0"/>
                <a:t>Simulation is cycle-accurate</a:t>
              </a:r>
            </a:p>
            <a:p>
              <a:pPr>
                <a:buFont typeface="Wingdings" pitchFamily="2" charset="2"/>
                <a:buChar char="à"/>
              </a:pPr>
              <a:r>
                <a:rPr lang="en-US" sz="1600" dirty="0" smtClean="0">
                  <a:sym typeface="Wingdings" pitchFamily="2" charset="2"/>
                </a:rPr>
                <a:t> Models stalls in network </a:t>
              </a:r>
              <a:br>
                <a:rPr lang="en-US" sz="1600" dirty="0" smtClean="0">
                  <a:sym typeface="Wingdings" pitchFamily="2" charset="2"/>
                </a:rPr>
              </a:br>
              <a:r>
                <a:rPr lang="en-US" sz="1600" dirty="0" smtClean="0">
                  <a:sym typeface="Wingdings" pitchFamily="2" charset="2"/>
                </a:rPr>
                <a:t>     and processors</a:t>
              </a:r>
            </a:p>
            <a:p>
              <a:pPr>
                <a:buFont typeface="Wingdings" pitchFamily="2" charset="2"/>
                <a:buChar char="à"/>
              </a:pPr>
              <a:r>
                <a:rPr lang="en-US" sz="1600" dirty="0" smtClean="0">
                  <a:solidFill>
                    <a:srgbClr val="FF0000"/>
                  </a:solidFill>
                  <a:sym typeface="Wingdings" pitchFamily="2" charset="2"/>
                </a:rPr>
                <a:t> Self-throttling behavior</a:t>
              </a:r>
            </a:p>
            <a:p>
              <a:pPr>
                <a:buFont typeface="Wingdings" pitchFamily="2" charset="2"/>
                <a:buChar char="à"/>
              </a:pPr>
              <a:r>
                <a:rPr lang="en-US" sz="1600" dirty="0" smtClean="0">
                  <a:solidFill>
                    <a:srgbClr val="FF0000"/>
                  </a:solidFill>
                  <a:sym typeface="Wingdings" pitchFamily="2" charset="2"/>
                </a:rPr>
                <a:t> Aggressive processor model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127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538359" y="935939"/>
            <a:ext cx="7605641" cy="54454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Energy model </a:t>
            </a:r>
            <a:r>
              <a:rPr lang="en-US" sz="2000" dirty="0" smtClean="0">
                <a:sym typeface="Wingdings" pitchFamily="2" charset="2"/>
              </a:rPr>
              <a:t>provided by Orion simulator </a:t>
            </a:r>
            <a:r>
              <a:rPr lang="en-US" sz="1600" dirty="0" smtClean="0">
                <a:sym typeface="Wingdings" pitchFamily="2" charset="2"/>
              </a:rPr>
              <a:t>[MICRO’02]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Courier New" pitchFamily="49" charset="0"/>
              <a:buChar char="o"/>
            </a:pPr>
            <a:r>
              <a:rPr lang="en-US" sz="1600" dirty="0" smtClean="0">
                <a:sym typeface="Wingdings" pitchFamily="2" charset="2"/>
              </a:rPr>
              <a:t>70nm technology,  2 GHz routers at 1.0 </a:t>
            </a:r>
            <a:r>
              <a:rPr lang="en-US" sz="1600" dirty="0" err="1" smtClean="0">
                <a:sym typeface="Wingdings" pitchFamily="2" charset="2"/>
              </a:rPr>
              <a:t>V</a:t>
            </a:r>
            <a:r>
              <a:rPr lang="en-US" sz="1600" baseline="-25000" dirty="0" err="1" smtClean="0">
                <a:sym typeface="Wingdings" pitchFamily="2" charset="2"/>
              </a:rPr>
              <a:t>dd</a:t>
            </a:r>
            <a:endParaRPr lang="en-US" sz="1600" baseline="-25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For BLESS, we model 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Courier New" pitchFamily="49" charset="0"/>
              <a:buChar char="o"/>
            </a:pPr>
            <a:r>
              <a:rPr lang="en-US" sz="1600" dirty="0" smtClean="0">
                <a:sym typeface="Wingdings" pitchFamily="2" charset="2"/>
              </a:rPr>
              <a:t>Additional energy to transmit header information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Courier New" pitchFamily="49" charset="0"/>
              <a:buChar char="o"/>
            </a:pPr>
            <a:r>
              <a:rPr lang="en-US" sz="1600" dirty="0" smtClean="0">
                <a:sym typeface="Wingdings" pitchFamily="2" charset="2"/>
              </a:rPr>
              <a:t>Additional buffers needed on the receiver side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Courier New" pitchFamily="49" charset="0"/>
              <a:buChar char="o"/>
            </a:pPr>
            <a:r>
              <a:rPr lang="en-US" sz="1600" dirty="0" smtClean="0">
                <a:sym typeface="Wingdings" pitchFamily="2" charset="2"/>
              </a:rPr>
              <a:t>Additional logic to reorder flits of individual packets at receiver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We partition network energy into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buffer energy</a:t>
            </a:r>
            <a:r>
              <a:rPr lang="en-US" sz="2000" dirty="0" smtClean="0">
                <a:sym typeface="Wingdings" pitchFamily="2" charset="2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router energy</a:t>
            </a:r>
            <a:r>
              <a:rPr lang="en-US" sz="2000" dirty="0" smtClean="0">
                <a:sym typeface="Wingdings" pitchFamily="2" charset="2"/>
              </a:rPr>
              <a:t>, and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link energy</a:t>
            </a:r>
            <a:r>
              <a:rPr lang="en-US" sz="2000" dirty="0" smtClean="0">
                <a:sym typeface="Wingdings" pitchFamily="2" charset="2"/>
              </a:rPr>
              <a:t>, 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each having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static</a:t>
            </a:r>
            <a:r>
              <a:rPr lang="en-US" sz="2000" dirty="0" smtClean="0">
                <a:sym typeface="Wingdings" pitchFamily="2" charset="2"/>
              </a:rPr>
              <a:t> and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dynamic</a:t>
            </a:r>
            <a:r>
              <a:rPr lang="en-US" sz="2000" dirty="0" smtClean="0">
                <a:sym typeface="Wingdings" pitchFamily="2" charset="2"/>
              </a:rPr>
              <a:t> components. 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Comparisons against non-adaptive and aggressive 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adaptive buffered routing algorithms (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DO, MIN-AD, ROMM</a:t>
            </a:r>
            <a:r>
              <a:rPr lang="en-US" sz="2000" dirty="0" smtClean="0">
                <a:sym typeface="Wingdings" pitchFamily="2" charset="2"/>
              </a:rPr>
              <a:t>)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Courier New" pitchFamily="49" charset="0"/>
              <a:buChar char="o"/>
            </a:pPr>
            <a:endParaRPr lang="en-US" sz="16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Methodology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7966953" y="151845"/>
            <a:ext cx="1342418" cy="1579678"/>
            <a:chOff x="6635886" y="4013726"/>
            <a:chExt cx="1731524" cy="2041742"/>
          </a:xfrm>
        </p:grpSpPr>
        <p:grpSp>
          <p:nvGrpSpPr>
            <p:cNvPr id="23" name="Group 22"/>
            <p:cNvGrpSpPr/>
            <p:nvPr/>
          </p:nvGrpSpPr>
          <p:grpSpPr>
            <a:xfrm rot="13528394">
              <a:off x="6553201" y="4241260"/>
              <a:ext cx="1896893" cy="1731524"/>
              <a:chOff x="6514290" y="4406630"/>
              <a:chExt cx="1896893" cy="1731524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7013643" y="4406630"/>
                <a:ext cx="77821" cy="875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514290" y="5074596"/>
                <a:ext cx="77821" cy="875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376809" y="5372911"/>
                <a:ext cx="77821" cy="875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402749" y="5233481"/>
                <a:ext cx="77821" cy="875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438418" y="5094052"/>
                <a:ext cx="77821" cy="875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736732" y="5976025"/>
                <a:ext cx="77821" cy="875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151779" y="6050605"/>
                <a:ext cx="77821" cy="875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8333362" y="5541524"/>
                <a:ext cx="77821" cy="875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979785" y="4743545"/>
                <a:ext cx="219842" cy="3585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5" name="Straight Connector 24"/>
            <p:cNvCxnSpPr>
              <a:stCxn id="17" idx="4"/>
              <a:endCxn id="16" idx="7"/>
            </p:cNvCxnSpPr>
            <p:nvPr/>
          </p:nvCxnSpPr>
          <p:spPr>
            <a:xfrm flipV="1">
              <a:off x="7118128" y="4013726"/>
              <a:ext cx="417700" cy="194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6" idx="2"/>
              <a:endCxn id="15" idx="6"/>
            </p:cNvCxnSpPr>
            <p:nvPr/>
          </p:nvCxnSpPr>
          <p:spPr>
            <a:xfrm rot="16200000" flipH="1">
              <a:off x="7549772" y="4094078"/>
              <a:ext cx="292715" cy="1833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4" idx="4"/>
              <a:endCxn id="12" idx="0"/>
            </p:cNvCxnSpPr>
            <p:nvPr/>
          </p:nvCxnSpPr>
          <p:spPr>
            <a:xfrm flipV="1">
              <a:off x="7426688" y="5070053"/>
              <a:ext cx="179591" cy="902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7" idx="1"/>
              <a:endCxn id="14" idx="6"/>
            </p:cNvCxnSpPr>
            <p:nvPr/>
          </p:nvCxnSpPr>
          <p:spPr>
            <a:xfrm rot="10800000" flipH="1" flipV="1">
              <a:off x="7084147" y="4280490"/>
              <a:ext cx="284048" cy="882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5" idx="1"/>
              <a:endCxn id="12" idx="5"/>
            </p:cNvCxnSpPr>
            <p:nvPr/>
          </p:nvCxnSpPr>
          <p:spPr>
            <a:xfrm rot="10800000" flipV="1">
              <a:off x="7640261" y="4401150"/>
              <a:ext cx="172034" cy="5968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4" idx="0"/>
              <a:endCxn id="10" idx="5"/>
            </p:cNvCxnSpPr>
            <p:nvPr/>
          </p:nvCxnSpPr>
          <p:spPr>
            <a:xfrm rot="10800000" flipV="1">
              <a:off x="7206046" y="5221679"/>
              <a:ext cx="158227" cy="7128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2" idx="2"/>
              <a:endCxn id="11" idx="6"/>
            </p:cNvCxnSpPr>
            <p:nvPr/>
          </p:nvCxnSpPr>
          <p:spPr>
            <a:xfrm rot="16200000" flipH="1">
              <a:off x="7449258" y="5282612"/>
              <a:ext cx="768621" cy="337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1" idx="0"/>
              <a:endCxn id="10" idx="3"/>
            </p:cNvCxnSpPr>
            <p:nvPr/>
          </p:nvCxnSpPr>
          <p:spPr>
            <a:xfrm rot="10800000" flipV="1">
              <a:off x="7244633" y="5894153"/>
              <a:ext cx="753806" cy="796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20873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6441858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– </a:t>
            </a:r>
            <a:r>
              <a:rPr lang="en-US" dirty="0" err="1" smtClean="0"/>
              <a:t>Synthethic</a:t>
            </a:r>
            <a:r>
              <a:rPr lang="en-US" dirty="0" smtClean="0"/>
              <a:t> Traces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77046" y="1352144"/>
            <a:ext cx="309828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First, the bad news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 Uniform random injection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 BLESS has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significantly lower</a:t>
            </a:r>
            <a:br>
              <a:rPr lang="en-US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  saturation throughput 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   compared to buffered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   baseline. 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</p:txBody>
      </p:sp>
      <p:graphicFrame>
        <p:nvGraphicFramePr>
          <p:cNvPr id="10" name="Chart 9"/>
          <p:cNvGraphicFramePr/>
          <p:nvPr/>
        </p:nvGraphicFramePr>
        <p:xfrm>
          <a:off x="4442703" y="1660288"/>
          <a:ext cx="4305300" cy="24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Down Arrow 10"/>
          <p:cNvSpPr/>
          <p:nvPr/>
        </p:nvSpPr>
        <p:spPr>
          <a:xfrm rot="19647242">
            <a:off x="6789907" y="1167318"/>
            <a:ext cx="330741" cy="573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60332" y="1118680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BLESS</a:t>
            </a:r>
            <a:endParaRPr lang="en-US" sz="1400" dirty="0"/>
          </a:p>
        </p:txBody>
      </p:sp>
      <p:sp>
        <p:nvSpPr>
          <p:cNvPr id="13" name="Down Arrow 12"/>
          <p:cNvSpPr/>
          <p:nvPr/>
        </p:nvSpPr>
        <p:spPr>
          <a:xfrm rot="19647242">
            <a:off x="8167993" y="1144621"/>
            <a:ext cx="330741" cy="573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45421" y="1125166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Best</a:t>
            </a:r>
            <a:br>
              <a:rPr lang="en-US" sz="1400" dirty="0" smtClean="0"/>
            </a:br>
            <a:r>
              <a:rPr lang="en-US" sz="1400" dirty="0" smtClean="0"/>
              <a:t>Baseline</a:t>
            </a:r>
            <a:endParaRPr lang="en-US" sz="1400" dirty="0"/>
          </a:p>
        </p:txBody>
      </p:sp>
      <p:sp>
        <p:nvSpPr>
          <p:cNvPr id="15" name="Rounded Rectangle 14"/>
          <p:cNvSpPr/>
          <p:nvPr/>
        </p:nvSpPr>
        <p:spPr>
          <a:xfrm rot="1152855">
            <a:off x="2500008" y="4679004"/>
            <a:ext cx="5087566" cy="7782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Is BLESS doomed…? </a:t>
            </a:r>
            <a:endParaRPr lang="en-US" sz="2800" b="1" dirty="0"/>
          </a:p>
        </p:txBody>
      </p:sp>
    </p:spTree>
    <p:custDataLst>
      <p:tags r:id="rId1"/>
    </p:custDataLst>
  </p:cSld>
  <p:clrMapOvr>
    <a:masterClrMapping/>
  </p:clrMapOvr>
  <p:transition advTm="330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6441858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– Homogenous Case Study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77046" y="1352144"/>
            <a:ext cx="2585964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milc</a:t>
            </a:r>
            <a:r>
              <a:rPr lang="en-US" dirty="0" smtClean="0"/>
              <a:t> benchmarks</a:t>
            </a:r>
          </a:p>
          <a:p>
            <a:r>
              <a:rPr lang="en-US" dirty="0" smtClean="0"/>
              <a:t>  (moderately intensive)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Perfect caches</a:t>
            </a:r>
            <a:r>
              <a:rPr lang="en-US" dirty="0" smtClean="0"/>
              <a:t>!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Very little performance</a:t>
            </a:r>
            <a:br>
              <a:rPr lang="en-US" dirty="0" smtClean="0"/>
            </a:br>
            <a:r>
              <a:rPr lang="en-US" dirty="0" smtClean="0"/>
              <a:t>   degradation with BLESS</a:t>
            </a:r>
          </a:p>
          <a:p>
            <a:r>
              <a:rPr lang="en-US" dirty="0" smtClean="0"/>
              <a:t>   (less than 4% in dense</a:t>
            </a:r>
            <a:br>
              <a:rPr lang="en-US" dirty="0" smtClean="0"/>
            </a:br>
            <a:r>
              <a:rPr lang="en-US" dirty="0" smtClean="0"/>
              <a:t>    network)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With router latency 1, </a:t>
            </a:r>
            <a:br>
              <a:rPr lang="en-US" dirty="0" smtClean="0"/>
            </a:br>
            <a:r>
              <a:rPr lang="en-US" dirty="0" smtClean="0"/>
              <a:t>  BLESS can even </a:t>
            </a:r>
            <a:br>
              <a:rPr lang="en-US" dirty="0" smtClean="0"/>
            </a:br>
            <a:r>
              <a:rPr lang="en-US" dirty="0" smtClean="0"/>
              <a:t>  outperform baseline</a:t>
            </a:r>
            <a:br>
              <a:rPr lang="en-US" dirty="0" smtClean="0"/>
            </a:br>
            <a:r>
              <a:rPr lang="en-US" dirty="0" smtClean="0"/>
              <a:t>  (by ~10%)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Significant energy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improvements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(almost 40%)</a:t>
            </a:r>
          </a:p>
          <a:p>
            <a:r>
              <a:rPr lang="en-US" dirty="0" smtClean="0"/>
              <a:t>  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3696511" y="1064571"/>
          <a:ext cx="5267831" cy="2544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3574205" y="3777777"/>
          <a:ext cx="5419726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Down Arrow 9"/>
          <p:cNvSpPr/>
          <p:nvPr/>
        </p:nvSpPr>
        <p:spPr>
          <a:xfrm rot="20581618">
            <a:off x="6041771" y="1046835"/>
            <a:ext cx="289794" cy="34046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14026" y="943582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Baseline</a:t>
            </a:r>
            <a:endParaRPr lang="en-US" sz="1600" dirty="0"/>
          </a:p>
        </p:txBody>
      </p:sp>
      <p:sp>
        <p:nvSpPr>
          <p:cNvPr id="12" name="Down Arrow 11"/>
          <p:cNvSpPr/>
          <p:nvPr/>
        </p:nvSpPr>
        <p:spPr>
          <a:xfrm rot="1725875">
            <a:off x="6534640" y="1160324"/>
            <a:ext cx="289794" cy="34046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96392" y="969523"/>
            <a:ext cx="692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BLESS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649183" y="966281"/>
            <a:ext cx="631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RL=1</a:t>
            </a:r>
            <a:endParaRPr lang="en-US" sz="1600" dirty="0"/>
          </a:p>
        </p:txBody>
      </p:sp>
      <p:sp>
        <p:nvSpPr>
          <p:cNvPr id="15" name="Down Arrow 14"/>
          <p:cNvSpPr/>
          <p:nvPr/>
        </p:nvSpPr>
        <p:spPr>
          <a:xfrm rot="18358841">
            <a:off x="8162524" y="1167319"/>
            <a:ext cx="289794" cy="340468"/>
          </a:xfrm>
          <a:prstGeom prst="downArrow">
            <a:avLst/>
          </a:prstGeom>
          <a:gradFill rotWithShape="1">
            <a:gsLst>
              <a:gs pos="0">
                <a:srgbClr val="C32D2E">
                  <a:tint val="92000"/>
                  <a:satMod val="170000"/>
                </a:srgbClr>
              </a:gs>
              <a:gs pos="15000">
                <a:srgbClr val="C32D2E">
                  <a:tint val="92000"/>
                  <a:shade val="99000"/>
                  <a:satMod val="170000"/>
                </a:srgbClr>
              </a:gs>
              <a:gs pos="62000">
                <a:srgbClr val="C32D2E">
                  <a:tint val="96000"/>
                  <a:shade val="80000"/>
                  <a:satMod val="170000"/>
                </a:srgbClr>
              </a:gs>
              <a:gs pos="97000">
                <a:srgbClr val="C32D2E">
                  <a:tint val="98000"/>
                  <a:shade val="63000"/>
                  <a:satMod val="170000"/>
                </a:srgbClr>
              </a:gs>
              <a:gs pos="100000">
                <a:srgbClr val="C32D2E">
                  <a:shade val="62000"/>
                  <a:satMod val="17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rgbClr val="C32D2E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Picture 15" descr="exclamation_mark_yellow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3370" y="5607085"/>
            <a:ext cx="680764" cy="686710"/>
          </a:xfrm>
          <a:prstGeom prst="rect">
            <a:avLst/>
          </a:prstGeom>
        </p:spPr>
      </p:pic>
      <p:sp>
        <p:nvSpPr>
          <p:cNvPr id="17" name="Left-Right Arrow 16"/>
          <p:cNvSpPr/>
          <p:nvPr/>
        </p:nvSpPr>
        <p:spPr>
          <a:xfrm rot="5400000">
            <a:off x="4956244" y="4236399"/>
            <a:ext cx="535021" cy="272374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 rot="5400000">
            <a:off x="6616429" y="4226674"/>
            <a:ext cx="372894" cy="220495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 rot="5400000">
            <a:off x="8111248" y="4259098"/>
            <a:ext cx="535021" cy="272374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852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6441858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– Homogenous Case Study</a:t>
            </a: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3696511" y="1064571"/>
          <a:ext cx="5267831" cy="2544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3574205" y="3777777"/>
          <a:ext cx="5419726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Down Arrow 9"/>
          <p:cNvSpPr/>
          <p:nvPr/>
        </p:nvSpPr>
        <p:spPr>
          <a:xfrm rot="20581618">
            <a:off x="6041771" y="1046835"/>
            <a:ext cx="289794" cy="34046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14026" y="943582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Baseline</a:t>
            </a:r>
            <a:endParaRPr lang="en-US" sz="1600" dirty="0"/>
          </a:p>
        </p:txBody>
      </p:sp>
      <p:sp>
        <p:nvSpPr>
          <p:cNvPr id="12" name="Down Arrow 11"/>
          <p:cNvSpPr/>
          <p:nvPr/>
        </p:nvSpPr>
        <p:spPr>
          <a:xfrm rot="1725875">
            <a:off x="6534640" y="1160324"/>
            <a:ext cx="289794" cy="34046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96392" y="969523"/>
            <a:ext cx="692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BLESS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649183" y="966281"/>
            <a:ext cx="631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RL=1</a:t>
            </a:r>
            <a:endParaRPr lang="en-US" sz="1600" dirty="0"/>
          </a:p>
        </p:txBody>
      </p:sp>
      <p:sp>
        <p:nvSpPr>
          <p:cNvPr id="15" name="Down Arrow 14"/>
          <p:cNvSpPr/>
          <p:nvPr/>
        </p:nvSpPr>
        <p:spPr>
          <a:xfrm rot="18358841">
            <a:off x="8162524" y="1167319"/>
            <a:ext cx="289794" cy="340468"/>
          </a:xfrm>
          <a:prstGeom prst="downArrow">
            <a:avLst/>
          </a:prstGeom>
          <a:gradFill rotWithShape="1">
            <a:gsLst>
              <a:gs pos="0">
                <a:srgbClr val="C32D2E">
                  <a:tint val="92000"/>
                  <a:satMod val="170000"/>
                </a:srgbClr>
              </a:gs>
              <a:gs pos="15000">
                <a:srgbClr val="C32D2E">
                  <a:tint val="92000"/>
                  <a:shade val="99000"/>
                  <a:satMod val="170000"/>
                </a:srgbClr>
              </a:gs>
              <a:gs pos="62000">
                <a:srgbClr val="C32D2E">
                  <a:tint val="96000"/>
                  <a:shade val="80000"/>
                  <a:satMod val="170000"/>
                </a:srgbClr>
              </a:gs>
              <a:gs pos="97000">
                <a:srgbClr val="C32D2E">
                  <a:tint val="98000"/>
                  <a:shade val="63000"/>
                  <a:satMod val="170000"/>
                </a:srgbClr>
              </a:gs>
              <a:gs pos="100000">
                <a:srgbClr val="C32D2E">
                  <a:shade val="62000"/>
                  <a:satMod val="17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rgbClr val="C32D2E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Picture 15" descr="exclamation_mark_yellow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02009" y="5062336"/>
            <a:ext cx="680764" cy="686710"/>
          </a:xfrm>
          <a:prstGeom prst="rect">
            <a:avLst/>
          </a:prstGeom>
        </p:spPr>
      </p:pic>
      <p:sp>
        <p:nvSpPr>
          <p:cNvPr id="17" name="Left-Right Arrow 16"/>
          <p:cNvSpPr/>
          <p:nvPr/>
        </p:nvSpPr>
        <p:spPr>
          <a:xfrm rot="5400000">
            <a:off x="4927061" y="4265580"/>
            <a:ext cx="535021" cy="272374"/>
          </a:xfrm>
          <a:prstGeom prst="left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 rot="5400000">
            <a:off x="6587246" y="4255855"/>
            <a:ext cx="372894" cy="220495"/>
          </a:xfrm>
          <a:prstGeom prst="left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 rot="5400000">
            <a:off x="8082065" y="4288279"/>
            <a:ext cx="535021" cy="272374"/>
          </a:xfrm>
          <a:prstGeom prst="left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177046" y="1352144"/>
            <a:ext cx="2585964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milc</a:t>
            </a:r>
            <a:r>
              <a:rPr lang="en-US" dirty="0" smtClean="0"/>
              <a:t> benchmarks</a:t>
            </a:r>
          </a:p>
          <a:p>
            <a:r>
              <a:rPr lang="en-US" dirty="0" smtClean="0"/>
              <a:t>  (moderately intensive)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Perfect caches</a:t>
            </a:r>
            <a:r>
              <a:rPr lang="en-US" dirty="0" smtClean="0"/>
              <a:t>!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Very little performance</a:t>
            </a:r>
            <a:br>
              <a:rPr lang="en-US" dirty="0" smtClean="0"/>
            </a:br>
            <a:r>
              <a:rPr lang="en-US" dirty="0" smtClean="0"/>
              <a:t>   degradation with BLESS</a:t>
            </a:r>
          </a:p>
          <a:p>
            <a:r>
              <a:rPr lang="en-US" dirty="0" smtClean="0"/>
              <a:t>   (less than 4% in dense</a:t>
            </a:r>
            <a:br>
              <a:rPr lang="en-US" dirty="0" smtClean="0"/>
            </a:br>
            <a:r>
              <a:rPr lang="en-US" dirty="0" smtClean="0"/>
              <a:t>    network)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With router latency 1, </a:t>
            </a:r>
            <a:br>
              <a:rPr lang="en-US" dirty="0" smtClean="0"/>
            </a:br>
            <a:r>
              <a:rPr lang="en-US" dirty="0" smtClean="0"/>
              <a:t>  BLESS can even </a:t>
            </a:r>
            <a:br>
              <a:rPr lang="en-US" dirty="0" smtClean="0"/>
            </a:br>
            <a:r>
              <a:rPr lang="en-US" dirty="0" smtClean="0"/>
              <a:t>  outperform baseline</a:t>
            </a:r>
            <a:br>
              <a:rPr lang="en-US" dirty="0" smtClean="0"/>
            </a:br>
            <a:r>
              <a:rPr lang="en-US" dirty="0" smtClean="0"/>
              <a:t>  (by ~10%)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Significant energy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improvements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(almost 40%)</a:t>
            </a:r>
          </a:p>
          <a:p>
            <a:r>
              <a:rPr lang="en-US" dirty="0" smtClean="0"/>
              <a:t> 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99225" y="1536970"/>
            <a:ext cx="7538937" cy="36478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u="sng" dirty="0" smtClean="0">
                <a:sym typeface="Wingdings" pitchFamily="2" charset="2"/>
              </a:rPr>
              <a:t>Observations: </a:t>
            </a:r>
          </a:p>
          <a:p>
            <a:endParaRPr lang="en-US" sz="2800" b="1" dirty="0" smtClean="0">
              <a:sym typeface="Wingdings" pitchFamily="2" charset="2"/>
            </a:endParaRPr>
          </a:p>
          <a:p>
            <a:pPr marL="514350" indent="-514350">
              <a:buAutoNum type="arabicParenR"/>
            </a:pPr>
            <a:r>
              <a:rPr lang="en-US" sz="2800" b="1" dirty="0" smtClean="0">
                <a:sym typeface="Wingdings" pitchFamily="2" charset="2"/>
              </a:rPr>
              <a:t>Injection rates not extremely high</a:t>
            </a:r>
            <a:br>
              <a:rPr lang="en-US" sz="2800" b="1" dirty="0" smtClean="0">
                <a:sym typeface="Wingdings" pitchFamily="2" charset="2"/>
              </a:rPr>
            </a:br>
            <a:r>
              <a:rPr lang="en-US" sz="2800" b="1" dirty="0" smtClean="0">
                <a:sym typeface="Wingdings" pitchFamily="2" charset="2"/>
              </a:rPr>
              <a:t>on average</a:t>
            </a:r>
            <a:br>
              <a:rPr lang="en-US" sz="2800" b="1" dirty="0" smtClean="0">
                <a:sym typeface="Wingdings" pitchFamily="2" charset="2"/>
              </a:rPr>
            </a:br>
            <a:r>
              <a:rPr lang="en-US" sz="2800" b="1" dirty="0" smtClean="0">
                <a:sym typeface="Wingdings" pitchFamily="2" charset="2"/>
              </a:rPr>
              <a:t>       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self-throttling</a:t>
            </a:r>
            <a:r>
              <a:rPr lang="en-US" sz="2800" b="1" dirty="0" smtClean="0">
                <a:sym typeface="Wingdings" pitchFamily="2" charset="2"/>
              </a:rPr>
              <a:t>!</a:t>
            </a:r>
          </a:p>
          <a:p>
            <a:pPr marL="514350" indent="-514350">
              <a:buAutoNum type="arabicParenR"/>
            </a:pPr>
            <a:endParaRPr lang="en-US" sz="2800" b="1" dirty="0" smtClean="0"/>
          </a:p>
          <a:p>
            <a:pPr marL="514350" indent="-514350">
              <a:buAutoNum type="arabicParenR"/>
            </a:pPr>
            <a:r>
              <a:rPr lang="en-US" sz="2800" b="1" dirty="0" smtClean="0"/>
              <a:t>For bursts and temporary hotspots, </a:t>
            </a:r>
            <a:r>
              <a:rPr lang="en-US" sz="2800" b="1" dirty="0" smtClean="0">
                <a:solidFill>
                  <a:srgbClr val="FF0000"/>
                </a:solidFill>
              </a:rPr>
              <a:t>use network links as buffers</a:t>
            </a:r>
            <a:r>
              <a:rPr lang="en-US" sz="2800" b="1" dirty="0" smtClean="0"/>
              <a:t>!</a:t>
            </a:r>
            <a:endParaRPr lang="en-US" sz="2800" b="1" dirty="0"/>
          </a:p>
        </p:txBody>
      </p:sp>
    </p:spTree>
  </p:cSld>
  <p:clrMapOvr>
    <a:masterClrMapping/>
  </p:clrMapOvr>
  <p:transition advTm="424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6441858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– Further Results</a:t>
            </a:r>
            <a:endParaRPr lang="en-US" dirty="0"/>
          </a:p>
        </p:txBody>
      </p:sp>
      <p:sp>
        <p:nvSpPr>
          <p:cNvPr id="9" name="Content Placeholder 11"/>
          <p:cNvSpPr txBox="1">
            <a:spLocks/>
          </p:cNvSpPr>
          <p:nvPr/>
        </p:nvSpPr>
        <p:spPr>
          <a:xfrm>
            <a:off x="1538359" y="935939"/>
            <a:ext cx="7605641" cy="54454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BLESS increases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buffer requirement</a:t>
            </a:r>
            <a:r>
              <a:rPr lang="en-US" sz="2000" dirty="0" smtClean="0">
                <a:sym typeface="Wingdings" pitchFamily="2" charset="2"/>
              </a:rPr>
              <a:t/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at receiver by at most 2x  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 overall, energy is still reduced</a:t>
            </a:r>
            <a:r>
              <a:rPr lang="en-US" sz="2000" dirty="0" smtClean="0">
                <a:sym typeface="Wingdings" pitchFamily="2" charset="2"/>
              </a:rPr>
              <a:t/>
            </a:r>
            <a:br>
              <a:rPr lang="en-US" sz="2000" dirty="0" smtClean="0">
                <a:sym typeface="Wingdings" pitchFamily="2" charset="2"/>
              </a:rPr>
            </a:b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Impact of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memory latency 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with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real caches, </a:t>
            </a:r>
            <a:r>
              <a:rPr lang="en-US" dirty="0" smtClean="0">
                <a:sym typeface="Wingdings" pitchFamily="2" charset="2"/>
              </a:rPr>
              <a:t>very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little slowdown! </a:t>
            </a:r>
            <a:r>
              <a:rPr lang="en-US" dirty="0" smtClean="0">
                <a:sym typeface="Wingdings" pitchFamily="2" charset="2"/>
              </a:rPr>
              <a:t>(at most 1.5%)</a:t>
            </a:r>
            <a:endParaRPr lang="en-US" u="sng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6400801" y="1099225"/>
            <a:ext cx="2509735" cy="35019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paper for details… </a:t>
            </a:r>
            <a:endParaRPr lang="en-US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2273756" y="3560510"/>
          <a:ext cx="5151101" cy="2320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ransition advTm="250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6441858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– Further Results</a:t>
            </a:r>
            <a:endParaRPr lang="en-US" dirty="0"/>
          </a:p>
        </p:txBody>
      </p:sp>
      <p:sp>
        <p:nvSpPr>
          <p:cNvPr id="9" name="Content Placeholder 11"/>
          <p:cNvSpPr txBox="1">
            <a:spLocks/>
          </p:cNvSpPr>
          <p:nvPr/>
        </p:nvSpPr>
        <p:spPr>
          <a:xfrm>
            <a:off x="1538359" y="935939"/>
            <a:ext cx="7605641" cy="54454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BLESS increases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buffer requirement</a:t>
            </a:r>
            <a:r>
              <a:rPr lang="en-US" sz="2000" dirty="0" smtClean="0">
                <a:sym typeface="Wingdings" pitchFamily="2" charset="2"/>
              </a:rPr>
              <a:t/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at receiver by at most 2x  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 overall, energy is still reduced</a:t>
            </a:r>
            <a:r>
              <a:rPr lang="en-US" sz="2000" dirty="0" smtClean="0">
                <a:sym typeface="Wingdings" pitchFamily="2" charset="2"/>
              </a:rPr>
              <a:t/>
            </a:r>
            <a:br>
              <a:rPr lang="en-US" sz="2000" dirty="0" smtClean="0">
                <a:sym typeface="Wingdings" pitchFamily="2" charset="2"/>
              </a:rPr>
            </a:b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Impact of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memory latency 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with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real caches, </a:t>
            </a:r>
            <a:r>
              <a:rPr lang="en-US" dirty="0" smtClean="0">
                <a:sym typeface="Wingdings" pitchFamily="2" charset="2"/>
              </a:rPr>
              <a:t>very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little slowdown! </a:t>
            </a:r>
            <a:r>
              <a:rPr lang="en-US" dirty="0" smtClean="0">
                <a:sym typeface="Wingdings" pitchFamily="2" charset="2"/>
              </a:rPr>
              <a:t>(at most 1.5%)</a:t>
            </a:r>
            <a:endParaRPr lang="en-US" u="sng" dirty="0" smtClean="0"/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Heterogeneous application mixes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(we evaluate several mixes of intensive and non-intensive applications)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 little performance degradation 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dirty="0" smtClean="0">
                <a:sym typeface="Wingdings" pitchFamily="2" charset="2"/>
              </a:rPr>
              <a:t>	 significant energy savings in all cases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dirty="0" smtClean="0">
                <a:sym typeface="Wingdings" pitchFamily="2" charset="2"/>
              </a:rPr>
              <a:t>	 no significant increase in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unfairness</a:t>
            </a:r>
            <a:r>
              <a:rPr lang="en-US" dirty="0" smtClean="0">
                <a:sym typeface="Wingdings" pitchFamily="2" charset="2"/>
              </a:rPr>
              <a:t> across different applications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Area savings: </a:t>
            </a:r>
            <a:r>
              <a:rPr lang="en-US" dirty="0" smtClean="0">
                <a:sym typeface="Wingdings" pitchFamily="2" charset="2"/>
              </a:rPr>
              <a:t>~60% of network area can be saved!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00801" y="1099225"/>
            <a:ext cx="2509735" cy="35019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paper for details… </a:t>
            </a:r>
            <a:endParaRPr lang="en-US" dirty="0"/>
          </a:p>
        </p:txBody>
      </p:sp>
      <p:pic>
        <p:nvPicPr>
          <p:cNvPr id="13" name="Picture 12" descr="as18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3134" y="5634850"/>
            <a:ext cx="634221" cy="688130"/>
          </a:xfrm>
          <a:prstGeom prst="rect">
            <a:avLst/>
          </a:prstGeom>
        </p:spPr>
      </p:pic>
    </p:spTree>
  </p:cSld>
  <p:clrMapOvr>
    <a:masterClrMapping/>
  </p:clrMapOvr>
  <p:transition advTm="9438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1"/>
          <p:cNvSpPr txBox="1">
            <a:spLocks/>
          </p:cNvSpPr>
          <p:nvPr/>
        </p:nvSpPr>
        <p:spPr>
          <a:xfrm>
            <a:off x="1398930" y="981334"/>
            <a:ext cx="7605641" cy="13046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Aggregate results over all 29 applications</a:t>
            </a:r>
            <a:endParaRPr lang="en-US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Courier New" pitchFamily="49" charset="0"/>
              <a:buChar char="o"/>
            </a:pPr>
            <a:endParaRPr lang="en-US" sz="16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6441858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– Aggregate Results</a:t>
            </a:r>
            <a:endParaRPr lang="en-US" dirty="0"/>
          </a:p>
        </p:txBody>
      </p:sp>
      <p:sp>
        <p:nvSpPr>
          <p:cNvPr id="9" name="Content Placeholder 11"/>
          <p:cNvSpPr txBox="1">
            <a:spLocks/>
          </p:cNvSpPr>
          <p:nvPr/>
        </p:nvSpPr>
        <p:spPr>
          <a:xfrm>
            <a:off x="1538359" y="935939"/>
            <a:ext cx="7605641" cy="54454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ym typeface="Wingdings" pitchFamily="2" charset="2"/>
              </a:rPr>
              <a:t> </a:t>
            </a:r>
            <a:endParaRPr lang="en-US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	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Courier New" pitchFamily="49" charset="0"/>
              <a:buChar char="o"/>
            </a:pPr>
            <a:endParaRPr lang="en-US" sz="16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494815" y="2165487"/>
          <a:ext cx="7143345" cy="1478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33601"/>
                <a:gridCol w="1108953"/>
                <a:gridCol w="1381328"/>
                <a:gridCol w="1235413"/>
                <a:gridCol w="12840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Sparse</a:t>
                      </a:r>
                      <a:r>
                        <a:rPr lang="en-US" baseline="0" dirty="0" smtClean="0"/>
                        <a:t> Network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Perfect L2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Realistic L2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75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Average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Worst-Case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Average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Worst-Case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∆ Network</a:t>
                      </a:r>
                      <a:r>
                        <a:rPr lang="en-US" sz="1600" baseline="0" dirty="0" smtClean="0"/>
                        <a:t> Energy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-39.4%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-28.1%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-46.4%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-41.0%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∆</a:t>
                      </a:r>
                      <a:r>
                        <a:rPr lang="en-US" sz="1600" baseline="0" dirty="0" smtClean="0"/>
                        <a:t> System Performance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-0.55%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>
            <a:off x="3696510" y="2811294"/>
            <a:ext cx="2305456" cy="9533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506510" y="2837236"/>
            <a:ext cx="963038" cy="8560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486384" y="3892068"/>
            <a:ext cx="4173166" cy="2440639"/>
            <a:chOff x="486384" y="3892068"/>
            <a:chExt cx="4173166" cy="2440639"/>
          </a:xfrm>
        </p:grpSpPr>
        <p:graphicFrame>
          <p:nvGraphicFramePr>
            <p:cNvPr id="26" name="Chart 25"/>
            <p:cNvGraphicFramePr/>
            <p:nvPr/>
          </p:nvGraphicFramePr>
          <p:xfrm>
            <a:off x="486384" y="3892068"/>
            <a:ext cx="4173166" cy="24406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33" name="Group 32"/>
            <p:cNvGrpSpPr/>
            <p:nvPr/>
          </p:nvGrpSpPr>
          <p:grpSpPr>
            <a:xfrm>
              <a:off x="1378084" y="5593405"/>
              <a:ext cx="1505500" cy="283485"/>
              <a:chOff x="1378084" y="5593405"/>
              <a:chExt cx="1505500" cy="283485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857982" y="5593405"/>
                <a:ext cx="4635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FLIT</a:t>
                </a:r>
                <a:endParaRPr lang="en-US" sz="12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204937" y="5599890"/>
                <a:ext cx="67864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WORM</a:t>
                </a:r>
                <a:endParaRPr lang="en-US" sz="12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378084" y="5599891"/>
                <a:ext cx="5243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BASE</a:t>
                </a:r>
                <a:endParaRPr lang="en-US" sz="1200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028543" y="5590163"/>
              <a:ext cx="1505500" cy="283485"/>
              <a:chOff x="1378084" y="5593405"/>
              <a:chExt cx="1505500" cy="28348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857982" y="5593405"/>
                <a:ext cx="4635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FLIT</a:t>
                </a:r>
                <a:endParaRPr lang="en-US" sz="12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204937" y="5599890"/>
                <a:ext cx="67864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WORM</a:t>
                </a:r>
                <a:endParaRPr lang="en-US" sz="12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378084" y="5599891"/>
                <a:ext cx="5243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BASE</a:t>
                </a:r>
                <a:endParaRPr lang="en-US" sz="1200" dirty="0"/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4772633" y="3905047"/>
            <a:ext cx="4157357" cy="2437385"/>
            <a:chOff x="4772633" y="3905047"/>
            <a:chExt cx="4157357" cy="2437385"/>
          </a:xfrm>
        </p:grpSpPr>
        <p:graphicFrame>
          <p:nvGraphicFramePr>
            <p:cNvPr id="28" name="Chart 27"/>
            <p:cNvGraphicFramePr/>
            <p:nvPr/>
          </p:nvGraphicFramePr>
          <p:xfrm>
            <a:off x="4772633" y="3905047"/>
            <a:ext cx="4157357" cy="24373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43" name="Group 42"/>
            <p:cNvGrpSpPr/>
            <p:nvPr/>
          </p:nvGrpSpPr>
          <p:grpSpPr>
            <a:xfrm>
              <a:off x="5584146" y="5125308"/>
              <a:ext cx="1104499" cy="678647"/>
              <a:chOff x="5584146" y="5125308"/>
              <a:chExt cx="1104499" cy="678647"/>
            </a:xfrm>
          </p:grpSpPr>
          <p:sp>
            <p:nvSpPr>
              <p:cNvPr id="40" name="TextBox 39"/>
              <p:cNvSpPr txBox="1"/>
              <p:nvPr/>
            </p:nvSpPr>
            <p:spPr>
              <a:xfrm rot="16200000">
                <a:off x="5911174" y="5387740"/>
                <a:ext cx="4635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FLIT</a:t>
                </a:r>
                <a:endParaRPr lang="en-US" sz="12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6200000">
                <a:off x="6210822" y="5326132"/>
                <a:ext cx="67864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WORM</a:t>
                </a:r>
                <a:endParaRPr lang="en-US" sz="12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 rot="16200000">
                <a:off x="5460459" y="5365045"/>
                <a:ext cx="5243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BASE</a:t>
                </a:r>
                <a:endParaRPr lang="en-US" sz="1200" dirty="0"/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463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1"/>
          <p:cNvSpPr txBox="1">
            <a:spLocks/>
          </p:cNvSpPr>
          <p:nvPr/>
        </p:nvSpPr>
        <p:spPr>
          <a:xfrm>
            <a:off x="1398930" y="981334"/>
            <a:ext cx="7605641" cy="13046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Aggregate results over all 29 applications</a:t>
            </a:r>
            <a:endParaRPr lang="en-US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Courier New" pitchFamily="49" charset="0"/>
              <a:buChar char="o"/>
            </a:pPr>
            <a:endParaRPr lang="en-US" sz="16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6441858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– Aggregate Results</a:t>
            </a:r>
            <a:endParaRPr lang="en-US" dirty="0"/>
          </a:p>
        </p:txBody>
      </p:sp>
      <p:sp>
        <p:nvSpPr>
          <p:cNvPr id="9" name="Content Placeholder 11"/>
          <p:cNvSpPr txBox="1">
            <a:spLocks/>
          </p:cNvSpPr>
          <p:nvPr/>
        </p:nvSpPr>
        <p:spPr>
          <a:xfrm>
            <a:off x="1538359" y="935939"/>
            <a:ext cx="7605641" cy="54454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ym typeface="Wingdings" pitchFamily="2" charset="2"/>
              </a:rPr>
              <a:t> </a:t>
            </a:r>
            <a:endParaRPr lang="en-US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	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Courier New" pitchFamily="49" charset="0"/>
              <a:buChar char="o"/>
            </a:pPr>
            <a:endParaRPr lang="en-US" sz="16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494815" y="2165487"/>
          <a:ext cx="7143345" cy="1478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33601"/>
                <a:gridCol w="1108953"/>
                <a:gridCol w="1381328"/>
                <a:gridCol w="1235413"/>
                <a:gridCol w="12840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Sparse</a:t>
                      </a:r>
                      <a:r>
                        <a:rPr lang="en-US" baseline="0" dirty="0" smtClean="0"/>
                        <a:t> Network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Perfect L2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Realistic L2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75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Average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Worst-Case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Average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Worst-Case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∆ Network</a:t>
                      </a:r>
                      <a:r>
                        <a:rPr lang="en-US" sz="1600" baseline="0" dirty="0" smtClean="0"/>
                        <a:t> Energy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-39.4%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-28.1%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-46.4%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-41.0%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∆</a:t>
                      </a:r>
                      <a:r>
                        <a:rPr lang="en-US" sz="1600" baseline="0" dirty="0" smtClean="0"/>
                        <a:t> System Performance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-0.55%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462389" y="4185597"/>
          <a:ext cx="7143345" cy="1478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33601"/>
                <a:gridCol w="1108953"/>
                <a:gridCol w="1381328"/>
                <a:gridCol w="1235413"/>
                <a:gridCol w="12840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Dense</a:t>
                      </a:r>
                      <a:r>
                        <a:rPr lang="en-US" baseline="0" dirty="0" smtClean="0"/>
                        <a:t> Network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Perfect L2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Realistic L2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75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Average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Worst-Case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Average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Worst-Case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∆ Network</a:t>
                      </a:r>
                      <a:r>
                        <a:rPr lang="en-US" sz="1600" baseline="0" dirty="0" smtClean="0"/>
                        <a:t> Energy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-32.8%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-14.0%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-42.5%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-33.7%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∆</a:t>
                      </a:r>
                      <a:r>
                        <a:rPr lang="en-US" sz="1600" baseline="0" dirty="0" smtClean="0"/>
                        <a:t> System Performance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-17.1%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Oval 21"/>
          <p:cNvSpPr/>
          <p:nvPr/>
        </p:nvSpPr>
        <p:spPr>
          <a:xfrm>
            <a:off x="3625175" y="4876802"/>
            <a:ext cx="963038" cy="8560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22460" y="4876802"/>
            <a:ext cx="963038" cy="8560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522724" y="4893015"/>
            <a:ext cx="963038" cy="8560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s18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81772" y="5800220"/>
            <a:ext cx="634221" cy="6881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62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953" y="4712140"/>
            <a:ext cx="6271034" cy="920176"/>
            <a:chOff x="1108953" y="4712140"/>
            <a:chExt cx="6271034" cy="920176"/>
          </a:xfrm>
        </p:grpSpPr>
        <p:grpSp>
          <p:nvGrpSpPr>
            <p:cNvPr id="9" name="Group 8"/>
            <p:cNvGrpSpPr/>
            <p:nvPr/>
          </p:nvGrpSpPr>
          <p:grpSpPr>
            <a:xfrm>
              <a:off x="1108953" y="4931923"/>
              <a:ext cx="5184843" cy="428017"/>
              <a:chOff x="1108953" y="4931923"/>
              <a:chExt cx="5184843" cy="428017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867711" y="4931923"/>
                <a:ext cx="4426085" cy="42801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Arrow 6"/>
              <p:cNvSpPr/>
              <p:nvPr/>
            </p:nvSpPr>
            <p:spPr>
              <a:xfrm>
                <a:off x="1108953" y="4951379"/>
                <a:ext cx="680936" cy="369651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 descr="exclamation_mark_yellow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7778" y="4712140"/>
              <a:ext cx="912209" cy="920176"/>
            </a:xfrm>
            <a:prstGeom prst="rect">
              <a:avLst/>
            </a:prstGeom>
          </p:spPr>
        </p:pic>
      </p:grpSp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6441858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Connect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cores</a:t>
            </a:r>
            <a:r>
              <a:rPr lang="en-US" sz="2000" dirty="0" smtClean="0">
                <a:sym typeface="Wingdings" pitchFamily="2" charset="2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caches</a:t>
            </a:r>
            <a:r>
              <a:rPr lang="en-US" sz="2000" dirty="0" smtClean="0">
                <a:sym typeface="Wingdings" pitchFamily="2" charset="2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memory controllers</a:t>
            </a:r>
            <a:r>
              <a:rPr lang="en-US" sz="2000" dirty="0" smtClean="0">
                <a:sym typeface="Wingdings" pitchFamily="2" charset="2"/>
              </a:rPr>
              <a:t>, etc…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Examples: 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Intel 80-core </a:t>
            </a:r>
            <a:r>
              <a:rPr lang="en-US" sz="2000" dirty="0" err="1" smtClean="0">
                <a:sym typeface="Wingdings" pitchFamily="2" charset="2"/>
              </a:rPr>
              <a:t>Terascale</a:t>
            </a:r>
            <a:r>
              <a:rPr lang="en-US" sz="2000" dirty="0" smtClean="0">
                <a:sym typeface="Wingdings" pitchFamily="2" charset="2"/>
              </a:rPr>
              <a:t> chip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MIT RAW chip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Design goals</a:t>
            </a:r>
            <a:r>
              <a:rPr lang="en-US" sz="2000" dirty="0" smtClean="0">
                <a:sym typeface="Wingdings" pitchFamily="2" charset="2"/>
              </a:rPr>
              <a:t> in </a:t>
            </a:r>
            <a:r>
              <a:rPr lang="en-US" sz="2000" dirty="0" err="1" smtClean="0">
                <a:sym typeface="Wingdings" pitchFamily="2" charset="2"/>
              </a:rPr>
              <a:t>NoC</a:t>
            </a:r>
            <a:r>
              <a:rPr lang="en-US" sz="2000" dirty="0" smtClean="0">
                <a:sym typeface="Wingdings" pitchFamily="2" charset="2"/>
              </a:rPr>
              <a:t> design: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High throughput, low latency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Fairness between cores, </a:t>
            </a:r>
            <a:r>
              <a:rPr lang="en-US" sz="2000" dirty="0" err="1" smtClean="0">
                <a:sym typeface="Wingdings" pitchFamily="2" charset="2"/>
              </a:rPr>
              <a:t>QoS</a:t>
            </a:r>
            <a:r>
              <a:rPr lang="en-US" sz="2000" dirty="0" smtClean="0">
                <a:sym typeface="Wingdings" pitchFamily="2" charset="2"/>
              </a:rPr>
              <a:t>, … 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Low complexity, low cost 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Power, low energy consumption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On-Chip Networks (</a:t>
            </a:r>
            <a:r>
              <a:rPr lang="en-US" dirty="0" err="1" smtClean="0"/>
              <a:t>NoC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 descr="inteltr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7697" y="2018084"/>
            <a:ext cx="1128435" cy="8418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82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61873" y="3813242"/>
            <a:ext cx="5972783" cy="6809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11"/>
          <p:cNvSpPr txBox="1">
            <a:spLocks/>
          </p:cNvSpPr>
          <p:nvPr/>
        </p:nvSpPr>
        <p:spPr>
          <a:xfrm>
            <a:off x="1538359" y="1111038"/>
            <a:ext cx="7304083" cy="516958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For a very wide range of applications and network settings, buffers are not needed in </a:t>
            </a:r>
            <a:r>
              <a:rPr lang="en-US" sz="2000" dirty="0" err="1" smtClean="0">
                <a:sym typeface="Wingdings" pitchFamily="2" charset="2"/>
              </a:rPr>
              <a:t>NoC</a:t>
            </a: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Significant energy savings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(32% even in dense networks and perfect caches)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Area-savings of 60% 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Simplified router and network design (flow control, etc…)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Performance slowdown is minimal (can even increase!)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sym typeface="Wingdings" pitchFamily="2" charset="2"/>
              </a:rPr>
              <a:t>A strong case for a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rethinking of </a:t>
            </a:r>
            <a:r>
              <a:rPr lang="en-US" sz="2000" dirty="0" err="1" smtClean="0">
                <a:solidFill>
                  <a:srgbClr val="FF0000"/>
                </a:solidFill>
                <a:sym typeface="Wingdings" pitchFamily="2" charset="2"/>
              </a:rPr>
              <a:t>NoC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 design</a:t>
            </a:r>
            <a:r>
              <a:rPr lang="en-US" sz="2000" dirty="0" smtClean="0">
                <a:sym typeface="Wingdings" pitchFamily="2" charset="2"/>
              </a:rPr>
              <a:t>!  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We are currently working on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future research</a:t>
            </a:r>
            <a:r>
              <a:rPr lang="en-US" sz="2000" dirty="0" smtClean="0">
                <a:sym typeface="Wingdings" pitchFamily="2" charset="2"/>
              </a:rPr>
              <a:t>. 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Support for quality of service, different traffic classes, energy-management, etc… 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6" name="Picture 41" descr="think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851" y="4794351"/>
            <a:ext cx="1119858" cy="157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5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1108953" y="4712140"/>
            <a:ext cx="6271034" cy="920176"/>
            <a:chOff x="1108953" y="4712140"/>
            <a:chExt cx="6271034" cy="920176"/>
          </a:xfrm>
        </p:grpSpPr>
        <p:grpSp>
          <p:nvGrpSpPr>
            <p:cNvPr id="3" name="Group 8"/>
            <p:cNvGrpSpPr/>
            <p:nvPr/>
          </p:nvGrpSpPr>
          <p:grpSpPr>
            <a:xfrm>
              <a:off x="1108953" y="4931923"/>
              <a:ext cx="5184843" cy="428017"/>
              <a:chOff x="1108953" y="4931923"/>
              <a:chExt cx="5184843" cy="428017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867711" y="4931923"/>
                <a:ext cx="4426085" cy="42801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Arrow 6"/>
              <p:cNvSpPr/>
              <p:nvPr/>
            </p:nvSpPr>
            <p:spPr>
              <a:xfrm>
                <a:off x="1108953" y="4951379"/>
                <a:ext cx="680936" cy="369651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 descr="exclamation_mark_yellow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7778" y="4712140"/>
              <a:ext cx="912209" cy="920176"/>
            </a:xfrm>
            <a:prstGeom prst="rect">
              <a:avLst/>
            </a:prstGeom>
          </p:spPr>
        </p:pic>
      </p:grpSp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6441858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Connect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cores</a:t>
            </a:r>
            <a:r>
              <a:rPr lang="en-US" sz="2000" dirty="0" smtClean="0">
                <a:sym typeface="Wingdings" pitchFamily="2" charset="2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caches</a:t>
            </a:r>
            <a:r>
              <a:rPr lang="en-US" sz="2000" dirty="0" smtClean="0">
                <a:sym typeface="Wingdings" pitchFamily="2" charset="2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memory controllers</a:t>
            </a:r>
            <a:r>
              <a:rPr lang="en-US" sz="2000" dirty="0" smtClean="0">
                <a:sym typeface="Wingdings" pitchFamily="2" charset="2"/>
              </a:rPr>
              <a:t>, etc…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Examples: 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Intel 80-core </a:t>
            </a:r>
            <a:r>
              <a:rPr lang="en-US" sz="2000" dirty="0" err="1" smtClean="0">
                <a:sym typeface="Wingdings" pitchFamily="2" charset="2"/>
              </a:rPr>
              <a:t>Terascale</a:t>
            </a:r>
            <a:r>
              <a:rPr lang="en-US" sz="2000" dirty="0" smtClean="0">
                <a:sym typeface="Wingdings" pitchFamily="2" charset="2"/>
              </a:rPr>
              <a:t> chip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MIT RAW chip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Design goals in </a:t>
            </a:r>
            <a:r>
              <a:rPr lang="en-US" sz="2000" dirty="0" err="1" smtClean="0">
                <a:sym typeface="Wingdings" pitchFamily="2" charset="2"/>
              </a:rPr>
              <a:t>NoC</a:t>
            </a:r>
            <a:r>
              <a:rPr lang="en-US" sz="2000" dirty="0" smtClean="0">
                <a:sym typeface="Wingdings" pitchFamily="2" charset="2"/>
              </a:rPr>
              <a:t> design: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High throughput, low latency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Fairness between cores, </a:t>
            </a:r>
            <a:r>
              <a:rPr lang="en-US" sz="2000" dirty="0" err="1" smtClean="0">
                <a:sym typeface="Wingdings" pitchFamily="2" charset="2"/>
              </a:rPr>
              <a:t>QoS</a:t>
            </a:r>
            <a:r>
              <a:rPr lang="en-US" sz="2000" dirty="0" smtClean="0">
                <a:sym typeface="Wingdings" pitchFamily="2" charset="2"/>
              </a:rPr>
              <a:t>, … 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Low complexity, low cost 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Power, low energy consumption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On-Chip Networks (</a:t>
            </a:r>
            <a:r>
              <a:rPr lang="en-US" dirty="0" err="1" smtClean="0"/>
              <a:t>NoC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 descr="inteltr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7697" y="2018084"/>
            <a:ext cx="1128435" cy="84184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665382" y="2626468"/>
            <a:ext cx="6362240" cy="3774332"/>
            <a:chOff x="2665382" y="2626468"/>
            <a:chExt cx="6362240" cy="3774332"/>
          </a:xfrm>
        </p:grpSpPr>
        <p:sp>
          <p:nvSpPr>
            <p:cNvPr id="11" name="Rectangle 10"/>
            <p:cNvSpPr/>
            <p:nvPr/>
          </p:nvSpPr>
          <p:spPr>
            <a:xfrm>
              <a:off x="3749040" y="2626468"/>
              <a:ext cx="5278582" cy="3774332"/>
            </a:xfrm>
            <a:prstGeom prst="rect">
              <a:avLst/>
            </a:prstGeom>
            <a:ln w="3810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b="1" u="sng" dirty="0" smtClean="0"/>
                <a:t>Energy/Power in On-Chip Networks</a:t>
              </a:r>
            </a:p>
            <a:p>
              <a:endParaRPr lang="en-US" sz="2000" dirty="0" smtClean="0"/>
            </a:p>
            <a:p>
              <a:pPr>
                <a:buFont typeface="Arial" pitchFamily="34" charset="0"/>
                <a:buChar char="•"/>
              </a:pPr>
              <a:r>
                <a:rPr lang="en-US" sz="2000" dirty="0" smtClean="0"/>
                <a:t> Power is a </a:t>
              </a:r>
              <a:r>
                <a:rPr lang="en-US" sz="2000" dirty="0" smtClean="0">
                  <a:solidFill>
                    <a:srgbClr val="FF0000"/>
                  </a:solidFill>
                </a:rPr>
                <a:t>key constraint </a:t>
              </a:r>
              <a:r>
                <a:rPr lang="en-US" sz="2000" dirty="0" smtClean="0"/>
                <a:t>in the design</a:t>
              </a:r>
            </a:p>
            <a:p>
              <a:r>
                <a:rPr lang="en-US" sz="2000" dirty="0" smtClean="0"/>
                <a:t>  of high-performance processors</a:t>
              </a:r>
            </a:p>
            <a:p>
              <a:endParaRPr lang="en-US" sz="2000" dirty="0" smtClean="0"/>
            </a:p>
            <a:p>
              <a:pPr>
                <a:buFont typeface="Arial" pitchFamily="34" charset="0"/>
                <a:buChar char="•"/>
              </a:pPr>
              <a:r>
                <a:rPr lang="en-US" sz="2000" dirty="0" smtClean="0"/>
                <a:t> </a:t>
              </a:r>
              <a:r>
                <a:rPr lang="en-US" sz="2000" dirty="0" err="1" smtClean="0"/>
                <a:t>NoCs</a:t>
              </a:r>
              <a:r>
                <a:rPr lang="en-US" sz="2000" dirty="0" smtClean="0"/>
                <a:t> consume substantial portion of system</a:t>
              </a:r>
            </a:p>
            <a:p>
              <a:r>
                <a:rPr lang="en-US" sz="2000" dirty="0" smtClean="0"/>
                <a:t>  power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2000" dirty="0" smtClean="0"/>
                <a:t>  </a:t>
              </a:r>
              <a:r>
                <a:rPr lang="en-US" sz="2000" dirty="0" smtClean="0">
                  <a:solidFill>
                    <a:srgbClr val="FF0000"/>
                  </a:solidFill>
                </a:rPr>
                <a:t>~30% </a:t>
              </a:r>
              <a:r>
                <a:rPr lang="en-US" sz="2000" dirty="0" smtClean="0"/>
                <a:t>in Intel 80-core </a:t>
              </a:r>
              <a:r>
                <a:rPr lang="en-US" sz="2000" dirty="0" err="1" smtClean="0"/>
                <a:t>Terascale</a:t>
              </a:r>
              <a:r>
                <a:rPr lang="en-US" sz="2000" dirty="0" smtClean="0"/>
                <a:t> </a:t>
              </a:r>
              <a:r>
                <a:rPr lang="en-US" sz="1400" dirty="0" smtClean="0"/>
                <a:t>[IEEE Micro’07]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2000" dirty="0" smtClean="0"/>
                <a:t>  </a:t>
              </a:r>
              <a:r>
                <a:rPr lang="en-US" sz="2000" dirty="0" smtClean="0">
                  <a:solidFill>
                    <a:srgbClr val="FF0000"/>
                  </a:solidFill>
                </a:rPr>
                <a:t>~40% </a:t>
              </a:r>
              <a:r>
                <a:rPr lang="en-US" sz="2000" dirty="0" smtClean="0"/>
                <a:t>in MIT RAW Chip </a:t>
              </a:r>
              <a:r>
                <a:rPr lang="en-US" sz="1400" dirty="0" smtClean="0"/>
                <a:t>[ISCA’04]</a:t>
              </a:r>
            </a:p>
            <a:p>
              <a:pPr lvl="1">
                <a:buFont typeface="Arial" pitchFamily="34" charset="0"/>
                <a:buChar char="•"/>
              </a:pPr>
              <a:endParaRPr lang="en-US" sz="1600" dirty="0" smtClean="0"/>
            </a:p>
            <a:p>
              <a:pPr>
                <a:buFont typeface="Arial" pitchFamily="34" charset="0"/>
                <a:buChar char="•"/>
              </a:pPr>
              <a:r>
                <a:rPr lang="en-US" sz="2000" dirty="0" smtClean="0"/>
                <a:t> </a:t>
              </a:r>
              <a:r>
                <a:rPr lang="en-US" sz="2000" dirty="0" err="1" smtClean="0"/>
                <a:t>NoCs</a:t>
              </a:r>
              <a:r>
                <a:rPr lang="en-US" sz="2000" dirty="0" smtClean="0"/>
                <a:t> estimated to consume </a:t>
              </a:r>
              <a:r>
                <a:rPr lang="en-US" sz="2000" dirty="0" smtClean="0">
                  <a:solidFill>
                    <a:srgbClr val="FF0000"/>
                  </a:solidFill>
                </a:rPr>
                <a:t>100s of Watts</a:t>
              </a:r>
              <a:r>
                <a:rPr lang="en-US" sz="2000" dirty="0" smtClean="0"/>
                <a:t/>
              </a:r>
              <a:br>
                <a:rPr lang="en-US" sz="2000" dirty="0" smtClean="0"/>
              </a:br>
              <a:r>
                <a:rPr lang="en-US" sz="2000" dirty="0" smtClean="0"/>
                <a:t>  </a:t>
              </a:r>
              <a:r>
                <a:rPr lang="en-US" sz="1600" dirty="0" smtClean="0"/>
                <a:t>[</a:t>
              </a:r>
              <a:r>
                <a:rPr lang="en-US" sz="1600" dirty="0" err="1" smtClean="0"/>
                <a:t>Borkar</a:t>
              </a:r>
              <a:r>
                <a:rPr lang="en-US" sz="1600" dirty="0" smtClean="0"/>
                <a:t>, DAC’07]</a:t>
              </a:r>
              <a:r>
                <a:rPr lang="en-US" sz="2000" dirty="0" smtClean="0"/>
                <a:t/>
              </a:r>
              <a:br>
                <a:rPr lang="en-US" sz="2000" dirty="0" smtClean="0"/>
              </a:br>
              <a:endParaRPr lang="en-US" sz="2000" dirty="0" smtClean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665382" y="4073236"/>
              <a:ext cx="1067033" cy="819778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277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7605640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Existing approaches differ in numerous ways: 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Network topology  </a:t>
            </a:r>
            <a:r>
              <a:rPr lang="en-US" sz="1400" dirty="0" smtClean="0">
                <a:sym typeface="Wingdings" pitchFamily="2" charset="2"/>
              </a:rPr>
              <a:t>[Kim et al, ISCA’07, Kim et al, ISCA’08 etc]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Flow control </a:t>
            </a:r>
            <a:r>
              <a:rPr lang="en-US" sz="1400" dirty="0" smtClean="0">
                <a:sym typeface="Wingdings" pitchFamily="2" charset="2"/>
              </a:rPr>
              <a:t>[</a:t>
            </a:r>
            <a:r>
              <a:rPr lang="en-US" sz="1400" dirty="0" err="1" smtClean="0">
                <a:sym typeface="Wingdings" pitchFamily="2" charset="2"/>
              </a:rPr>
              <a:t>Michelogiannakis</a:t>
            </a:r>
            <a:r>
              <a:rPr lang="en-US" sz="1400" dirty="0" smtClean="0">
                <a:sym typeface="Wingdings" pitchFamily="2" charset="2"/>
              </a:rPr>
              <a:t> et al, HPCA’09, Kumar et al, MICRO’08, etc]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Virtual Channels </a:t>
            </a:r>
            <a:r>
              <a:rPr lang="en-US" sz="1400" dirty="0" smtClean="0">
                <a:sym typeface="Wingdings" pitchFamily="2" charset="2"/>
              </a:rPr>
              <a:t>[</a:t>
            </a:r>
            <a:r>
              <a:rPr lang="en-US" sz="1400" dirty="0" err="1" smtClean="0">
                <a:sym typeface="Wingdings" pitchFamily="2" charset="2"/>
              </a:rPr>
              <a:t>Nicopoulos</a:t>
            </a:r>
            <a:r>
              <a:rPr lang="en-US" sz="1400" dirty="0" smtClean="0">
                <a:sym typeface="Wingdings" pitchFamily="2" charset="2"/>
              </a:rPr>
              <a:t> et al, MICRO’06, etc]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600" dirty="0" err="1" smtClean="0">
                <a:sym typeface="Wingdings" pitchFamily="2" charset="2"/>
              </a:rPr>
              <a:t>QoS</a:t>
            </a:r>
            <a:r>
              <a:rPr lang="en-US" sz="1600" dirty="0" smtClean="0">
                <a:sym typeface="Wingdings" pitchFamily="2" charset="2"/>
              </a:rPr>
              <a:t> &amp; fairness mechanisms </a:t>
            </a:r>
            <a:r>
              <a:rPr lang="en-US" sz="1400" dirty="0" smtClean="0">
                <a:sym typeface="Wingdings" pitchFamily="2" charset="2"/>
              </a:rPr>
              <a:t>[Lee et al, ISCA’08, etc]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Routing algorithms [Singh et al, CAL’04]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Router architecture [Park et al, ISCA’08]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Broadcast, Multicast [</a:t>
            </a:r>
            <a:r>
              <a:rPr lang="en-US" sz="1600" dirty="0" err="1" smtClean="0">
                <a:sym typeface="Wingdings" pitchFamily="2" charset="2"/>
              </a:rPr>
              <a:t>Jerger</a:t>
            </a:r>
            <a:r>
              <a:rPr lang="en-US" sz="1600" dirty="0" smtClean="0">
                <a:sym typeface="Wingdings" pitchFamily="2" charset="2"/>
              </a:rPr>
              <a:t> et al, ISCA’08, Rodrigo et al, MICRO’08]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16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ym typeface="Wingdings" pitchFamily="2" charset="2"/>
              </a:rPr>
              <a:t> 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Current </a:t>
            </a:r>
            <a:r>
              <a:rPr lang="en-US" dirty="0" err="1" smtClean="0"/>
              <a:t>NoC</a:t>
            </a:r>
            <a:r>
              <a:rPr lang="en-US" dirty="0" smtClean="0"/>
              <a:t> Approaches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780162" y="4566224"/>
            <a:ext cx="6628684" cy="1182823"/>
            <a:chOff x="1780162" y="4566224"/>
            <a:chExt cx="6628684" cy="1182823"/>
          </a:xfrm>
        </p:grpSpPr>
        <p:sp>
          <p:nvSpPr>
            <p:cNvPr id="5" name="Right Arrow 4"/>
            <p:cNvSpPr/>
            <p:nvPr/>
          </p:nvSpPr>
          <p:spPr>
            <a:xfrm>
              <a:off x="1780162" y="4922195"/>
              <a:ext cx="817123" cy="496111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645923" y="4786009"/>
              <a:ext cx="4406630" cy="77821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Existing work assumes existence of </a:t>
              </a:r>
            </a:p>
            <a:p>
              <a:pPr algn="ctr"/>
              <a:r>
                <a:rPr lang="en-US" b="1" dirty="0" smtClean="0"/>
                <a:t>buffers in routers!</a:t>
              </a:r>
              <a:endParaRPr lang="en-US" b="1" dirty="0"/>
            </a:p>
          </p:txBody>
        </p:sp>
        <p:pic>
          <p:nvPicPr>
            <p:cNvPr id="8" name="Picture 7" descr="exclamation_mark_yellow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6264" y="4566224"/>
              <a:ext cx="1172582" cy="118282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38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/>
          <p:cNvSpPr/>
          <p:nvPr/>
        </p:nvSpPr>
        <p:spPr>
          <a:xfrm>
            <a:off x="1624519" y="1147864"/>
            <a:ext cx="2752928" cy="4786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6441858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Typical Router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41251" y="1332689"/>
            <a:ext cx="5466945" cy="419262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45013" y="1436451"/>
            <a:ext cx="2153055" cy="150130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5013" y="3702995"/>
            <a:ext cx="2094689" cy="145266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97294" y="3190671"/>
            <a:ext cx="1952016" cy="199417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84323" y="1439693"/>
            <a:ext cx="1952016" cy="447473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Routing Computation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90808" y="1883922"/>
            <a:ext cx="1952016" cy="447473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VC Arbiter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90808" y="2331395"/>
            <a:ext cx="1952016" cy="447473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Switch Arbiter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568103" y="3317131"/>
            <a:ext cx="544749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128409" y="1780162"/>
            <a:ext cx="982493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rapezoid 18"/>
          <p:cNvSpPr/>
          <p:nvPr/>
        </p:nvSpPr>
        <p:spPr>
          <a:xfrm rot="16200000">
            <a:off x="1661003" y="2001466"/>
            <a:ext cx="1104088" cy="145915"/>
          </a:xfrm>
          <a:prstGeom prst="trapezoid">
            <a:avLst>
              <a:gd name="adj" fmla="val 43590"/>
            </a:avLst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19"/>
          <p:cNvSpPr/>
          <p:nvPr/>
        </p:nvSpPr>
        <p:spPr>
          <a:xfrm rot="5400000">
            <a:off x="3223914" y="2007953"/>
            <a:ext cx="1104088" cy="145915"/>
          </a:xfrm>
          <a:prstGeom prst="trapezoid">
            <a:avLst>
              <a:gd name="adj" fmla="val 43590"/>
            </a:avLst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2"/>
          <p:cNvGrpSpPr/>
          <p:nvPr/>
        </p:nvGrpSpPr>
        <p:grpSpPr>
          <a:xfrm>
            <a:off x="2324911" y="1614791"/>
            <a:ext cx="1322051" cy="167088"/>
            <a:chOff x="2324911" y="1614791"/>
            <a:chExt cx="1322051" cy="167088"/>
          </a:xfrm>
        </p:grpSpPr>
        <p:sp>
          <p:nvSpPr>
            <p:cNvPr id="22" name="Rectangle 21"/>
            <p:cNvSpPr/>
            <p:nvPr/>
          </p:nvSpPr>
          <p:spPr>
            <a:xfrm>
              <a:off x="2324911" y="1614791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46758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615220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6285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91049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5813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05771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5340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0104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3"/>
          <p:cNvGrpSpPr/>
          <p:nvPr/>
        </p:nvGrpSpPr>
        <p:grpSpPr>
          <a:xfrm>
            <a:off x="2329673" y="1867204"/>
            <a:ext cx="1322051" cy="167088"/>
            <a:chOff x="2324911" y="1614791"/>
            <a:chExt cx="1322051" cy="167088"/>
          </a:xfrm>
        </p:grpSpPr>
        <p:sp>
          <p:nvSpPr>
            <p:cNvPr id="35" name="Rectangle 34"/>
            <p:cNvSpPr/>
            <p:nvPr/>
          </p:nvSpPr>
          <p:spPr>
            <a:xfrm>
              <a:off x="2324911" y="1614791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46758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615220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6285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91049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5813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05771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35340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50104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3"/>
          <p:cNvGrpSpPr/>
          <p:nvPr/>
        </p:nvGrpSpPr>
        <p:grpSpPr>
          <a:xfrm>
            <a:off x="2334436" y="2424416"/>
            <a:ext cx="1322051" cy="167088"/>
            <a:chOff x="2324911" y="1614791"/>
            <a:chExt cx="1322051" cy="167088"/>
          </a:xfrm>
        </p:grpSpPr>
        <p:sp>
          <p:nvSpPr>
            <p:cNvPr id="45" name="Rectangle 44"/>
            <p:cNvSpPr/>
            <p:nvPr/>
          </p:nvSpPr>
          <p:spPr>
            <a:xfrm>
              <a:off x="2324911" y="1614791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46758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615220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76285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91049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05813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205771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35340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50104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4" name="Straight Connector 53"/>
          <p:cNvCxnSpPr/>
          <p:nvPr/>
        </p:nvCxnSpPr>
        <p:spPr>
          <a:xfrm rot="5400000">
            <a:off x="2830698" y="2223836"/>
            <a:ext cx="312808" cy="202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rapezoid 55"/>
          <p:cNvSpPr/>
          <p:nvPr/>
        </p:nvSpPr>
        <p:spPr>
          <a:xfrm rot="16200000">
            <a:off x="1599090" y="4268416"/>
            <a:ext cx="1104088" cy="145915"/>
          </a:xfrm>
          <a:prstGeom prst="trapezoid">
            <a:avLst>
              <a:gd name="adj" fmla="val 43590"/>
            </a:avLst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apezoid 56"/>
          <p:cNvSpPr/>
          <p:nvPr/>
        </p:nvSpPr>
        <p:spPr>
          <a:xfrm rot="5400000">
            <a:off x="3162001" y="4274903"/>
            <a:ext cx="1104088" cy="145915"/>
          </a:xfrm>
          <a:prstGeom prst="trapezoid">
            <a:avLst>
              <a:gd name="adj" fmla="val 43590"/>
            </a:avLst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57"/>
          <p:cNvGrpSpPr/>
          <p:nvPr/>
        </p:nvGrpSpPr>
        <p:grpSpPr>
          <a:xfrm>
            <a:off x="2262998" y="3881741"/>
            <a:ext cx="1322051" cy="167088"/>
            <a:chOff x="2324911" y="1614791"/>
            <a:chExt cx="1322051" cy="167088"/>
          </a:xfrm>
        </p:grpSpPr>
        <p:sp>
          <p:nvSpPr>
            <p:cNvPr id="59" name="Rectangle 58"/>
            <p:cNvSpPr/>
            <p:nvPr/>
          </p:nvSpPr>
          <p:spPr>
            <a:xfrm>
              <a:off x="2324911" y="1614791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46758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615220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76285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91049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05813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205771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35340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50104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67"/>
          <p:cNvGrpSpPr/>
          <p:nvPr/>
        </p:nvGrpSpPr>
        <p:grpSpPr>
          <a:xfrm>
            <a:off x="2267760" y="4134154"/>
            <a:ext cx="1322051" cy="167088"/>
            <a:chOff x="2324911" y="1614791"/>
            <a:chExt cx="1322051" cy="167088"/>
          </a:xfrm>
        </p:grpSpPr>
        <p:sp>
          <p:nvSpPr>
            <p:cNvPr id="69" name="Rectangle 68"/>
            <p:cNvSpPr/>
            <p:nvPr/>
          </p:nvSpPr>
          <p:spPr>
            <a:xfrm>
              <a:off x="2324911" y="1614791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46758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615220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76285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91049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05813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205771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35340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50104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77"/>
          <p:cNvGrpSpPr/>
          <p:nvPr/>
        </p:nvGrpSpPr>
        <p:grpSpPr>
          <a:xfrm>
            <a:off x="2272523" y="4691366"/>
            <a:ext cx="1322051" cy="167088"/>
            <a:chOff x="2324911" y="1614791"/>
            <a:chExt cx="1322051" cy="167088"/>
          </a:xfrm>
        </p:grpSpPr>
        <p:sp>
          <p:nvSpPr>
            <p:cNvPr id="79" name="Rectangle 78"/>
            <p:cNvSpPr/>
            <p:nvPr/>
          </p:nvSpPr>
          <p:spPr>
            <a:xfrm>
              <a:off x="2324911" y="1614791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46758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615220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76285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91049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05813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205771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35340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50104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8" name="Straight Connector 87"/>
          <p:cNvCxnSpPr/>
          <p:nvPr/>
        </p:nvCxnSpPr>
        <p:spPr>
          <a:xfrm rot="5400000">
            <a:off x="2768785" y="4490786"/>
            <a:ext cx="312808" cy="202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1037922" y="4070924"/>
            <a:ext cx="982493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509736" y="1361872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VC1</a:t>
            </a:r>
            <a:endParaRPr lang="en-US" sz="1400" dirty="0"/>
          </a:p>
        </p:txBody>
      </p:sp>
      <p:sp>
        <p:nvSpPr>
          <p:cNvPr id="93" name="TextBox 92"/>
          <p:cNvSpPr txBox="1"/>
          <p:nvPr/>
        </p:nvSpPr>
        <p:spPr>
          <a:xfrm>
            <a:off x="2477312" y="1981200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VC2</a:t>
            </a:r>
            <a:endParaRPr lang="en-US" sz="1400" dirty="0"/>
          </a:p>
        </p:txBody>
      </p:sp>
      <p:sp>
        <p:nvSpPr>
          <p:cNvPr id="94" name="TextBox 93"/>
          <p:cNvSpPr txBox="1"/>
          <p:nvPr/>
        </p:nvSpPr>
        <p:spPr>
          <a:xfrm>
            <a:off x="2496766" y="2545404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VCv</a:t>
            </a:r>
            <a:endParaRPr lang="en-US" sz="1400" dirty="0"/>
          </a:p>
        </p:txBody>
      </p:sp>
      <p:sp>
        <p:nvSpPr>
          <p:cNvPr id="95" name="TextBox 94"/>
          <p:cNvSpPr txBox="1"/>
          <p:nvPr/>
        </p:nvSpPr>
        <p:spPr>
          <a:xfrm>
            <a:off x="2418945" y="3644630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VC1</a:t>
            </a:r>
            <a:endParaRPr lang="en-US" sz="1400" dirty="0"/>
          </a:p>
        </p:txBody>
      </p:sp>
      <p:sp>
        <p:nvSpPr>
          <p:cNvPr id="96" name="TextBox 95"/>
          <p:cNvSpPr txBox="1"/>
          <p:nvPr/>
        </p:nvSpPr>
        <p:spPr>
          <a:xfrm>
            <a:off x="2386521" y="4263958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VC2</a:t>
            </a:r>
            <a:endParaRPr lang="en-US" sz="1400" dirty="0"/>
          </a:p>
        </p:txBody>
      </p:sp>
      <p:sp>
        <p:nvSpPr>
          <p:cNvPr id="97" name="TextBox 96"/>
          <p:cNvSpPr txBox="1"/>
          <p:nvPr/>
        </p:nvSpPr>
        <p:spPr>
          <a:xfrm>
            <a:off x="2405975" y="4828162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VCv</a:t>
            </a:r>
            <a:endParaRPr lang="en-US" sz="1400" dirty="0"/>
          </a:p>
        </p:txBody>
      </p:sp>
      <p:sp>
        <p:nvSpPr>
          <p:cNvPr id="98" name="TextBox 97"/>
          <p:cNvSpPr txBox="1"/>
          <p:nvPr/>
        </p:nvSpPr>
        <p:spPr>
          <a:xfrm>
            <a:off x="2957209" y="5145932"/>
            <a:ext cx="1256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 Port N</a:t>
            </a:r>
            <a:endParaRPr lang="en-US" sz="1600" dirty="0"/>
          </a:p>
        </p:txBody>
      </p:sp>
      <p:sp>
        <p:nvSpPr>
          <p:cNvPr id="100" name="TextBox 99"/>
          <p:cNvSpPr txBox="1"/>
          <p:nvPr/>
        </p:nvSpPr>
        <p:spPr>
          <a:xfrm>
            <a:off x="2885873" y="2963694"/>
            <a:ext cx="1198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 Port 1</a:t>
            </a:r>
            <a:endParaRPr lang="en-US" sz="1600" dirty="0"/>
          </a:p>
        </p:txBody>
      </p:sp>
      <p:grpSp>
        <p:nvGrpSpPr>
          <p:cNvPr id="23" name="Group 127"/>
          <p:cNvGrpSpPr/>
          <p:nvPr/>
        </p:nvGrpSpPr>
        <p:grpSpPr>
          <a:xfrm>
            <a:off x="5447491" y="3443592"/>
            <a:ext cx="1167318" cy="1449421"/>
            <a:chOff x="5422549" y="3521415"/>
            <a:chExt cx="1386813" cy="1274321"/>
          </a:xfrm>
        </p:grpSpPr>
        <p:cxnSp>
          <p:nvCxnSpPr>
            <p:cNvPr id="102" name="Straight Connector 101"/>
            <p:cNvCxnSpPr/>
            <p:nvPr/>
          </p:nvCxnSpPr>
          <p:spPr>
            <a:xfrm rot="16200000" flipH="1">
              <a:off x="5486402" y="3764606"/>
              <a:ext cx="1264594" cy="7976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 flipH="1" flipV="1">
              <a:off x="5500993" y="3701378"/>
              <a:ext cx="1254867" cy="89494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6485771" y="4786009"/>
              <a:ext cx="274951" cy="117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6531999" y="3531141"/>
              <a:ext cx="277363" cy="73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0800000">
              <a:off x="5457218" y="3540868"/>
              <a:ext cx="300475" cy="6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10800000" flipV="1">
              <a:off x="5422549" y="4744421"/>
              <a:ext cx="300475" cy="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TextBox 136"/>
          <p:cNvSpPr txBox="1"/>
          <p:nvPr/>
        </p:nvSpPr>
        <p:spPr>
          <a:xfrm>
            <a:off x="5502614" y="5152418"/>
            <a:ext cx="15468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 x N Crossbar</a:t>
            </a:r>
            <a:endParaRPr lang="en-US" sz="1600" dirty="0"/>
          </a:p>
        </p:txBody>
      </p:sp>
      <p:cxnSp>
        <p:nvCxnSpPr>
          <p:cNvPr id="138" name="Straight Arrow Connector 137"/>
          <p:cNvCxnSpPr/>
          <p:nvPr/>
        </p:nvCxnSpPr>
        <p:spPr>
          <a:xfrm>
            <a:off x="7059039" y="3391711"/>
            <a:ext cx="982493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7049311" y="4918953"/>
            <a:ext cx="982493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311287" y="1400783"/>
            <a:ext cx="1346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Input Channel 1</a:t>
            </a:r>
            <a:endParaRPr lang="en-US" sz="1400" dirty="0"/>
          </a:p>
        </p:txBody>
      </p:sp>
      <p:sp>
        <p:nvSpPr>
          <p:cNvPr id="143" name="TextBox 142"/>
          <p:cNvSpPr txBox="1"/>
          <p:nvPr/>
        </p:nvSpPr>
        <p:spPr>
          <a:xfrm>
            <a:off x="272376" y="3677056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Input Channel N</a:t>
            </a:r>
            <a:endParaRPr lang="en-US" sz="1400" dirty="0"/>
          </a:p>
        </p:txBody>
      </p:sp>
      <p:cxnSp>
        <p:nvCxnSpPr>
          <p:cNvPr id="145" name="Elbow Connector 144"/>
          <p:cNvCxnSpPr>
            <a:stCxn id="20" idx="0"/>
          </p:cNvCxnSpPr>
          <p:nvPr/>
        </p:nvCxnSpPr>
        <p:spPr>
          <a:xfrm>
            <a:off x="3848916" y="2080911"/>
            <a:ext cx="1540207" cy="137240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8" idx="3"/>
          </p:cNvCxnSpPr>
          <p:nvPr/>
        </p:nvCxnSpPr>
        <p:spPr>
          <a:xfrm>
            <a:off x="3939702" y="4429327"/>
            <a:ext cx="1420238" cy="39559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 147"/>
          <p:cNvSpPr/>
          <p:nvPr/>
        </p:nvSpPr>
        <p:spPr>
          <a:xfrm>
            <a:off x="4270443" y="1809345"/>
            <a:ext cx="661480" cy="333658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4124528" y="1498060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Scheduler</a:t>
            </a:r>
            <a:endParaRPr lang="en-US" sz="1400" dirty="0"/>
          </a:p>
        </p:txBody>
      </p:sp>
      <p:sp>
        <p:nvSpPr>
          <p:cNvPr id="150" name="Rectangle 149"/>
          <p:cNvSpPr/>
          <p:nvPr/>
        </p:nvSpPr>
        <p:spPr>
          <a:xfrm>
            <a:off x="-194553" y="1614792"/>
            <a:ext cx="165369" cy="1945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ectangle 150"/>
          <p:cNvSpPr/>
          <p:nvPr/>
        </p:nvSpPr>
        <p:spPr>
          <a:xfrm>
            <a:off x="-204281" y="4140741"/>
            <a:ext cx="165369" cy="1945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7457454" y="2979907"/>
            <a:ext cx="1508746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Output Channel 1</a:t>
            </a:r>
            <a:endParaRPr lang="en-US" sz="1400" dirty="0"/>
          </a:p>
        </p:txBody>
      </p:sp>
      <p:sp>
        <p:nvSpPr>
          <p:cNvPr id="154" name="TextBox 153"/>
          <p:cNvSpPr txBox="1"/>
          <p:nvPr/>
        </p:nvSpPr>
        <p:spPr>
          <a:xfrm>
            <a:off x="7436976" y="4503907"/>
            <a:ext cx="1558440" cy="30777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Output Channel N</a:t>
            </a:r>
            <a:endParaRPr lang="en-US" sz="1400" dirty="0"/>
          </a:p>
        </p:txBody>
      </p:sp>
      <p:grpSp>
        <p:nvGrpSpPr>
          <p:cNvPr id="157" name="Group 156"/>
          <p:cNvGrpSpPr/>
          <p:nvPr/>
        </p:nvGrpSpPr>
        <p:grpSpPr>
          <a:xfrm>
            <a:off x="456840" y="4741693"/>
            <a:ext cx="1212716" cy="787301"/>
            <a:chOff x="330380" y="4751421"/>
            <a:chExt cx="1212716" cy="787301"/>
          </a:xfrm>
        </p:grpSpPr>
        <p:cxnSp>
          <p:nvCxnSpPr>
            <p:cNvPr id="155" name="Straight Arrow Connector 154"/>
            <p:cNvCxnSpPr/>
            <p:nvPr/>
          </p:nvCxnSpPr>
          <p:spPr>
            <a:xfrm rot="10800000" flipV="1">
              <a:off x="641666" y="4751421"/>
              <a:ext cx="901430" cy="32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/>
            <p:cNvSpPr txBox="1"/>
            <p:nvPr/>
          </p:nvSpPr>
          <p:spPr>
            <a:xfrm>
              <a:off x="330380" y="4800058"/>
              <a:ext cx="106913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Credit Flow</a:t>
              </a:r>
              <a:br>
                <a:rPr lang="en-US" sz="1400" dirty="0" smtClean="0"/>
              </a:br>
              <a:r>
                <a:rPr lang="en-US" sz="1400" dirty="0" smtClean="0"/>
                <a:t>to upstream</a:t>
              </a:r>
              <a:br>
                <a:rPr lang="en-US" sz="1400" dirty="0" smtClean="0"/>
              </a:br>
              <a:r>
                <a:rPr lang="en-US" sz="1400" dirty="0" smtClean="0"/>
                <a:t>router</a:t>
              </a:r>
              <a:endParaRPr lang="en-US" sz="1400" dirty="0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4464995" y="5544767"/>
            <a:ext cx="3819626" cy="850611"/>
            <a:chOff x="4464995" y="5544767"/>
            <a:chExt cx="3819626" cy="850611"/>
          </a:xfrm>
        </p:grpSpPr>
        <p:sp>
          <p:nvSpPr>
            <p:cNvPr id="160" name="TextBox 159"/>
            <p:cNvSpPr txBox="1"/>
            <p:nvPr/>
          </p:nvSpPr>
          <p:spPr>
            <a:xfrm>
              <a:off x="5175115" y="5749047"/>
              <a:ext cx="3109506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/>
                <a:t>Buffers are integral part of </a:t>
              </a:r>
              <a:br>
                <a:rPr lang="en-US" b="1" dirty="0" smtClean="0"/>
              </a:br>
              <a:r>
                <a:rPr lang="en-US" b="1" dirty="0" smtClean="0"/>
                <a:t>existing </a:t>
              </a:r>
              <a:r>
                <a:rPr lang="en-US" b="1" dirty="0" err="1" smtClean="0"/>
                <a:t>NoC</a:t>
              </a:r>
              <a:r>
                <a:rPr lang="en-US" b="1" dirty="0" smtClean="0"/>
                <a:t> Routers</a:t>
              </a:r>
              <a:endParaRPr lang="en-US" b="1" dirty="0"/>
            </a:p>
          </p:txBody>
        </p:sp>
        <p:sp>
          <p:nvSpPr>
            <p:cNvPr id="161" name="Right Arrow 160"/>
            <p:cNvSpPr/>
            <p:nvPr/>
          </p:nvSpPr>
          <p:spPr>
            <a:xfrm rot="13043718">
              <a:off x="4464995" y="5544767"/>
              <a:ext cx="583660" cy="535022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02236" y="2063344"/>
            <a:ext cx="1212716" cy="787301"/>
            <a:chOff x="330380" y="4751421"/>
            <a:chExt cx="1212716" cy="787301"/>
          </a:xfrm>
        </p:grpSpPr>
        <p:cxnSp>
          <p:nvCxnSpPr>
            <p:cNvPr id="140" name="Straight Arrow Connector 139"/>
            <p:cNvCxnSpPr/>
            <p:nvPr/>
          </p:nvCxnSpPr>
          <p:spPr>
            <a:xfrm rot="10800000" flipV="1">
              <a:off x="641666" y="4751421"/>
              <a:ext cx="901430" cy="32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/>
            <p:cNvSpPr txBox="1"/>
            <p:nvPr/>
          </p:nvSpPr>
          <p:spPr>
            <a:xfrm>
              <a:off x="330380" y="4800058"/>
              <a:ext cx="106913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Credit Flow</a:t>
              </a:r>
              <a:br>
                <a:rPr lang="en-US" sz="1400" dirty="0" smtClean="0"/>
              </a:br>
              <a:r>
                <a:rPr lang="en-US" sz="1400" dirty="0" smtClean="0"/>
                <a:t>to upstream</a:t>
              </a:r>
              <a:br>
                <a:rPr lang="en-US" sz="1400" dirty="0" smtClean="0"/>
              </a:br>
              <a:r>
                <a:rPr lang="en-US" sz="1400" dirty="0" smtClean="0"/>
                <a:t>router</a:t>
              </a:r>
              <a:endParaRPr lang="en-US" sz="1400" dirty="0"/>
            </a:p>
          </p:txBody>
        </p:sp>
      </p:grpSp>
    </p:spTree>
    <p:custDataLst>
      <p:tags r:id="rId1"/>
    </p:custDataLst>
  </p:cSld>
  <p:clrMapOvr>
    <a:masterClrMapping/>
  </p:clrMapOvr>
  <p:transition advTm="549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0.40104 -0.004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-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3967 -0.004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7 -0.00439 L 0.94254 -0.1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0" grpId="0" animBg="1"/>
      <p:bldP spid="151" grpId="0" animBg="1"/>
      <p:bldP spid="151" grpId="1" animBg="1"/>
      <p:bldP spid="151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6441858" cy="14278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Buffers are necessary for high network throughput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ym typeface="Wingdings" pitchFamily="2" charset="2"/>
              </a:rPr>
              <a:t>	 buffers increase total available bandwidth in network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Buffers in </a:t>
            </a:r>
            <a:r>
              <a:rPr lang="en-US" dirty="0" err="1" smtClean="0"/>
              <a:t>NoC</a:t>
            </a:r>
            <a:r>
              <a:rPr lang="en-US" dirty="0" smtClean="0"/>
              <a:t> Routers</a:t>
            </a:r>
            <a:endParaRPr lang="en-US" dirty="0"/>
          </a:p>
        </p:txBody>
      </p:sp>
      <p:pic>
        <p:nvPicPr>
          <p:cNvPr id="6" name="Picture 5" descr="as18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6206" y="1296313"/>
            <a:ext cx="634221" cy="68813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rot="5400000" flipH="1" flipV="1">
            <a:off x="1488338" y="3667333"/>
            <a:ext cx="1838527" cy="97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402733" y="4572001"/>
            <a:ext cx="4212077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52153" y="465954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Injection Rate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1115438" y="3479261"/>
            <a:ext cx="194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Avg. packet latency</a:t>
            </a:r>
            <a:endParaRPr lang="en-US" dirty="0"/>
          </a:p>
        </p:txBody>
      </p:sp>
      <p:sp>
        <p:nvSpPr>
          <p:cNvPr id="34" name="Freeform 33"/>
          <p:cNvSpPr/>
          <p:nvPr/>
        </p:nvSpPr>
        <p:spPr>
          <a:xfrm>
            <a:off x="2393004" y="2704289"/>
            <a:ext cx="3793787" cy="1582356"/>
          </a:xfrm>
          <a:custGeom>
            <a:avLst/>
            <a:gdLst>
              <a:gd name="connsiteX0" fmla="*/ 0 w 3793787"/>
              <a:gd name="connsiteY0" fmla="*/ 1964987 h 1971472"/>
              <a:gd name="connsiteX1" fmla="*/ 719847 w 3793787"/>
              <a:gd name="connsiteY1" fmla="*/ 1964987 h 1971472"/>
              <a:gd name="connsiteX2" fmla="*/ 1595336 w 3793787"/>
              <a:gd name="connsiteY2" fmla="*/ 1926076 h 1971472"/>
              <a:gd name="connsiteX3" fmla="*/ 2626468 w 3793787"/>
              <a:gd name="connsiteY3" fmla="*/ 1857983 h 1971472"/>
              <a:gd name="connsiteX4" fmla="*/ 3015575 w 3793787"/>
              <a:gd name="connsiteY4" fmla="*/ 1770434 h 1971472"/>
              <a:gd name="connsiteX5" fmla="*/ 3346315 w 3793787"/>
              <a:gd name="connsiteY5" fmla="*/ 1605064 h 1971472"/>
              <a:gd name="connsiteX6" fmla="*/ 3579779 w 3793787"/>
              <a:gd name="connsiteY6" fmla="*/ 1303506 h 1971472"/>
              <a:gd name="connsiteX7" fmla="*/ 3696511 w 3793787"/>
              <a:gd name="connsiteY7" fmla="*/ 904672 h 1971472"/>
              <a:gd name="connsiteX8" fmla="*/ 3793787 w 3793787"/>
              <a:gd name="connsiteY8" fmla="*/ 0 h 197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3787" h="1971472">
                <a:moveTo>
                  <a:pt x="0" y="1964987"/>
                </a:moveTo>
                <a:cubicBezTo>
                  <a:pt x="226979" y="1968229"/>
                  <a:pt x="453958" y="1971472"/>
                  <a:pt x="719847" y="1964987"/>
                </a:cubicBezTo>
                <a:cubicBezTo>
                  <a:pt x="985736" y="1958502"/>
                  <a:pt x="1595336" y="1926076"/>
                  <a:pt x="1595336" y="1926076"/>
                </a:cubicBezTo>
                <a:cubicBezTo>
                  <a:pt x="1913106" y="1908242"/>
                  <a:pt x="2389762" y="1883923"/>
                  <a:pt x="2626468" y="1857983"/>
                </a:cubicBezTo>
                <a:cubicBezTo>
                  <a:pt x="2863174" y="1832043"/>
                  <a:pt x="2895601" y="1812587"/>
                  <a:pt x="3015575" y="1770434"/>
                </a:cubicBezTo>
                <a:cubicBezTo>
                  <a:pt x="3135549" y="1728281"/>
                  <a:pt x="3252281" y="1682885"/>
                  <a:pt x="3346315" y="1605064"/>
                </a:cubicBezTo>
                <a:cubicBezTo>
                  <a:pt x="3440349" y="1527243"/>
                  <a:pt x="3521413" y="1420238"/>
                  <a:pt x="3579779" y="1303506"/>
                </a:cubicBezTo>
                <a:cubicBezTo>
                  <a:pt x="3638145" y="1186774"/>
                  <a:pt x="3660843" y="1121923"/>
                  <a:pt x="3696511" y="904672"/>
                </a:cubicBezTo>
                <a:cubicBezTo>
                  <a:pt x="3732179" y="687421"/>
                  <a:pt x="3762983" y="343710"/>
                  <a:pt x="3793787" y="0"/>
                </a:cubicBezTo>
              </a:path>
            </a:pathLst>
          </a:cu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409217" y="2681591"/>
            <a:ext cx="1880681" cy="1582356"/>
          </a:xfrm>
          <a:custGeom>
            <a:avLst/>
            <a:gdLst>
              <a:gd name="connsiteX0" fmla="*/ 0 w 3793787"/>
              <a:gd name="connsiteY0" fmla="*/ 1964987 h 1971472"/>
              <a:gd name="connsiteX1" fmla="*/ 719847 w 3793787"/>
              <a:gd name="connsiteY1" fmla="*/ 1964987 h 1971472"/>
              <a:gd name="connsiteX2" fmla="*/ 1595336 w 3793787"/>
              <a:gd name="connsiteY2" fmla="*/ 1926076 h 1971472"/>
              <a:gd name="connsiteX3" fmla="*/ 2626468 w 3793787"/>
              <a:gd name="connsiteY3" fmla="*/ 1857983 h 1971472"/>
              <a:gd name="connsiteX4" fmla="*/ 3015575 w 3793787"/>
              <a:gd name="connsiteY4" fmla="*/ 1770434 h 1971472"/>
              <a:gd name="connsiteX5" fmla="*/ 3346315 w 3793787"/>
              <a:gd name="connsiteY5" fmla="*/ 1605064 h 1971472"/>
              <a:gd name="connsiteX6" fmla="*/ 3579779 w 3793787"/>
              <a:gd name="connsiteY6" fmla="*/ 1303506 h 1971472"/>
              <a:gd name="connsiteX7" fmla="*/ 3696511 w 3793787"/>
              <a:gd name="connsiteY7" fmla="*/ 904672 h 1971472"/>
              <a:gd name="connsiteX8" fmla="*/ 3793787 w 3793787"/>
              <a:gd name="connsiteY8" fmla="*/ 0 h 197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3787" h="1971472">
                <a:moveTo>
                  <a:pt x="0" y="1964987"/>
                </a:moveTo>
                <a:cubicBezTo>
                  <a:pt x="226979" y="1968229"/>
                  <a:pt x="453958" y="1971472"/>
                  <a:pt x="719847" y="1964987"/>
                </a:cubicBezTo>
                <a:cubicBezTo>
                  <a:pt x="985736" y="1958502"/>
                  <a:pt x="1595336" y="1926076"/>
                  <a:pt x="1595336" y="1926076"/>
                </a:cubicBezTo>
                <a:cubicBezTo>
                  <a:pt x="1913106" y="1908242"/>
                  <a:pt x="2389762" y="1883923"/>
                  <a:pt x="2626468" y="1857983"/>
                </a:cubicBezTo>
                <a:cubicBezTo>
                  <a:pt x="2863174" y="1832043"/>
                  <a:pt x="2895601" y="1812587"/>
                  <a:pt x="3015575" y="1770434"/>
                </a:cubicBezTo>
                <a:cubicBezTo>
                  <a:pt x="3135549" y="1728281"/>
                  <a:pt x="3252281" y="1682885"/>
                  <a:pt x="3346315" y="1605064"/>
                </a:cubicBezTo>
                <a:cubicBezTo>
                  <a:pt x="3440349" y="1527243"/>
                  <a:pt x="3521413" y="1420238"/>
                  <a:pt x="3579779" y="1303506"/>
                </a:cubicBezTo>
                <a:cubicBezTo>
                  <a:pt x="3638145" y="1186774"/>
                  <a:pt x="3660843" y="1121923"/>
                  <a:pt x="3696511" y="904672"/>
                </a:cubicBezTo>
                <a:cubicBezTo>
                  <a:pt x="3732179" y="687421"/>
                  <a:pt x="3762983" y="343710"/>
                  <a:pt x="3793787" y="0"/>
                </a:cubicBezTo>
              </a:path>
            </a:pathLst>
          </a:cu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415702" y="2697804"/>
            <a:ext cx="2827507" cy="1582356"/>
          </a:xfrm>
          <a:custGeom>
            <a:avLst/>
            <a:gdLst>
              <a:gd name="connsiteX0" fmla="*/ 0 w 3793787"/>
              <a:gd name="connsiteY0" fmla="*/ 1964987 h 1971472"/>
              <a:gd name="connsiteX1" fmla="*/ 719847 w 3793787"/>
              <a:gd name="connsiteY1" fmla="*/ 1964987 h 1971472"/>
              <a:gd name="connsiteX2" fmla="*/ 1595336 w 3793787"/>
              <a:gd name="connsiteY2" fmla="*/ 1926076 h 1971472"/>
              <a:gd name="connsiteX3" fmla="*/ 2626468 w 3793787"/>
              <a:gd name="connsiteY3" fmla="*/ 1857983 h 1971472"/>
              <a:gd name="connsiteX4" fmla="*/ 3015575 w 3793787"/>
              <a:gd name="connsiteY4" fmla="*/ 1770434 h 1971472"/>
              <a:gd name="connsiteX5" fmla="*/ 3346315 w 3793787"/>
              <a:gd name="connsiteY5" fmla="*/ 1605064 h 1971472"/>
              <a:gd name="connsiteX6" fmla="*/ 3579779 w 3793787"/>
              <a:gd name="connsiteY6" fmla="*/ 1303506 h 1971472"/>
              <a:gd name="connsiteX7" fmla="*/ 3696511 w 3793787"/>
              <a:gd name="connsiteY7" fmla="*/ 904672 h 1971472"/>
              <a:gd name="connsiteX8" fmla="*/ 3793787 w 3793787"/>
              <a:gd name="connsiteY8" fmla="*/ 0 h 197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3787" h="1971472">
                <a:moveTo>
                  <a:pt x="0" y="1964987"/>
                </a:moveTo>
                <a:cubicBezTo>
                  <a:pt x="226979" y="1968229"/>
                  <a:pt x="453958" y="1971472"/>
                  <a:pt x="719847" y="1964987"/>
                </a:cubicBezTo>
                <a:cubicBezTo>
                  <a:pt x="985736" y="1958502"/>
                  <a:pt x="1595336" y="1926076"/>
                  <a:pt x="1595336" y="1926076"/>
                </a:cubicBezTo>
                <a:cubicBezTo>
                  <a:pt x="1913106" y="1908242"/>
                  <a:pt x="2389762" y="1883923"/>
                  <a:pt x="2626468" y="1857983"/>
                </a:cubicBezTo>
                <a:cubicBezTo>
                  <a:pt x="2863174" y="1832043"/>
                  <a:pt x="2895601" y="1812587"/>
                  <a:pt x="3015575" y="1770434"/>
                </a:cubicBezTo>
                <a:cubicBezTo>
                  <a:pt x="3135549" y="1728281"/>
                  <a:pt x="3252281" y="1682885"/>
                  <a:pt x="3346315" y="1605064"/>
                </a:cubicBezTo>
                <a:cubicBezTo>
                  <a:pt x="3440349" y="1527243"/>
                  <a:pt x="3521413" y="1420238"/>
                  <a:pt x="3579779" y="1303506"/>
                </a:cubicBezTo>
                <a:cubicBezTo>
                  <a:pt x="3638145" y="1186774"/>
                  <a:pt x="3660843" y="1121923"/>
                  <a:pt x="3696511" y="904672"/>
                </a:cubicBezTo>
                <a:cubicBezTo>
                  <a:pt x="3732179" y="687421"/>
                  <a:pt x="3762983" y="343710"/>
                  <a:pt x="3793787" y="0"/>
                </a:cubicBezTo>
              </a:path>
            </a:pathLst>
          </a:cu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138154" y="3015575"/>
            <a:ext cx="748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large</a:t>
            </a:r>
            <a:br>
              <a:rPr lang="en-US" sz="1600" dirty="0" smtClean="0"/>
            </a:br>
            <a:r>
              <a:rPr lang="en-US" sz="1600" dirty="0" smtClean="0"/>
              <a:t>buffers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5181601" y="2905328"/>
            <a:ext cx="851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medium</a:t>
            </a:r>
            <a:br>
              <a:rPr lang="en-US" sz="1600" dirty="0" smtClean="0"/>
            </a:br>
            <a:r>
              <a:rPr lang="en-US" sz="1600" dirty="0" smtClean="0"/>
              <a:t>buffers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4267200" y="2817780"/>
            <a:ext cx="748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small</a:t>
            </a:r>
            <a:br>
              <a:rPr lang="en-US" sz="1600" dirty="0" smtClean="0"/>
            </a:br>
            <a:r>
              <a:rPr lang="en-US" sz="1600" dirty="0" smtClean="0"/>
              <a:t>buffers</a:t>
            </a:r>
            <a:endParaRPr lang="en-US" sz="1600" dirty="0"/>
          </a:p>
        </p:txBody>
      </p:sp>
    </p:spTree>
    <p:custDataLst>
      <p:tags r:id="rId1"/>
    </p:custDataLst>
  </p:cSld>
  <p:clrMapOvr>
    <a:masterClrMapping/>
  </p:clrMapOvr>
  <p:transition advTm="263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6441858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Buffers are necessary for high network throughput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ym typeface="Wingdings" pitchFamily="2" charset="2"/>
              </a:rPr>
              <a:t>	 buffers increase total available bandwidth in network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Buffers consume significant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energy/power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Dynamic energy </a:t>
            </a:r>
            <a:r>
              <a:rPr lang="en-US" dirty="0" smtClean="0">
                <a:sym typeface="Wingdings" pitchFamily="2" charset="2"/>
              </a:rPr>
              <a:t>when read/write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Static energy </a:t>
            </a:r>
            <a:r>
              <a:rPr lang="en-US" dirty="0" smtClean="0">
                <a:sym typeface="Wingdings" pitchFamily="2" charset="2"/>
              </a:rPr>
              <a:t>even when not occupied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Buffers add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complexity </a:t>
            </a:r>
            <a:r>
              <a:rPr lang="en-US" sz="2000" dirty="0" smtClean="0">
                <a:sym typeface="Wingdings" pitchFamily="2" charset="2"/>
              </a:rPr>
              <a:t>and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 latency</a:t>
            </a:r>
            <a:r>
              <a:rPr lang="en-US" sz="2000" dirty="0" smtClean="0">
                <a:sym typeface="Wingdings" pitchFamily="2" charset="2"/>
              </a:rPr>
              <a:t> 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Logic for buffer management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Virtual channel allocation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Credit-based flow control 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Buffers require significant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chip area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E.g., in TRIPS prototype chip, input buffers occupy 75% of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total on-chip network area </a:t>
            </a:r>
            <a:r>
              <a:rPr lang="en-US" sz="1600" dirty="0" smtClean="0">
                <a:sym typeface="Wingdings" pitchFamily="2" charset="2"/>
              </a:rPr>
              <a:t>[</a:t>
            </a:r>
            <a:r>
              <a:rPr lang="en-US" sz="1600" dirty="0" err="1" smtClean="0">
                <a:sym typeface="Wingdings" pitchFamily="2" charset="2"/>
              </a:rPr>
              <a:t>Gratz</a:t>
            </a:r>
            <a:r>
              <a:rPr lang="en-US" sz="1600" dirty="0" smtClean="0">
                <a:sym typeface="Wingdings" pitchFamily="2" charset="2"/>
              </a:rPr>
              <a:t> et al, ICCD’06]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Buffers in </a:t>
            </a:r>
            <a:r>
              <a:rPr lang="en-US" dirty="0" err="1" smtClean="0"/>
              <a:t>NoC</a:t>
            </a:r>
            <a:r>
              <a:rPr lang="en-US" dirty="0" smtClean="0"/>
              <a:t> Routers</a:t>
            </a:r>
            <a:endParaRPr lang="en-US" dirty="0"/>
          </a:p>
        </p:txBody>
      </p:sp>
      <p:pic>
        <p:nvPicPr>
          <p:cNvPr id="6" name="Picture 5" descr="as18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6206" y="1296313"/>
            <a:ext cx="634221" cy="688130"/>
          </a:xfrm>
          <a:prstGeom prst="rect">
            <a:avLst/>
          </a:prstGeom>
        </p:spPr>
      </p:pic>
      <p:pic>
        <p:nvPicPr>
          <p:cNvPr id="7" name="Picture 6" descr="as18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7721329" y="2868952"/>
            <a:ext cx="634221" cy="688130"/>
          </a:xfrm>
          <a:prstGeom prst="rect">
            <a:avLst/>
          </a:prstGeom>
        </p:spPr>
      </p:pic>
      <p:pic>
        <p:nvPicPr>
          <p:cNvPr id="8" name="Picture 7" descr="as18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7737542" y="3877386"/>
            <a:ext cx="634221" cy="688130"/>
          </a:xfrm>
          <a:prstGeom prst="rect">
            <a:avLst/>
          </a:prstGeom>
        </p:spPr>
      </p:pic>
      <p:pic>
        <p:nvPicPr>
          <p:cNvPr id="9" name="Picture 8" descr="as18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8029371" y="5054433"/>
            <a:ext cx="634221" cy="6881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245141" y="2451371"/>
            <a:ext cx="75097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 rot="19641053">
            <a:off x="1380373" y="2604994"/>
            <a:ext cx="6926094" cy="16342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Can we get rid of buffers…? 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p:transition advTm="455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7135853" y="1726658"/>
            <a:ext cx="807626" cy="512359"/>
            <a:chOff x="7135853" y="1726658"/>
            <a:chExt cx="807626" cy="512359"/>
          </a:xfrm>
        </p:grpSpPr>
        <p:pic>
          <p:nvPicPr>
            <p:cNvPr id="23" name="Picture 22" descr="question_mark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67487" y="1726658"/>
              <a:ext cx="375730" cy="512359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>
              <a:stCxn id="12" idx="6"/>
              <a:endCxn id="11" idx="6"/>
            </p:cNvCxnSpPr>
            <p:nvPr/>
          </p:nvCxnSpPr>
          <p:spPr>
            <a:xfrm>
              <a:off x="7135853" y="1992877"/>
              <a:ext cx="807626" cy="1207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7148440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How much throughput do we lose? 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dirty="0" smtClean="0">
                <a:sym typeface="Wingdings" pitchFamily="2" charset="2"/>
              </a:rPr>
              <a:t> How is latency affected? 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Up to what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injection rates </a:t>
            </a:r>
            <a:r>
              <a:rPr lang="en-US" sz="2000" dirty="0" smtClean="0">
                <a:sym typeface="Wingdings" pitchFamily="2" charset="2"/>
              </a:rPr>
              <a:t>can we use </a:t>
            </a:r>
            <a:r>
              <a:rPr lang="en-US" sz="2000" dirty="0" err="1" smtClean="0">
                <a:sym typeface="Wingdings" pitchFamily="2" charset="2"/>
              </a:rPr>
              <a:t>bufferless</a:t>
            </a:r>
            <a:r>
              <a:rPr lang="en-US" sz="2000" dirty="0" smtClean="0">
                <a:sym typeface="Wingdings" pitchFamily="2" charset="2"/>
              </a:rPr>
              <a:t> routing?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 Are there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realistic scenarios</a:t>
            </a:r>
            <a:r>
              <a:rPr lang="en-US" dirty="0" smtClean="0">
                <a:sym typeface="Wingdings" pitchFamily="2" charset="2"/>
              </a:rPr>
              <a:t> in which </a:t>
            </a:r>
            <a:r>
              <a:rPr lang="en-US" dirty="0" err="1" smtClean="0">
                <a:sym typeface="Wingdings" pitchFamily="2" charset="2"/>
              </a:rPr>
              <a:t>NoC</a:t>
            </a:r>
            <a:r>
              <a:rPr lang="en-US" dirty="0" smtClean="0">
                <a:sym typeface="Wingdings" pitchFamily="2" charset="2"/>
              </a:rPr>
              <a:t> is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    operated at injection rates below the threshold? 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Can we achieve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energy reduction</a:t>
            </a:r>
            <a:r>
              <a:rPr lang="en-US" sz="2000" dirty="0" smtClean="0">
                <a:sym typeface="Wingdings" pitchFamily="2" charset="2"/>
              </a:rPr>
              <a:t>?</a:t>
            </a: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dirty="0" smtClean="0">
                <a:sym typeface="Wingdings" pitchFamily="2" charset="2"/>
              </a:rPr>
              <a:t> If so, how much…?  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Can we reduce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area, complexity</a:t>
            </a:r>
            <a:r>
              <a:rPr lang="en-US" sz="2000" dirty="0" smtClean="0">
                <a:sym typeface="Wingdings" pitchFamily="2" charset="2"/>
              </a:rPr>
              <a:t>, etc…? 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996696" lvl="1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Going </a:t>
            </a:r>
            <a:r>
              <a:rPr lang="en-US" dirty="0" err="1" smtClean="0"/>
              <a:t>Bufferless</a:t>
            </a:r>
            <a:r>
              <a:rPr lang="en-US" dirty="0" smtClean="0"/>
              <a:t>…? </a:t>
            </a:r>
            <a:endParaRPr lang="en-US" dirty="0"/>
          </a:p>
        </p:txBody>
      </p:sp>
      <p:pic>
        <p:nvPicPr>
          <p:cNvPr id="6" name="Picture 41" descr="think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5941" y="3656215"/>
            <a:ext cx="1119858" cy="157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5845089" y="1961099"/>
            <a:ext cx="977802" cy="43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331793" y="2441847"/>
            <a:ext cx="1901527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86128" y="2488407"/>
            <a:ext cx="1194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Injection Rate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5843035" y="1805009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latency</a:t>
            </a:r>
            <a:endParaRPr lang="en-US" sz="1400" dirty="0"/>
          </a:p>
        </p:txBody>
      </p:sp>
      <p:sp>
        <p:nvSpPr>
          <p:cNvPr id="11" name="Freeform 10"/>
          <p:cNvSpPr/>
          <p:nvPr/>
        </p:nvSpPr>
        <p:spPr>
          <a:xfrm>
            <a:off x="6327400" y="1448523"/>
            <a:ext cx="1712692" cy="841560"/>
          </a:xfrm>
          <a:custGeom>
            <a:avLst/>
            <a:gdLst>
              <a:gd name="connsiteX0" fmla="*/ 0 w 3793787"/>
              <a:gd name="connsiteY0" fmla="*/ 1964987 h 1971472"/>
              <a:gd name="connsiteX1" fmla="*/ 719847 w 3793787"/>
              <a:gd name="connsiteY1" fmla="*/ 1964987 h 1971472"/>
              <a:gd name="connsiteX2" fmla="*/ 1595336 w 3793787"/>
              <a:gd name="connsiteY2" fmla="*/ 1926076 h 1971472"/>
              <a:gd name="connsiteX3" fmla="*/ 2626468 w 3793787"/>
              <a:gd name="connsiteY3" fmla="*/ 1857983 h 1971472"/>
              <a:gd name="connsiteX4" fmla="*/ 3015575 w 3793787"/>
              <a:gd name="connsiteY4" fmla="*/ 1770434 h 1971472"/>
              <a:gd name="connsiteX5" fmla="*/ 3346315 w 3793787"/>
              <a:gd name="connsiteY5" fmla="*/ 1605064 h 1971472"/>
              <a:gd name="connsiteX6" fmla="*/ 3579779 w 3793787"/>
              <a:gd name="connsiteY6" fmla="*/ 1303506 h 1971472"/>
              <a:gd name="connsiteX7" fmla="*/ 3696511 w 3793787"/>
              <a:gd name="connsiteY7" fmla="*/ 904672 h 1971472"/>
              <a:gd name="connsiteX8" fmla="*/ 3793787 w 3793787"/>
              <a:gd name="connsiteY8" fmla="*/ 0 h 197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3787" h="1971472">
                <a:moveTo>
                  <a:pt x="0" y="1964987"/>
                </a:moveTo>
                <a:cubicBezTo>
                  <a:pt x="226979" y="1968229"/>
                  <a:pt x="453958" y="1971472"/>
                  <a:pt x="719847" y="1964987"/>
                </a:cubicBezTo>
                <a:cubicBezTo>
                  <a:pt x="985736" y="1958502"/>
                  <a:pt x="1595336" y="1926076"/>
                  <a:pt x="1595336" y="1926076"/>
                </a:cubicBezTo>
                <a:cubicBezTo>
                  <a:pt x="1913106" y="1908242"/>
                  <a:pt x="2389762" y="1883923"/>
                  <a:pt x="2626468" y="1857983"/>
                </a:cubicBezTo>
                <a:cubicBezTo>
                  <a:pt x="2863174" y="1832043"/>
                  <a:pt x="2895601" y="1812587"/>
                  <a:pt x="3015575" y="1770434"/>
                </a:cubicBezTo>
                <a:cubicBezTo>
                  <a:pt x="3135549" y="1728281"/>
                  <a:pt x="3252281" y="1682885"/>
                  <a:pt x="3346315" y="1605064"/>
                </a:cubicBezTo>
                <a:cubicBezTo>
                  <a:pt x="3440349" y="1527243"/>
                  <a:pt x="3521413" y="1420238"/>
                  <a:pt x="3579779" y="1303506"/>
                </a:cubicBezTo>
                <a:cubicBezTo>
                  <a:pt x="3638145" y="1186774"/>
                  <a:pt x="3660843" y="1121923"/>
                  <a:pt x="3696511" y="904672"/>
                </a:cubicBezTo>
                <a:cubicBezTo>
                  <a:pt x="3732179" y="687421"/>
                  <a:pt x="3762983" y="343710"/>
                  <a:pt x="3793787" y="0"/>
                </a:cubicBezTo>
              </a:path>
            </a:pathLst>
          </a:cu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334720" y="1436451"/>
            <a:ext cx="849027" cy="841560"/>
          </a:xfrm>
          <a:custGeom>
            <a:avLst/>
            <a:gdLst>
              <a:gd name="connsiteX0" fmla="*/ 0 w 3793787"/>
              <a:gd name="connsiteY0" fmla="*/ 1964987 h 1971472"/>
              <a:gd name="connsiteX1" fmla="*/ 719847 w 3793787"/>
              <a:gd name="connsiteY1" fmla="*/ 1964987 h 1971472"/>
              <a:gd name="connsiteX2" fmla="*/ 1595336 w 3793787"/>
              <a:gd name="connsiteY2" fmla="*/ 1926076 h 1971472"/>
              <a:gd name="connsiteX3" fmla="*/ 2626468 w 3793787"/>
              <a:gd name="connsiteY3" fmla="*/ 1857983 h 1971472"/>
              <a:gd name="connsiteX4" fmla="*/ 3015575 w 3793787"/>
              <a:gd name="connsiteY4" fmla="*/ 1770434 h 1971472"/>
              <a:gd name="connsiteX5" fmla="*/ 3346315 w 3793787"/>
              <a:gd name="connsiteY5" fmla="*/ 1605064 h 1971472"/>
              <a:gd name="connsiteX6" fmla="*/ 3579779 w 3793787"/>
              <a:gd name="connsiteY6" fmla="*/ 1303506 h 1971472"/>
              <a:gd name="connsiteX7" fmla="*/ 3696511 w 3793787"/>
              <a:gd name="connsiteY7" fmla="*/ 904672 h 1971472"/>
              <a:gd name="connsiteX8" fmla="*/ 3793787 w 3793787"/>
              <a:gd name="connsiteY8" fmla="*/ 0 h 197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3787" h="1971472">
                <a:moveTo>
                  <a:pt x="0" y="1964987"/>
                </a:moveTo>
                <a:cubicBezTo>
                  <a:pt x="226979" y="1968229"/>
                  <a:pt x="453958" y="1971472"/>
                  <a:pt x="719847" y="1964987"/>
                </a:cubicBezTo>
                <a:cubicBezTo>
                  <a:pt x="985736" y="1958502"/>
                  <a:pt x="1595336" y="1926076"/>
                  <a:pt x="1595336" y="1926076"/>
                </a:cubicBezTo>
                <a:cubicBezTo>
                  <a:pt x="1913106" y="1908242"/>
                  <a:pt x="2389762" y="1883923"/>
                  <a:pt x="2626468" y="1857983"/>
                </a:cubicBezTo>
                <a:cubicBezTo>
                  <a:pt x="2863174" y="1832043"/>
                  <a:pt x="2895601" y="1812587"/>
                  <a:pt x="3015575" y="1770434"/>
                </a:cubicBezTo>
                <a:cubicBezTo>
                  <a:pt x="3135549" y="1728281"/>
                  <a:pt x="3252281" y="1682885"/>
                  <a:pt x="3346315" y="1605064"/>
                </a:cubicBezTo>
                <a:cubicBezTo>
                  <a:pt x="3440349" y="1527243"/>
                  <a:pt x="3521413" y="1420238"/>
                  <a:pt x="3579779" y="1303506"/>
                </a:cubicBezTo>
                <a:cubicBezTo>
                  <a:pt x="3638145" y="1186774"/>
                  <a:pt x="3660843" y="1121923"/>
                  <a:pt x="3696511" y="904672"/>
                </a:cubicBezTo>
                <a:cubicBezTo>
                  <a:pt x="3732179" y="687421"/>
                  <a:pt x="3762983" y="343710"/>
                  <a:pt x="3793787" y="0"/>
                </a:cubicBezTo>
              </a:path>
            </a:pathLst>
          </a:cu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076501" y="1234698"/>
            <a:ext cx="748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buffers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173500" y="1139232"/>
            <a:ext cx="748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</a:t>
            </a:r>
            <a:br>
              <a:rPr lang="en-US" sz="1600" dirty="0" smtClean="0"/>
            </a:br>
            <a:r>
              <a:rPr lang="en-US" sz="1600" dirty="0" smtClean="0"/>
              <a:t>buffers</a:t>
            </a:r>
            <a:endParaRPr lang="en-US" sz="16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6678038" y="5082702"/>
            <a:ext cx="1833664" cy="1220820"/>
            <a:chOff x="6678038" y="5082702"/>
            <a:chExt cx="1833664" cy="1220820"/>
          </a:xfrm>
        </p:grpSpPr>
        <p:sp>
          <p:nvSpPr>
            <p:cNvPr id="25" name="Rounded Rectangle 24"/>
            <p:cNvSpPr/>
            <p:nvPr/>
          </p:nvSpPr>
          <p:spPr>
            <a:xfrm>
              <a:off x="7003914" y="5661497"/>
              <a:ext cx="1507788" cy="64202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Answers in </a:t>
              </a:r>
              <a:br>
                <a:rPr lang="en-US" dirty="0" smtClean="0"/>
              </a:br>
              <a:r>
                <a:rPr lang="en-US" dirty="0" smtClean="0"/>
                <a:t>our paper!</a:t>
              </a:r>
              <a:endParaRPr lang="en-US" dirty="0"/>
            </a:p>
          </p:txBody>
        </p:sp>
        <p:sp>
          <p:nvSpPr>
            <p:cNvPr id="26" name="Right Arrow 25"/>
            <p:cNvSpPr/>
            <p:nvPr/>
          </p:nvSpPr>
          <p:spPr>
            <a:xfrm rot="13914587">
              <a:off x="6536987" y="5223753"/>
              <a:ext cx="778213" cy="496111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advTm="351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T26H@7RMJKGM2ICW1YLJ3" val="2714"/>
  <p:tag name="FIRSTMOSCITHO@YFBGJJQFUVWXY5MJ" val="3153"/>
  <p:tag name="DEFAULTDISPLAYSOURCE" val="\documentclass{article}\pagestyle{empty}&#10;\begin{document}&#10;&#10;\end{document}&#10;"/>
  <p:tag name="EMBEDFONTS" val="1"/>
  <p:tag name="FIRSTMOSCITHO@8NUJKGMVEWWXY5M7" val="344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7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.1|7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30.9|26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23.6|7.7|1.3|2.1|2.9|18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|5.4|8.2|7.6|2.3|11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4.8|6.4|44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5|47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12.8|12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4.6|19|1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8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3|1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4.2|1|7.4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|7.6|5.8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0.5|8.8|17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8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12607</TotalTime>
  <Words>1496</Words>
  <Application>Microsoft Office PowerPoint</Application>
  <PresentationFormat>On-screen Show (4:3)</PresentationFormat>
  <Paragraphs>963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Gill Sans MT</vt:lpstr>
      <vt:lpstr>CMR10</vt:lpstr>
      <vt:lpstr>CMSY10ORIG</vt:lpstr>
      <vt:lpstr>CMMI10</vt:lpstr>
      <vt:lpstr>CMR7</vt:lpstr>
      <vt:lpstr>Wingdings</vt:lpstr>
      <vt:lpstr>Wingdings 2</vt:lpstr>
      <vt:lpstr>cmsy10</vt:lpstr>
      <vt:lpstr>Courier New</vt:lpstr>
      <vt:lpstr>Calibri</vt:lpstr>
      <vt:lpstr>Verdana</vt:lpstr>
      <vt:lpstr>Solstice</vt:lpstr>
      <vt:lpstr>  A Case for Bufferless Routing in On-Chip Networks </vt:lpstr>
      <vt:lpstr>On-Chip Networks (NoC)</vt:lpstr>
      <vt:lpstr>On-Chip Networks (NoC)</vt:lpstr>
      <vt:lpstr>On-Chip Networks (NoC)</vt:lpstr>
      <vt:lpstr>Current NoC Approaches</vt:lpstr>
      <vt:lpstr>A Typical Router</vt:lpstr>
      <vt:lpstr>Buffers in NoC Routers</vt:lpstr>
      <vt:lpstr>Buffers in NoC Routers</vt:lpstr>
      <vt:lpstr>Going Bufferless…? </vt:lpstr>
      <vt:lpstr>Overview</vt:lpstr>
      <vt:lpstr>BLESS: Bufferless Routing</vt:lpstr>
      <vt:lpstr>BLESS: Bufferless Routing</vt:lpstr>
      <vt:lpstr>FLIT-BLESS: Flit-Level Routing</vt:lpstr>
      <vt:lpstr>WORM-BLESS: Wormhole Routing</vt:lpstr>
      <vt:lpstr>WORM-BLESS: Wormhole Routing</vt:lpstr>
      <vt:lpstr>BLESS with Buffers</vt:lpstr>
      <vt:lpstr>Overview</vt:lpstr>
      <vt:lpstr>BLESS:  Advantages &amp; Disadvantages </vt:lpstr>
      <vt:lpstr>Reduction of Router Latency</vt:lpstr>
      <vt:lpstr>BLESS:  Advantages &amp; Disadvantages </vt:lpstr>
      <vt:lpstr>Evaluation Methodology</vt:lpstr>
      <vt:lpstr>Evaluation Methodology</vt:lpstr>
      <vt:lpstr>Evaluation – Synthethic Traces</vt:lpstr>
      <vt:lpstr>Evaluation – Homogenous Case Study</vt:lpstr>
      <vt:lpstr>Evaluation – Homogenous Case Study</vt:lpstr>
      <vt:lpstr>Evaluation – Further Results</vt:lpstr>
      <vt:lpstr>Evaluation – Further Results</vt:lpstr>
      <vt:lpstr>Evaluation – Aggregate Results</vt:lpstr>
      <vt:lpstr>Evaluation – Aggregate Results</vt:lpstr>
      <vt:lpstr>Conclusion</vt:lpstr>
    </vt:vector>
  </TitlesOfParts>
  <Company>Microsoft Research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Bufferless Routing</dc:title>
  <dc:subject>ISCA 2009</dc:subject>
  <dc:creator>Thomas Moscibroda</dc:creator>
  <cp:lastModifiedBy>moscitho</cp:lastModifiedBy>
  <cp:revision>1040</cp:revision>
  <dcterms:created xsi:type="dcterms:W3CDTF">2007-08-09T23:28:14Z</dcterms:created>
  <dcterms:modified xsi:type="dcterms:W3CDTF">2009-06-25T18:43:53Z</dcterms:modified>
</cp:coreProperties>
</file>