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675" r:id="rId3"/>
    <p:sldMasterId id="2147483687" r:id="rId4"/>
    <p:sldMasterId id="2147483699" r:id="rId5"/>
  </p:sldMasterIdLst>
  <p:notesMasterIdLst>
    <p:notesMasterId r:id="rId22"/>
  </p:notesMasterIdLst>
  <p:handoutMasterIdLst>
    <p:handoutMasterId r:id="rId23"/>
  </p:handoutMasterIdLst>
  <p:sldIdLst>
    <p:sldId id="596" r:id="rId6"/>
    <p:sldId id="608" r:id="rId7"/>
    <p:sldId id="609" r:id="rId8"/>
    <p:sldId id="610" r:id="rId9"/>
    <p:sldId id="613" r:id="rId10"/>
    <p:sldId id="614" r:id="rId11"/>
    <p:sldId id="615" r:id="rId12"/>
    <p:sldId id="616" r:id="rId13"/>
    <p:sldId id="621" r:id="rId14"/>
    <p:sldId id="622" r:id="rId15"/>
    <p:sldId id="620" r:id="rId16"/>
    <p:sldId id="619" r:id="rId17"/>
    <p:sldId id="617" r:id="rId18"/>
    <p:sldId id="618" r:id="rId19"/>
    <p:sldId id="612" r:id="rId20"/>
    <p:sldId id="623" r:id="rId21"/>
  </p:sldIdLst>
  <p:sldSz cx="10058400" cy="7772400"/>
  <p:notesSz cx="9296400" cy="7010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2A55D6"/>
    <a:srgbClr val="C00000"/>
    <a:srgbClr val="66FFFF"/>
    <a:srgbClr val="663D63"/>
    <a:srgbClr val="FF4E7C"/>
    <a:srgbClr val="FF6600"/>
    <a:srgbClr val="8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47" autoAdjust="0"/>
    <p:restoredTop sz="91116" autoAdjust="0"/>
  </p:normalViewPr>
  <p:slideViewPr>
    <p:cSldViewPr>
      <p:cViewPr varScale="1">
        <p:scale>
          <a:sx n="65" d="100"/>
          <a:sy n="65" d="100"/>
        </p:scale>
        <p:origin x="1104" y="7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1746" y="-78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11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6400" y="525463"/>
            <a:ext cx="340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1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When</a:t>
            </a:r>
            <a:r>
              <a:rPr lang="tr-TR" baseline="0" dirty="0" smtClean="0"/>
              <a:t> CPUs and GPUs are on the same chip and share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63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key idea</a:t>
            </a:r>
            <a:r>
              <a:rPr lang="en-US" baseline="0" dirty="0" smtClean="0"/>
              <a:t> is the reduce the number of active </a:t>
            </a:r>
            <a:r>
              <a:rPr lang="en-US" baseline="0" dirty="0" err="1" smtClean="0"/>
              <a:t>gpu</a:t>
            </a:r>
            <a:r>
              <a:rPr lang="en-US" baseline="0" dirty="0" smtClean="0"/>
              <a:t> warps when we detect that the memory congestion is high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67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scheme provides…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2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CPU-centric strategy might cause low latency tolerance</a:t>
            </a:r>
            <a:r>
              <a:rPr lang="en-US" baseline="0" dirty="0" smtClean="0"/>
              <a:t> for GPU cores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91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key idea is the increase the</a:t>
            </a:r>
            <a:r>
              <a:rPr lang="en-US" baseline="0" dirty="0" smtClean="0"/>
              <a:t> number of active GPU warps if the GPU core latency tolerance is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0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scheme provides…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17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65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9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aseline="0" dirty="0" smtClean="0"/>
              <a:t>GPUs monopolize these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1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aseline="0" dirty="0" smtClean="0"/>
              <a:t>We tackle the problem of GPU work scheduling in heterogeneous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3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That</a:t>
            </a:r>
            <a:r>
              <a:rPr lang="tr-TR" baseline="0" dirty="0" smtClean="0"/>
              <a:t> is aware the requirements of the CPU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7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We propose a warp scheduler that controls GPU TLP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1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Our first objective</a:t>
            </a:r>
            <a:r>
              <a:rPr lang="tr-TR" baseline="0" dirty="0" smtClean="0"/>
              <a:t> is to design a warp scheduler that can benefit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51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We build another mechanism that benefits both GPUs and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26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We further control</a:t>
            </a:r>
            <a:r>
              <a:rPr lang="tr-TR" baseline="0" dirty="0" smtClean="0"/>
              <a:t> the trade-off between CPU and GPU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57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observe that when memory congestion</a:t>
            </a:r>
            <a:r>
              <a:rPr 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increases, </a:t>
            </a:r>
            <a:r>
              <a:rPr lang="en-US" sz="1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drops</a:t>
            </a:r>
          </a:p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3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380" y="1727200"/>
            <a:ext cx="8717280" cy="1986280"/>
          </a:xfrm>
        </p:spPr>
        <p:txBody>
          <a:bodyPr/>
          <a:lstStyle>
            <a:lvl1pPr>
              <a:defRPr sz="528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4381" y="4058920"/>
            <a:ext cx="8633460" cy="198628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02920" y="7076123"/>
            <a:ext cx="2346960" cy="5181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2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76123"/>
            <a:ext cx="3185160" cy="51816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2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5205" y="172720"/>
            <a:ext cx="2367915" cy="690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72720"/>
            <a:ext cx="6936105" cy="690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380" y="1727200"/>
            <a:ext cx="8717280" cy="1986280"/>
          </a:xfrm>
        </p:spPr>
        <p:txBody>
          <a:bodyPr/>
          <a:lstStyle>
            <a:lvl1pPr>
              <a:defRPr sz="528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4381" y="4058920"/>
            <a:ext cx="8633460" cy="198628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02920" y="7076123"/>
            <a:ext cx="2346960" cy="5181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20">
                <a:latin typeface="Garamond" pitchFamily="18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76123"/>
            <a:ext cx="3185160" cy="5181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20"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82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75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9"/>
            <a:ext cx="8549640" cy="1543685"/>
          </a:xfrm>
        </p:spPr>
        <p:txBody>
          <a:bodyPr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9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11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47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3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3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07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26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707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69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626451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082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8652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66104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5205" y="172720"/>
            <a:ext cx="2367915" cy="690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72720"/>
            <a:ext cx="6936105" cy="690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4692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380" y="1727200"/>
            <a:ext cx="8717280" cy="1986280"/>
          </a:xfrm>
        </p:spPr>
        <p:txBody>
          <a:bodyPr/>
          <a:lstStyle>
            <a:lvl1pPr>
              <a:defRPr sz="528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4381" y="4058920"/>
            <a:ext cx="8633460" cy="198628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02920" y="7076123"/>
            <a:ext cx="2346960" cy="5181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20">
                <a:latin typeface="Garamond" pitchFamily="18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76123"/>
            <a:ext cx="3185160" cy="5181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20"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3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89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6"/>
            <a:ext cx="8549640" cy="1543685"/>
          </a:xfrm>
        </p:spPr>
        <p:txBody>
          <a:bodyPr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05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11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8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69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13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874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6"/>
            <a:ext cx="8549640" cy="1543685"/>
          </a:xfrm>
        </p:spPr>
        <p:txBody>
          <a:bodyPr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66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626451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4557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60463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1569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5205" y="172720"/>
            <a:ext cx="2367915" cy="690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72720"/>
            <a:ext cx="6936105" cy="690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6165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380" y="1727200"/>
            <a:ext cx="8717280" cy="1986280"/>
          </a:xfrm>
        </p:spPr>
        <p:txBody>
          <a:bodyPr/>
          <a:lstStyle>
            <a:lvl1pPr>
              <a:defRPr sz="528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4381" y="4058920"/>
            <a:ext cx="8633460" cy="198628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02920" y="7076123"/>
            <a:ext cx="2346960" cy="51816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20">
                <a:latin typeface="Garamond" pitchFamily="18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76123"/>
            <a:ext cx="3185160" cy="5181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320"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41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33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2"/>
            <a:ext cx="8549640" cy="1543685"/>
          </a:xfrm>
        </p:spPr>
        <p:txBody>
          <a:bodyPr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60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11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05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8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97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1110" y="1554480"/>
            <a:ext cx="4652010" cy="55270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9925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3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62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3" y="1626451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0414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9156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0490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5205" y="172720"/>
            <a:ext cx="2367915" cy="690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72720"/>
            <a:ext cx="6936105" cy="690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478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66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626451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51460" y="172720"/>
            <a:ext cx="9471660" cy="8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1029883"/>
            <a:ext cx="9471660" cy="605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20">
                <a:latin typeface="Garamond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1" y="7076123"/>
            <a:ext cx="23469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76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51460" y="70815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 dirty="0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51460" y="10363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50292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100584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50876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201168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77190" indent="-37719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2640">
          <a:solidFill>
            <a:schemeClr val="tx1"/>
          </a:solidFill>
          <a:latin typeface="+mn-lt"/>
          <a:ea typeface="+mn-ea"/>
          <a:cs typeface="+mn-cs"/>
        </a:defRPr>
      </a:lvl1pPr>
      <a:lvl2pPr marL="736918" indent="-3579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20">
          <a:solidFill>
            <a:schemeClr val="tx1"/>
          </a:solidFill>
          <a:latin typeface="+mn-lt"/>
        </a:defRPr>
      </a:lvl2pPr>
      <a:lvl3pPr marL="1124585" indent="-385922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473835" indent="-34750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84927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5pPr>
      <a:lvl6pPr marL="235219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6pPr>
      <a:lvl7pPr marL="285511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7pPr>
      <a:lvl8pPr marL="335803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8pPr>
      <a:lvl9pPr marL="386095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51460" y="172720"/>
            <a:ext cx="9471660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1554480"/>
            <a:ext cx="9471660" cy="55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20">
                <a:latin typeface="Garamond" pitchFamily="18" charset="0"/>
              </a:defRPr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1" y="7076123"/>
            <a:ext cx="23469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76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51460" y="7081520"/>
            <a:ext cx="947166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 dirty="0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51460" y="1036320"/>
            <a:ext cx="947166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50292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100584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50876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201168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40">
          <a:solidFill>
            <a:schemeClr val="tx1"/>
          </a:solidFill>
          <a:latin typeface="+mn-lt"/>
          <a:ea typeface="+mn-ea"/>
          <a:cs typeface="+mn-cs"/>
        </a:defRPr>
      </a:lvl1pPr>
      <a:lvl2pPr marL="736918" indent="-35798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20">
          <a:solidFill>
            <a:schemeClr val="tx1"/>
          </a:solidFill>
          <a:latin typeface="+mn-lt"/>
        </a:defRPr>
      </a:lvl2pPr>
      <a:lvl3pPr marL="1124585" indent="-38592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473835" indent="-34750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849279" indent="-37369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5pPr>
      <a:lvl6pPr marL="2352199" indent="-37369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6pPr>
      <a:lvl7pPr marL="2855119" indent="-37369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7pPr>
      <a:lvl8pPr marL="3358039" indent="-37369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8pPr>
      <a:lvl9pPr marL="3860959" indent="-37369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51460" y="172720"/>
            <a:ext cx="9471660" cy="8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1029883"/>
            <a:ext cx="9471660" cy="605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20">
                <a:latin typeface="Garamond" pitchFamily="18" charset="0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1" y="7076123"/>
            <a:ext cx="23469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760">
                <a:latin typeface="Garamond" pitchFamily="18" charset="0"/>
              </a:defRPr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51460" y="70815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51460" y="10363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9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50292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100584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50876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201168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77190" indent="-37719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2640">
          <a:solidFill>
            <a:schemeClr val="tx1"/>
          </a:solidFill>
          <a:latin typeface="+mn-lt"/>
          <a:ea typeface="+mn-ea"/>
          <a:cs typeface="+mn-cs"/>
        </a:defRPr>
      </a:lvl1pPr>
      <a:lvl2pPr marL="736918" indent="-3579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20">
          <a:solidFill>
            <a:schemeClr val="tx1"/>
          </a:solidFill>
          <a:latin typeface="+mn-lt"/>
        </a:defRPr>
      </a:lvl2pPr>
      <a:lvl3pPr marL="1124585" indent="-385922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473835" indent="-34750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84927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5pPr>
      <a:lvl6pPr marL="235219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6pPr>
      <a:lvl7pPr marL="285511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7pPr>
      <a:lvl8pPr marL="335803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8pPr>
      <a:lvl9pPr marL="386095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51460" y="172720"/>
            <a:ext cx="9471660" cy="8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1029883"/>
            <a:ext cx="9471660" cy="605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20">
                <a:latin typeface="Garamond" pitchFamily="18" charset="0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1" y="7076123"/>
            <a:ext cx="23469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760">
                <a:latin typeface="Garamond" pitchFamily="18" charset="0"/>
              </a:defRPr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51460" y="70815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51460" y="10363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1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50292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100584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50876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201168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77190" indent="-37719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2640">
          <a:solidFill>
            <a:schemeClr val="tx1"/>
          </a:solidFill>
          <a:latin typeface="+mn-lt"/>
          <a:ea typeface="+mn-ea"/>
          <a:cs typeface="+mn-cs"/>
        </a:defRPr>
      </a:lvl1pPr>
      <a:lvl2pPr marL="736918" indent="-3579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20">
          <a:solidFill>
            <a:schemeClr val="tx1"/>
          </a:solidFill>
          <a:latin typeface="+mn-lt"/>
        </a:defRPr>
      </a:lvl2pPr>
      <a:lvl3pPr marL="1124585" indent="-385922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473835" indent="-34750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84927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5pPr>
      <a:lvl6pPr marL="235219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6pPr>
      <a:lvl7pPr marL="285511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7pPr>
      <a:lvl8pPr marL="335803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8pPr>
      <a:lvl9pPr marL="386095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51460" y="172720"/>
            <a:ext cx="9471660" cy="8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1029883"/>
            <a:ext cx="9471660" cy="605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20">
                <a:latin typeface="Garamond" pitchFamily="18" charset="0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Source: NVIDIA, AMD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1" y="7076123"/>
            <a:ext cx="23469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760">
                <a:latin typeface="Garamond" pitchFamily="18" charset="0"/>
              </a:defRPr>
            </a:lvl1pPr>
          </a:lstStyle>
          <a:p>
            <a:fld id="{CD31CFC9-3DD9-416A-A735-6E58FA2950C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51460" y="70815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51460" y="1036320"/>
            <a:ext cx="9471660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207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6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50292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100584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50876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201168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77190" indent="-37719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n"/>
        <a:defRPr sz="2640">
          <a:solidFill>
            <a:schemeClr val="tx1"/>
          </a:solidFill>
          <a:latin typeface="+mn-lt"/>
          <a:ea typeface="+mn-ea"/>
          <a:cs typeface="+mn-cs"/>
        </a:defRPr>
      </a:lvl1pPr>
      <a:lvl2pPr marL="736918" indent="-3579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20">
          <a:solidFill>
            <a:schemeClr val="tx1"/>
          </a:solidFill>
          <a:latin typeface="+mn-lt"/>
        </a:defRPr>
      </a:lvl2pPr>
      <a:lvl3pPr marL="1124585" indent="-385922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473835" indent="-34750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84927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5pPr>
      <a:lvl6pPr marL="235219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6pPr>
      <a:lvl7pPr marL="285511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7pPr>
      <a:lvl8pPr marL="335803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8pPr>
      <a:lvl9pPr marL="3860959" indent="-3736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7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0" y="0"/>
            <a:ext cx="10058400" cy="1295400"/>
          </a:xfrm>
        </p:spPr>
        <p:txBody>
          <a:bodyPr/>
          <a:lstStyle/>
          <a:p>
            <a:pPr algn="ctr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GPU Concurrency in Heterogeneous Architect</a:t>
            </a:r>
            <a:r>
              <a:rPr lang="en-US" sz="4400" dirty="0"/>
              <a:t>ures</a:t>
            </a:r>
          </a:p>
        </p:txBody>
      </p:sp>
      <p:pic>
        <p:nvPicPr>
          <p:cNvPr id="20" name="Picture 2" descr="http://www.pcper.com/files/imagecache/article_max_width/news/2011-12-26/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1988"/>
            <a:ext cx="3352800" cy="25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www.pcityourself.com/images/content/building/core2_under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801" y="1571988"/>
            <a:ext cx="3372024" cy="241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mcdonaldsmenu.mobi/wp-content/uploads/2013/12/mcdonalds-Chocolate-Chip-Cooki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48200"/>
            <a:ext cx="3538979" cy="255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841244" y="6707028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Resources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13045" y="6115346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633" y="5326256"/>
            <a:ext cx="1546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0908" y="6024710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8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02919" y="1157915"/>
            <a:ext cx="4444207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CPU-centric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Performance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GPU TLP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Down Arrow 18"/>
          <p:cNvSpPr/>
          <p:nvPr/>
        </p:nvSpPr>
        <p:spPr>
          <a:xfrm flipV="1">
            <a:off x="4114800" y="255430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800" y="3177632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flipV="1">
            <a:off x="4489926" y="43032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02919" y="4953000"/>
            <a:ext cx="457200" cy="35454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0516" y="4191000"/>
            <a:ext cx="4688684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84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02919" y="1157915"/>
            <a:ext cx="4444207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CPU-centric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Performance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GPU TLP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Summary: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24% CPU &amp;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11% GPU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Down Arrow 18"/>
          <p:cNvSpPr/>
          <p:nvPr/>
        </p:nvSpPr>
        <p:spPr>
          <a:xfrm flipV="1">
            <a:off x="4114800" y="255430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800" y="3177632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flipV="1">
            <a:off x="4489926" y="43032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02919" y="4953000"/>
            <a:ext cx="457200" cy="35454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0516" y="4191000"/>
            <a:ext cx="4688684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4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02919" y="1157915"/>
            <a:ext cx="4444207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CPU-centric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Performance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GPU TLP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Summary: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24% CPU &amp;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11% GPU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5109531" y="1157915"/>
            <a:ext cx="4445953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CPU-GPU Balanced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GPU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TLP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GPU Latency Tolerance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9" name="Down Arrow 18"/>
          <p:cNvSpPr/>
          <p:nvPr/>
        </p:nvSpPr>
        <p:spPr>
          <a:xfrm flipV="1">
            <a:off x="4114800" y="255430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800" y="3177632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flipV="1">
            <a:off x="4489926" y="43032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02919" y="4953000"/>
            <a:ext cx="457200" cy="35454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6980393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493000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8022914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0516" y="4191000"/>
            <a:ext cx="4688684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9260688" y="3177631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58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02919" y="1157915"/>
            <a:ext cx="4444207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CPU-centric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Performance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GPU TLP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Summary: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24% CPU &amp;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11% GPU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5109531" y="1157915"/>
            <a:ext cx="4445953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CPU-GPU Balanced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GPU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TLP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GPU Latency Tolerance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Latency Tolerance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GPU TLP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9" name="Down Arrow 18"/>
          <p:cNvSpPr/>
          <p:nvPr/>
        </p:nvSpPr>
        <p:spPr>
          <a:xfrm flipV="1">
            <a:off x="4114800" y="255430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800" y="3177632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flipV="1">
            <a:off x="4489926" y="43032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02919" y="4953000"/>
            <a:ext cx="457200" cy="35454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6980393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493000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8022914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0516" y="4191000"/>
            <a:ext cx="4688684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9260688" y="3177631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8805876" y="432555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flipV="1">
            <a:off x="5175419" y="4936521"/>
            <a:ext cx="457200" cy="35454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29200" y="4191000"/>
            <a:ext cx="4688684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27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02919" y="1157915"/>
            <a:ext cx="4444207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CPU-centric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Performance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Congestion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GPU TLP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Summary: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24%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&amp;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11%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GPU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5109531" y="1157915"/>
            <a:ext cx="4445953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CPU-GPU Balanced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GPU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TLP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GPU Latency Tolerance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Latency Tolerance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GPU TLP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Summary: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+7% both CPU &amp; GPU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9" name="Down Arrow 18"/>
          <p:cNvSpPr/>
          <p:nvPr/>
        </p:nvSpPr>
        <p:spPr>
          <a:xfrm flipV="1">
            <a:off x="4114800" y="255430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800" y="3177632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flipV="1">
            <a:off x="4489926" y="43032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02919" y="4953000"/>
            <a:ext cx="457200" cy="35454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6980393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493000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8022914" y="2596160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40516" y="4191000"/>
            <a:ext cx="4688684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9260688" y="3177631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8805876" y="432555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flipV="1">
            <a:off x="5175419" y="4936521"/>
            <a:ext cx="457200" cy="35454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29200" y="4191000"/>
            <a:ext cx="4688684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75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0" y="381000"/>
            <a:ext cx="10058400" cy="1295400"/>
          </a:xfrm>
        </p:spPr>
        <p:txBody>
          <a:bodyPr/>
          <a:lstStyle/>
          <a:p>
            <a:pPr algn="ctr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GPU Concurrency in Heterogeneous Architect</a:t>
            </a:r>
            <a:r>
              <a:rPr lang="en-US" sz="4400" dirty="0"/>
              <a:t>ures</a:t>
            </a: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0" y="1994715"/>
            <a:ext cx="10058400" cy="914400"/>
          </a:xfrm>
        </p:spPr>
        <p:txBody>
          <a:bodyPr/>
          <a:lstStyle/>
          <a:p>
            <a:r>
              <a:rPr lang="en-US" sz="2800" dirty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Onur Kay</a:t>
            </a:r>
            <a:r>
              <a:rPr lang="tr-TR" sz="2800" dirty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en-US" sz="2800" dirty="0" smtClean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</a:t>
            </a:r>
            <a:r>
              <a:rPr lang="en-US" sz="2800" baseline="30000" dirty="0" smtClean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Nachiappan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CN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Adwait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Rachata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Ausavarungnirun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Kandemir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Gabriel H.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Mutlu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Chita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0" y="3546936"/>
            <a:ext cx="2385697" cy="1482264"/>
          </a:xfrm>
          <a:prstGeom prst="rect">
            <a:avLst/>
          </a:prstGeom>
        </p:spPr>
      </p:pic>
      <p:pic>
        <p:nvPicPr>
          <p:cNvPr id="18" name="Picture 17" descr="Burgundy_CMU_JPG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85697" y="3751748"/>
            <a:ext cx="2653282" cy="946004"/>
          </a:xfrm>
          <a:prstGeom prst="rect">
            <a:avLst/>
          </a:prstGeom>
        </p:spPr>
      </p:pic>
      <p:pic>
        <p:nvPicPr>
          <p:cNvPr id="19" name="Picture 7" descr="C:\Users\zoplek\Desktop\downloa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26599"/>
            <a:ext cx="831925" cy="89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0" y="3751748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Penn State</a:t>
            </a:r>
          </a:p>
          <a:p>
            <a:pPr algn="r"/>
            <a:r>
              <a:rPr lang="en-US" sz="32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Carnegie Mellon</a:t>
            </a:r>
          </a:p>
          <a:p>
            <a:pPr algn="r"/>
            <a:r>
              <a:rPr lang="en-US" sz="32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AMD Research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05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0" y="381000"/>
            <a:ext cx="10058400" cy="1295400"/>
          </a:xfrm>
        </p:spPr>
        <p:txBody>
          <a:bodyPr/>
          <a:lstStyle/>
          <a:p>
            <a:pPr algn="ctr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GPU Concurrency in Heterogeneous Architect</a:t>
            </a:r>
            <a:r>
              <a:rPr lang="en-US" sz="4400" dirty="0"/>
              <a:t>ures</a:t>
            </a: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0" y="1994715"/>
            <a:ext cx="10058400" cy="914400"/>
          </a:xfrm>
        </p:spPr>
        <p:txBody>
          <a:bodyPr/>
          <a:lstStyle/>
          <a:p>
            <a:r>
              <a:rPr lang="en-US" sz="2800" dirty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Onur Kay</a:t>
            </a:r>
            <a:r>
              <a:rPr lang="tr-TR" sz="2800" dirty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en-US" sz="2800" dirty="0" smtClean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</a:t>
            </a:r>
            <a:r>
              <a:rPr lang="en-US" sz="2800" baseline="30000" dirty="0" smtClean="0">
                <a:solidFill>
                  <a:srgbClr val="2A55D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Nachiappan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CN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Adwait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Rachata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Ausavarungnirun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Mahmut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Kandemir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Gabriel H.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Mutlu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Chita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0" y="3546936"/>
            <a:ext cx="2385697" cy="1482264"/>
          </a:xfrm>
          <a:prstGeom prst="rect">
            <a:avLst/>
          </a:prstGeom>
        </p:spPr>
      </p:pic>
      <p:pic>
        <p:nvPicPr>
          <p:cNvPr id="18" name="Picture 17" descr="Burgundy_CMU_JPG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85697" y="3751748"/>
            <a:ext cx="2653282" cy="946004"/>
          </a:xfrm>
          <a:prstGeom prst="rect">
            <a:avLst/>
          </a:prstGeom>
        </p:spPr>
      </p:pic>
      <p:pic>
        <p:nvPicPr>
          <p:cNvPr id="19" name="Picture 7" descr="C:\Users\zoplek\Desktop\downloa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26599"/>
            <a:ext cx="831925" cy="89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700" y="5930900"/>
            <a:ext cx="10058400" cy="1828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</a:p>
          <a:p>
            <a:pPr algn="ctr"/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1B – Main Auditorium</a:t>
            </a:r>
          </a:p>
          <a:p>
            <a:pPr algn="ctr"/>
            <a:r>
              <a:rPr lang="tr-T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 3 pm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3751748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Penn State</a:t>
            </a:r>
          </a:p>
          <a:p>
            <a:pPr algn="r"/>
            <a:r>
              <a:rPr lang="en-US" sz="32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Carnegie Mellon</a:t>
            </a:r>
          </a:p>
          <a:p>
            <a:pPr algn="r"/>
            <a:r>
              <a:rPr lang="en-US" sz="3200" baseline="3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AMD Research</a:t>
            </a:r>
            <a:endParaRPr lang="en-US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0" y="0"/>
            <a:ext cx="10058400" cy="1295400"/>
          </a:xfrm>
        </p:spPr>
        <p:txBody>
          <a:bodyPr/>
          <a:lstStyle/>
          <a:p>
            <a:pPr algn="ctr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GPU Concurrency in Heterogeneous Architect</a:t>
            </a:r>
            <a:r>
              <a:rPr lang="en-US" sz="4400" dirty="0"/>
              <a:t>ures</a:t>
            </a:r>
          </a:p>
        </p:txBody>
      </p:sp>
      <p:pic>
        <p:nvPicPr>
          <p:cNvPr id="20" name="Picture 2" descr="http://www.pcper.com/files/imagecache/article_max_width/news/2011-12-26/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1988"/>
            <a:ext cx="3352800" cy="25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www.pcityourself.com/images/content/building/core2_under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801" y="1571988"/>
            <a:ext cx="3372024" cy="241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mcdonaldsmenu.mobi/wp-content/uploads/2013/12/mcdonalds-Chocolate-Chip-Cooki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48200"/>
            <a:ext cx="3538979" cy="255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841244" y="6707028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Resources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13045" y="6115346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633" y="5326256"/>
            <a:ext cx="1546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0908" y="6024710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244" y="4863799"/>
            <a:ext cx="2064781" cy="1509687"/>
          </a:xfrm>
          <a:prstGeom prst="rect">
            <a:avLst/>
          </a:prstGeom>
        </p:spPr>
      </p:pic>
      <p:pic>
        <p:nvPicPr>
          <p:cNvPr id="31" name="Picture 4" descr="http://annafisher.files.wordpress.com/2011/06/baby_cry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2083" y="4829072"/>
            <a:ext cx="1466198" cy="14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1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0" y="0"/>
            <a:ext cx="10058400" cy="1295400"/>
          </a:xfrm>
        </p:spPr>
        <p:txBody>
          <a:bodyPr/>
          <a:lstStyle/>
          <a:p>
            <a:pPr algn="ctr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GPU Concurrency in Heterogeneous Architect</a:t>
            </a:r>
            <a:r>
              <a:rPr lang="en-US" sz="4400" dirty="0"/>
              <a:t>ures</a:t>
            </a:r>
          </a:p>
        </p:txBody>
      </p:sp>
      <p:pic>
        <p:nvPicPr>
          <p:cNvPr id="20" name="Picture 2" descr="http://www.pcper.com/files/imagecache/article_max_width/news/2011-12-26/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1988"/>
            <a:ext cx="3352800" cy="25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www.pcityourself.com/images/content/building/core2_under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801" y="1571988"/>
            <a:ext cx="3372024" cy="241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mcdonaldsmenu.mobi/wp-content/uploads/2013/12/mcdonalds-Chocolate-Chip-Cooki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48200"/>
            <a:ext cx="3538979" cy="255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841244" y="6707028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Resources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13045" y="6115346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633" y="5326256"/>
            <a:ext cx="1546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0908" y="6024710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244" y="4863799"/>
            <a:ext cx="2064781" cy="1509687"/>
          </a:xfrm>
          <a:prstGeom prst="rect">
            <a:avLst/>
          </a:prstGeom>
        </p:spPr>
      </p:pic>
      <p:pic>
        <p:nvPicPr>
          <p:cNvPr id="31" name="Picture 4" descr="http://annafisher.files.wordpress.com/2011/06/baby_cry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2083" y="4829072"/>
            <a:ext cx="1466198" cy="14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http://www.kreinerdental.com/files/2012/04/pi_schedulin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72753"/>
            <a:ext cx="166412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78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0" y="0"/>
            <a:ext cx="10058400" cy="1295400"/>
          </a:xfrm>
        </p:spPr>
        <p:txBody>
          <a:bodyPr/>
          <a:lstStyle/>
          <a:p>
            <a:pPr algn="ctr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GPU Concurrency in Heterogeneous Architect</a:t>
            </a:r>
            <a:r>
              <a:rPr lang="en-US" sz="4400" dirty="0"/>
              <a:t>ures</a:t>
            </a:r>
          </a:p>
        </p:txBody>
      </p:sp>
      <p:pic>
        <p:nvPicPr>
          <p:cNvPr id="20" name="Picture 2" descr="http://www.pcper.com/files/imagecache/article_max_width/news/2011-12-26/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1988"/>
            <a:ext cx="3352800" cy="25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www.pcityourself.com/images/content/building/core2_under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801" y="1571988"/>
            <a:ext cx="3372024" cy="241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mcdonaldsmenu.mobi/wp-content/uploads/2013/12/mcdonalds-Chocolate-Chip-Cooki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48200"/>
            <a:ext cx="3538979" cy="255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841244" y="6707028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Resources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13045" y="6115346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633" y="5326256"/>
            <a:ext cx="1546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70908" y="6024710"/>
            <a:ext cx="1742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244" y="4863799"/>
            <a:ext cx="2064781" cy="1509687"/>
          </a:xfrm>
          <a:prstGeom prst="rect">
            <a:avLst/>
          </a:prstGeom>
        </p:spPr>
      </p:pic>
      <p:pic>
        <p:nvPicPr>
          <p:cNvPr id="31" name="Picture 4" descr="http://annafisher.files.wordpress.com/2011/06/baby_cry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2083" y="4829072"/>
            <a:ext cx="1466198" cy="143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http://www.kreinerdental.com/files/2012/04/pi_schedulin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72753"/>
            <a:ext cx="166412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p4cdn4static.sharpschool.com/UserFiles/Servers/Server_35069/Image/news%20pictures/phon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57600" y="1798499"/>
            <a:ext cx="727495" cy="98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p4cdn4static.sharpschool.com/UserFiles/Servers/Server_35069/Image/news%20pictures/phon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881" y="1798498"/>
            <a:ext cx="727495" cy="98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197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75" y="1145752"/>
            <a:ext cx="9471660" cy="14085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Warp Scheduler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GPU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hread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arallelism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5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75" y="1145752"/>
            <a:ext cx="9471660" cy="14085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Warp Scheduler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GPU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hread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arallelism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63922"/>
            <a:ext cx="2547851" cy="985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-centric Strategy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650197"/>
            <a:ext cx="2547851" cy="14565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8851" y="2744148"/>
            <a:ext cx="3397135" cy="919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2746261"/>
            <a:ext cx="3397135" cy="916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28851" y="3663267"/>
            <a:ext cx="3397135" cy="985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5985" y="3662613"/>
            <a:ext cx="3397135" cy="986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28851" y="4649871"/>
            <a:ext cx="3397135" cy="1456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4649216"/>
            <a:ext cx="3398520" cy="1457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93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75" y="1145752"/>
            <a:ext cx="9471660" cy="14085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Warp Scheduler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GPU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hread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arallelism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63922"/>
            <a:ext cx="2547851" cy="985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-centric Strategy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650197"/>
            <a:ext cx="2547851" cy="14565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CPU-GPU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Balanced Strategy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8851" y="2744148"/>
            <a:ext cx="3397135" cy="919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2746261"/>
            <a:ext cx="3397135" cy="916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28851" y="3663267"/>
            <a:ext cx="3397135" cy="985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5985" y="3662613"/>
            <a:ext cx="3397135" cy="986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28851" y="4649871"/>
            <a:ext cx="3397135" cy="1456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4649216"/>
            <a:ext cx="3398520" cy="1457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29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75" y="1145752"/>
            <a:ext cx="9471660" cy="14085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Warp Scheduler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GPU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hread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arallelism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63922"/>
            <a:ext cx="2547851" cy="985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-centric Strategy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650197"/>
            <a:ext cx="2547851" cy="14565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CPU-GPU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Balanced Strategy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8851" y="2744148"/>
            <a:ext cx="3397135" cy="919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600" y="2746261"/>
            <a:ext cx="3397135" cy="916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28851" y="3663267"/>
            <a:ext cx="3397135" cy="985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5985" y="3662613"/>
            <a:ext cx="3397135" cy="986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28851" y="4649871"/>
            <a:ext cx="3397135" cy="1456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rc 17"/>
          <p:cNvSpPr/>
          <p:nvPr/>
        </p:nvSpPr>
        <p:spPr>
          <a:xfrm rot="5400000">
            <a:off x="5880344" y="3852474"/>
            <a:ext cx="838201" cy="3344054"/>
          </a:xfrm>
          <a:prstGeom prst="arc">
            <a:avLst>
              <a:gd name="adj1" fmla="val 16200000"/>
              <a:gd name="adj2" fmla="val 5409932"/>
            </a:avLst>
          </a:prstGeom>
          <a:noFill/>
          <a:ln w="381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4649216"/>
            <a:ext cx="3398520" cy="1457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6106758"/>
            <a:ext cx="4800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the trade-off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56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02919" y="1157915"/>
            <a:ext cx="4444207" cy="904270"/>
          </a:xfrm>
        </p:spPr>
        <p:txBody>
          <a:bodyPr/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CPU-centric Strategy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 Congestion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 Performance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Down Arrow 18"/>
          <p:cNvSpPr/>
          <p:nvPr/>
        </p:nvSpPr>
        <p:spPr>
          <a:xfrm flipV="1">
            <a:off x="4114800" y="2554303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114800" y="3177632"/>
            <a:ext cx="457200" cy="354541"/>
          </a:xfrm>
          <a:prstGeom prst="downArrow">
            <a:avLst/>
          </a:prstGeom>
          <a:solidFill>
            <a:srgbClr val="663D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39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heme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1C4125AF-9C42-47D1-9AFD-ADBC8BFCD500}" vid="{FB7A842E-8265-4E32-92F2-CD111E8A5842}"/>
    </a:ext>
  </a:extLst>
</a:theme>
</file>

<file path=ppt/theme/theme4.xml><?xml version="1.0" encoding="utf-8"?>
<a:theme xmlns:a="http://schemas.openxmlformats.org/drawingml/2006/main" name="Theme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1C4125AF-9C42-47D1-9AFD-ADBC8BFCD500}" vid="{FB7A842E-8265-4E32-92F2-CD111E8A5842}"/>
    </a:ext>
  </a:extLst>
</a:theme>
</file>

<file path=ppt/theme/theme5.xml><?xml version="1.0" encoding="utf-8"?>
<a:theme xmlns:a="http://schemas.openxmlformats.org/drawingml/2006/main" name="2_Theme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3D63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1C4125AF-9C42-47D1-9AFD-ADBC8BFCD500}" vid="{FB7A842E-8265-4E32-92F2-CD111E8A5842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591</Words>
  <Application>Microsoft Office PowerPoint</Application>
  <PresentationFormat>Custom</PresentationFormat>
  <Paragraphs>208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Calibri</vt:lpstr>
      <vt:lpstr>Cambria</vt:lpstr>
      <vt:lpstr>Garamond</vt:lpstr>
      <vt:lpstr>Tahoma</vt:lpstr>
      <vt:lpstr>Times New Roman</vt:lpstr>
      <vt:lpstr>Wingdings</vt:lpstr>
      <vt:lpstr>SAFARI_Template</vt:lpstr>
      <vt:lpstr>1_Edge</vt:lpstr>
      <vt:lpstr>1_Theme1</vt:lpstr>
      <vt:lpstr>Theme1</vt:lpstr>
      <vt:lpstr>2_Theme1</vt:lpstr>
      <vt:lpstr>Managing GPU Concurrency in Heterogeneous Architectures</vt:lpstr>
      <vt:lpstr>Managing GPU Concurrency in Heterogeneous Architectures</vt:lpstr>
      <vt:lpstr>Managing GPU Concurrency in Heterogeneous Architectures</vt:lpstr>
      <vt:lpstr>Managing GPU Concurrency in Heterogeneous Architectures</vt:lpstr>
      <vt:lpstr>Our Proposal</vt:lpstr>
      <vt:lpstr>Our Proposal</vt:lpstr>
      <vt:lpstr>Our Proposal</vt:lpstr>
      <vt:lpstr>Our Proposal</vt:lpstr>
      <vt:lpstr>Our Proposal</vt:lpstr>
      <vt:lpstr>Our Proposal</vt:lpstr>
      <vt:lpstr>Our Proposal</vt:lpstr>
      <vt:lpstr>Our Proposal</vt:lpstr>
      <vt:lpstr>Our Proposal</vt:lpstr>
      <vt:lpstr>Our Proposal</vt:lpstr>
      <vt:lpstr>Managing GPU Concurrency in Heterogeneous Architectures</vt:lpstr>
      <vt:lpstr>Managing GPU Concurrency in Heterogeneous Architectures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cp:lastPrinted>2013-06-23T03:13:02Z</cp:lastPrinted>
  <dcterms:created xsi:type="dcterms:W3CDTF">2013-06-29T09:12:35Z</dcterms:created>
  <dcterms:modified xsi:type="dcterms:W3CDTF">2014-12-14T20:57:52Z</dcterms:modified>
</cp:coreProperties>
</file>