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63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6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88E4-2E5A-43C2-A74F-036FA7869E58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F08A3-FD1C-481C-91EA-295440BE7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209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work is about a new memory control scheme. </a:t>
            </a:r>
          </a:p>
          <a:p>
            <a:endParaRPr lang="en-US" dirty="0" smtClean="0"/>
          </a:p>
          <a:p>
            <a:r>
              <a:rPr lang="en-US" dirty="0" smtClean="0"/>
              <a:t>For years,</a:t>
            </a:r>
            <a:r>
              <a:rPr lang="en-US" baseline="0" dirty="0" smtClean="0"/>
              <a:t> we have generated a variety of memory control schemes. </a:t>
            </a:r>
            <a:r>
              <a:rPr lang="en-US" dirty="0" smtClean="0"/>
              <a:t>You may be wondering why we need yet another one. If</a:t>
            </a:r>
            <a:r>
              <a:rPr lang="en-US" baseline="0" dirty="0" smtClean="0"/>
              <a:t> we take a closer look at previous schemes, most of them focus only on reads. This is sound when most conventional applications are read intensive and reads are on their critical execution path.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with new persistent memory technology, these assumptions no longer hold. Persistent memory is a new tier between traditional main memory and storage with attributes from both. Like main memory, it has a fast load/store interface. Yet different from main memory, it is permanent home of data so it supports the storage property – data persistence.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ensure data persistence, persistent memory systems need to place careful control over writes.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unbalanced design that only focuses on reads can be dangerous.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08A3-FD1C-481C-91EA-295440BE78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42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address this problem, </a:t>
            </a:r>
            <a:r>
              <a:rPr lang="en-US" dirty="0" smtClean="0"/>
              <a:t>we design a new memory scheduler for persistent memory systems</a:t>
            </a:r>
            <a:r>
              <a:rPr lang="en-US" baseline="0" dirty="0" smtClean="0"/>
              <a:t> that take</a:t>
            </a:r>
            <a:r>
              <a:rPr lang="en-US" dirty="0" smtClean="0"/>
              <a:t> into account writes as first-class citizens in memory scheduling.</a:t>
            </a:r>
            <a:r>
              <a:rPr lang="en-US" baseline="0" dirty="0" smtClean="0"/>
              <a:t> With our design, we can achieve both fair and high-performance memory control in persistent memory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08A3-FD1C-481C-91EA-295440BE78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11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our design, we can achieve both fair and high-performance memory control in persistent memory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08A3-FD1C-481C-91EA-295440BE78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11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details of our design, you</a:t>
            </a:r>
            <a:r>
              <a:rPr lang="en-US" baseline="0" dirty="0" smtClean="0"/>
              <a:t> are welcome </a:t>
            </a:r>
            <a:r>
              <a:rPr lang="en-US" baseline="0" smtClean="0"/>
              <a:t>to come to </a:t>
            </a:r>
            <a:r>
              <a:rPr lang="en-US" baseline="0" dirty="0" smtClean="0"/>
              <a:t>our presentation </a:t>
            </a:r>
            <a:r>
              <a:rPr lang="en-US" altLang="zh-CN" baseline="0" dirty="0" smtClean="0"/>
              <a:t>in the</a:t>
            </a:r>
            <a:r>
              <a:rPr lang="en-US" baseline="0" dirty="0" smtClean="0"/>
              <a:t> afternoon right in </a:t>
            </a:r>
            <a:r>
              <a:rPr lang="en-US" baseline="0" smtClean="0"/>
              <a:t>this room and </a:t>
            </a:r>
            <a:r>
              <a:rPr lang="en-US" baseline="0" dirty="0" smtClean="0"/>
              <a:t>our poster tomorrow.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03B2C-B5D6-4D86-A85D-A8D0F854E5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4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87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564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4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47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5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02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84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4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21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7226-A0FF-4EA3-8840-80863A7180C2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6C82-B4C8-47F6-B6D3-CD58DDAD2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2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96" y="5571944"/>
            <a:ext cx="1412823" cy="7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0" y="1204339"/>
            <a:ext cx="3220209" cy="493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97159" y="1078673"/>
            <a:ext cx="69120" cy="5253672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ounded Rectangular Callout 31"/>
          <p:cNvSpPr/>
          <p:nvPr/>
        </p:nvSpPr>
        <p:spPr>
          <a:xfrm rot="5400000">
            <a:off x="5219700" y="2324100"/>
            <a:ext cx="4191000" cy="3048000"/>
          </a:xfrm>
          <a:prstGeom prst="wedgeRoundRectCallout">
            <a:avLst>
              <a:gd name="adj1" fmla="val 51718"/>
              <a:gd name="adj2" fmla="val 14915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 rot="20800655">
            <a:off x="4231718" y="896048"/>
            <a:ext cx="1788081" cy="86500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1"/>
          <p:cNvSpPr txBox="1">
            <a:spLocks/>
          </p:cNvSpPr>
          <p:nvPr/>
        </p:nvSpPr>
        <p:spPr>
          <a:xfrm>
            <a:off x="493920" y="275069"/>
            <a:ext cx="8225280" cy="803604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9115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Another Memory Control Scheme?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3120" y="1147800"/>
            <a:ext cx="107510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200" b="1" dirty="0"/>
              <a:t>Reads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4640" y="1147800"/>
            <a:ext cx="107510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200" b="1" dirty="0"/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4317" y="2145337"/>
            <a:ext cx="1955683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SMS [ISCA’12]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0160" y="3359873"/>
            <a:ext cx="2236277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PAR-BS [ISCA’08]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3705509"/>
            <a:ext cx="2503799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STFM [MICRO’07]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2509554"/>
            <a:ext cx="2307459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TCM [MICRO’10]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2947318"/>
            <a:ext cx="2375403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ATLAS [HPCA’10]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818267"/>
            <a:ext cx="2391059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  <a:cs typeface="EucrosiaUPC" panose="02020603050405020304" pitchFamily="18" charset="-34"/>
              </a:rPr>
              <a:t>BLISS [ICCD’14]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Bell MT" panose="02020503060305020303" pitchFamily="18" charset="0"/>
              <a:cs typeface="EucrosiaUPC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 rot="154815">
            <a:off x="1485500" y="5768679"/>
            <a:ext cx="1129422" cy="53608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Persistent Memory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0" y="4191101"/>
            <a:ext cx="265187" cy="3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16" y="2852981"/>
            <a:ext cx="342787" cy="40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50" y="1830587"/>
            <a:ext cx="271404" cy="3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63">
            <a:off x="3211613" y="4626964"/>
            <a:ext cx="308781" cy="3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03" y="3404097"/>
            <a:ext cx="338400" cy="4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23" y="2427070"/>
            <a:ext cx="315360" cy="4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50" y="2137995"/>
            <a:ext cx="29376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26" y="3823088"/>
            <a:ext cx="415221" cy="5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4136857"/>
            <a:ext cx="2465164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FR-FCFS [ISCA’00]</a:t>
            </a: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6320" y="4232006"/>
            <a:ext cx="1070330" cy="1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0" y="828795"/>
            <a:ext cx="524159" cy="4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1981200"/>
            <a:ext cx="2746632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3600" y="3581400"/>
            <a:ext cx="2743200" cy="21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461760" y="1899920"/>
            <a:ext cx="2240280" cy="7799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400" b="1" u="sng" dirty="0" smtClean="0">
                <a:cs typeface="Arial" pitchFamily="34" charset="0"/>
              </a:rPr>
              <a:t>Fast Load/Store</a:t>
            </a:r>
          </a:p>
          <a:p>
            <a:pPr algn="ctr"/>
            <a:r>
              <a:rPr lang="en-US" sz="2000" i="1" dirty="0" smtClean="0">
                <a:cs typeface="Arial" pitchFamily="34" charset="0"/>
              </a:rPr>
              <a:t>(Memory Attribute)</a:t>
            </a:r>
            <a:endParaRPr lang="en-US" sz="2000" i="1" dirty="0"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3496779"/>
            <a:ext cx="2514600" cy="7799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400" b="1" u="sng" dirty="0" smtClean="0">
                <a:cs typeface="Arial" pitchFamily="34" charset="0"/>
              </a:rPr>
              <a:t>Data Persistence</a:t>
            </a:r>
          </a:p>
          <a:p>
            <a:r>
              <a:rPr lang="en-US" sz="2000" i="1" dirty="0" smtClean="0">
                <a:cs typeface="Arial" pitchFamily="34" charset="0"/>
              </a:rPr>
              <a:t>(Storage Attribute)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08135" y="1436523"/>
            <a:ext cx="1030465" cy="4684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2500" b="1" i="1" dirty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9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92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23" grpId="0"/>
      <p:bldP spid="24" grpId="0"/>
      <p:bldP spid="11" grpId="0"/>
      <p:bldP spid="12" grpId="0"/>
      <p:bldP spid="15" grpId="0"/>
      <p:bldP spid="18" grpId="0"/>
      <p:bldP spid="19" grpId="0"/>
      <p:bldP spid="20" grpId="0"/>
      <p:bldP spid="26" grpId="0"/>
      <p:bldP spid="14" grpId="0"/>
      <p:bldP spid="29" grpId="0"/>
      <p:bldP spid="3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0" y="1204339"/>
            <a:ext cx="3220209" cy="493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96" y="5571944"/>
            <a:ext cx="1412823" cy="7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31"/>
          <p:cNvSpPr txBox="1">
            <a:spLocks/>
          </p:cNvSpPr>
          <p:nvPr/>
        </p:nvSpPr>
        <p:spPr>
          <a:xfrm>
            <a:off x="493920" y="275069"/>
            <a:ext cx="8225280" cy="803604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9115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Design: Towards A 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FIRM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Tree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3120" y="1147800"/>
            <a:ext cx="107510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200" b="1" dirty="0"/>
              <a:t>Reads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7496" y="1147800"/>
            <a:ext cx="1075104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2200" b="1" dirty="0"/>
              <a:t>Writes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4757" y="2145337"/>
            <a:ext cx="1955683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SMS [ISCA’12]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359873"/>
            <a:ext cx="2236277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PAR-BS [ISCA’08]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3705509"/>
            <a:ext cx="2351399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STFM [MICRO’07]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2509554"/>
            <a:ext cx="2307459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TCM [MICRO’10]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197" y="2961267"/>
            <a:ext cx="2299203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ATLAS [HPCA’10]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8135" y="1360323"/>
            <a:ext cx="1030465" cy="4684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z="2500" b="1" i="1" dirty="0">
                <a:solidFill>
                  <a:schemeClr val="bg2">
                    <a:lumMod val="25000"/>
                  </a:schemeClr>
                </a:solidFill>
              </a:rPr>
              <a:t>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97159" y="1078673"/>
            <a:ext cx="69120" cy="5253672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4815">
            <a:off x="1485500" y="5768679"/>
            <a:ext cx="1129422" cy="53608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Persistent Memory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40" y="4191101"/>
            <a:ext cx="265187" cy="3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16" y="2852981"/>
            <a:ext cx="342787" cy="40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50" y="1830587"/>
            <a:ext cx="271404" cy="3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63">
            <a:off x="3211613" y="4626964"/>
            <a:ext cx="308781" cy="3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03" y="3404097"/>
            <a:ext cx="338400" cy="4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23" y="2427070"/>
            <a:ext cx="315360" cy="4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50" y="2137995"/>
            <a:ext cx="293760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26" y="3823088"/>
            <a:ext cx="415221" cy="51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5800" y="4104267"/>
            <a:ext cx="2388964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Bell MT" panose="02020503060305020303" pitchFamily="18" charset="0"/>
                <a:cs typeface="EucrosiaUPC" panose="02020603050405020304" pitchFamily="18" charset="-34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FR-FCFS [ISCA’00]</a:t>
            </a: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6320" y="4232006"/>
            <a:ext cx="1070330" cy="1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0" y="828795"/>
            <a:ext cx="524159" cy="4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 descr=" 29"/>
          <p:cNvSpPr txBox="1"/>
          <p:nvPr/>
        </p:nvSpPr>
        <p:spPr>
          <a:xfrm>
            <a:off x="5867400" y="2514600"/>
            <a:ext cx="2132208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GB"/>
            </a:defPPr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b="1" i="1" dirty="0" smtClean="0">
                <a:solidFill>
                  <a:schemeClr val="accent2"/>
                </a:solidFill>
              </a:rPr>
              <a:t>FIRM </a:t>
            </a:r>
            <a:r>
              <a:rPr lang="en-US" b="1" i="1" dirty="0">
                <a:solidFill>
                  <a:schemeClr val="accent2"/>
                </a:solidFill>
              </a:rPr>
              <a:t>[</a:t>
            </a:r>
            <a:r>
              <a:rPr lang="en-US" b="1" i="1" dirty="0" smtClean="0">
                <a:solidFill>
                  <a:schemeClr val="accent2"/>
                </a:solidFill>
              </a:rPr>
              <a:t>MICRO’14]</a:t>
            </a:r>
            <a:endParaRPr lang="en-US" b="1" i="1" dirty="0">
              <a:solidFill>
                <a:schemeClr val="accent2"/>
              </a:solidFill>
            </a:endParaRPr>
          </a:p>
        </p:txBody>
      </p:sp>
      <p:pic>
        <p:nvPicPr>
          <p:cNvPr id="34" name="Picture 7" descr=" 10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755" flipH="1">
            <a:off x="4769334" y="1917826"/>
            <a:ext cx="778585" cy="403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 102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29" y="2188369"/>
            <a:ext cx="45719" cy="18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10813"/>
            <a:ext cx="635991" cy="6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Callout 38" descr=" 3"/>
          <p:cNvSpPr/>
          <p:nvPr/>
        </p:nvSpPr>
        <p:spPr>
          <a:xfrm>
            <a:off x="6477000" y="2895600"/>
            <a:ext cx="1289222" cy="1385082"/>
          </a:xfrm>
          <a:prstGeom prst="wedgeEllipseCallout">
            <a:avLst>
              <a:gd name="adj1" fmla="val -180171"/>
              <a:gd name="adj2" fmla="val -836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 descr=" 10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26080"/>
            <a:ext cx="124622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600200" y="1752600"/>
            <a:ext cx="2336683" cy="3915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accent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BLISS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[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ICCD’14]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 Ribbon 34" descr=" 8"/>
          <p:cNvSpPr/>
          <p:nvPr/>
        </p:nvSpPr>
        <p:spPr>
          <a:xfrm>
            <a:off x="152400" y="1294845"/>
            <a:ext cx="3733800" cy="1371600"/>
          </a:xfrm>
          <a:prstGeom prst="ribbon2">
            <a:avLst>
              <a:gd name="adj1" fmla="val 16667"/>
              <a:gd name="adj2" fmla="val 653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Fair</a:t>
            </a:r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ness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 Ribbon 35" descr=" 42"/>
          <p:cNvSpPr/>
          <p:nvPr/>
        </p:nvSpPr>
        <p:spPr>
          <a:xfrm>
            <a:off x="4191000" y="1294845"/>
            <a:ext cx="4648200" cy="1371600"/>
          </a:xfrm>
          <a:prstGeom prst="ribbon2">
            <a:avLst>
              <a:gd name="adj1" fmla="val 16667"/>
              <a:gd name="adj2" fmla="val 653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4600" y="3047445"/>
            <a:ext cx="3657600" cy="185347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1500" b="1" dirty="0" smtClean="0">
                <a:latin typeface="Arial" pitchFamily="34" charset="0"/>
                <a:cs typeface="Arial" pitchFamily="34" charset="0"/>
              </a:rPr>
              <a:t>1.2</a:t>
            </a:r>
            <a:r>
              <a:rPr lang="en-US" altLang="zh-CN" sz="11500" b="1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1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09800" y="4647645"/>
            <a:ext cx="4419600" cy="5269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. the best of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 previous scheduler designs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0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086600" cy="2438400"/>
          </a:xfrm>
        </p:spPr>
        <p:txBody>
          <a:bodyPr>
            <a:noAutofit/>
          </a:bodyPr>
          <a:lstStyle/>
          <a:p>
            <a:pPr algn="l"/>
            <a:r>
              <a:rPr lang="en-US" sz="2900" b="1" dirty="0" smtClean="0">
                <a:solidFill>
                  <a:schemeClr val="tx1"/>
                </a:solidFill>
                <a:cs typeface="Arial" pitchFamily="34" charset="0"/>
              </a:rPr>
              <a:t>Presentation:    Mon </a:t>
            </a:r>
            <a:r>
              <a:rPr lang="en-US" sz="29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sz="2900" b="1" dirty="0" smtClean="0">
                <a:solidFill>
                  <a:schemeClr val="tx1"/>
                </a:solidFill>
                <a:cs typeface="Arial" pitchFamily="34" charset="0"/>
              </a:rPr>
              <a:t>Dec.15) 3:30 PM</a:t>
            </a:r>
          </a:p>
          <a:p>
            <a:pPr algn="l"/>
            <a:r>
              <a:rPr lang="en-US" sz="2900" b="1" dirty="0" smtClean="0">
                <a:solidFill>
                  <a:schemeClr val="tx1"/>
                </a:solidFill>
                <a:cs typeface="Arial" pitchFamily="34" charset="0"/>
              </a:rPr>
              <a:t>                             Session 2A</a:t>
            </a:r>
          </a:p>
          <a:p>
            <a:pPr algn="l"/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900" dirty="0" smtClean="0">
                <a:solidFill>
                  <a:schemeClr val="tx1"/>
                </a:solidFill>
                <a:cs typeface="Arial" pitchFamily="34" charset="0"/>
              </a:rPr>
              <a:t>                            (Room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>: Dining </a:t>
            </a:r>
            <a:r>
              <a:rPr lang="en-US" sz="2900" dirty="0" smtClean="0">
                <a:solidFill>
                  <a:schemeClr val="tx1"/>
                </a:solidFill>
                <a:cs typeface="Arial" pitchFamily="34" charset="0"/>
              </a:rPr>
              <a:t>Hall)</a:t>
            </a:r>
            <a:endParaRPr lang="en-US" sz="2900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en-US" sz="29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US" sz="2900" b="1" dirty="0" smtClean="0">
                <a:solidFill>
                  <a:schemeClr val="tx1"/>
                </a:solidFill>
                <a:cs typeface="Arial" pitchFamily="34" charset="0"/>
              </a:rPr>
              <a:t>Poster Session: Tue </a:t>
            </a:r>
            <a:r>
              <a:rPr lang="en-US" sz="2900" b="1" dirty="0">
                <a:solidFill>
                  <a:schemeClr val="tx1"/>
                </a:solidFill>
                <a:cs typeface="Arial" pitchFamily="34" charset="0"/>
              </a:rPr>
              <a:t>(Dec. </a:t>
            </a:r>
            <a:r>
              <a:rPr lang="en-US" sz="2900" b="1" dirty="0" smtClean="0">
                <a:solidFill>
                  <a:schemeClr val="tx1"/>
                </a:solidFill>
                <a:cs typeface="Arial" pitchFamily="34" charset="0"/>
              </a:rPr>
              <a:t>16) 12:00 PM</a:t>
            </a:r>
            <a:r>
              <a:rPr lang="en-US" sz="2900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2900" dirty="0">
                <a:solidFill>
                  <a:schemeClr val="tx1"/>
                </a:solidFill>
                <a:cs typeface="Arial" pitchFamily="34" charset="0"/>
              </a:rPr>
            </a:br>
            <a:endParaRPr lang="en-US" sz="29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ontent Placeholder 85"/>
          <p:cNvSpPr txBox="1">
            <a:spLocks/>
          </p:cNvSpPr>
          <p:nvPr/>
        </p:nvSpPr>
        <p:spPr bwMode="auto">
          <a:xfrm>
            <a:off x="304800" y="2286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27" tIns="50366" rIns="100727" bIns="50366"/>
          <a:lstStyle/>
          <a:p>
            <a:pPr marL="374606" indent="-374606" defTabSz="1004770" eaLnBrk="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  <a:cs typeface="Arial" pitchFamily="34" charset="0"/>
              </a:rPr>
              <a:t>Details about </a:t>
            </a: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“FIRM”</a:t>
            </a:r>
            <a:endParaRPr lang="en-US" sz="3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609600" y="2362200"/>
            <a:ext cx="457200" cy="457200"/>
          </a:xfrm>
          <a:prstGeom prst="triangl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/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Content Placeholder 85"/>
          <p:cNvSpPr txBox="1">
            <a:spLocks/>
          </p:cNvSpPr>
          <p:nvPr/>
        </p:nvSpPr>
        <p:spPr bwMode="auto">
          <a:xfrm>
            <a:off x="609600" y="932544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27" tIns="50366" rIns="100727" bIns="50366"/>
          <a:lstStyle/>
          <a:p>
            <a:pPr marL="374606" indent="-374606" defTabSz="1004770" eaLnBrk="0">
              <a:spcBef>
                <a:spcPct val="20000"/>
              </a:spcBef>
            </a:pPr>
            <a:r>
              <a:rPr lang="en-US" i="1" dirty="0" smtClean="0">
                <a:solidFill>
                  <a:schemeClr val="accent1"/>
                </a:solidFill>
                <a:cs typeface="Arial" pitchFamily="34" charset="0"/>
              </a:rPr>
              <a:t>Fair and High-Performance </a:t>
            </a: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i="1" dirty="0" smtClean="0">
                <a:solidFill>
                  <a:schemeClr val="accent1"/>
                </a:solidFill>
                <a:cs typeface="Arial" pitchFamily="34" charset="0"/>
              </a:rPr>
              <a:t>Memory Control for </a:t>
            </a: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i="1" dirty="0" smtClean="0">
                <a:solidFill>
                  <a:schemeClr val="accent1"/>
                </a:solidFill>
                <a:cs typeface="Arial" pitchFamily="34" charset="0"/>
              </a:rPr>
              <a:t>Persistent Memory Systems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85"/>
          <p:cNvSpPr txBox="1">
            <a:spLocks/>
          </p:cNvSpPr>
          <p:nvPr/>
        </p:nvSpPr>
        <p:spPr bwMode="auto">
          <a:xfrm>
            <a:off x="4114800" y="990600"/>
            <a:ext cx="20116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27" tIns="50366" rIns="100727" bIns="50366"/>
          <a:lstStyle/>
          <a:p>
            <a:pPr marL="374606" indent="-374606" defTabSz="1004770" eaLnBrk="0">
              <a:spcBef>
                <a:spcPct val="20000"/>
              </a:spcBef>
            </a:pPr>
            <a:r>
              <a:rPr lang="en-US" sz="1600" u="sng" dirty="0">
                <a:solidFill>
                  <a:schemeClr val="accent1"/>
                </a:solidFill>
                <a:cs typeface="Arial" pitchFamily="34" charset="0"/>
              </a:rPr>
              <a:t>Jishen Zhao  </a:t>
            </a: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sz="1600" dirty="0" err="1" smtClean="0">
                <a:solidFill>
                  <a:schemeClr val="accent1"/>
                </a:solidFill>
                <a:cs typeface="Arial" pitchFamily="34" charset="0"/>
              </a:rPr>
              <a:t>Onur</a:t>
            </a:r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cs typeface="Arial" pitchFamily="34" charset="0"/>
              </a:rPr>
              <a:t>Mutlu</a:t>
            </a:r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sz="1600" dirty="0" smtClean="0">
                <a:solidFill>
                  <a:schemeClr val="accent1"/>
                </a:solidFill>
                <a:cs typeface="Arial" pitchFamily="34" charset="0"/>
              </a:rPr>
              <a:t>Yuan </a:t>
            </a:r>
            <a:r>
              <a:rPr lang="en-US" sz="1600" dirty="0" err="1" smtClean="0">
                <a:solidFill>
                  <a:schemeClr val="accent1"/>
                </a:solidFill>
                <a:cs typeface="Arial" pitchFamily="34" charset="0"/>
              </a:rPr>
              <a:t>Xie</a:t>
            </a:r>
            <a:endParaRPr 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Content Placeholder 85"/>
          <p:cNvSpPr txBox="1">
            <a:spLocks/>
          </p:cNvSpPr>
          <p:nvPr/>
        </p:nvSpPr>
        <p:spPr bwMode="auto">
          <a:xfrm>
            <a:off x="5479472" y="990600"/>
            <a:ext cx="29787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27" tIns="50366" rIns="100727" bIns="50366"/>
          <a:lstStyle/>
          <a:p>
            <a:pPr marL="374606" indent="-374606" defTabSz="1004770" eaLnBrk="0">
              <a:spcBef>
                <a:spcPct val="20000"/>
              </a:spcBef>
            </a:pPr>
            <a:r>
              <a:rPr lang="en-US" sz="1600" i="1" dirty="0" smtClean="0">
                <a:solidFill>
                  <a:schemeClr val="accent1"/>
                </a:solidFill>
                <a:cs typeface="Arial" pitchFamily="34" charset="0"/>
              </a:rPr>
              <a:t>HP Labs/Penn State/CMU</a:t>
            </a:r>
            <a:endParaRPr lang="en-US" sz="1600" i="1" dirty="0">
              <a:solidFill>
                <a:schemeClr val="accent1"/>
              </a:solidFill>
              <a:cs typeface="Arial" pitchFamily="34" charset="0"/>
            </a:endParaRP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sz="1600" i="1" dirty="0" smtClean="0">
                <a:solidFill>
                  <a:schemeClr val="accent1"/>
                </a:solidFill>
                <a:cs typeface="Arial" pitchFamily="34" charset="0"/>
              </a:rPr>
              <a:t>CMU</a:t>
            </a:r>
            <a:endParaRPr lang="en-US" sz="1600" i="1" dirty="0">
              <a:solidFill>
                <a:schemeClr val="accent1"/>
              </a:solidFill>
              <a:cs typeface="Arial" pitchFamily="34" charset="0"/>
            </a:endParaRPr>
          </a:p>
          <a:p>
            <a:pPr marL="374606" indent="-374606" defTabSz="1004770" eaLnBrk="0">
              <a:spcBef>
                <a:spcPct val="20000"/>
              </a:spcBef>
            </a:pPr>
            <a:r>
              <a:rPr lang="en-US" sz="1600" i="1" dirty="0" smtClean="0">
                <a:solidFill>
                  <a:schemeClr val="accent1"/>
                </a:solidFill>
                <a:cs typeface="Arial" pitchFamily="34" charset="0"/>
              </a:rPr>
              <a:t>UCSB/Penn </a:t>
            </a:r>
            <a:r>
              <a:rPr lang="en-US" sz="1600" i="1" dirty="0">
                <a:solidFill>
                  <a:schemeClr val="accent1"/>
                </a:solidFill>
                <a:cs typeface="Arial" pitchFamily="34" charset="0"/>
              </a:rPr>
              <a:t>State/AMD Research</a:t>
            </a:r>
          </a:p>
          <a:p>
            <a:pPr marL="374606" indent="-374606" defTabSz="1004770" eaLnBrk="0">
              <a:spcBef>
                <a:spcPct val="20000"/>
              </a:spcBef>
            </a:pP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40" y="5632368"/>
            <a:ext cx="1935360" cy="1139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" descr="C:\Users\zhaojis\hp\HP_Circle_Logo_150dpi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6800" y="5654837"/>
            <a:ext cx="103680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cs.cmu.edu/~spdow/images/logo-CM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54" y="5900346"/>
            <a:ext cx="1866240" cy="67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1360" y="6004086"/>
            <a:ext cx="1612161" cy="46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8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419</Words>
  <Application>Microsoft Office PowerPoint</Application>
  <PresentationFormat>On-screen Show (4:3)</PresentationFormat>
  <Paragraphs>65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FIRM: Fair and HIgh-PerfoRmance Memory Control for Persistent Memory Systems</dc:title>
  <dc:creator>Jishen Zhao</dc:creator>
  <cp:lastModifiedBy>sophie</cp:lastModifiedBy>
  <cp:revision>119</cp:revision>
  <dcterms:created xsi:type="dcterms:W3CDTF">2014-12-05T21:56:24Z</dcterms:created>
  <dcterms:modified xsi:type="dcterms:W3CDTF">2014-12-08T04:11:52Z</dcterms:modified>
</cp:coreProperties>
</file>