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68" r:id="rId3"/>
    <p:sldId id="278" r:id="rId4"/>
    <p:sldId id="280" r:id="rId5"/>
    <p:sldId id="273" r:id="rId6"/>
    <p:sldId id="275" r:id="rId7"/>
    <p:sldId id="279" r:id="rId8"/>
    <p:sldId id="282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44" autoAdjust="0"/>
  </p:normalViewPr>
  <p:slideViewPr>
    <p:cSldViewPr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F12E-D88C-4C34-9E7F-8D86D99CA5BB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BEDE-3190-448F-A2E4-AC9820839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any piece of information, if there is a mismatch in the way it is organized and they way it is queried, inefficiency creeps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EDE-3190-448F-A2E4-AC9820839D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1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sorting a set of books based on the title is a bad</a:t>
            </a:r>
            <a:r>
              <a:rPr lang="en-US" baseline="0" dirty="0" smtClean="0"/>
              <a:t> approach if we frequently query for books written by specific authors.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EDE-3190-448F-A2E4-AC9820839D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Similarly, representing</a:t>
            </a:r>
            <a:r>
              <a:rPr lang="en-US" baseline="0" dirty="0" smtClean="0"/>
              <a:t> a graph as a adjacency matrix is bad if we frequently perform breadth first search on the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EDE-3190-448F-A2E4-AC9820839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work,</a:t>
            </a:r>
            <a:r>
              <a:rPr lang="en-US" baseline="0" dirty="0" smtClean="0"/>
              <a:t> w</a:t>
            </a:r>
            <a:r>
              <a:rPr lang="en-US" dirty="0" smtClean="0"/>
              <a:t>e find that ther</a:t>
            </a:r>
            <a:r>
              <a:rPr lang="en-US" baseline="0" dirty="0" smtClean="0"/>
              <a:t>e is a similar mismatch in the way the dirty bit information is organized in existing caches and the way it is queried.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EDE-3190-448F-A2E4-AC9820839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propose a new way of organizing the dirty bit information in a structure called the Dirty-block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EDE-3190-448F-A2E4-AC9820839D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eliminating</a:t>
            </a:r>
            <a:r>
              <a:rPr lang="en-US" baseline="0" dirty="0" smtClean="0"/>
              <a:t> the mismatch, o</a:t>
            </a:r>
            <a:r>
              <a:rPr lang="en-US" dirty="0" smtClean="0"/>
              <a:t>ur new organization enables simpler</a:t>
            </a:r>
            <a:r>
              <a:rPr lang="en-US" baseline="0" dirty="0" smtClean="0"/>
              <a:t> and more efficient implementations of several previously proposed optimizations.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EDE-3190-448F-A2E4-AC9820839D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9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just three optimizations,</a:t>
            </a:r>
            <a:r>
              <a:rPr lang="en-US" baseline="0" dirty="0" smtClean="0"/>
              <a:t> our organization can improve performance by 31% compared to the baseline, 6% over the best previous mechanism while reducing overall cache area by 8% --- all with one structure.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EDE-3190-448F-A2E4-AC9820839D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9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what is this mismatch? How does DBI eliminate the mismatch? </a:t>
            </a:r>
            <a:r>
              <a:rPr lang="en-US" baseline="0" smtClean="0"/>
              <a:t>Attend my talk to find out the answers!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EDE-3190-448F-A2E4-AC9820839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lIns="914400" rIns="914400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 lIns="914400" rIns="91440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8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3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7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DBAC8-8686-4711-848E-6F0ADCE10B1F}" type="datetimeFigureOut">
              <a:rPr lang="en-US" smtClean="0"/>
              <a:t>6/23/14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36576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610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fld id="{C1669432-4F8F-4330-9EF0-C1F4FC86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5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470025"/>
          </a:xfrm>
          <a:noFill/>
        </p:spPr>
        <p:txBody>
          <a:bodyPr lIns="365760" rIns="365760">
            <a:noAutofit/>
          </a:bodyPr>
          <a:lstStyle/>
          <a:p>
            <a:r>
              <a:rPr lang="en-US" sz="5400" dirty="0" smtClean="0"/>
              <a:t>The Dirty-Block Index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1828800"/>
          </a:xfrm>
        </p:spPr>
        <p:txBody>
          <a:bodyPr lIns="0" rIns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990000"/>
                </a:solidFill>
              </a:rPr>
              <a:t>Vivek Seshadri</a:t>
            </a:r>
            <a:endParaRPr lang="en-US" sz="40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990000"/>
                </a:solidFill>
              </a:rPr>
              <a:t>Abhishek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Bhowmick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∙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Onur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Mutlu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960A7"/>
                </a:solidFill>
                <a:latin typeface="+mj-lt"/>
              </a:rPr>
              <a:t>Phillip B. Gibbons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∙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0960A7"/>
                </a:solidFill>
                <a:latin typeface="+mj-lt"/>
              </a:rPr>
              <a:t>Michael A. Kozuch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∙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Todd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C.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Mowry</a:t>
            </a:r>
          </a:p>
        </p:txBody>
      </p:sp>
      <p:pic>
        <p:nvPicPr>
          <p:cNvPr id="4" name="Picture 3" descr="Intel-logo.jpg"/>
          <p:cNvPicPr>
            <a:picLocks noChangeAspect="1"/>
          </p:cNvPicPr>
          <p:nvPr/>
        </p:nvPicPr>
        <p:blipFill>
          <a:blip r:embed="rId3" cstate="print"/>
          <a:srcRect t="8000" b="16000"/>
          <a:stretch>
            <a:fillRect/>
          </a:stretch>
        </p:blipFill>
        <p:spPr>
          <a:xfrm>
            <a:off x="7227570" y="5303520"/>
            <a:ext cx="1230630" cy="868680"/>
          </a:xfrm>
          <a:prstGeom prst="rect">
            <a:avLst/>
          </a:prstGeom>
        </p:spPr>
      </p:pic>
      <p:pic>
        <p:nvPicPr>
          <p:cNvPr id="5" name="Picture 4" descr="cmu.jpg"/>
          <p:cNvPicPr>
            <a:picLocks noChangeAspect="1"/>
          </p:cNvPicPr>
          <p:nvPr/>
        </p:nvPicPr>
        <p:blipFill>
          <a:blip r:embed="rId4" cstate="print"/>
          <a:srcRect t="21333" b="21333"/>
          <a:stretch>
            <a:fillRect/>
          </a:stretch>
        </p:blipFill>
        <p:spPr>
          <a:xfrm>
            <a:off x="3657600" y="5533595"/>
            <a:ext cx="2717589" cy="562405"/>
          </a:xfrm>
          <a:prstGeom prst="rect">
            <a:avLst/>
          </a:prstGeom>
        </p:spPr>
      </p:pic>
      <p:pic>
        <p:nvPicPr>
          <p:cNvPr id="6" name="Picture 4" descr="safa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486400"/>
            <a:ext cx="1917700" cy="5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905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vert="horz" lIns="365760" tIns="45720" rIns="36576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Today – 4:15PM – Session 3A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722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42087" y="83403"/>
            <a:ext cx="8101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Mismatch: Representation and Query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07474" y="2001560"/>
            <a:ext cx="3583525" cy="4704040"/>
            <a:chOff x="988298" y="1447800"/>
            <a:chExt cx="3881264" cy="51816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447800"/>
              <a:ext cx="3193162" cy="51816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22449" y="1720657"/>
              <a:ext cx="403144" cy="644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8298" y="2459949"/>
              <a:ext cx="415296" cy="644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B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08265" y="2852284"/>
              <a:ext cx="375364" cy="644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5288" y="5665645"/>
              <a:ext cx="371891" cy="644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Z</a:t>
              </a:r>
            </a:p>
          </p:txBody>
        </p:sp>
        <p:sp>
          <p:nvSpPr>
            <p:cNvPr id="47" name="Left Brace 46"/>
            <p:cNvSpPr/>
            <p:nvPr/>
          </p:nvSpPr>
          <p:spPr>
            <a:xfrm>
              <a:off x="1447800" y="1725709"/>
              <a:ext cx="304800" cy="838200"/>
            </a:xfrm>
            <a:prstGeom prst="leftBrace">
              <a:avLst>
                <a:gd name="adj1" fmla="val 8333"/>
                <a:gd name="adj2" fmla="val 47236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 Brace 49"/>
            <p:cNvSpPr/>
            <p:nvPr/>
          </p:nvSpPr>
          <p:spPr>
            <a:xfrm>
              <a:off x="1524000" y="5867400"/>
              <a:ext cx="304800" cy="304800"/>
            </a:xfrm>
            <a:prstGeom prst="leftBrace">
              <a:avLst>
                <a:gd name="adj1" fmla="val 8333"/>
                <a:gd name="adj2" fmla="val 47236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eft Brace 50"/>
            <p:cNvSpPr/>
            <p:nvPr/>
          </p:nvSpPr>
          <p:spPr>
            <a:xfrm>
              <a:off x="1447800" y="2942851"/>
              <a:ext cx="304800" cy="304800"/>
            </a:xfrm>
            <a:prstGeom prst="leftBrace">
              <a:avLst>
                <a:gd name="adj1" fmla="val 8333"/>
                <a:gd name="adj2" fmla="val 47236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eft Brace 51"/>
            <p:cNvSpPr/>
            <p:nvPr/>
          </p:nvSpPr>
          <p:spPr>
            <a:xfrm>
              <a:off x="1447800" y="2600980"/>
              <a:ext cx="304800" cy="304800"/>
            </a:xfrm>
            <a:prstGeom prst="leftBrace">
              <a:avLst>
                <a:gd name="adj1" fmla="val 8333"/>
                <a:gd name="adj2" fmla="val 47236"/>
              </a:avLst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993625" y="3961214"/>
              <a:ext cx="824955" cy="833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…</a:t>
              </a:r>
              <a:endParaRPr lang="en-US" sz="2400" b="1" dirty="0" smtClean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44708" y="1219200"/>
            <a:ext cx="3016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Sorted by Title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51581" y="2819400"/>
            <a:ext cx="4311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Get all the books written by author X</a:t>
            </a:r>
          </a:p>
        </p:txBody>
      </p:sp>
    </p:spTree>
    <p:extLst>
      <p:ext uri="{BB962C8B-B14F-4D97-AF65-F5344CB8AC3E}">
        <p14:creationId xmlns:p14="http://schemas.microsoft.com/office/powerpoint/2010/main" val="257551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409299" y="1981200"/>
            <a:ext cx="2970365" cy="1708160"/>
          </a:xfrm>
          <a:prstGeom prst="rect">
            <a:avLst/>
          </a:prstGeom>
          <a:noFill/>
        </p:spPr>
        <p:txBody>
          <a:bodyPr wrap="none" tIns="182880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Breadth First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Search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8430" y="3733800"/>
            <a:ext cx="2943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List all edges</a:t>
            </a:r>
          </a:p>
          <a:p>
            <a:r>
              <a:rPr lang="en-US" dirty="0"/>
              <a:t>adjacent to </a:t>
            </a:r>
          </a:p>
          <a:p>
            <a:r>
              <a:rPr lang="en-US" dirty="0"/>
              <a:t>vertex ‘a’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93819"/>
              </p:ext>
            </p:extLst>
          </p:nvPr>
        </p:nvGraphicFramePr>
        <p:xfrm>
          <a:off x="990600" y="3797300"/>
          <a:ext cx="3124200" cy="275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"/>
                <a:gridCol w="624840"/>
                <a:gridCol w="624840"/>
                <a:gridCol w="624840"/>
                <a:gridCol w="624840"/>
              </a:tblGrid>
              <a:tr h="5511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511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511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511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511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0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Left Brace 34"/>
          <p:cNvSpPr/>
          <p:nvPr/>
        </p:nvSpPr>
        <p:spPr>
          <a:xfrm>
            <a:off x="685800" y="3733800"/>
            <a:ext cx="381000" cy="2895600"/>
          </a:xfrm>
          <a:prstGeom prst="leftBrace">
            <a:avLst>
              <a:gd name="adj1" fmla="val 69955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10800000">
            <a:off x="3962400" y="3733800"/>
            <a:ext cx="381000" cy="2895600"/>
          </a:xfrm>
          <a:prstGeom prst="leftBrace">
            <a:avLst>
              <a:gd name="adj1" fmla="val 69955"/>
              <a:gd name="adj2" fmla="val 5000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992402" y="1219200"/>
            <a:ext cx="2131798" cy="1828800"/>
            <a:chOff x="914400" y="2438400"/>
            <a:chExt cx="2842397" cy="2438400"/>
          </a:xfrm>
        </p:grpSpPr>
        <p:sp>
          <p:nvSpPr>
            <p:cNvPr id="45" name="Oval 44"/>
            <p:cNvSpPr/>
            <p:nvPr/>
          </p:nvSpPr>
          <p:spPr>
            <a:xfrm>
              <a:off x="914400" y="2438400"/>
              <a:ext cx="533400" cy="53340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a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1219200" y="3327400"/>
              <a:ext cx="533400" cy="53340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c</a:t>
              </a:r>
              <a:endParaRPr lang="en-US" sz="3200" b="1" dirty="0" smtClean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514600" y="2895600"/>
              <a:ext cx="533400" cy="53340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b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223397" y="3556000"/>
              <a:ext cx="533400" cy="53340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1013597" y="4343400"/>
              <a:ext cx="533400" cy="533400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e</a:t>
              </a:r>
            </a:p>
          </p:txBody>
        </p:sp>
        <p:cxnSp>
          <p:nvCxnSpPr>
            <p:cNvPr id="50" name="Straight Connector 49"/>
            <p:cNvCxnSpPr>
              <a:stCxn id="45" idx="6"/>
              <a:endCxn id="47" idx="2"/>
            </p:cNvCxnSpPr>
            <p:nvPr/>
          </p:nvCxnSpPr>
          <p:spPr>
            <a:xfrm>
              <a:off x="1447800" y="2705100"/>
              <a:ext cx="1066800" cy="4572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3"/>
              <a:endCxn id="46" idx="6"/>
            </p:cNvCxnSpPr>
            <p:nvPr/>
          </p:nvCxnSpPr>
          <p:spPr>
            <a:xfrm flipH="1">
              <a:off x="1752600" y="3350885"/>
              <a:ext cx="840115" cy="24321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5"/>
              <a:endCxn id="48" idx="1"/>
            </p:cNvCxnSpPr>
            <p:nvPr/>
          </p:nvCxnSpPr>
          <p:spPr>
            <a:xfrm>
              <a:off x="2969885" y="3350885"/>
              <a:ext cx="331627" cy="283229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9" idx="7"/>
              <a:endCxn id="48" idx="3"/>
            </p:cNvCxnSpPr>
            <p:nvPr/>
          </p:nvCxnSpPr>
          <p:spPr>
            <a:xfrm flipV="1">
              <a:off x="1468883" y="4011285"/>
              <a:ext cx="1832629" cy="410229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/>
          <p:cNvCxnSpPr/>
          <p:nvPr/>
        </p:nvCxnSpPr>
        <p:spPr>
          <a:xfrm>
            <a:off x="2192552" y="2706536"/>
            <a:ext cx="341464" cy="87486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2087" y="83403"/>
            <a:ext cx="8101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Mismatch: Representation and Query</a:t>
            </a:r>
          </a:p>
        </p:txBody>
      </p:sp>
    </p:spTree>
    <p:extLst>
      <p:ext uri="{BB962C8B-B14F-4D97-AF65-F5344CB8AC3E}">
        <p14:creationId xmlns:p14="http://schemas.microsoft.com/office/powerpoint/2010/main" val="302872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362200"/>
            <a:ext cx="4953000" cy="2286000"/>
            <a:chOff x="1981200" y="2590800"/>
            <a:chExt cx="5029200" cy="1752600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25908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53000" y="25908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30480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53000" y="30480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62200" y="35052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953000" y="35052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62200" y="39624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53000" y="39624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1200" y="2590800"/>
              <a:ext cx="381000" cy="381000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3048000"/>
              <a:ext cx="381000" cy="381000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3505200"/>
              <a:ext cx="381000" cy="381000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81200" y="3962400"/>
              <a:ext cx="381000" cy="381000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572000" y="2590800"/>
              <a:ext cx="381000" cy="381000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72000" y="3048000"/>
              <a:ext cx="381000" cy="381000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72000" y="3505200"/>
              <a:ext cx="381000" cy="381000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72000" y="3962400"/>
              <a:ext cx="381000" cy="381000"/>
            </a:xfrm>
            <a:prstGeom prst="roundRect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9766" y="1541043"/>
            <a:ext cx="295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000" b="1"/>
            </a:lvl1pPr>
          </a:lstStyle>
          <a:p>
            <a:r>
              <a:rPr lang="en-US" dirty="0"/>
              <a:t>Cache Tag Store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062" y="5373469"/>
            <a:ext cx="1825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Dirty Bit</a:t>
            </a:r>
          </a:p>
        </p:txBody>
      </p:sp>
      <p:cxnSp>
        <p:nvCxnSpPr>
          <p:cNvPr id="24" name="Curved Connector 23"/>
          <p:cNvCxnSpPr>
            <a:stCxn id="22" idx="3"/>
            <a:endCxn id="20" idx="2"/>
          </p:cNvCxnSpPr>
          <p:nvPr/>
        </p:nvCxnSpPr>
        <p:spPr>
          <a:xfrm flipV="1">
            <a:off x="2384946" y="4648200"/>
            <a:ext cx="582813" cy="1109990"/>
          </a:xfrm>
          <a:prstGeom prst="curvedConnector2">
            <a:avLst/>
          </a:prstGeom>
          <a:ln w="57150">
            <a:solidFill>
              <a:srgbClr val="000000"/>
            </a:solidFill>
            <a:prstDash val="sysDash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7941" y="4268450"/>
            <a:ext cx="2118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sz="4000" dirty="0"/>
              <a:t>Is block X </a:t>
            </a:r>
          </a:p>
          <a:p>
            <a:r>
              <a:rPr lang="en-US" sz="4000" dirty="0"/>
              <a:t>dirty?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8800" y="15240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List all dirty blocks of DRAM row R.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2087" y="83403"/>
            <a:ext cx="8101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Mismatch: Representation and Query</a:t>
            </a:r>
          </a:p>
        </p:txBody>
      </p:sp>
    </p:spTree>
    <p:extLst>
      <p:ext uri="{BB962C8B-B14F-4D97-AF65-F5344CB8AC3E}">
        <p14:creationId xmlns:p14="http://schemas.microsoft.com/office/powerpoint/2010/main" val="82074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308086"/>
            <a:ext cx="4120574" cy="2286000"/>
            <a:chOff x="2362200" y="2590800"/>
            <a:chExt cx="4183969" cy="1752600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25908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488767" y="25908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30480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88768" y="3048000"/>
              <a:ext cx="2057401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62200" y="35052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488767" y="35052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62200" y="39624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88767" y="3962400"/>
              <a:ext cx="2057400" cy="381000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9840" y="1524000"/>
            <a:ext cx="2954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Cache Tag Store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894553" y="4978569"/>
            <a:ext cx="2525047" cy="812631"/>
          </a:xfrm>
          <a:prstGeom prst="round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DBI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9212" y="76200"/>
            <a:ext cx="3872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Dirty-Block Index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17941" y="4268450"/>
            <a:ext cx="2118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sz="4000" dirty="0"/>
              <a:t>Is block X </a:t>
            </a:r>
          </a:p>
          <a:p>
            <a:r>
              <a:rPr lang="en-US" sz="4000" dirty="0"/>
              <a:t>dirty?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38800" y="15240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List all dirty blocks of DRAM row R.</a:t>
            </a:r>
          </a:p>
        </p:txBody>
      </p:sp>
    </p:spTree>
    <p:extLst>
      <p:ext uri="{BB962C8B-B14F-4D97-AF65-F5344CB8AC3E}">
        <p14:creationId xmlns:p14="http://schemas.microsoft.com/office/powerpoint/2010/main" val="212192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61753" y="1778169"/>
            <a:ext cx="2525047" cy="812631"/>
          </a:xfrm>
          <a:prstGeom prst="round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DBI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4896" y="76200"/>
            <a:ext cx="4460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Many Optimizations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223" y="1143000"/>
            <a:ext cx="5960093" cy="5359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/>
              <a:t>DRAM-aware </a:t>
            </a:r>
            <a:r>
              <a:rPr lang="en-US" sz="3600" b="1" dirty="0" err="1"/>
              <a:t>w</a:t>
            </a:r>
            <a:r>
              <a:rPr lang="en-US" sz="3600" b="1" dirty="0" err="1" smtClean="0"/>
              <a:t>riteback</a:t>
            </a:r>
            <a:endParaRPr lang="en-US" sz="3600" b="1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/>
              <a:t>Bypassing cache lookups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/>
              <a:t>Reducing ECC overhead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/>
              <a:t>Efficient cache flushing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/>
              <a:t>Load balancing memory accesses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/>
              <a:t>Bulk DMA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/>
              <a:t>Efficient write scheduling</a:t>
            </a:r>
          </a:p>
          <a:p>
            <a:pPr>
              <a:lnSpc>
                <a:spcPct val="120000"/>
              </a:lnSpc>
            </a:pPr>
            <a:r>
              <a:rPr lang="en-US" sz="36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1136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24896" y="76200"/>
            <a:ext cx="4460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Many Optimizations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223" y="1143000"/>
            <a:ext cx="5960093" cy="5359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/>
              <a:t>DRAM-aware </a:t>
            </a:r>
            <a:r>
              <a:rPr lang="en-US" sz="3600" b="1" dirty="0" err="1"/>
              <a:t>w</a:t>
            </a:r>
            <a:r>
              <a:rPr lang="en-US" sz="3600" b="1" dirty="0" err="1" smtClean="0"/>
              <a:t>riteback</a:t>
            </a:r>
            <a:endParaRPr lang="en-US" sz="3600" b="1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/>
              <a:t>Bypassing cache lookups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/>
              <a:t>Reducing ECC overhead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Efficient cache flushing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Load balancing memory accesses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Bulk DMA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Efficient write scheduling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1753" y="1778169"/>
            <a:ext cx="2525047" cy="812631"/>
          </a:xfrm>
          <a:prstGeom prst="round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+mj-lt"/>
              </a:rPr>
              <a:t>DBI</a:t>
            </a:r>
          </a:p>
        </p:txBody>
      </p:sp>
      <p:sp>
        <p:nvSpPr>
          <p:cNvPr id="5" name="Rounded Rectangle 4"/>
          <p:cNvSpPr/>
          <p:nvPr/>
        </p:nvSpPr>
        <p:spPr>
          <a:xfrm rot="21245793">
            <a:off x="551616" y="3454757"/>
            <a:ext cx="7939615" cy="2419350"/>
          </a:xfrm>
          <a:prstGeom prst="round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400" b="1" dirty="0" smtClean="0"/>
              <a:t>31% performance over baseline</a:t>
            </a:r>
          </a:p>
          <a:p>
            <a:pPr algn="ctr">
              <a:lnSpc>
                <a:spcPct val="120000"/>
              </a:lnSpc>
            </a:pPr>
            <a:r>
              <a:rPr lang="en-US" sz="4400" b="1" dirty="0" smtClean="0"/>
              <a:t>6% over best previous mechanism</a:t>
            </a:r>
          </a:p>
          <a:p>
            <a:pPr algn="ctr">
              <a:lnSpc>
                <a:spcPct val="120000"/>
              </a:lnSpc>
            </a:pPr>
            <a:r>
              <a:rPr lang="en-US" sz="4400" b="1" dirty="0" smtClean="0"/>
              <a:t>8% cache area reduction</a:t>
            </a:r>
          </a:p>
        </p:txBody>
      </p:sp>
    </p:spTree>
    <p:extLst>
      <p:ext uri="{BB962C8B-B14F-4D97-AF65-F5344CB8AC3E}">
        <p14:creationId xmlns:p14="http://schemas.microsoft.com/office/powerpoint/2010/main" val="33194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470025"/>
          </a:xfrm>
          <a:noFill/>
        </p:spPr>
        <p:txBody>
          <a:bodyPr lIns="365760" rIns="365760">
            <a:noAutofit/>
          </a:bodyPr>
          <a:lstStyle/>
          <a:p>
            <a:r>
              <a:rPr lang="en-US" sz="5400" dirty="0" smtClean="0"/>
              <a:t>The Dirty-Block Index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1828800"/>
          </a:xfrm>
        </p:spPr>
        <p:txBody>
          <a:bodyPr lIns="0" rIns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rgbClr val="990000"/>
                </a:solidFill>
              </a:rPr>
              <a:t>Vivek Seshadri</a:t>
            </a:r>
            <a:endParaRPr lang="en-US" sz="4000" b="1" dirty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990000"/>
                </a:solidFill>
              </a:rPr>
              <a:t>Abhishek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Bhowmick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∙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Onur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Mutlu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960A7"/>
                </a:solidFill>
                <a:latin typeface="+mj-lt"/>
              </a:rPr>
              <a:t>Phillip B. Gibbons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∙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0960A7"/>
                </a:solidFill>
                <a:latin typeface="+mj-lt"/>
              </a:rPr>
              <a:t>Michael A. Kozuch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∙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Todd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C.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Mowry</a:t>
            </a:r>
          </a:p>
        </p:txBody>
      </p:sp>
      <p:pic>
        <p:nvPicPr>
          <p:cNvPr id="4" name="Picture 3" descr="Intel-logo.jpg"/>
          <p:cNvPicPr>
            <a:picLocks noChangeAspect="1"/>
          </p:cNvPicPr>
          <p:nvPr/>
        </p:nvPicPr>
        <p:blipFill>
          <a:blip r:embed="rId3" cstate="print"/>
          <a:srcRect t="8000" b="16000"/>
          <a:stretch>
            <a:fillRect/>
          </a:stretch>
        </p:blipFill>
        <p:spPr>
          <a:xfrm>
            <a:off x="7227570" y="5303520"/>
            <a:ext cx="1230630" cy="868680"/>
          </a:xfrm>
          <a:prstGeom prst="rect">
            <a:avLst/>
          </a:prstGeom>
        </p:spPr>
      </p:pic>
      <p:pic>
        <p:nvPicPr>
          <p:cNvPr id="5" name="Picture 4" descr="cmu.jpg"/>
          <p:cNvPicPr>
            <a:picLocks noChangeAspect="1"/>
          </p:cNvPicPr>
          <p:nvPr/>
        </p:nvPicPr>
        <p:blipFill>
          <a:blip r:embed="rId4" cstate="print"/>
          <a:srcRect t="21333" b="21333"/>
          <a:stretch>
            <a:fillRect/>
          </a:stretch>
        </p:blipFill>
        <p:spPr>
          <a:xfrm>
            <a:off x="3657600" y="5533595"/>
            <a:ext cx="2717589" cy="562405"/>
          </a:xfrm>
          <a:prstGeom prst="rect">
            <a:avLst/>
          </a:prstGeom>
        </p:spPr>
      </p:pic>
      <p:pic>
        <p:nvPicPr>
          <p:cNvPr id="6" name="Picture 4" descr="safa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486400"/>
            <a:ext cx="1917700" cy="5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905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vert="horz" lIns="365760" tIns="45720" rIns="36576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Today – 4:15PM – Session 3A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494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sh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E595"/>
      </a:accent1>
      <a:accent2>
        <a:srgbClr val="C4442A"/>
      </a:accent2>
      <a:accent3>
        <a:srgbClr val="40627C"/>
      </a:accent3>
      <a:accent4>
        <a:srgbClr val="26393D"/>
      </a:accent4>
      <a:accent5>
        <a:srgbClr val="FFFAE4"/>
      </a:accent5>
      <a:accent6>
        <a:srgbClr val="5A5A5A"/>
      </a:accent6>
      <a:hlink>
        <a:srgbClr val="0000FF"/>
      </a:hlink>
      <a:folHlink>
        <a:srgbClr val="800080"/>
      </a:folHlink>
    </a:clrScheme>
    <a:fontScheme name="Sesha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12700">
          <a:noFill/>
        </a:ln>
      </a:spPr>
      <a:bodyPr rtlCol="0" anchor="ctr"/>
      <a:lstStyle>
        <a:defPPr algn="ctr">
          <a:defRPr sz="2800" b="1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498</Words>
  <Application>Microsoft Macintosh PowerPoint</Application>
  <PresentationFormat>On-screen Show (4:3)</PresentationFormat>
  <Paragraphs>129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Sesha</vt:lpstr>
      <vt:lpstr>The Dirty-Block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Dirty-Block Index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for Cache Blocks</dc:title>
  <dc:creator>Vivek Seshadri</dc:creator>
  <cp:lastModifiedBy>Onur Mutlu</cp:lastModifiedBy>
  <cp:revision>45</cp:revision>
  <cp:lastPrinted>2014-06-11T17:28:35Z</cp:lastPrinted>
  <dcterms:created xsi:type="dcterms:W3CDTF">2014-05-06T22:14:12Z</dcterms:created>
  <dcterms:modified xsi:type="dcterms:W3CDTF">2014-06-23T23:14:11Z</dcterms:modified>
</cp:coreProperties>
</file>