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2.xml" ContentType="application/vnd.openxmlformats-officedocument.presentationml.tags+xml"/>
  <Override PartName="/ppt/notesSlides/notesSlide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8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9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0.xml" ContentType="application/vnd.openxmlformats-officedocument.presentationml.notesSlide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89" r:id="rId2"/>
    <p:sldId id="433" r:id="rId3"/>
    <p:sldId id="403" r:id="rId4"/>
    <p:sldId id="466" r:id="rId5"/>
    <p:sldId id="450" r:id="rId6"/>
    <p:sldId id="486" r:id="rId7"/>
    <p:sldId id="464" r:id="rId8"/>
    <p:sldId id="451" r:id="rId9"/>
    <p:sldId id="477" r:id="rId10"/>
    <p:sldId id="478" r:id="rId11"/>
    <p:sldId id="434" r:id="rId12"/>
    <p:sldId id="406" r:id="rId13"/>
    <p:sldId id="483" r:id="rId14"/>
    <p:sldId id="490" r:id="rId15"/>
    <p:sldId id="491" r:id="rId16"/>
    <p:sldId id="407" r:id="rId17"/>
    <p:sldId id="473" r:id="rId18"/>
    <p:sldId id="474" r:id="rId19"/>
    <p:sldId id="475" r:id="rId20"/>
    <p:sldId id="476" r:id="rId21"/>
    <p:sldId id="470" r:id="rId22"/>
    <p:sldId id="408" r:id="rId23"/>
    <p:sldId id="409" r:id="rId24"/>
    <p:sldId id="465" r:id="rId25"/>
    <p:sldId id="482" r:id="rId26"/>
    <p:sldId id="484" r:id="rId27"/>
    <p:sldId id="489" r:id="rId28"/>
    <p:sldId id="413" r:id="rId29"/>
    <p:sldId id="417" r:id="rId30"/>
    <p:sldId id="487" r:id="rId31"/>
    <p:sldId id="492" r:id="rId32"/>
    <p:sldId id="488" r:id="rId33"/>
    <p:sldId id="479" r:id="rId34"/>
    <p:sldId id="419" r:id="rId35"/>
    <p:sldId id="421" r:id="rId36"/>
    <p:sldId id="422" r:id="rId37"/>
    <p:sldId id="423" r:id="rId38"/>
    <p:sldId id="424" r:id="rId39"/>
    <p:sldId id="425" r:id="rId40"/>
    <p:sldId id="485" r:id="rId41"/>
    <p:sldId id="427" r:id="rId42"/>
    <p:sldId id="429" r:id="rId43"/>
    <p:sldId id="431" r:id="rId44"/>
    <p:sldId id="268" r:id="rId45"/>
    <p:sldId id="387" r:id="rId46"/>
    <p:sldId id="430" r:id="rId47"/>
    <p:sldId id="432" r:id="rId48"/>
    <p:sldId id="436" r:id="rId49"/>
    <p:sldId id="438" r:id="rId50"/>
    <p:sldId id="467" r:id="rId51"/>
    <p:sldId id="439" r:id="rId52"/>
    <p:sldId id="440" r:id="rId53"/>
    <p:sldId id="444" r:id="rId54"/>
    <p:sldId id="441" r:id="rId55"/>
    <p:sldId id="443" r:id="rId56"/>
    <p:sldId id="445" r:id="rId57"/>
    <p:sldId id="453" r:id="rId58"/>
    <p:sldId id="446" r:id="rId59"/>
    <p:sldId id="447" r:id="rId60"/>
    <p:sldId id="457" r:id="rId61"/>
    <p:sldId id="448" r:id="rId62"/>
    <p:sldId id="449" r:id="rId63"/>
    <p:sldId id="454" r:id="rId64"/>
    <p:sldId id="455" r:id="rId65"/>
    <p:sldId id="456" r:id="rId66"/>
    <p:sldId id="468" r:id="rId67"/>
    <p:sldId id="458" r:id="rId68"/>
    <p:sldId id="459" r:id="rId69"/>
    <p:sldId id="460" r:id="rId70"/>
    <p:sldId id="461" r:id="rId71"/>
    <p:sldId id="463" r:id="rId72"/>
    <p:sldId id="437" r:id="rId73"/>
    <p:sldId id="397" r:id="rId74"/>
    <p:sldId id="469" r:id="rId75"/>
    <p:sldId id="401" r:id="rId76"/>
    <p:sldId id="402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EAEE1610-0505-CA4A-BCC7-AA58FD6B1707}">
          <p14:sldIdLst>
            <p14:sldId id="289"/>
            <p14:sldId id="433"/>
            <p14:sldId id="403"/>
            <p14:sldId id="466"/>
            <p14:sldId id="450"/>
            <p14:sldId id="486"/>
            <p14:sldId id="464"/>
            <p14:sldId id="451"/>
            <p14:sldId id="477"/>
            <p14:sldId id="478"/>
          </p14:sldIdLst>
        </p14:section>
        <p14:section name="gadgets" id="{DB8FE732-5CCF-8F47-8D7F-2BA047EAA114}">
          <p14:sldIdLst>
            <p14:sldId id="434"/>
            <p14:sldId id="406"/>
            <p14:sldId id="483"/>
            <p14:sldId id="490"/>
            <p14:sldId id="491"/>
            <p14:sldId id="407"/>
            <p14:sldId id="473"/>
            <p14:sldId id="474"/>
            <p14:sldId id="475"/>
            <p14:sldId id="476"/>
            <p14:sldId id="470"/>
            <p14:sldId id="408"/>
            <p14:sldId id="409"/>
            <p14:sldId id="465"/>
            <p14:sldId id="482"/>
            <p14:sldId id="484"/>
            <p14:sldId id="489"/>
            <p14:sldId id="413"/>
            <p14:sldId id="417"/>
            <p14:sldId id="487"/>
            <p14:sldId id="492"/>
          </p14:sldIdLst>
        </p14:section>
        <p14:section name="ROP Techniques" id="{6A34E07F-8132-2E45-858A-7F41BA5C6C6F}">
          <p14:sldIdLst>
            <p14:sldId id="488"/>
            <p14:sldId id="479"/>
            <p14:sldId id="419"/>
            <p14:sldId id="421"/>
            <p14:sldId id="422"/>
            <p14:sldId id="423"/>
            <p14:sldId id="424"/>
            <p14:sldId id="425"/>
            <p14:sldId id="485"/>
            <p14:sldId id="427"/>
            <p14:sldId id="429"/>
            <p14:sldId id="431"/>
          </p14:sldIdLst>
        </p14:section>
        <p14:section name="Conclusion" id="{62EB3EB3-0EF4-0E42-86FD-C4C611260486}">
          <p14:sldIdLst>
            <p14:sldId id="268"/>
            <p14:sldId id="387"/>
          </p14:sldIdLst>
        </p14:section>
        <p14:section name="Extra" id="{04DA580F-F8B7-6E4B-B9D2-2818304A1FBD}">
          <p14:sldIdLst>
            <p14:sldId id="430"/>
            <p14:sldId id="432"/>
            <p14:sldId id="436"/>
            <p14:sldId id="438"/>
            <p14:sldId id="467"/>
            <p14:sldId id="439"/>
            <p14:sldId id="440"/>
            <p14:sldId id="444"/>
            <p14:sldId id="441"/>
            <p14:sldId id="443"/>
            <p14:sldId id="445"/>
            <p14:sldId id="453"/>
            <p14:sldId id="446"/>
            <p14:sldId id="447"/>
            <p14:sldId id="457"/>
            <p14:sldId id="448"/>
            <p14:sldId id="449"/>
            <p14:sldId id="454"/>
            <p14:sldId id="455"/>
            <p14:sldId id="456"/>
            <p14:sldId id="468"/>
            <p14:sldId id="458"/>
            <p14:sldId id="459"/>
            <p14:sldId id="460"/>
            <p14:sldId id="461"/>
            <p14:sldId id="463"/>
            <p14:sldId id="437"/>
          </p14:sldIdLst>
        </p14:section>
        <p14:section name="Cherries" id="{37751250-D76E-2D45-9973-B6D261F82D1E}">
          <p14:sldIdLst>
            <p14:sldId id="397"/>
            <p14:sldId id="469"/>
          </p14:sldIdLst>
        </p14:section>
        <p14:section name="Stencils" id="{5C7432C3-426D-1C45-8ED1-B0E6FE16BAEB}">
          <p14:sldIdLst>
            <p14:sldId id="401"/>
            <p14:sldId id="40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verick Woo" initials="ma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842"/>
    <a:srgbClr val="595A5A"/>
    <a:srgbClr val="A32D1E"/>
    <a:srgbClr val="FFFFFF"/>
    <a:srgbClr val="866C49"/>
    <a:srgbClr val="79463D"/>
    <a:srgbClr val="C00000"/>
    <a:srgbClr val="953735"/>
    <a:srgbClr val="F79646"/>
    <a:srgbClr val="B64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2" autoAdjust="0"/>
    <p:restoredTop sz="89565" autoAdjust="0"/>
  </p:normalViewPr>
  <p:slideViewPr>
    <p:cSldViewPr snapToObjects="1">
      <p:cViewPr>
        <p:scale>
          <a:sx n="90" d="100"/>
          <a:sy n="90" d="100"/>
        </p:scale>
        <p:origin x="-472" y="-1128"/>
      </p:cViewPr>
      <p:guideLst>
        <p:guide orient="horz" pos="2880"/>
        <p:guide orient="horz" pos="1440"/>
        <p:guide pos="38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84"/>
    </p:cViewPr>
  </p:sorterViewPr>
  <p:notesViewPr>
    <p:cSldViewPr snapToGrid="0" snapToObjects="1">
      <p:cViewPr varScale="1">
        <p:scale>
          <a:sx n="110" d="100"/>
          <a:sy n="110" d="100"/>
        </p:scale>
        <p:origin x="-404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commentAuthors" Target="commentAuthors.xml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81C90-955A-E944-AB32-466E55900D6A}" type="datetime1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8D97-067E-974E-BD5D-FA8C0988A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1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A11A-7C1A-F544-A99B-661F38A45889}" type="datetime1">
              <a:rPr lang="en-US" smtClean="0"/>
              <a:t>9/16/13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A8A3-9FBB-431D-AAA8-BEEA360F5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6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13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Multipath: pair with AEG approach (cite)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notes </a:t>
            </a:r>
            <a:r>
              <a:rPr lang="en-US" dirty="0" err="1" smtClean="0"/>
              <a:t>onenote</a:t>
            </a:r>
            <a:r>
              <a:rPr lang="en-US" baseline="0" dirty="0" smtClean="0"/>
              <a:t> dairy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96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the ASLR implementation in Linux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the ASLR implementation in Linux as an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0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Useful, for example,</a:t>
            </a:r>
            <a:r>
              <a:rPr lang="en-US" baseline="0" dirty="0" smtClean="0"/>
              <a:t> to get a copy of ESP. If we know relative offset of </a:t>
            </a:r>
            <a:r>
              <a:rPr lang="en-US" baseline="0" dirty="0" err="1" smtClean="0"/>
              <a:t>ptr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, we can know use that relative offset knowledge to locate a pointer.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overcomes ASLR because ASLR only protects against knowing absolute addresses.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63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A8A3-9FBB-431D-AAA8-BEEA360F57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8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1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to mention that the blue line is probably the same as the red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00A1-C120-4D8A-A942-BC698D1AB61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46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4" Type="http://schemas.openxmlformats.org/officeDocument/2006/relationships/tags" Target="../tags/tag53.xml"/><Relationship Id="rId5" Type="http://schemas.openxmlformats.org/officeDocument/2006/relationships/tags" Target="../tags/tag54.xml"/><Relationship Id="rId6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2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4" Type="http://schemas.openxmlformats.org/officeDocument/2006/relationships/tags" Target="../tags/tag64.xml"/><Relationship Id="rId5" Type="http://schemas.openxmlformats.org/officeDocument/2006/relationships/tags" Target="../tags/tag6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2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2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4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2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2" Type="http://schemas.openxmlformats.org/officeDocument/2006/relationships/tags" Target="../tags/tag4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000000"/>
                </a:solidFill>
                <a:latin typeface="+mj-lt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A2AE38F-F663-7942-B079-5005BA0BDF98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9C206F0-989F-EB47-9ADF-69E14BBCA2C4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36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B7867C-8937-A54F-BAEE-445098FFEF8A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15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E2076C5-CD0F-8E46-ABC4-9EABE219C92B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4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5379D80-A8B0-C443-BFE8-6E9F37773209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57200" y="3034508"/>
            <a:ext cx="6951274" cy="1308892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92724" y="1524000"/>
            <a:ext cx="6951274" cy="1500187"/>
          </a:xfrm>
        </p:spPr>
        <p:txBody>
          <a:bodyPr lIns="0" rIns="0" anchor="b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6757E5B-C539-4546-894F-EB0786D60B50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64380" y="2013343"/>
            <a:ext cx="6951274" cy="753670"/>
          </a:xfrm>
        </p:spPr>
        <p:txBody>
          <a:bodyPr anchor="t"/>
          <a:lstStyle>
            <a:lvl1pPr algn="l">
              <a:defRPr sz="4000" b="0" i="0" cap="none">
                <a:latin typeface="+mj-lt"/>
                <a:cs typeface="Calibri"/>
              </a:defRPr>
            </a:lvl1pPr>
          </a:lstStyle>
          <a:p>
            <a:r>
              <a:rPr lang="en-US" dirty="0" smtClean="0"/>
              <a:t>Section Header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264380" y="2919413"/>
            <a:ext cx="6951274" cy="1500187"/>
          </a:xfrm>
        </p:spPr>
        <p:txBody>
          <a:bodyPr anchor="t"/>
          <a:lstStyle>
            <a:lvl1pPr marL="457200" indent="-457200" algn="l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FF059461-0FFD-CF49-A98A-09B0AEA4D5FF}" type="datetime1">
              <a:rPr lang="en-US" smtClean="0"/>
              <a:t>9/16/13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9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447800"/>
            <a:ext cx="4038600" cy="4678363"/>
          </a:xfrm>
        </p:spPr>
        <p:txBody>
          <a:bodyPr anchor="ctr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CCEE-A76B-F34C-A05F-2F1994D60204}" type="datetime1">
              <a:rPr lang="en-US" smtClean="0"/>
              <a:pPr/>
              <a:t>9/16/13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1981200"/>
            <a:ext cx="4040188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446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981200"/>
            <a:ext cx="4041775" cy="41449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21557A61-675D-5A4C-8099-956071C6A9AA}" type="datetime1">
              <a:rPr lang="en-US" smtClean="0"/>
              <a:t>9/16/13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5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C88AAD4-BEBB-AE48-AF6A-5D0E05A49B41}" type="datetime1">
              <a:rPr lang="en-US" smtClean="0"/>
              <a:t>9/16/13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7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1EE10F8-3DB7-9B44-B7CC-65AF664A5F6D}" type="datetime1">
              <a:rPr lang="en-US" smtClean="0"/>
              <a:t>9/16/13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>
            <a:noAutofit/>
          </a:bodyPr>
          <a:lstStyle>
            <a:lvl1pPr algn="l"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082D1B10-278B-5146-B66A-B6028DFB770B}" type="datetime1">
              <a:rPr lang="en-US" smtClean="0"/>
              <a:t>9/16/13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1.xml"/><Relationship Id="rId15" Type="http://schemas.openxmlformats.org/officeDocument/2006/relationships/tags" Target="../tags/tag2.xml"/><Relationship Id="rId16" Type="http://schemas.openxmlformats.org/officeDocument/2006/relationships/tags" Target="../tags/tag3.xml"/><Relationship Id="rId17" Type="http://schemas.openxmlformats.org/officeDocument/2006/relationships/tags" Target="../tags/tag4.xml"/><Relationship Id="rId18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76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fld id="{A271CCEE-A76B-F34C-A05F-2F1994D60204}" type="datetime1">
              <a:rPr lang="en-US" smtClean="0"/>
              <a:pPr/>
              <a:t>9/16/13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/>
                </a:solidFill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fld id="{B747839D-A323-47F3-909F-548499399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0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spc="-50" normalizeH="0">
          <a:solidFill>
            <a:schemeClr val="tx2"/>
          </a:solidFill>
          <a:latin typeface="+mj-lt"/>
          <a:ea typeface="+mj-ea"/>
          <a:cs typeface="Cambria"/>
        </a:defRPr>
      </a:lvl1pPr>
    </p:titleStyle>
    <p:bodyStyle>
      <a:lvl1pPr marL="292100" indent="-2921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/>
        </a:defRPr>
      </a:lvl1pPr>
      <a:lvl2pPr marL="635000" indent="-2921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/>
        </a:defRPr>
      </a:lvl2pPr>
      <a:lvl3pPr marL="9144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/>
        </a:defRPr>
      </a:lvl3pPr>
      <a:lvl4pPr marL="1143000" indent="-228600" algn="l" defTabSz="457200" rtl="0" eaLnBrk="1" latinLnBrk="0" hangingPunct="1">
        <a:spcBef>
          <a:spcPct val="20000"/>
        </a:spcBef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Calibri"/>
        </a:defRPr>
      </a:lvl4pPr>
      <a:lvl5pPr marL="1320800" indent="-1778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tags" Target="../tags/tag66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7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67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3.xml"/><Relationship Id="rId1" Type="http://schemas.openxmlformats.org/officeDocument/2006/relationships/tags" Target="../tags/tag72.xml"/><Relationship Id="rId2" Type="http://schemas.openxmlformats.org/officeDocument/2006/relationships/tags" Target="../tags/tag73.xml"/><Relationship Id="rId3" Type="http://schemas.openxmlformats.org/officeDocument/2006/relationships/tags" Target="../tags/tag74.xml"/><Relationship Id="rId4" Type="http://schemas.openxmlformats.org/officeDocument/2006/relationships/tags" Target="../tags/tag75.xml"/><Relationship Id="rId5" Type="http://schemas.openxmlformats.org/officeDocument/2006/relationships/tags" Target="../tags/tag76.xml"/><Relationship Id="rId6" Type="http://schemas.openxmlformats.org/officeDocument/2006/relationships/tags" Target="../tags/tag77.xml"/><Relationship Id="rId7" Type="http://schemas.openxmlformats.org/officeDocument/2006/relationships/tags" Target="../tags/tag78.xml"/><Relationship Id="rId8" Type="http://schemas.openxmlformats.org/officeDocument/2006/relationships/tags" Target="../tags/tag79.xml"/><Relationship Id="rId9" Type="http://schemas.openxmlformats.org/officeDocument/2006/relationships/tags" Target="../tags/tag80.xml"/><Relationship Id="rId10" Type="http://schemas.openxmlformats.org/officeDocument/2006/relationships/tags" Target="../tags/tag81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4.xml"/><Relationship Id="rId1" Type="http://schemas.openxmlformats.org/officeDocument/2006/relationships/tags" Target="../tags/tag82.xml"/><Relationship Id="rId2" Type="http://schemas.openxmlformats.org/officeDocument/2006/relationships/tags" Target="../tags/tag83.xml"/><Relationship Id="rId3" Type="http://schemas.openxmlformats.org/officeDocument/2006/relationships/tags" Target="../tags/tag84.xml"/><Relationship Id="rId4" Type="http://schemas.openxmlformats.org/officeDocument/2006/relationships/tags" Target="../tags/tag85.xml"/><Relationship Id="rId5" Type="http://schemas.openxmlformats.org/officeDocument/2006/relationships/tags" Target="../tags/tag86.xml"/><Relationship Id="rId6" Type="http://schemas.openxmlformats.org/officeDocument/2006/relationships/tags" Target="../tags/tag87.xml"/><Relationship Id="rId7" Type="http://schemas.openxmlformats.org/officeDocument/2006/relationships/tags" Target="../tags/tag88.xml"/><Relationship Id="rId8" Type="http://schemas.openxmlformats.org/officeDocument/2006/relationships/tags" Target="../tags/tag89.xml"/><Relationship Id="rId9" Type="http://schemas.openxmlformats.org/officeDocument/2006/relationships/tags" Target="../tags/tag90.xml"/><Relationship Id="rId10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68.x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jpg"/><Relationship Id="rId1" Type="http://schemas.openxmlformats.org/officeDocument/2006/relationships/tags" Target="../tags/tag92.xml"/><Relationship Id="rId2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tags" Target="../tags/tag93.x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9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tags" Target="../tags/tag94.xml"/><Relationship Id="rId2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2" Type="http://schemas.openxmlformats.org/officeDocument/2006/relationships/tags" Target="../tags/tag9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4" Type="http://schemas.openxmlformats.org/officeDocument/2006/relationships/tags" Target="../tags/tag101.xml"/><Relationship Id="rId5" Type="http://schemas.openxmlformats.org/officeDocument/2006/relationships/tags" Target="../tags/tag102.xml"/><Relationship Id="rId6" Type="http://schemas.openxmlformats.org/officeDocument/2006/relationships/slideLayout" Target="../slideLayouts/slideLayout2.xml"/><Relationship Id="rId1" Type="http://schemas.openxmlformats.org/officeDocument/2006/relationships/tags" Target="../tags/tag98.xml"/><Relationship Id="rId2" Type="http://schemas.openxmlformats.org/officeDocument/2006/relationships/tags" Target="../tags/tag9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0.x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4" Type="http://schemas.openxmlformats.org/officeDocument/2006/relationships/tags" Target="../tags/tag106.xml"/><Relationship Id="rId5" Type="http://schemas.openxmlformats.org/officeDocument/2006/relationships/tags" Target="../tags/tag107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7.xml"/><Relationship Id="rId1" Type="http://schemas.openxmlformats.org/officeDocument/2006/relationships/tags" Target="../tags/tag103.xml"/><Relationship Id="rId2" Type="http://schemas.openxmlformats.org/officeDocument/2006/relationships/tags" Target="../tags/tag10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4" Type="http://schemas.openxmlformats.org/officeDocument/2006/relationships/tags" Target="../tags/tag111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1" Type="http://schemas.openxmlformats.org/officeDocument/2006/relationships/tags" Target="../tags/tag108.xml"/><Relationship Id="rId2" Type="http://schemas.openxmlformats.org/officeDocument/2006/relationships/tags" Target="../tags/tag1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4" Type="http://schemas.openxmlformats.org/officeDocument/2006/relationships/tags" Target="../tags/tag115.xml"/><Relationship Id="rId5" Type="http://schemas.openxmlformats.org/officeDocument/2006/relationships/tags" Target="../tags/tag116.xml"/><Relationship Id="rId6" Type="http://schemas.openxmlformats.org/officeDocument/2006/relationships/tags" Target="../tags/tag117.xml"/><Relationship Id="rId7" Type="http://schemas.openxmlformats.org/officeDocument/2006/relationships/tags" Target="../tags/tag118.xml"/><Relationship Id="rId8" Type="http://schemas.openxmlformats.org/officeDocument/2006/relationships/tags" Target="../tags/tag119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9.xml"/><Relationship Id="rId11" Type="http://schemas.openxmlformats.org/officeDocument/2006/relationships/image" Target="../media/image13.emf"/><Relationship Id="rId1" Type="http://schemas.openxmlformats.org/officeDocument/2006/relationships/tags" Target="../tags/tag112.xml"/><Relationship Id="rId2" Type="http://schemas.openxmlformats.org/officeDocument/2006/relationships/tags" Target="../tags/tag1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1" Type="http://schemas.openxmlformats.org/officeDocument/2006/relationships/tags" Target="../tags/tag120.xml"/><Relationship Id="rId2" Type="http://schemas.openxmlformats.org/officeDocument/2006/relationships/tags" Target="../tags/tag12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tags" Target="../tags/tag124.x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ithoglyph.com/mondrianum/" TargetMode="External"/><Relationship Id="rId3" Type="http://schemas.openxmlformats.org/officeDocument/2006/relationships/hyperlink" Target="http://kuler.adobe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43400" y="37338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David Brumley</a:t>
            </a:r>
            <a:endParaRPr lang="en-US" sz="2000" dirty="0" smtClean="0"/>
          </a:p>
          <a:p>
            <a:r>
              <a:rPr lang="en-US" sz="2000" dirty="0" smtClean="0"/>
              <a:t>Carnegie Mellon University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57350" y="838200"/>
            <a:ext cx="5829300" cy="2438400"/>
            <a:chOff x="1156805" y="4191000"/>
            <a:chExt cx="6386995" cy="2362199"/>
          </a:xfrm>
        </p:grpSpPr>
        <p:grpSp>
          <p:nvGrpSpPr>
            <p:cNvPr id="7" name="Group 6"/>
            <p:cNvGrpSpPr/>
            <p:nvPr/>
          </p:nvGrpSpPr>
          <p:grpSpPr>
            <a:xfrm>
              <a:off x="1156805" y="4191000"/>
              <a:ext cx="6386995" cy="1295400"/>
              <a:chOff x="1156805" y="4191000"/>
              <a:chExt cx="6386995" cy="1295400"/>
            </a:xfrm>
          </p:grpSpPr>
          <p:pic>
            <p:nvPicPr>
              <p:cNvPr id="10" name="Picture 9" descr="oriented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98900" y="4276919"/>
                <a:ext cx="3644900" cy="1209481"/>
              </a:xfrm>
              <a:prstGeom prst="rect">
                <a:avLst/>
              </a:prstGeom>
            </p:spPr>
          </p:pic>
          <p:pic>
            <p:nvPicPr>
              <p:cNvPr id="11" name="Picture 10" descr="return-.png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6805" y="4191000"/>
                <a:ext cx="2908300" cy="1295400"/>
              </a:xfrm>
              <a:prstGeom prst="rect">
                <a:avLst/>
              </a:prstGeom>
            </p:spPr>
          </p:pic>
        </p:grpSp>
        <p:pic>
          <p:nvPicPr>
            <p:cNvPr id="9" name="Picture 8" descr="programming.pn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84852" y="5301402"/>
              <a:ext cx="5930900" cy="1251797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609600" y="5791200"/>
            <a:ext cx="386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Credit: Some slides from Ed Schwartz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245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ROP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66900" y="1751891"/>
            <a:ext cx="54102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Disassemble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sequences as gadgets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gadgets into desired shellcode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There are many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i="1" u="sng" dirty="0" smtClean="0"/>
              <a:t>semantically equivalent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ways to achieve the same net shellcode effect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7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453624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57200" y="4180416"/>
            <a:ext cx="3733800" cy="1833265"/>
            <a:chOff x="2705100" y="4110335"/>
            <a:chExt cx="3733800" cy="1833265"/>
          </a:xfrm>
        </p:grpSpPr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, [</a:t>
              </a:r>
              <a:r>
                <a:rPr lang="en-US" sz="2400" dirty="0" err="1" smtClean="0">
                  <a:latin typeface="Consolas"/>
                  <a:cs typeface="Consolas"/>
                </a:rPr>
                <a:t>esp</a:t>
              </a:r>
              <a:r>
                <a:rPr lang="en-US" sz="2400" dirty="0" smtClean="0">
                  <a:latin typeface="Consolas"/>
                  <a:cs typeface="Consolas"/>
                </a:rPr>
                <a:t>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, [esp+8]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1</a:t>
              </a: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1485" y="3124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esp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686998" y="3308866"/>
            <a:ext cx="5544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8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A gadget is any instruction </a:t>
            </a:r>
            <a:br>
              <a:rPr lang="en-US" sz="4400" dirty="0" smtClean="0"/>
            </a:br>
            <a:r>
              <a:rPr lang="en-US" sz="4400" dirty="0" smtClean="0"/>
              <a:t>sequence ending with </a:t>
            </a:r>
            <a:r>
              <a:rPr lang="en-US" sz="4400" dirty="0" smtClean="0">
                <a:latin typeface="Consolas"/>
                <a:cs typeface="Consolas"/>
              </a:rPr>
              <a:t>ret</a:t>
            </a:r>
            <a:endParaRPr lang="en-US" sz="44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3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77318"/>
            <a:ext cx="7696200" cy="611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28925"/>
            <a:ext cx="232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Image by Dino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Dai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Zovi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5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We forge shell code out of existing application logic gadgets</a:t>
            </a:r>
          </a:p>
          <a:p>
            <a:endParaRPr lang="en-US" dirty="0" smtClean="0"/>
          </a:p>
          <a:p>
            <a:r>
              <a:rPr lang="en-US" dirty="0" smtClean="0"/>
              <a:t>Requirements: </a:t>
            </a:r>
            <a:br>
              <a:rPr lang="en-US" dirty="0" smtClean="0"/>
            </a:br>
            <a:r>
              <a:rPr lang="en-US" dirty="0" smtClean="0"/>
              <a:t>vulnerability + gadgets + some </a:t>
            </a:r>
            <a:r>
              <a:rPr lang="en-US" dirty="0" err="1" smtClean="0"/>
              <a:t>unrandomized</a:t>
            </a:r>
            <a:r>
              <a:rPr lang="en-US" dirty="0" smtClean="0"/>
              <a:t> code</a:t>
            </a:r>
          </a:p>
          <a:p>
            <a:endParaRPr lang="en-US" dirty="0"/>
          </a:p>
          <a:p>
            <a:r>
              <a:rPr lang="en-US" dirty="0" smtClean="0"/>
              <a:t>History:</a:t>
            </a:r>
          </a:p>
          <a:p>
            <a:pPr lvl="1"/>
            <a:r>
              <a:rPr lang="en-US" dirty="0" smtClean="0"/>
              <a:t>No code randomized: Code injection</a:t>
            </a:r>
          </a:p>
          <a:p>
            <a:pPr lvl="1"/>
            <a:r>
              <a:rPr lang="en-US" dirty="0" smtClean="0"/>
              <a:t>DEP enabled by default: </a:t>
            </a:r>
            <a:r>
              <a:rPr lang="en-US" dirty="0"/>
              <a:t> </a:t>
            </a:r>
            <a:r>
              <a:rPr lang="en-US" dirty="0" smtClean="0"/>
              <a:t>ROP attacks using </a:t>
            </a:r>
            <a:r>
              <a:rPr lang="en-US" dirty="0" err="1" smtClean="0"/>
              <a:t>libc</a:t>
            </a:r>
            <a:r>
              <a:rPr lang="en-US" dirty="0" smtClean="0"/>
              <a:t> gadgets publicized ~2007</a:t>
            </a:r>
          </a:p>
          <a:p>
            <a:pPr lvl="1"/>
            <a:r>
              <a:rPr lang="en-US" dirty="0" err="1" smtClean="0"/>
              <a:t>Libc</a:t>
            </a:r>
            <a:r>
              <a:rPr lang="en-US" dirty="0" smtClean="0"/>
              <a:t> randomized</a:t>
            </a:r>
          </a:p>
          <a:p>
            <a:pPr lvl="1"/>
            <a:r>
              <a:rPr lang="en-US" dirty="0" smtClean="0"/>
              <a:t>ASLR library load points</a:t>
            </a:r>
          </a:p>
          <a:p>
            <a:pPr lvl="1"/>
            <a:r>
              <a:rPr lang="en-US" dirty="0" smtClean="0"/>
              <a:t>Q builds ROP compiler using .text section</a:t>
            </a:r>
          </a:p>
          <a:p>
            <a:pPr lvl="1"/>
            <a:r>
              <a:rPr lang="en-US" dirty="0" smtClean="0"/>
              <a:t>Today: Windows 7 compiler randomizes text by default, Randomizing text on Linux not straight-forward.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552295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: 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pop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;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3687599" y="2808587"/>
            <a:ext cx="1646401" cy="925213"/>
          </a:xfrm>
          <a:prstGeom prst="wedgeRoundRectCallout">
            <a:avLst>
              <a:gd name="adj1" fmla="val 71472"/>
              <a:gd name="adj2" fmla="val -49566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Suppose a</a:t>
            </a:r>
            <a:r>
              <a:rPr lang="en-US" sz="2000" baseline="-25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and a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dirty="0" smtClean="0">
                <a:solidFill>
                  <a:schemeClr val="bg1"/>
                </a:solidFill>
              </a:rPr>
              <a:t> on stack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686999" y="31242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28244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v</a:t>
            </a:r>
            <a:r>
              <a:rPr lang="en-US" sz="2000" baseline="-25000" dirty="0" smtClean="0">
                <a:solidFill>
                  <a:srgbClr val="990000"/>
                </a:solidFill>
              </a:rPr>
              <a:t>1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00242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492263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solidFill>
                    <a:srgbClr val="99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2724928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504323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a</a:t>
            </a:r>
            <a:r>
              <a:rPr lang="en-US" sz="2000" baseline="-25000" dirty="0" smtClean="0">
                <a:solidFill>
                  <a:srgbClr val="990000"/>
                </a:solidFill>
              </a:rPr>
              <a:t>3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38233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chemeClr val="tx2"/>
                  </a:solidFill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; </a:t>
              </a:r>
              <a:endParaRPr lang="en-US" sz="2400" dirty="0">
                <a:solidFill>
                  <a:schemeClr val="tx2"/>
                </a:solidFill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227026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43316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v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endParaRPr lang="en-US" sz="2000" baseline="-2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5313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chemeClr val="tx2"/>
                  </a:solidFill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1801392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8905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</a:t>
            </a:r>
            <a:r>
              <a:rPr lang="en-US" sz="2000" baseline="-25000" dirty="0" smtClean="0"/>
              <a:t>4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a</a:t>
            </a:r>
            <a:r>
              <a:rPr lang="en-US" sz="2000" baseline="-25000" dirty="0" smtClean="0">
                <a:solidFill>
                  <a:srgbClr val="990000"/>
                </a:solidFill>
              </a:rPr>
              <a:t>5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238358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8.98356E-7 L 2.23746E-6 -0.059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Flow Hijack: </a:t>
            </a:r>
            <a:br>
              <a:rPr lang="en-US" dirty="0" smtClean="0"/>
            </a:br>
            <a:r>
              <a:rPr lang="en-US" dirty="0" smtClean="0"/>
              <a:t>Always control +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b="1" i="1" dirty="0" smtClean="0">
                <a:solidFill>
                  <a:srgbClr val="000000"/>
                </a:solidFill>
              </a:rPr>
              <a:t>computation</a:t>
            </a:r>
            <a:r>
              <a:rPr lang="en-US" sz="2800" dirty="0" smtClean="0">
                <a:solidFill>
                  <a:srgbClr val="000000"/>
                </a:solidFill>
              </a:rPr>
              <a:t>                     </a:t>
            </a:r>
            <a:r>
              <a:rPr lang="en-US" sz="2800" dirty="0">
                <a:solidFill>
                  <a:srgbClr val="000000"/>
                </a:solidFill>
              </a:rPr>
              <a:t>+                          </a:t>
            </a:r>
            <a:r>
              <a:rPr lang="en-US" sz="2800" b="1" i="1" dirty="0" smtClean="0">
                <a:solidFill>
                  <a:srgbClr val="000000"/>
                </a:solidFill>
              </a:rPr>
              <a:t>control</a:t>
            </a:r>
          </a:p>
          <a:p>
            <a:pPr marL="0" lv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290601"/>
              </p:ext>
            </p:extLst>
          </p:nvPr>
        </p:nvGraphicFramePr>
        <p:xfrm>
          <a:off x="933450" y="2515059"/>
          <a:ext cx="7277100" cy="5181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/>
                <a:gridCol w="2209800"/>
                <a:gridCol w="1104900"/>
              </a:tblGrid>
              <a:tr h="3672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shellcode</a:t>
                      </a:r>
                      <a:r>
                        <a:rPr lang="en-US" sz="2800" baseline="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 (aka payload)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padding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&amp;</a:t>
                      </a:r>
                      <a:r>
                        <a:rPr lang="en-US" sz="2800" dirty="0" err="1" smtClean="0">
                          <a:solidFill>
                            <a:schemeClr val="bg1"/>
                          </a:solidFill>
                          <a:latin typeface="+mn-lt"/>
                          <a:cs typeface="Consolas"/>
                        </a:rPr>
                        <a:t>buf</a:t>
                      </a:r>
                      <a:endParaRPr lang="en-US" sz="2800" dirty="0" smtClean="0">
                        <a:solidFill>
                          <a:schemeClr val="bg1"/>
                        </a:solidFill>
                        <a:latin typeface="+mn-lt"/>
                        <a:cs typeface="Consola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Arc 5"/>
          <p:cNvSpPr/>
          <p:nvPr/>
        </p:nvSpPr>
        <p:spPr>
          <a:xfrm flipV="1">
            <a:off x="1028700" y="2085471"/>
            <a:ext cx="6591300" cy="883604"/>
          </a:xfrm>
          <a:prstGeom prst="arc">
            <a:avLst>
              <a:gd name="adj1" fmla="val 7758"/>
              <a:gd name="adj2" fmla="val 10784512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</a:t>
            </a:fld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089922" y="4625109"/>
            <a:ext cx="6904121" cy="1066800"/>
          </a:xfrm>
          <a:prstGeom prst="wedgeRoundRectCallout">
            <a:avLst>
              <a:gd name="adj1" fmla="val -30730"/>
              <a:gd name="adj2" fmla="val -12673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Return-oriented programming (ROP): shellcode without code injection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7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90397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14801"/>
            <a:ext cx="3733800" cy="2362199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 anchorCtr="0">
              <a:normAutofit fontScale="92500" lnSpcReduction="20000"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</a:t>
              </a:r>
              <a:endParaRPr lang="en-US" sz="2400" dirty="0">
                <a:latin typeface="Consolas"/>
                <a:cs typeface="Consolas"/>
              </a:endParaRP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4</a:t>
              </a:r>
              <a:r>
                <a:rPr lang="en-US" sz="2400" dirty="0" smtClean="0">
                  <a:solidFill>
                    <a:srgbClr val="000000"/>
                  </a:solidFill>
                  <a:latin typeface="Consolas"/>
                  <a:cs typeface="Consolas"/>
                </a:rPr>
                <a:t>: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a</a:t>
              </a:r>
              <a:r>
                <a:rPr lang="en-US" sz="2400" baseline="-25000" dirty="0">
                  <a:solidFill>
                    <a:schemeClr val="tx2"/>
                  </a:solidFill>
                  <a:latin typeface="Consolas"/>
                  <a:cs typeface="Consolas"/>
                </a:rPr>
                <a:t>5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solidFill>
                    <a:schemeClr val="tx2"/>
                  </a:solidFill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solidFill>
                    <a:schemeClr val="tx2"/>
                  </a:solidFill>
                  <a:latin typeface="Consolas"/>
                  <a:cs typeface="Consolas"/>
                </a:rPr>
                <a:t>eax</a:t>
              </a:r>
              <a:endParaRPr lang="en-US" sz="2400" dirty="0">
                <a:solidFill>
                  <a:schemeClr val="tx2"/>
                </a:solidFill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686999" y="1371600"/>
            <a:ext cx="1085401" cy="369332"/>
            <a:chOff x="6686999" y="3124200"/>
            <a:chExt cx="1085401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7241485" y="3124200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686999" y="3308866"/>
              <a:ext cx="55448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9809"/>
              </p:ext>
            </p:extLst>
          </p:nvPr>
        </p:nvGraphicFramePr>
        <p:xfrm>
          <a:off x="990600" y="4475018"/>
          <a:ext cx="2133600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eax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ebx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onsolas"/>
                          <a:cs typeface="Consolas"/>
                        </a:rPr>
                        <a:t>eip</a:t>
                      </a:r>
                      <a:endParaRPr lang="en-US" sz="2000" dirty="0">
                        <a:latin typeface="Consolas"/>
                        <a:cs typeface="Consola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86000" y="447501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1</a:t>
            </a:r>
            <a:endParaRPr lang="en-US" sz="2000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26362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</a:rPr>
              <a:t>a</a:t>
            </a:r>
            <a:r>
              <a:rPr lang="en-US" sz="2000" baseline="-25000" dirty="0" smtClean="0">
                <a:solidFill>
                  <a:srgbClr val="990000"/>
                </a:solidFill>
              </a:rPr>
              <a:t>5</a:t>
            </a:r>
            <a:endParaRPr lang="en-US" sz="2000" baseline="-25000" dirty="0">
              <a:solidFill>
                <a:srgbClr val="99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0" y="485769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841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063621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4180416"/>
            <a:ext cx="3733800" cy="1833265"/>
            <a:chOff x="2705100" y="4110335"/>
            <a:chExt cx="3733800" cy="1833265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, [</a:t>
              </a:r>
              <a:r>
                <a:rPr lang="en-US" sz="2400" dirty="0" err="1" smtClean="0">
                  <a:latin typeface="Consolas"/>
                  <a:cs typeface="Consolas"/>
                </a:rPr>
                <a:t>esp</a:t>
              </a:r>
              <a:r>
                <a:rPr lang="en-US" sz="2400" dirty="0" smtClean="0">
                  <a:latin typeface="Consolas"/>
                  <a:cs typeface="Consolas"/>
                </a:rPr>
                <a:t>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, [esp+</a:t>
              </a:r>
              <a:r>
                <a:rPr lang="en-US" sz="2400" dirty="0">
                  <a:latin typeface="Consolas"/>
                  <a:cs typeface="Consolas"/>
                </a:rPr>
                <a:t>8</a:t>
              </a:r>
              <a:r>
                <a:rPr lang="en-US" sz="2400" dirty="0" smtClean="0">
                  <a:latin typeface="Consolas"/>
                  <a:cs typeface="Consolas"/>
                </a:rPr>
                <a:t>]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1</a:t>
              </a:r>
              <a:endParaRPr lang="en-US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15300" y="4180416"/>
            <a:ext cx="3733800" cy="1833265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39485" y="3045723"/>
            <a:ext cx="2303029" cy="2288277"/>
            <a:chOff x="3039485" y="3045723"/>
            <a:chExt cx="2303029" cy="2288277"/>
          </a:xfrm>
        </p:grpSpPr>
        <p:grpSp>
          <p:nvGrpSpPr>
            <p:cNvPr id="20" name="Group 19"/>
            <p:cNvGrpSpPr/>
            <p:nvPr/>
          </p:nvGrpSpPr>
          <p:grpSpPr>
            <a:xfrm>
              <a:off x="3926335" y="4419600"/>
              <a:ext cx="888965" cy="914400"/>
              <a:chOff x="3926335" y="4419600"/>
              <a:chExt cx="888965" cy="9144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3926335" y="44196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3926335" y="48768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926335" y="5334000"/>
                <a:ext cx="888965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ular Callout 20"/>
            <p:cNvSpPr/>
            <p:nvPr/>
          </p:nvSpPr>
          <p:spPr>
            <a:xfrm>
              <a:off x="3039485" y="3045723"/>
              <a:ext cx="2303029" cy="817510"/>
            </a:xfrm>
            <a:prstGeom prst="wedgeRoundRectCallout">
              <a:avLst>
                <a:gd name="adj1" fmla="val 2717"/>
                <a:gd name="adj2" fmla="val 102958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semantically equivalent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241485" y="312420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esp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3" idx="1"/>
          </p:cNvCxnSpPr>
          <p:nvPr/>
        </p:nvCxnSpPr>
        <p:spPr>
          <a:xfrm flipH="1">
            <a:off x="6686998" y="3308866"/>
            <a:ext cx="55448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7391400" y="3628799"/>
            <a:ext cx="1600200" cy="468868"/>
          </a:xfrm>
          <a:prstGeom prst="wedgeRoundRectCallout">
            <a:avLst>
              <a:gd name="adj1" fmla="val -38227"/>
              <a:gd name="adj2" fmla="val 11511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“Gadgets”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" y="4167279"/>
            <a:ext cx="3697735" cy="1852521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27166" y="2471879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Logic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79627"/>
              </p:ext>
            </p:extLst>
          </p:nvPr>
        </p:nvGraphicFramePr>
        <p:xfrm>
          <a:off x="5731260" y="1534106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36058" y="3400814"/>
            <a:ext cx="946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Stack </a:t>
            </a:r>
            <a:endParaRPr lang="en-US" sz="2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143000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815300" y="4180416"/>
            <a:ext cx="3733800" cy="1833265"/>
            <a:chOff x="2705100" y="4110335"/>
            <a:chExt cx="3733800" cy="1833265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705100" y="4110335"/>
              <a:ext cx="3733800" cy="1447800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marL="292100" indent="-2921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1pPr>
              <a:lvl2pPr marL="635000" indent="-2921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2pPr>
              <a:lvl3pPr marL="9144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3pPr>
              <a:lvl4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tabLst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4pPr>
              <a:lvl5pPr marL="1320800" indent="-1778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1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r>
                <a:rPr lang="en-US" sz="2400" dirty="0" smtClean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2</a:t>
              </a:r>
              <a:r>
                <a:rPr lang="en-US" sz="2400" dirty="0" smtClean="0">
                  <a:latin typeface="Consolas"/>
                  <a:cs typeface="Consolas"/>
                </a:rPr>
                <a:t>: pop 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; ret</a:t>
              </a:r>
            </a:p>
            <a:p>
              <a:pPr marL="0" indent="0">
                <a:buFont typeface="Arial"/>
                <a:buNone/>
              </a:pPr>
              <a:r>
                <a:rPr lang="en-US" sz="2400" dirty="0" smtClean="0">
                  <a:latin typeface="Consolas"/>
                  <a:cs typeface="Consolas"/>
                </a:rPr>
                <a:t>a</a:t>
              </a:r>
              <a:r>
                <a:rPr lang="en-US" sz="2400" baseline="-25000" dirty="0" smtClean="0">
                  <a:latin typeface="Consolas"/>
                  <a:cs typeface="Consolas"/>
                </a:rPr>
                <a:t>3</a:t>
              </a:r>
              <a:r>
                <a:rPr lang="en-US" sz="2400" dirty="0" smtClean="0">
                  <a:latin typeface="Consolas"/>
                  <a:cs typeface="Consolas"/>
                </a:rPr>
                <a:t>: </a:t>
              </a:r>
              <a:r>
                <a:rPr lang="en-US" sz="2400" dirty="0" err="1" smtClean="0">
                  <a:latin typeface="Consolas"/>
                  <a:cs typeface="Consolas"/>
                </a:rPr>
                <a:t>mov</a:t>
              </a:r>
              <a:r>
                <a:rPr lang="en-US" sz="2400" dirty="0" smtClean="0">
                  <a:latin typeface="Consolas"/>
                  <a:cs typeface="Consolas"/>
                </a:rPr>
                <a:t> [</a:t>
              </a:r>
              <a:r>
                <a:rPr lang="en-US" sz="2400" dirty="0" err="1" smtClean="0">
                  <a:latin typeface="Consolas"/>
                  <a:cs typeface="Consolas"/>
                </a:rPr>
                <a:t>ebx</a:t>
              </a:r>
              <a:r>
                <a:rPr lang="en-US" sz="2400" dirty="0" smtClean="0">
                  <a:latin typeface="Consolas"/>
                  <a:cs typeface="Consolas"/>
                </a:rPr>
                <a:t>], </a:t>
              </a:r>
              <a:r>
                <a:rPr lang="en-US" sz="2400" dirty="0" err="1" smtClean="0">
                  <a:latin typeface="Consolas"/>
                  <a:cs typeface="Consolas"/>
                </a:rPr>
                <a:t>eax</a:t>
              </a:r>
              <a:endParaRPr lang="en-US" sz="2400" dirty="0">
                <a:latin typeface="Consolas"/>
                <a:cs typeface="Consola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64629" y="5481935"/>
              <a:ext cx="28147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Implementation 2</a:t>
              </a:r>
              <a:endParaRPr lang="en-US" sz="2400" b="1" dirty="0"/>
            </a:p>
          </p:txBody>
        </p:sp>
      </p:grpSp>
      <p:sp>
        <p:nvSpPr>
          <p:cNvPr id="24" name="Content Placeholder 2"/>
          <p:cNvSpPr txBox="1">
            <a:spLocks/>
          </p:cNvSpPr>
          <p:nvPr/>
        </p:nvSpPr>
        <p:spPr>
          <a:xfrm>
            <a:off x="101635" y="3733799"/>
            <a:ext cx="3733800" cy="22798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1</a:t>
            </a:r>
            <a:r>
              <a:rPr lang="en-US" sz="2400" dirty="0" smtClean="0">
                <a:latin typeface="Consolas"/>
                <a:cs typeface="Consolas"/>
              </a:rPr>
              <a:t>: pop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r>
              <a:rPr lang="en-US" sz="2400" dirty="0" smtClean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3</a:t>
            </a:r>
            <a:r>
              <a:rPr lang="en-US" sz="2400" dirty="0" smtClean="0">
                <a:latin typeface="Consolas"/>
                <a:cs typeface="Consolas"/>
              </a:rPr>
              <a:t>: </a:t>
            </a:r>
            <a:r>
              <a:rPr lang="en-US" sz="2400" dirty="0" err="1" smtClean="0">
                <a:latin typeface="Consolas"/>
                <a:cs typeface="Consolas"/>
              </a:rPr>
              <a:t>mov</a:t>
            </a:r>
            <a:r>
              <a:rPr lang="en-US" sz="2400" dirty="0" smtClean="0">
                <a:latin typeface="Consolas"/>
                <a:cs typeface="Consolas"/>
              </a:rPr>
              <a:t> [</a:t>
            </a:r>
            <a:r>
              <a:rPr lang="en-US" sz="2400" dirty="0" err="1" smtClean="0">
                <a:latin typeface="Consolas"/>
                <a:cs typeface="Consolas"/>
              </a:rPr>
              <a:t>ebx</a:t>
            </a:r>
            <a:r>
              <a:rPr lang="en-US" sz="2400" dirty="0" smtClean="0">
                <a:latin typeface="Consolas"/>
                <a:cs typeface="Consolas"/>
              </a:rPr>
              <a:t>],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r>
              <a:rPr lang="en-US" sz="2400" dirty="0" smtClean="0">
                <a:latin typeface="Consolas"/>
                <a:cs typeface="Consolas"/>
              </a:rPr>
              <a:t/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>
                <a:latin typeface="Consolas"/>
                <a:cs typeface="Consolas"/>
              </a:rPr>
              <a:t>..</a:t>
            </a:r>
            <a:r>
              <a:rPr lang="en-US" sz="2400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2</a:t>
            </a:r>
            <a:r>
              <a:rPr lang="en-US" sz="2400" dirty="0">
                <a:latin typeface="Consolas"/>
                <a:cs typeface="Consolas"/>
              </a:rPr>
              <a:t>: pop 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r>
              <a:rPr lang="en-US" sz="2400" dirty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3276600" y="4876800"/>
            <a:ext cx="1143000" cy="381000"/>
          </a:xfrm>
          <a:prstGeom prst="lef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124200" y="3276600"/>
            <a:ext cx="2150629" cy="928492"/>
          </a:xfrm>
          <a:prstGeom prst="wedgeRoundRectCallout">
            <a:avLst>
              <a:gd name="adj1" fmla="val -14067"/>
              <a:gd name="adj2" fmla="val 10667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Address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independent!</a:t>
            </a:r>
          </a:p>
        </p:txBody>
      </p:sp>
    </p:spTree>
    <p:extLst>
      <p:ext uri="{BB962C8B-B14F-4D97-AF65-F5344CB8AC3E}">
        <p14:creationId xmlns:p14="http://schemas.microsoft.com/office/powerpoint/2010/main" val="144992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Programming (ROP)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58959"/>
            <a:ext cx="4953000" cy="2638126"/>
          </a:xfrm>
        </p:spPr>
        <p:txBody>
          <a:bodyPr>
            <a:normAutofit/>
          </a:bodyPr>
          <a:lstStyle/>
          <a:p>
            <a:r>
              <a:rPr lang="en-US" dirty="0" smtClean="0"/>
              <a:t>Find needed instruction gadgets at addresses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and a</a:t>
            </a:r>
            <a:r>
              <a:rPr lang="en-US" baseline="-25000" dirty="0" smtClean="0"/>
              <a:t>3 </a:t>
            </a:r>
            <a:r>
              <a:rPr lang="en-US" dirty="0" smtClean="0"/>
              <a:t>in </a:t>
            </a:r>
            <a:r>
              <a:rPr lang="en-US" i="1" dirty="0" smtClean="0"/>
              <a:t>existing</a:t>
            </a:r>
            <a:r>
              <a:rPr lang="en-US" dirty="0" smtClean="0"/>
              <a:t> code</a:t>
            </a:r>
          </a:p>
          <a:p>
            <a:r>
              <a:rPr lang="en-US" dirty="0" smtClean="0"/>
              <a:t>Overwrite stack to execute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and then a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5083" y="2471879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</a:t>
            </a:r>
            <a:r>
              <a:rPr lang="en-US" sz="2400" b="1" i="1" dirty="0" smtClean="0"/>
              <a:t>Shellcode</a:t>
            </a:r>
            <a:endParaRPr lang="en-US" sz="24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157341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13961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737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Programming (ROP)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35083" y="2471879"/>
            <a:ext cx="2721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Desired </a:t>
            </a:r>
            <a:r>
              <a:rPr lang="en-US" sz="2400" b="1" i="1" dirty="0" smtClean="0"/>
              <a:t>Shellcode</a:t>
            </a:r>
            <a:endParaRPr lang="en-US" sz="2400" b="1" i="1" dirty="0"/>
          </a:p>
        </p:txBody>
      </p:sp>
      <p:sp>
        <p:nvSpPr>
          <p:cNvPr id="6" name="Rounded Rectangle 5"/>
          <p:cNvSpPr/>
          <p:nvPr/>
        </p:nvSpPr>
        <p:spPr>
          <a:xfrm>
            <a:off x="1157341" y="1939747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613578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rc 13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803124"/>
              </p:ext>
            </p:extLst>
          </p:nvPr>
        </p:nvGraphicFramePr>
        <p:xfrm>
          <a:off x="6511362" y="1127760"/>
          <a:ext cx="148224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/>
              </a:tblGrid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8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="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8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v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  <a:tr h="342150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sz="1800" baseline="-25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80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864637"/>
              </p:ext>
            </p:extLst>
          </p:nvPr>
        </p:nvGraphicFramePr>
        <p:xfrm>
          <a:off x="6511362" y="2956560"/>
          <a:ext cx="1482242" cy="26049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242"/>
              </a:tblGrid>
              <a:tr h="2604954">
                <a:tc>
                  <a:txBody>
                    <a:bodyPr/>
                    <a:lstStyle/>
                    <a:p>
                      <a:pPr algn="ctr"/>
                      <a:endParaRPr lang="en-US" sz="1800" b="0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1157341" y="3810000"/>
            <a:ext cx="37338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1</a:t>
            </a:r>
            <a:r>
              <a:rPr lang="en-US" sz="2400" dirty="0" smtClean="0">
                <a:latin typeface="Consolas"/>
                <a:cs typeface="Consolas"/>
              </a:rPr>
              <a:t>: pop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r>
              <a:rPr lang="en-US" sz="2400" dirty="0" smtClean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2</a:t>
            </a:r>
            <a:r>
              <a:rPr lang="en-US" sz="2400" dirty="0" smtClean="0">
                <a:latin typeface="Consolas"/>
                <a:cs typeface="Consolas"/>
              </a:rPr>
              <a:t>: pop </a:t>
            </a:r>
            <a:r>
              <a:rPr lang="en-US" sz="2400" dirty="0" err="1" smtClean="0">
                <a:latin typeface="Consolas"/>
                <a:cs typeface="Consolas"/>
              </a:rPr>
              <a:t>ebx</a:t>
            </a:r>
            <a:r>
              <a:rPr lang="en-US" sz="2400" dirty="0" smtClean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3</a:t>
            </a:r>
            <a:r>
              <a:rPr lang="en-US" sz="2400" dirty="0" smtClean="0">
                <a:latin typeface="Consolas"/>
                <a:cs typeface="Consolas"/>
              </a:rPr>
              <a:t>: </a:t>
            </a:r>
            <a:r>
              <a:rPr lang="en-US" sz="2400" dirty="0" err="1" smtClean="0">
                <a:latin typeface="Consolas"/>
                <a:cs typeface="Consolas"/>
              </a:rPr>
              <a:t>mov</a:t>
            </a:r>
            <a:r>
              <a:rPr lang="en-US" sz="2400" dirty="0" smtClean="0">
                <a:latin typeface="Consolas"/>
                <a:cs typeface="Consolas"/>
              </a:rPr>
              <a:t> [</a:t>
            </a:r>
            <a:r>
              <a:rPr lang="en-US" sz="2400" dirty="0" err="1" smtClean="0">
                <a:latin typeface="Consolas"/>
                <a:cs typeface="Consolas"/>
              </a:rPr>
              <a:t>ebx</a:t>
            </a:r>
            <a:r>
              <a:rPr lang="en-US" sz="2400" dirty="0" smtClean="0">
                <a:latin typeface="Consolas"/>
                <a:cs typeface="Consolas"/>
              </a:rPr>
              <a:t>],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5561514"/>
            <a:ext cx="4267200" cy="53557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Desired store executed!</a:t>
            </a:r>
          </a:p>
        </p:txBody>
      </p:sp>
    </p:spTree>
    <p:extLst>
      <p:ext uri="{BB962C8B-B14F-4D97-AF65-F5344CB8AC3E}">
        <p14:creationId xmlns:p14="http://schemas.microsoft.com/office/powerpoint/2010/main" val="347124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void foo(char *input){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char 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[512];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...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strcpy</a:t>
            </a:r>
            <a:r>
              <a:rPr lang="en-US" sz="2800" dirty="0" smtClean="0">
                <a:latin typeface="Consolas"/>
                <a:cs typeface="Consolas"/>
              </a:rPr>
              <a:t> (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, input);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 return;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: add </a:t>
            </a:r>
            <a:r>
              <a:rPr lang="en-US" sz="2800" dirty="0" err="1"/>
              <a:t>eax</a:t>
            </a:r>
            <a:r>
              <a:rPr lang="en-US" sz="2800" dirty="0"/>
              <a:t>, 0x80; pop %</a:t>
            </a:r>
            <a:r>
              <a:rPr lang="en-US" sz="2800" dirty="0" err="1"/>
              <a:t>ebp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: pop %</a:t>
            </a:r>
            <a:r>
              <a:rPr lang="en-US" sz="2800" dirty="0" err="1"/>
              <a:t>eax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9800" y="1600200"/>
            <a:ext cx="2895600" cy="32004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Draw a stack diagram and ROP exploit to pop a value 0xBBBBBBBB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into </a:t>
            </a:r>
            <a:r>
              <a:rPr lang="en-US" sz="2800" dirty="0" err="1" smtClean="0">
                <a:solidFill>
                  <a:schemeClr val="bg1"/>
                </a:solidFill>
                <a:latin typeface="Consolas"/>
                <a:cs typeface="Consolas"/>
              </a:rPr>
              <a:t>eax</a:t>
            </a:r>
            <a:r>
              <a:rPr lang="en-US" sz="2800" dirty="0" smtClean="0">
                <a:solidFill>
                  <a:schemeClr val="bg1"/>
                </a:solidFill>
              </a:rPr>
              <a:t> and add 80.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5105400"/>
            <a:ext cx="1315702" cy="91940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Known </a:t>
            </a:r>
            <a:br>
              <a:rPr lang="en-US" sz="2400" dirty="0" smtClean="0"/>
            </a:br>
            <a:r>
              <a:rPr lang="en-US" sz="2400" dirty="0" smtClean="0"/>
              <a:t>Gadgets</a:t>
            </a:r>
            <a:endParaRPr lang="en-US" sz="2400" dirty="0"/>
          </a:p>
        </p:txBody>
      </p:sp>
      <p:sp>
        <p:nvSpPr>
          <p:cNvPr id="7" name="Right Brace 6"/>
          <p:cNvSpPr/>
          <p:nvPr/>
        </p:nvSpPr>
        <p:spPr>
          <a:xfrm>
            <a:off x="5410200" y="4953000"/>
            <a:ext cx="533400" cy="1255187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3124200" y="3733800"/>
            <a:ext cx="2133600" cy="609600"/>
          </a:xfrm>
          <a:prstGeom prst="wedgeRoundRectCallout">
            <a:avLst>
              <a:gd name="adj1" fmla="val -88955"/>
              <a:gd name="adj2" fmla="val -4830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nsolas"/>
                <a:cs typeface="Consolas"/>
              </a:rPr>
              <a:t>ret</a:t>
            </a:r>
            <a:r>
              <a:rPr lang="en-US" sz="2800" dirty="0" smtClean="0">
                <a:solidFill>
                  <a:schemeClr val="bg1"/>
                </a:solidFill>
              </a:rPr>
              <a:t> at a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6450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8674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void foo(char *input){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   char 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[512]; 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...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</a:t>
            </a:r>
            <a:r>
              <a:rPr lang="en-US" sz="2800" dirty="0" err="1" smtClean="0">
                <a:latin typeface="Consolas"/>
                <a:cs typeface="Consolas"/>
              </a:rPr>
              <a:t>strcpy</a:t>
            </a:r>
            <a:r>
              <a:rPr lang="en-US" sz="2800" dirty="0" smtClean="0">
                <a:latin typeface="Consolas"/>
                <a:cs typeface="Consolas"/>
              </a:rPr>
              <a:t> (</a:t>
            </a:r>
            <a:r>
              <a:rPr lang="en-US" sz="2800" dirty="0" err="1" smtClean="0">
                <a:latin typeface="Consolas"/>
                <a:cs typeface="Consolas"/>
              </a:rPr>
              <a:t>buf</a:t>
            </a:r>
            <a:r>
              <a:rPr lang="en-US" sz="2800" dirty="0" smtClean="0">
                <a:latin typeface="Consolas"/>
                <a:cs typeface="Consolas"/>
              </a:rPr>
              <a:t>, input);</a:t>
            </a:r>
          </a:p>
          <a:p>
            <a:pPr marL="0" indent="0">
              <a:buNone/>
            </a:pPr>
            <a:r>
              <a:rPr lang="en-US" sz="2800" dirty="0">
                <a:latin typeface="Consolas"/>
                <a:cs typeface="Consolas"/>
              </a:rPr>
              <a:t> </a:t>
            </a:r>
            <a:r>
              <a:rPr lang="en-US" sz="2800" dirty="0" smtClean="0">
                <a:latin typeface="Consolas"/>
                <a:cs typeface="Consolas"/>
              </a:rPr>
              <a:t>  return;</a:t>
            </a:r>
          </a:p>
          <a:p>
            <a:pPr marL="0" indent="0">
              <a:buNone/>
            </a:pPr>
            <a:r>
              <a:rPr lang="en-US" sz="2800" dirty="0" smtClean="0">
                <a:latin typeface="Consolas"/>
                <a:cs typeface="Consolas"/>
              </a:rPr>
              <a:t>}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1</a:t>
            </a:r>
            <a:r>
              <a:rPr lang="en-US" sz="2800" dirty="0"/>
              <a:t>: add </a:t>
            </a:r>
            <a:r>
              <a:rPr lang="en-US" sz="2800" dirty="0" err="1"/>
              <a:t>eax</a:t>
            </a:r>
            <a:r>
              <a:rPr lang="en-US" sz="2800" dirty="0"/>
              <a:t>, 0x80; pop %</a:t>
            </a:r>
            <a:r>
              <a:rPr lang="en-US" sz="2800" dirty="0" err="1"/>
              <a:t>ebp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r>
              <a:rPr lang="en-US" sz="2800" dirty="0"/>
              <a:t>a</a:t>
            </a:r>
            <a:r>
              <a:rPr lang="en-US" sz="2800" baseline="-25000" dirty="0"/>
              <a:t>2</a:t>
            </a:r>
            <a:r>
              <a:rPr lang="en-US" sz="2800" dirty="0"/>
              <a:t>: pop %</a:t>
            </a:r>
            <a:r>
              <a:rPr lang="en-US" sz="2800" dirty="0" err="1"/>
              <a:t>eax</a:t>
            </a:r>
            <a:r>
              <a:rPr lang="en-US" sz="2800" dirty="0"/>
              <a:t>; ret</a:t>
            </a:r>
          </a:p>
          <a:p>
            <a:pPr marL="0" indent="0">
              <a:buNone/>
            </a:pPr>
            <a:endParaRPr lang="en-US" sz="28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27509"/>
              </p:ext>
            </p:extLst>
          </p:nvPr>
        </p:nvGraphicFramePr>
        <p:xfrm>
          <a:off x="6400800" y="1219200"/>
          <a:ext cx="2311400" cy="4629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1400"/>
              </a:tblGrid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&lt;data for 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pop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ebp</a:t>
                      </a:r>
                      <a:r>
                        <a:rPr lang="en-US" sz="2400" baseline="0" dirty="0" smtClean="0"/>
                        <a:t>&gt;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0xBBBBBBBB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r>
                        <a:rPr lang="en-US" sz="2400" baseline="-25000" dirty="0" smtClean="0"/>
                        <a:t>3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7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saved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ebp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6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buf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3124200" y="3505200"/>
            <a:ext cx="2133600" cy="609600"/>
          </a:xfrm>
          <a:prstGeom prst="wedgeRoundRectCallout">
            <a:avLst>
              <a:gd name="adj1" fmla="val -88955"/>
              <a:gd name="adj2" fmla="val -4830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onsolas"/>
                <a:cs typeface="Consolas"/>
              </a:rPr>
              <a:t>ret</a:t>
            </a:r>
            <a:r>
              <a:rPr lang="en-US" sz="2800" dirty="0" smtClean="0">
                <a:solidFill>
                  <a:schemeClr val="bg1"/>
                </a:solidFill>
              </a:rPr>
              <a:t> at a</a:t>
            </a:r>
            <a:r>
              <a:rPr lang="en-US" sz="2800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6171" y="6258580"/>
            <a:ext cx="4971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AAAAA ... a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0xBBBBBBBB a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1" name="Right Brace 10"/>
          <p:cNvSpPr/>
          <p:nvPr/>
        </p:nvSpPr>
        <p:spPr>
          <a:xfrm rot="16200000">
            <a:off x="2643287" y="5538884"/>
            <a:ext cx="381000" cy="1495231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05000" y="5505556"/>
            <a:ext cx="1676400" cy="438044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Overwrite </a:t>
            </a:r>
            <a:r>
              <a:rPr lang="en-US" dirty="0" err="1" smtClean="0">
                <a:solidFill>
                  <a:schemeClr val="bg1"/>
                </a:solidFill>
              </a:rPr>
              <a:t>buf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581400" y="4953000"/>
            <a:ext cx="1219200" cy="552556"/>
          </a:xfrm>
          <a:prstGeom prst="wedgeRoundRectCallout">
            <a:avLst>
              <a:gd name="adj1" fmla="val -34722"/>
              <a:gd name="adj2" fmla="val 213174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Start </a:t>
            </a:r>
            <a:r>
              <a:rPr lang="en-US" dirty="0" err="1" smtClean="0">
                <a:solidFill>
                  <a:schemeClr val="bg1"/>
                </a:solidFill>
              </a:rPr>
              <a:t>rop</a:t>
            </a:r>
            <a:r>
              <a:rPr lang="en-US" dirty="0" smtClean="0">
                <a:solidFill>
                  <a:schemeClr val="bg1"/>
                </a:solidFill>
              </a:rPr>
              <a:t> chain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53000" y="4953000"/>
            <a:ext cx="1219200" cy="552556"/>
          </a:xfrm>
          <a:prstGeom prst="wedgeRoundRectCallout">
            <a:avLst>
              <a:gd name="adj1" fmla="val -15046"/>
              <a:gd name="adj2" fmla="val 121237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gadget 1 + data</a:t>
            </a:r>
          </a:p>
        </p:txBody>
      </p:sp>
      <p:sp>
        <p:nvSpPr>
          <p:cNvPr id="15" name="Right Brace 14"/>
          <p:cNvSpPr/>
          <p:nvPr/>
        </p:nvSpPr>
        <p:spPr>
          <a:xfrm rot="16200000">
            <a:off x="5067302" y="4991100"/>
            <a:ext cx="381000" cy="2438401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315200" y="5911075"/>
            <a:ext cx="1219200" cy="552556"/>
          </a:xfrm>
          <a:prstGeom prst="wedgeRoundRectCallout">
            <a:avLst>
              <a:gd name="adj1" fmla="val -74074"/>
              <a:gd name="adj2" fmla="val 57392"/>
              <a:gd name="adj3" fmla="val 16667"/>
            </a:avLst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gadget 2</a:t>
            </a:r>
          </a:p>
        </p:txBody>
      </p:sp>
    </p:spTree>
    <p:extLst>
      <p:ext uri="{BB962C8B-B14F-4D97-AF65-F5344CB8AC3E}">
        <p14:creationId xmlns:p14="http://schemas.microsoft.com/office/powerpoint/2010/main" val="289946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 04-exercises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6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Attack Surface: Linux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2/1/2012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648200" y="1295400"/>
            <a:ext cx="4114800" cy="457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Randomized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4895850" y="41910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Stack</a:t>
            </a:r>
          </a:p>
        </p:txBody>
      </p:sp>
      <p:sp>
        <p:nvSpPr>
          <p:cNvPr id="10" name="Rounded Rectangle 9"/>
          <p:cNvSpPr/>
          <p:nvPr>
            <p:custDataLst>
              <p:tags r:id="rId7"/>
            </p:custDataLst>
          </p:nvPr>
        </p:nvSpPr>
        <p:spPr>
          <a:xfrm>
            <a:off x="4895850" y="50292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Heap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304800" y="1295400"/>
            <a:ext cx="41148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Unrandomized</a:t>
            </a:r>
          </a:p>
        </p:txBody>
      </p:sp>
      <p:sp>
        <p:nvSpPr>
          <p:cNvPr id="13" name="Rounded Rectangle 12"/>
          <p:cNvSpPr/>
          <p:nvPr>
            <p:custDataLst>
              <p:tags r:id="rId9"/>
            </p:custDataLst>
          </p:nvPr>
        </p:nvSpPr>
        <p:spPr>
          <a:xfrm>
            <a:off x="533400" y="2286000"/>
            <a:ext cx="36576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Program Image</a:t>
            </a:r>
          </a:p>
        </p:txBody>
      </p:sp>
      <p:sp>
        <p:nvSpPr>
          <p:cNvPr id="14" name="Rounded Rectangle 13"/>
          <p:cNvSpPr/>
          <p:nvPr>
            <p:custDataLst>
              <p:tags r:id="rId10"/>
            </p:custDataLst>
          </p:nvPr>
        </p:nvSpPr>
        <p:spPr>
          <a:xfrm>
            <a:off x="4895850" y="2133600"/>
            <a:ext cx="3657600" cy="1905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Libc</a:t>
            </a: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39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31"/>
    </mc:Choice>
    <mc:Fallback xmlns="">
      <p:transition xmlns:p14="http://schemas.microsoft.com/office/powerpoint/2010/main" spd="slow" advTm="1032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Attack Surface: Windows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2/1/2012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29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4648200" y="1295400"/>
            <a:ext cx="4114800" cy="4572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Randomized</a:t>
            </a:r>
          </a:p>
        </p:txBody>
      </p:sp>
      <p:sp>
        <p:nvSpPr>
          <p:cNvPr id="9" name="Rounded Rectangle 8"/>
          <p:cNvSpPr/>
          <p:nvPr>
            <p:custDataLst>
              <p:tags r:id="rId6"/>
            </p:custDataLst>
          </p:nvPr>
        </p:nvSpPr>
        <p:spPr>
          <a:xfrm>
            <a:off x="4895850" y="41910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Stack</a:t>
            </a:r>
          </a:p>
        </p:txBody>
      </p:sp>
      <p:sp>
        <p:nvSpPr>
          <p:cNvPr id="10" name="Rounded Rectangle 9"/>
          <p:cNvSpPr/>
          <p:nvPr>
            <p:custDataLst>
              <p:tags r:id="rId7"/>
            </p:custDataLst>
          </p:nvPr>
        </p:nvSpPr>
        <p:spPr>
          <a:xfrm>
            <a:off x="4895850" y="5029200"/>
            <a:ext cx="3657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Heap</a:t>
            </a: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>
          <a:xfrm>
            <a:off x="304800" y="1295400"/>
            <a:ext cx="4114800" cy="457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sz="3600" dirty="0" smtClean="0">
                <a:latin typeface="Calibri" pitchFamily="34" charset="0"/>
                <a:cs typeface="Calibri" pitchFamily="34" charset="0"/>
              </a:rPr>
              <a:t>Unrandomized</a:t>
            </a:r>
          </a:p>
        </p:txBody>
      </p:sp>
      <p:sp>
        <p:nvSpPr>
          <p:cNvPr id="13" name="Rounded Rectangle 12"/>
          <p:cNvSpPr/>
          <p:nvPr>
            <p:custDataLst>
              <p:tags r:id="rId9"/>
            </p:custDataLst>
          </p:nvPr>
        </p:nvSpPr>
        <p:spPr>
          <a:xfrm>
            <a:off x="2743200" y="2133600"/>
            <a:ext cx="3657600" cy="685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Program Image</a:t>
            </a:r>
          </a:p>
        </p:txBody>
      </p:sp>
      <p:sp>
        <p:nvSpPr>
          <p:cNvPr id="14" name="Rounded Rectangle 13"/>
          <p:cNvSpPr/>
          <p:nvPr>
            <p:custDataLst>
              <p:tags r:id="rId10"/>
            </p:custDataLst>
          </p:nvPr>
        </p:nvSpPr>
        <p:spPr>
          <a:xfrm>
            <a:off x="2743200" y="2971800"/>
            <a:ext cx="3657600" cy="10668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Libc</a:t>
            </a:r>
            <a:endParaRPr lang="en-US" sz="36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4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31"/>
    </mc:Choice>
    <mc:Fallback xmlns="">
      <p:transition xmlns:p14="http://schemas.microsoft.com/office/powerpoint/2010/main" spd="slow" advTm="1032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Return-to-</a:t>
            </a:r>
            <a:r>
              <a:rPr lang="en-US" dirty="0" err="1" smtClean="0"/>
              <a:t>libc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5562600" cy="373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Overwrite return address with address of </a:t>
            </a:r>
            <a:r>
              <a:rPr lang="en-US" dirty="0" err="1" smtClean="0"/>
              <a:t>libc</a:t>
            </a:r>
            <a:r>
              <a:rPr lang="en-US" dirty="0" smtClean="0"/>
              <a:t> function</a:t>
            </a:r>
          </a:p>
          <a:p>
            <a:r>
              <a:rPr lang="en-US" dirty="0" smtClean="0"/>
              <a:t>setup fake return address and argument(s)</a:t>
            </a:r>
          </a:p>
          <a:p>
            <a:r>
              <a:rPr lang="en-US" dirty="0" smtClean="0">
                <a:latin typeface="Consolas"/>
                <a:cs typeface="Consolas"/>
              </a:rPr>
              <a:t>ret</a:t>
            </a:r>
            <a:r>
              <a:rPr lang="en-US" dirty="0" smtClean="0"/>
              <a:t> will “call” </a:t>
            </a:r>
            <a:r>
              <a:rPr lang="en-US" dirty="0" err="1" smtClean="0"/>
              <a:t>libc</a:t>
            </a:r>
            <a:r>
              <a:rPr lang="en-US" dirty="0" smtClean="0"/>
              <a:t> function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r>
              <a:rPr lang="en-US" b="1" dirty="0" smtClean="0"/>
              <a:t>No injected code!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77621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26781" y="14478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219200" y="1676400"/>
            <a:ext cx="4267200" cy="1160502"/>
          </a:xfrm>
          <a:prstGeom prst="wedgeRoundRectCallout">
            <a:avLst>
              <a:gd name="adj1" fmla="val 73406"/>
              <a:gd name="adj2" fmla="val 36455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ret transfers control to 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400" dirty="0" smtClean="0">
                <a:solidFill>
                  <a:schemeClr val="bg1"/>
                </a:solidFill>
              </a:rPr>
              <a:t>, which finds arguments on stack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"/>
    </mc:Choice>
    <mc:Fallback xmlns="">
      <p:transition xmlns:p14="http://schemas.microsoft.com/office/powerpoint/2010/main" spd="slow" advTm="60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6288"/>
            <a:ext cx="3200400" cy="21715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990000"/>
                </a:solidFill>
              </a:rPr>
              <a:t>Gadget 1</a:t>
            </a:r>
          </a:p>
          <a:p>
            <a:pPr marL="0" indent="0">
              <a:buNone/>
            </a:pPr>
            <a:r>
              <a:rPr lang="en-US" sz="2800" dirty="0" smtClean="0"/>
              <a:t>push %</a:t>
            </a:r>
            <a:r>
              <a:rPr lang="en-US" sz="2800" dirty="0" err="1" smtClean="0"/>
              <a:t>esp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 smtClean="0"/>
              <a:t>mov</a:t>
            </a:r>
            <a:r>
              <a:rPr lang="en-US" sz="2800" dirty="0" smtClean="0"/>
              <a:t> %</a:t>
            </a:r>
            <a:r>
              <a:rPr lang="en-US" sz="2800" dirty="0" err="1" smtClean="0"/>
              <a:t>eax</a:t>
            </a:r>
            <a:r>
              <a:rPr lang="en-US" sz="2800" dirty="0" smtClean="0"/>
              <a:t>, %</a:t>
            </a:r>
            <a:r>
              <a:rPr lang="en-US" sz="2800" dirty="0" err="1" smtClean="0"/>
              <a:t>edx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pop %</a:t>
            </a:r>
            <a:r>
              <a:rPr lang="en-US" sz="2800" dirty="0" err="1" smtClean="0"/>
              <a:t>edi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ret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657653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“/bin/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sh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”</a:t>
                      </a: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26781" y="1127478"/>
            <a:ext cx="1474219" cy="146332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gadgets to compute </a:t>
            </a:r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136878"/>
            <a:ext cx="1600200" cy="990600"/>
          </a:xfrm>
          <a:prstGeom prst="wedgeRoundRectCallout">
            <a:avLst>
              <a:gd name="adj1" fmla="val -63161"/>
              <a:gd name="adj2" fmla="val 7959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Save </a:t>
            </a:r>
            <a:r>
              <a:rPr lang="en-US" sz="2800" dirty="0" err="1" smtClean="0">
                <a:solidFill>
                  <a:schemeClr val="bg1"/>
                </a:solidFill>
              </a:rPr>
              <a:t>esp</a:t>
            </a:r>
            <a:r>
              <a:rPr lang="en-US" sz="2800" dirty="0" smtClean="0">
                <a:solidFill>
                  <a:schemeClr val="bg1"/>
                </a:solidFill>
              </a:rPr>
              <a:t> into </a:t>
            </a:r>
            <a:r>
              <a:rPr lang="en-US" sz="2800" dirty="0" err="1" smtClean="0">
                <a:solidFill>
                  <a:schemeClr val="bg1"/>
                </a:solidFill>
              </a:rPr>
              <a:t>edi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318482" y="1526288"/>
            <a:ext cx="3200400" cy="217152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Gadget 2</a:t>
            </a:r>
          </a:p>
          <a:p>
            <a:pPr marL="0" indent="0">
              <a:buFont typeface="Arial"/>
              <a:buNone/>
            </a:pPr>
            <a:r>
              <a:rPr lang="en-US" sz="2800" dirty="0" smtClean="0"/>
              <a:t>push %</a:t>
            </a:r>
            <a:r>
              <a:rPr lang="en-US" sz="2800" dirty="0" err="1" smtClean="0"/>
              <a:t>edi</a:t>
            </a:r>
            <a:endParaRPr lang="en-US" sz="2800" dirty="0" smtClean="0"/>
          </a:p>
          <a:p>
            <a:pPr marL="0" indent="0">
              <a:buFont typeface="Arial"/>
              <a:buNone/>
            </a:pPr>
            <a:r>
              <a:rPr lang="en-US" sz="2800" dirty="0" smtClean="0"/>
              <a:t>pop %</a:t>
            </a:r>
            <a:r>
              <a:rPr lang="en-US" sz="2800" dirty="0" err="1" smtClean="0"/>
              <a:t>eax</a:t>
            </a:r>
            <a:endParaRPr lang="en-US" sz="2800" dirty="0" smtClean="0"/>
          </a:p>
          <a:p>
            <a:pPr marL="0" indent="0">
              <a:buFont typeface="Arial"/>
              <a:buNone/>
            </a:pPr>
            <a:r>
              <a:rPr lang="en-US" sz="2800" dirty="0" smtClean="0"/>
              <a:t>pop %</a:t>
            </a:r>
            <a:r>
              <a:rPr lang="en-US" sz="2800" dirty="0" err="1" smtClean="0"/>
              <a:t>ebp</a:t>
            </a:r>
            <a:endParaRPr lang="en-US" sz="2800" dirty="0" smtClean="0"/>
          </a:p>
          <a:p>
            <a:pPr marL="0" indent="0">
              <a:buFont typeface="Arial"/>
              <a:buNone/>
            </a:pPr>
            <a:r>
              <a:rPr lang="en-US" sz="2800" dirty="0" smtClean="0"/>
              <a:t>ret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3657600" y="114300"/>
            <a:ext cx="1600200" cy="1333500"/>
          </a:xfrm>
          <a:prstGeom prst="wedgeRoundRectCallout">
            <a:avLst>
              <a:gd name="adj1" fmla="val -71098"/>
              <a:gd name="adj2" fmla="val 6380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Make a copy in </a:t>
            </a:r>
            <a:r>
              <a:rPr lang="en-US" sz="2800" dirty="0" err="1" smtClean="0">
                <a:solidFill>
                  <a:schemeClr val="bg1"/>
                </a:solidFill>
              </a:rPr>
              <a:t>eax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422" y="3962400"/>
            <a:ext cx="502920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Useful, for example, to get a copy of ESP. If we know relative offset of </a:t>
            </a:r>
            <a:r>
              <a:rPr lang="en-US" sz="2000" dirty="0" err="1"/>
              <a:t>ptr</a:t>
            </a:r>
            <a:r>
              <a:rPr lang="en-US" sz="2000" dirty="0"/>
              <a:t> to </a:t>
            </a:r>
            <a:r>
              <a:rPr lang="en-US" sz="2000" dirty="0" err="1"/>
              <a:t>esp</a:t>
            </a:r>
            <a:r>
              <a:rPr lang="en-US" sz="2000" dirty="0"/>
              <a:t>, we can know use that relative offset knowledge to locate a pointer</a:t>
            </a:r>
            <a:r>
              <a:rPr lang="en-US" sz="2000" dirty="0" smtClean="0"/>
              <a:t>. (e.g., find more gadgets that add offset and store result to stack.)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This overcomes ASLR because ASLR only protects against knowing absolute addresses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806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LPVOID WINAPI </a:t>
            </a:r>
            <a:r>
              <a:rPr lang="en-US" sz="2000" dirty="0" err="1" smtClean="0">
                <a:latin typeface="Consolas"/>
                <a:cs typeface="Consolas"/>
              </a:rPr>
              <a:t>VirtualProtect</a:t>
            </a:r>
            <a:r>
              <a:rPr lang="en-US" sz="2000" dirty="0" smtClean="0">
                <a:latin typeface="Consolas"/>
                <a:cs typeface="Consolas"/>
              </a:rPr>
              <a:t>(</a:t>
            </a:r>
          </a:p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	LPVOID </a:t>
            </a:r>
            <a:r>
              <a:rPr lang="en-US" sz="2000" dirty="0" err="1" smtClean="0">
                <a:latin typeface="Consolas"/>
                <a:cs typeface="Consolas"/>
              </a:rPr>
              <a:t>lpAddress</a:t>
            </a:r>
            <a:r>
              <a:rPr lang="en-US" sz="2000" dirty="0" smtClean="0">
                <a:latin typeface="Consolas"/>
                <a:cs typeface="Consolas"/>
              </a:rPr>
              <a:t>, // base </a:t>
            </a:r>
            <a:r>
              <a:rPr lang="en-US" sz="2000" dirty="0" err="1" smtClean="0">
                <a:latin typeface="Consolas"/>
                <a:cs typeface="Consolas"/>
              </a:rPr>
              <a:t>addr</a:t>
            </a:r>
            <a:r>
              <a:rPr lang="en-US" sz="2000" dirty="0" smtClean="0">
                <a:latin typeface="Consolas"/>
                <a:cs typeface="Consolas"/>
              </a:rPr>
              <a:t> to pages to change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SIZE_T </a:t>
            </a:r>
            <a:r>
              <a:rPr lang="en-US" sz="2000" dirty="0" err="1" smtClean="0">
                <a:latin typeface="Consolas"/>
                <a:cs typeface="Consolas"/>
              </a:rPr>
              <a:t>dwSize</a:t>
            </a:r>
            <a:r>
              <a:rPr lang="en-US" sz="2000" dirty="0" smtClean="0">
                <a:latin typeface="Consolas"/>
                <a:cs typeface="Consolas"/>
              </a:rPr>
              <a:t>, // size of the region in bytes</a:t>
            </a: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DWORD DWORD </a:t>
            </a:r>
            <a:r>
              <a:rPr lang="en-US" sz="2000" dirty="0" err="1" smtClean="0">
                <a:latin typeface="Consolas"/>
                <a:cs typeface="Consolas"/>
              </a:rPr>
              <a:t>flNewProtect</a:t>
            </a:r>
            <a:r>
              <a:rPr lang="en-US" sz="2000" dirty="0" smtClean="0">
                <a:latin typeface="Consolas"/>
                <a:cs typeface="Consolas"/>
              </a:rPr>
              <a:t>, // 0x40 </a:t>
            </a:r>
            <a:r>
              <a:rPr lang="en-US" sz="2000" dirty="0">
                <a:latin typeface="Consolas"/>
                <a:cs typeface="Consolas"/>
              </a:rPr>
              <a:t>= EXECUTE_READWRITE</a:t>
            </a: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>
                <a:latin typeface="Consolas"/>
                <a:cs typeface="Consolas"/>
              </a:rPr>
              <a:t>	</a:t>
            </a:r>
            <a:r>
              <a:rPr lang="en-US" sz="2000" dirty="0" smtClean="0">
                <a:latin typeface="Consolas"/>
                <a:cs typeface="Consolas"/>
              </a:rPr>
              <a:t>DWORD </a:t>
            </a:r>
            <a:r>
              <a:rPr lang="en-US" sz="2000" dirty="0" err="1" smtClean="0">
                <a:latin typeface="Consolas"/>
                <a:cs typeface="Consolas"/>
              </a:rPr>
              <a:t>flProtect</a:t>
            </a:r>
            <a:r>
              <a:rPr lang="en-US" sz="2000" dirty="0" smtClean="0">
                <a:latin typeface="Consolas"/>
                <a:cs typeface="Consolas"/>
              </a:rPr>
              <a:t> // A </a:t>
            </a:r>
            <a:r>
              <a:rPr lang="en-US" sz="2000" dirty="0" err="1" smtClean="0">
                <a:latin typeface="Consolas"/>
                <a:cs typeface="Consolas"/>
              </a:rPr>
              <a:t>ptr</a:t>
            </a:r>
            <a:r>
              <a:rPr lang="en-US" sz="2000" dirty="0" smtClean="0">
                <a:latin typeface="Consolas"/>
                <a:cs typeface="Consolas"/>
              </a:rPr>
              <a:t> to a variable for prev. </a:t>
            </a:r>
            <a:r>
              <a:rPr lang="en-US" sz="2000" dirty="0" err="1" smtClean="0">
                <a:latin typeface="Consolas"/>
                <a:cs typeface="Consolas"/>
              </a:rPr>
              <a:t>arg</a:t>
            </a:r>
            <a:endParaRPr lang="en-US" sz="2000" dirty="0" smtClean="0">
              <a:latin typeface="Consolas"/>
              <a:cs typeface="Consolas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);</a:t>
            </a:r>
            <a:endParaRPr lang="en-US" sz="2000" dirty="0">
              <a:latin typeface="Consolas"/>
              <a:cs typeface="Consola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3129" y="4191000"/>
            <a:ext cx="6737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VirtualProtect</a:t>
            </a:r>
            <a:r>
              <a:rPr lang="en-US" sz="2800" dirty="0" smtClean="0"/>
              <a:t>() to un-DEP memory region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839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Stack pivots: point </a:t>
            </a:r>
            <a:r>
              <a:rPr lang="en-US" dirty="0" err="1" smtClean="0"/>
              <a:t>esp</a:t>
            </a:r>
            <a:r>
              <a:rPr lang="en-US" dirty="0" smtClean="0"/>
              <a:t> at heap, e.g., because we control heap data.</a:t>
            </a:r>
          </a:p>
          <a:p>
            <a:endParaRPr lang="en-US" dirty="0"/>
          </a:p>
          <a:p>
            <a:r>
              <a:rPr lang="en-US" dirty="0"/>
              <a:t>See https://</a:t>
            </a:r>
            <a:r>
              <a:rPr lang="en-US" dirty="0" err="1"/>
              <a:t>www.corelan.be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/2010/06/16/exploit-writing-tutorial-part-10-chaining-dep-with-rop-the-rubikstm-cube/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25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Disassembling Code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2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Execution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34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33400" y="1098602"/>
            <a:ext cx="5635767" cy="5530798"/>
            <a:chOff x="3505200" y="1066800"/>
            <a:chExt cx="5635767" cy="5530798"/>
          </a:xfrm>
        </p:grpSpPr>
        <p:sp>
          <p:nvSpPr>
            <p:cNvPr id="23" name="Rounded Rectangle 22"/>
            <p:cNvSpPr/>
            <p:nvPr/>
          </p:nvSpPr>
          <p:spPr>
            <a:xfrm>
              <a:off x="3505200" y="1263598"/>
              <a:ext cx="2362200" cy="5334000"/>
            </a:xfrm>
            <a:prstGeom prst="roundRect">
              <a:avLst/>
            </a:prstGeom>
            <a:solidFill>
              <a:srgbClr val="92939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b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Process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038600" y="3657600"/>
              <a:ext cx="1295399" cy="9144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Stack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38600" y="4648200"/>
              <a:ext cx="1295399" cy="914400"/>
            </a:xfrm>
            <a:prstGeom prst="roundRect">
              <a:avLst/>
            </a:prstGeom>
            <a:solidFill>
              <a:srgbClr val="F4AB70"/>
            </a:solidFill>
            <a:ln>
              <a:solidFill>
                <a:schemeClr val="bg1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Heap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629400" y="2667000"/>
              <a:ext cx="2362200" cy="1066800"/>
            </a:xfrm>
            <a:prstGeom prst="roundRect">
              <a:avLst/>
            </a:prstGeom>
            <a:solidFill>
              <a:srgbClr val="92939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Processor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33999" y="1535668"/>
              <a:ext cx="3806968" cy="1131332"/>
              <a:chOff x="5333999" y="1535668"/>
              <a:chExt cx="3806968" cy="1131332"/>
            </a:xfrm>
          </p:grpSpPr>
          <p:cxnSp>
            <p:nvCxnSpPr>
              <p:cNvPr id="28" name="Elbow Connector 27"/>
              <p:cNvCxnSpPr>
                <a:endCxn id="26" idx="0"/>
              </p:cNvCxnSpPr>
              <p:nvPr/>
            </p:nvCxnSpPr>
            <p:spPr>
              <a:xfrm>
                <a:off x="5333999" y="1997333"/>
                <a:ext cx="2476501" cy="669667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6019800" y="1535668"/>
                <a:ext cx="3121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Fetch, decode, execute</a:t>
                </a:r>
                <a:endParaRPr lang="en-US" sz="2400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934200" y="10668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333999" y="3733800"/>
              <a:ext cx="2802637" cy="1840775"/>
              <a:chOff x="5333999" y="3733800"/>
              <a:chExt cx="2802637" cy="1840775"/>
            </a:xfrm>
          </p:grpSpPr>
          <p:cxnSp>
            <p:nvCxnSpPr>
              <p:cNvPr id="32" name="Elbow Connector 31"/>
              <p:cNvCxnSpPr/>
              <p:nvPr/>
            </p:nvCxnSpPr>
            <p:spPr>
              <a:xfrm flipV="1">
                <a:off x="5333999" y="3810000"/>
                <a:ext cx="2476501" cy="381000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lbow Connector 32"/>
              <p:cNvCxnSpPr>
                <a:endCxn id="26" idx="2"/>
              </p:cNvCxnSpPr>
              <p:nvPr/>
            </p:nvCxnSpPr>
            <p:spPr>
              <a:xfrm flipV="1">
                <a:off x="5333999" y="3733800"/>
                <a:ext cx="2476501" cy="1371600"/>
              </a:xfrm>
              <a:prstGeom prst="bentConnector2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6019800" y="5112910"/>
                <a:ext cx="21168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read and write</a:t>
                </a:r>
                <a:endParaRPr lang="en-US" sz="2400" dirty="0"/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1030974" y="1828800"/>
            <a:ext cx="1295399" cy="1696952"/>
          </a:xfrm>
          <a:prstGeom prst="roundRect">
            <a:avLst/>
          </a:prstGeom>
          <a:solidFill>
            <a:srgbClr val="F4AB70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Code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89762" y="2760950"/>
            <a:ext cx="768038" cy="3632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7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76400" y="2133600"/>
            <a:ext cx="914400" cy="4163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0800" y="2133600"/>
            <a:ext cx="1524000" cy="41639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Dis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1219200"/>
            <a:ext cx="701040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user@box:~/l2$ </a:t>
            </a:r>
            <a:r>
              <a:rPr lang="en-US" b="0" dirty="0" err="1" smtClean="0">
                <a:latin typeface="Courier"/>
                <a:cs typeface="Courier"/>
              </a:rPr>
              <a:t>objdump</a:t>
            </a:r>
            <a:r>
              <a:rPr lang="en-US" b="0" dirty="0" smtClean="0">
                <a:latin typeface="Courier"/>
                <a:cs typeface="Courier"/>
              </a:rPr>
              <a:t> -d ./file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...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00000000 &lt;</a:t>
            </a:r>
            <a:r>
              <a:rPr lang="en-US" b="0" dirty="0" err="1" smtClean="0">
                <a:latin typeface="Courier"/>
                <a:cs typeface="Courier"/>
              </a:rPr>
              <a:t>even_sum</a:t>
            </a:r>
            <a:r>
              <a:rPr lang="en-US" b="0" dirty="0" smtClean="0">
                <a:latin typeface="Courier"/>
                <a:cs typeface="Courier"/>
              </a:rPr>
              <a:t>&gt;: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0:	55         push   %</a:t>
            </a:r>
            <a:r>
              <a:rPr lang="en-US" b="0" dirty="0" err="1" smtClean="0">
                <a:latin typeface="Courier"/>
                <a:cs typeface="Courier"/>
              </a:rPr>
              <a:t>ebp</a:t>
            </a:r>
            <a:endParaRPr lang="en-US" b="0" dirty="0" smtClean="0">
              <a:latin typeface="Courier"/>
              <a:cs typeface="Courier"/>
            </a:endParaRP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1:	89 e5   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%</a:t>
            </a:r>
            <a:r>
              <a:rPr lang="en-US" b="0" dirty="0" err="1" smtClean="0">
                <a:latin typeface="Courier"/>
                <a:cs typeface="Courier"/>
              </a:rPr>
              <a:t>esp,%ebp</a:t>
            </a:r>
            <a:endParaRPr lang="en-US" b="0" dirty="0" smtClean="0">
              <a:latin typeface="Courier"/>
              <a:cs typeface="Courier"/>
            </a:endParaRP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3:	83 </a:t>
            </a:r>
            <a:r>
              <a:rPr lang="en-US" b="0" dirty="0" err="1" smtClean="0">
                <a:latin typeface="Courier"/>
                <a:cs typeface="Courier"/>
              </a:rPr>
              <a:t>ec</a:t>
            </a:r>
            <a:r>
              <a:rPr lang="en-US" b="0" dirty="0" smtClean="0">
                <a:latin typeface="Courier"/>
                <a:cs typeface="Courier"/>
              </a:rPr>
              <a:t> 10   sub    $0x10,%esp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6:	8b 45 0c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0xc(%ebp),%eax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9:	03 45 08   add    0x8(%ebp),%eax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c</a:t>
            </a:r>
            <a:r>
              <a:rPr lang="en-US" b="0" dirty="0" smtClean="0">
                <a:latin typeface="Courier"/>
                <a:cs typeface="Courier"/>
              </a:rPr>
              <a:t>:	03 45 10   add    0x10(%ebp),%eax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f</a:t>
            </a:r>
            <a:r>
              <a:rPr lang="en-US" b="0" dirty="0" smtClean="0">
                <a:latin typeface="Courier"/>
                <a:cs typeface="Courier"/>
              </a:rPr>
              <a:t>:	89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%eax,0xfffffffc(%ebp)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12:	8b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0xfffffffc(%ebp),%eax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15:	83 e0 01   and    $0x1,%eax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18:	84 c0      test   %</a:t>
            </a:r>
            <a:r>
              <a:rPr lang="en-US" b="0" dirty="0" err="1" smtClean="0">
                <a:latin typeface="Courier"/>
                <a:cs typeface="Courier"/>
              </a:rPr>
              <a:t>al,%al</a:t>
            </a:r>
            <a:endParaRPr lang="en-US" b="0" dirty="0" smtClean="0">
              <a:latin typeface="Courier"/>
              <a:cs typeface="Courier"/>
            </a:endParaRP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1a:	74 03      je     1f &lt;even_sum+0x1f&gt;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1c:	ff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incl</a:t>
            </a:r>
            <a:r>
              <a:rPr lang="en-US" b="0" dirty="0" smtClean="0">
                <a:latin typeface="Courier"/>
                <a:cs typeface="Courier"/>
              </a:rPr>
              <a:t>   0xfffffffc(%ebp)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1f:	8b 45 </a:t>
            </a:r>
            <a:r>
              <a:rPr lang="en-US" b="0" dirty="0" err="1" smtClean="0">
                <a:latin typeface="Courier"/>
                <a:cs typeface="Courier"/>
              </a:rPr>
              <a:t>fc</a:t>
            </a:r>
            <a:r>
              <a:rPr lang="en-US" b="0" dirty="0" smtClean="0">
                <a:latin typeface="Courier"/>
                <a:cs typeface="Courier"/>
              </a:rPr>
              <a:t>   </a:t>
            </a:r>
            <a:r>
              <a:rPr lang="en-US" b="0" dirty="0" err="1" smtClean="0">
                <a:latin typeface="Courier"/>
                <a:cs typeface="Courier"/>
              </a:rPr>
              <a:t>mov</a:t>
            </a:r>
            <a:r>
              <a:rPr lang="en-US" b="0" dirty="0" smtClean="0">
                <a:latin typeface="Courier"/>
                <a:cs typeface="Courier"/>
              </a:rPr>
              <a:t>    0xfffffffc(%ebp),%eax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22:	c9         leave  </a:t>
            </a:r>
          </a:p>
          <a:p>
            <a:pPr algn="l">
              <a:spcBef>
                <a:spcPts val="0"/>
              </a:spcBef>
            </a:pPr>
            <a:r>
              <a:rPr lang="en-US" b="0" dirty="0" smtClean="0">
                <a:latin typeface="Courier"/>
                <a:cs typeface="Courier"/>
              </a:rPr>
              <a:t>  23:	c3         ret </a:t>
            </a:r>
            <a:endParaRPr lang="en-US" b="0" dirty="0">
              <a:latin typeface="Courier"/>
              <a:cs typeface="Courier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3838" y="2286000"/>
            <a:ext cx="1500162" cy="533400"/>
          </a:xfrm>
          <a:prstGeom prst="wedgeRoundRectCallout">
            <a:avLst>
              <a:gd name="adj1" fmla="val 78778"/>
              <a:gd name="adj2" fmla="val 2083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724400" y="6297514"/>
            <a:ext cx="3200400" cy="533400"/>
          </a:xfrm>
          <a:prstGeom prst="wedgeRoundRectCallout">
            <a:avLst>
              <a:gd name="adj1" fmla="val -80797"/>
              <a:gd name="adj2" fmla="val -6597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Executable instructions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6477000" y="1600200"/>
            <a:ext cx="1905000" cy="533400"/>
          </a:xfrm>
          <a:prstGeom prst="wedgeRoundRectCallout">
            <a:avLst>
              <a:gd name="adj1" fmla="val -126954"/>
              <a:gd name="adj2" fmla="val -6845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</a:t>
            </a:r>
          </a:p>
        </p:txBody>
      </p:sp>
    </p:spTree>
    <p:extLst>
      <p:ext uri="{BB962C8B-B14F-4D97-AF65-F5344CB8AC3E}">
        <p14:creationId xmlns:p14="http://schemas.microsoft.com/office/powerpoint/2010/main" val="21581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Linear-Sweep 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2614724"/>
            <a:ext cx="1905000" cy="6680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64510"/>
              </p:ext>
            </p:extLst>
          </p:nvPr>
        </p:nvGraphicFramePr>
        <p:xfrm>
          <a:off x="1066800" y="16764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700" y="121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Executable Instructions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1104900" y="2057400"/>
            <a:ext cx="0" cy="557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4"/>
          <p:cNvGrpSpPr/>
          <p:nvPr/>
        </p:nvGrpSpPr>
        <p:grpSpPr>
          <a:xfrm>
            <a:off x="2933700" y="2438400"/>
            <a:ext cx="5553012" cy="2081213"/>
            <a:chOff x="2676588" y="2514600"/>
            <a:chExt cx="5553012" cy="2081213"/>
          </a:xfrm>
        </p:grpSpPr>
        <p:pic>
          <p:nvPicPr>
            <p:cNvPr id="13" name="Picture 12" descr="Pictur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6588" y="2514600"/>
              <a:ext cx="5553012" cy="208121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19400" y="3886200"/>
              <a:ext cx="5181600" cy="369332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381000" y="4595813"/>
            <a:ext cx="5181600" cy="2081728"/>
            <a:chOff x="1843087" y="4595813"/>
            <a:chExt cx="5181600" cy="2081728"/>
          </a:xfrm>
        </p:grpSpPr>
        <p:pic>
          <p:nvPicPr>
            <p:cNvPr id="16" name="Picture 15" descr="Picture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43087" y="4595813"/>
              <a:ext cx="4938713" cy="1776515"/>
            </a:xfrm>
            <a:prstGeom prst="rect">
              <a:avLst/>
            </a:prstGeom>
          </p:spPr>
        </p:pic>
        <p:pic>
          <p:nvPicPr>
            <p:cNvPr id="17" name="Picture 16" descr="Picture 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3087" y="6354243"/>
              <a:ext cx="4938713" cy="2232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43087" y="6308209"/>
              <a:ext cx="5181600" cy="369332"/>
            </a:xfrm>
            <a:prstGeom prst="rect">
              <a:avLst/>
            </a:prstGeom>
            <a:solidFill>
              <a:srgbClr val="FFFF66">
                <a:alpha val="30000"/>
              </a:srgbClr>
            </a:solidFill>
          </p:spPr>
          <p:txBody>
            <a:bodyPr wrap="square" rtlCol="0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59427" y="3579167"/>
            <a:ext cx="31470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Algorithm: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Decode Instruction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Advance EIP by </a:t>
            </a:r>
            <a:r>
              <a:rPr lang="en-US" sz="2400" dirty="0" err="1" smtClean="0"/>
              <a:t>len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6550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Linear-Sweep 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0" y="2614724"/>
            <a:ext cx="1905000" cy="6680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722296"/>
              </p:ext>
            </p:extLst>
          </p:nvPr>
        </p:nvGraphicFramePr>
        <p:xfrm>
          <a:off x="1066800" y="16764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700" y="121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Executable Instructions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2095500" y="2057400"/>
            <a:ext cx="0" cy="557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pic>
        <p:nvPicPr>
          <p:cNvPr id="21" name="Picture 20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187364"/>
            <a:ext cx="5993152" cy="156209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07495" y="3657600"/>
            <a:ext cx="5153025" cy="2858833"/>
            <a:chOff x="507495" y="3657600"/>
            <a:chExt cx="5153025" cy="2858833"/>
          </a:xfrm>
        </p:grpSpPr>
        <p:pic>
          <p:nvPicPr>
            <p:cNvPr id="22" name="Picture 21" descr="Picture 4.png"/>
            <p:cNvPicPr>
              <a:picLocks noChangeAspect="1"/>
            </p:cNvPicPr>
            <p:nvPr/>
          </p:nvPicPr>
          <p:blipFill rotWithShape="1">
            <a:blip r:embed="rId3"/>
            <a:srcRect b="69971"/>
            <a:stretch/>
          </p:blipFill>
          <p:spPr>
            <a:xfrm>
              <a:off x="507495" y="3657600"/>
              <a:ext cx="5153025" cy="1560767"/>
            </a:xfrm>
            <a:prstGeom prst="rect">
              <a:avLst/>
            </a:prstGeom>
          </p:spPr>
        </p:pic>
        <p:pic>
          <p:nvPicPr>
            <p:cNvPr id="24" name="Picture 23" descr="Picture 4.png"/>
            <p:cNvPicPr>
              <a:picLocks noChangeAspect="1"/>
            </p:cNvPicPr>
            <p:nvPr/>
          </p:nvPicPr>
          <p:blipFill rotWithShape="1">
            <a:blip r:embed="rId3"/>
            <a:srcRect t="84255" b="-800"/>
            <a:stretch/>
          </p:blipFill>
          <p:spPr>
            <a:xfrm>
              <a:off x="507495" y="5632938"/>
              <a:ext cx="5153025" cy="8599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20666" y="5225534"/>
              <a:ext cx="326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...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886200" y="6172200"/>
              <a:ext cx="685800" cy="344233"/>
            </a:xfrm>
            <a:prstGeom prst="ellipse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,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10272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Linear-Sweep Disassembly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19400" y="2614724"/>
            <a:ext cx="1905000" cy="66805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Disassembler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EIP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711034"/>
              </p:ext>
            </p:extLst>
          </p:nvPr>
        </p:nvGraphicFramePr>
        <p:xfrm>
          <a:off x="1066800" y="16764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700" y="1219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Executable Instructions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3771900" y="2057400"/>
            <a:ext cx="0" cy="5573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867400" y="5238083"/>
            <a:ext cx="3200401" cy="1066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, %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3599517"/>
            <a:ext cx="3657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Algorithm: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Decode Instruction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Advance EIP by </a:t>
            </a:r>
            <a:r>
              <a:rPr lang="en-US" sz="2400" dirty="0" err="1" smtClean="0"/>
              <a:t>len</a:t>
            </a:r>
            <a:endParaRPr lang="en-US" sz="2400" dirty="0" smtClean="0"/>
          </a:p>
        </p:txBody>
      </p:sp>
      <p:sp>
        <p:nvSpPr>
          <p:cNvPr id="3" name="Rounded Rectangular Callout 2"/>
          <p:cNvSpPr/>
          <p:nvPr/>
        </p:nvSpPr>
        <p:spPr>
          <a:xfrm>
            <a:off x="5334000" y="2895600"/>
            <a:ext cx="3124200" cy="990600"/>
          </a:xfrm>
          <a:prstGeom prst="wedgeRoundRectCallout">
            <a:avLst>
              <a:gd name="adj1" fmla="val -94930"/>
              <a:gd name="adj2" fmla="val 6984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Note we don’t follow jumps: we just increment by instruction length</a:t>
            </a:r>
          </a:p>
        </p:txBody>
      </p:sp>
    </p:spTree>
    <p:extLst>
      <p:ext uri="{BB962C8B-B14F-4D97-AF65-F5344CB8AC3E}">
        <p14:creationId xmlns:p14="http://schemas.microsoft.com/office/powerpoint/2010/main" val="214788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Disassemble from any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071900"/>
              </p:ext>
            </p:extLst>
          </p:nvPr>
        </p:nvGraphicFramePr>
        <p:xfrm>
          <a:off x="1752600" y="2667000"/>
          <a:ext cx="7010400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0x83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0xec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...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0xc9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914400" y="1752600"/>
            <a:ext cx="1676399" cy="55311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nsolas"/>
                <a:cs typeface="Consolas"/>
              </a:rPr>
              <a:t>push </a:t>
            </a:r>
            <a:r>
              <a:rPr lang="en-US" sz="2400" dirty="0" err="1" smtClean="0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2049787" y="2293613"/>
            <a:ext cx="342900" cy="632474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31835" y="1569901"/>
            <a:ext cx="1447800" cy="7620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Normal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Execution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743200" y="1752600"/>
            <a:ext cx="3276600" cy="55311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mov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 %</a:t>
            </a: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esp</a:t>
            </a:r>
            <a:r>
              <a:rPr lang="en-US" sz="2400" dirty="0">
                <a:solidFill>
                  <a:schemeClr val="bg1"/>
                </a:solidFill>
                <a:latin typeface="Consolas"/>
                <a:cs typeface="Consolas"/>
              </a:rPr>
              <a:t>, %</a:t>
            </a:r>
            <a:r>
              <a:rPr lang="en-US" sz="2400" dirty="0" err="1">
                <a:solidFill>
                  <a:schemeClr val="bg1"/>
                </a:solidFill>
                <a:latin typeface="Consolas"/>
                <a:cs typeface="Consolas"/>
              </a:rPr>
              <a:t>ebp</a:t>
            </a:r>
            <a:endParaRPr lang="en-US" sz="24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20" name="Left Brace 19"/>
          <p:cNvSpPr/>
          <p:nvPr/>
        </p:nvSpPr>
        <p:spPr>
          <a:xfrm rot="5400000">
            <a:off x="3295650" y="2007499"/>
            <a:ext cx="342900" cy="1143000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45284" y="3147251"/>
            <a:ext cx="7853432" cy="2900223"/>
            <a:chOff x="645284" y="3147251"/>
            <a:chExt cx="7853432" cy="2900223"/>
          </a:xfrm>
        </p:grpSpPr>
        <p:grpSp>
          <p:nvGrpSpPr>
            <p:cNvPr id="24" name="Group 23"/>
            <p:cNvGrpSpPr/>
            <p:nvPr/>
          </p:nvGrpSpPr>
          <p:grpSpPr>
            <a:xfrm>
              <a:off x="2590799" y="3147251"/>
              <a:ext cx="1905000" cy="1225374"/>
              <a:chOff x="2590799" y="3147251"/>
              <a:chExt cx="1905000" cy="1225374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2590799" y="3704575"/>
                <a:ext cx="1905000" cy="668050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</a:rPr>
                  <a:t>Disassembler</a:t>
                </a:r>
                <a:br>
                  <a:rPr lang="en-US" sz="2000" dirty="0" smtClean="0">
                    <a:solidFill>
                      <a:schemeClr val="bg1"/>
                    </a:solidFill>
                  </a:rPr>
                </a:br>
                <a:r>
                  <a:rPr lang="en-US" sz="2000" dirty="0" smtClean="0">
                    <a:solidFill>
                      <a:schemeClr val="bg1"/>
                    </a:solidFill>
                  </a:rPr>
                  <a:t>EIP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Arrow Connector 21"/>
              <p:cNvCxnSpPr>
                <a:stCxn id="21" idx="0"/>
              </p:cNvCxnSpPr>
              <p:nvPr/>
            </p:nvCxnSpPr>
            <p:spPr>
              <a:xfrm flipV="1">
                <a:off x="3543299" y="3147251"/>
                <a:ext cx="0" cy="5573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645284" y="4662479"/>
              <a:ext cx="785343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It’s perfectly valid to start disassembling from </a:t>
              </a:r>
              <a:br>
                <a:rPr lang="en-US" sz="2800" dirty="0" smtClean="0"/>
              </a:br>
              <a:r>
                <a:rPr lang="en-US" sz="2800" i="1" u="sng" dirty="0" smtClean="0">
                  <a:solidFill>
                    <a:schemeClr val="tx2"/>
                  </a:solidFill>
                </a:rPr>
                <a:t>any</a:t>
              </a:r>
              <a:r>
                <a:rPr lang="en-US" sz="2800" dirty="0" smtClean="0"/>
                <a:t> address. </a:t>
              </a:r>
              <a:br>
                <a:rPr lang="en-US" sz="2800" dirty="0" smtClean="0"/>
              </a:br>
              <a:r>
                <a:rPr lang="en-US" sz="2800" dirty="0" smtClean="0"/>
                <a:t>All byte sequences will have a unique disassembly 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445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790700" y="1981200"/>
            <a:ext cx="5562600" cy="1219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we don’t know the address of </a:t>
            </a:r>
            <a:r>
              <a:rPr lang="en-US" sz="2800" dirty="0" smtClean="0">
                <a:solidFill>
                  <a:schemeClr val="bg1"/>
                </a:solidFill>
                <a:latin typeface="Consolas"/>
                <a:cs typeface="Consolas"/>
              </a:rPr>
              <a:t>system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90700" y="3429000"/>
            <a:ext cx="5562600" cy="12192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Use existing application logic that does!</a:t>
            </a:r>
          </a:p>
        </p:txBody>
      </p:sp>
    </p:spTree>
    <p:extLst>
      <p:ext uri="{BB962C8B-B14F-4D97-AF65-F5344CB8AC3E}">
        <p14:creationId xmlns:p14="http://schemas.microsoft.com/office/powerpoint/2010/main" val="70159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jumps and returns instead of linear sweep</a:t>
            </a:r>
          </a:p>
          <a:p>
            <a:endParaRPr lang="en-US" dirty="0"/>
          </a:p>
          <a:p>
            <a:r>
              <a:rPr lang="en-US" dirty="0" smtClean="0"/>
              <a:t>Undecidable: indirect jumps</a:t>
            </a:r>
          </a:p>
          <a:p>
            <a:pPr lvl="1"/>
            <a:r>
              <a:rPr lang="en-US" dirty="0" smtClean="0"/>
              <a:t>Where does </a:t>
            </a:r>
            <a:r>
              <a:rPr lang="en-US" dirty="0" err="1" smtClean="0">
                <a:latin typeface="Consolas"/>
                <a:cs typeface="Consolas"/>
              </a:rPr>
              <a:t>jmp</a:t>
            </a:r>
            <a:r>
              <a:rPr lang="en-US" dirty="0" smtClean="0">
                <a:latin typeface="Consolas"/>
                <a:cs typeface="Consolas"/>
              </a:rPr>
              <a:t> *</a:t>
            </a:r>
            <a:r>
              <a:rPr lang="en-US" dirty="0" err="1" smtClean="0">
                <a:latin typeface="Consolas"/>
                <a:cs typeface="Consolas"/>
              </a:rPr>
              <a:t>eax</a:t>
            </a:r>
            <a:r>
              <a:rPr lang="en-US" dirty="0" smtClean="0"/>
              <a:t> go?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5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ROP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66900" y="1751891"/>
            <a:ext cx="54102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Disassemble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sequences ending in ret as gadgets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gadgets into desired shellcode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41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6398126" y="1143000"/>
            <a:ext cx="2667000" cy="1447800"/>
          </a:xfrm>
          <a:prstGeom prst="wedgeRoundRectCallout">
            <a:avLst>
              <a:gd name="adj1" fmla="val -79992"/>
              <a:gd name="adj2" fmla="val 8757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Disassemble all sequences ending in </a:t>
            </a:r>
            <a:r>
              <a:rPr lang="en-US" sz="2800" dirty="0" smtClean="0">
                <a:solidFill>
                  <a:schemeClr val="bg1"/>
                </a:solidFill>
                <a:latin typeface="Consolas"/>
                <a:cs typeface="Consolas"/>
              </a:rPr>
              <a:t>ret</a:t>
            </a:r>
          </a:p>
        </p:txBody>
      </p:sp>
    </p:spTree>
    <p:extLst>
      <p:ext uri="{BB962C8B-B14F-4D97-AF65-F5344CB8AC3E}">
        <p14:creationId xmlns:p14="http://schemas.microsoft.com/office/powerpoint/2010/main" val="136766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Gadgets, Historically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3186112"/>
            <a:ext cx="4648200" cy="330676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Shacham</a:t>
            </a:r>
            <a:r>
              <a:rPr lang="en-US" dirty="0" smtClean="0"/>
              <a:t> et al. manually identified which sequences ending in ret in </a:t>
            </a:r>
            <a:r>
              <a:rPr lang="en-US" dirty="0" err="1" smtClean="0"/>
              <a:t>libc</a:t>
            </a:r>
            <a:r>
              <a:rPr lang="en-US" dirty="0" smtClean="0"/>
              <a:t> were useful gadgets</a:t>
            </a:r>
          </a:p>
          <a:p>
            <a:r>
              <a:rPr lang="en-US" dirty="0" smtClean="0"/>
              <a:t>Common shellcode was created with these gadgets.</a:t>
            </a:r>
            <a:endParaRPr lang="en-US" dirty="0"/>
          </a:p>
          <a:p>
            <a:r>
              <a:rPr lang="en-US" dirty="0" smtClean="0"/>
              <a:t>Everyone used </a:t>
            </a:r>
            <a:r>
              <a:rPr lang="en-US" dirty="0" err="1" smtClean="0"/>
              <a:t>libc</a:t>
            </a:r>
            <a:r>
              <a:rPr lang="en-US" dirty="0" smtClean="0"/>
              <a:t>, so gadgets and shellcode universal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0543" y="2010214"/>
            <a:ext cx="162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Semantics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238010"/>
              </p:ext>
            </p:extLst>
          </p:nvPr>
        </p:nvGraphicFramePr>
        <p:xfrm>
          <a:off x="5748639" y="1154955"/>
          <a:ext cx="95573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57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24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2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en-US" sz="2400" b="0" baseline="-25000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2400" b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</a:t>
                      </a:r>
                      <a:r>
                        <a:rPr lang="en-US" sz="2400" baseline="-25000" dirty="0" smtClean="0"/>
                        <a:t>1</a:t>
                      </a:r>
                      <a:endParaRPr lang="en-US" sz="24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304800" y="1430988"/>
            <a:ext cx="3276600" cy="508759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err="1">
                <a:latin typeface="Consolas"/>
                <a:cs typeface="Consolas"/>
              </a:rPr>
              <a:t>Mem</a:t>
            </a:r>
            <a:r>
              <a:rPr lang="en-US" sz="2800" dirty="0">
                <a:latin typeface="Consolas"/>
                <a:cs typeface="Consolas"/>
              </a:rPr>
              <a:t>[v2] = v1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2987765"/>
            <a:ext cx="3276600" cy="227988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92100" indent="-2921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1pPr>
            <a:lvl2pPr marL="635000" indent="-2921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2pPr>
            <a:lvl3pPr marL="914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3pPr>
            <a:lvl4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4pPr>
            <a:lvl5pPr marL="1320800" indent="-1778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1</a:t>
            </a:r>
            <a:r>
              <a:rPr lang="en-US" sz="2400" dirty="0" smtClean="0">
                <a:latin typeface="Consolas"/>
                <a:cs typeface="Consolas"/>
              </a:rPr>
              <a:t>: pop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r>
              <a:rPr lang="en-US" sz="2400" dirty="0" smtClean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latin typeface="Consolas"/>
                <a:cs typeface="Consolas"/>
              </a:rPr>
              <a:t>...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3</a:t>
            </a:r>
            <a:r>
              <a:rPr lang="en-US" sz="2400" dirty="0" smtClean="0">
                <a:latin typeface="Consolas"/>
                <a:cs typeface="Consolas"/>
              </a:rPr>
              <a:t>: </a:t>
            </a:r>
            <a:r>
              <a:rPr lang="en-US" sz="2400" dirty="0" err="1" smtClean="0">
                <a:latin typeface="Consolas"/>
                <a:cs typeface="Consolas"/>
              </a:rPr>
              <a:t>mov</a:t>
            </a:r>
            <a:r>
              <a:rPr lang="en-US" sz="2400" dirty="0" smtClean="0">
                <a:latin typeface="Consolas"/>
                <a:cs typeface="Consolas"/>
              </a:rPr>
              <a:t> [</a:t>
            </a:r>
            <a:r>
              <a:rPr lang="en-US" sz="2400" dirty="0" err="1" smtClean="0">
                <a:latin typeface="Consolas"/>
                <a:cs typeface="Consolas"/>
              </a:rPr>
              <a:t>ebx</a:t>
            </a:r>
            <a:r>
              <a:rPr lang="en-US" sz="2400" dirty="0" smtClean="0">
                <a:latin typeface="Consolas"/>
                <a:cs typeface="Consolas"/>
              </a:rPr>
              <a:t>],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r>
              <a:rPr lang="en-US" sz="2400" dirty="0" smtClean="0">
                <a:latin typeface="Consolas"/>
                <a:cs typeface="Consolas"/>
              </a:rPr>
              <a:t/>
            </a:r>
            <a:br>
              <a:rPr lang="en-US" sz="2400" dirty="0" smtClean="0">
                <a:latin typeface="Consolas"/>
                <a:cs typeface="Consolas"/>
              </a:rPr>
            </a:br>
            <a:r>
              <a:rPr lang="en-US" sz="2400" dirty="0">
                <a:latin typeface="Consolas"/>
                <a:cs typeface="Consolas"/>
              </a:rPr>
              <a:t>..</a:t>
            </a:r>
            <a:r>
              <a:rPr lang="en-US" sz="2400" dirty="0" smtClean="0">
                <a:latin typeface="Consolas"/>
                <a:cs typeface="Consolas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a</a:t>
            </a:r>
            <a:r>
              <a:rPr lang="en-US" sz="2400" baseline="-25000" dirty="0" smtClean="0">
                <a:latin typeface="Consolas"/>
                <a:cs typeface="Consolas"/>
              </a:rPr>
              <a:t>2</a:t>
            </a:r>
            <a:r>
              <a:rPr lang="en-US" sz="2400" dirty="0">
                <a:latin typeface="Consolas"/>
                <a:cs typeface="Consolas"/>
              </a:rPr>
              <a:t>: pop 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r>
              <a:rPr lang="en-US" sz="2400" dirty="0">
                <a:latin typeface="Consolas"/>
                <a:cs typeface="Consolas"/>
              </a:rPr>
              <a:t>; ret</a:t>
            </a:r>
          </a:p>
          <a:p>
            <a:pPr marL="0" indent="0">
              <a:buFont typeface="Arial"/>
              <a:buNone/>
            </a:pPr>
            <a:endParaRPr lang="en-US" sz="2400" dirty="0">
              <a:latin typeface="Consolas"/>
              <a:cs typeface="Consola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8489" y="5267646"/>
            <a:ext cx="13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Gadgets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446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ROP: </a:t>
            </a:r>
            <a:r>
              <a:rPr lang="en-US" dirty="0" err="1" smtClean="0"/>
              <a:t>Shacham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66900" y="1751891"/>
            <a:ext cx="54102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Disassemble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sequences as gadgets </a:t>
            </a:r>
            <a:r>
              <a:rPr lang="en-US" u="sng" dirty="0" smtClean="0"/>
              <a:t>ending in ret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gadgets into desired shellcode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43</a:t>
            </a:fld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5990782" y="1600200"/>
            <a:ext cx="2719716" cy="572209"/>
          </a:xfrm>
          <a:prstGeom prst="wedgeRoundRectCallout">
            <a:avLst>
              <a:gd name="adj1" fmla="val -62409"/>
              <a:gd name="adj2" fmla="val 2560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Automatic</a:t>
            </a:r>
            <a:endParaRPr lang="en-US" sz="28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968958" y="5105400"/>
            <a:ext cx="1928698" cy="572209"/>
          </a:xfrm>
          <a:prstGeom prst="wedgeRoundRectCallout">
            <a:avLst>
              <a:gd name="adj1" fmla="val -33298"/>
              <a:gd name="adj2" fmla="val -26409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Manual</a:t>
            </a:r>
            <a:endParaRPr lang="en-US" sz="28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934200" y="2819400"/>
            <a:ext cx="342900" cy="2057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52550" y="5983234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Then Q came along and automated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2087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3768804"/>
            <a:ext cx="445502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Questions?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9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2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Automating ROP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Exploit Hardening Made Easy, Schwartz et al, USENIX Security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7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" y="21717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Executable Code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6700" y="38100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Computation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QooL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272" y="5329989"/>
            <a:ext cx="1381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 Inputs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76200" y="1447800"/>
            <a:ext cx="2743200" cy="44196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ysDash"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71800" y="3581400"/>
            <a:ext cx="685800" cy="381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71900" y="3200400"/>
            <a:ext cx="1600200" cy="1219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638800" y="3581400"/>
            <a:ext cx="685800" cy="3810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29400" y="33909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ROP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Shellcode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232" y="6262042"/>
            <a:ext cx="5942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Exploit hardening step not discussed here.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31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73697" y="3810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Executable Code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8992" y="1676400"/>
            <a:ext cx="2391611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Linear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weep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@ all offsets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7906" y="1828800"/>
            <a:ext cx="45813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1: </a:t>
            </a:r>
            <a:r>
              <a:rPr lang="en-US" sz="3200" dirty="0"/>
              <a:t>Disassemble </a:t>
            </a:r>
            <a:r>
              <a:rPr lang="en-US" sz="3200" dirty="0" smtClean="0"/>
              <a:t>code</a:t>
            </a:r>
            <a:endParaRPr lang="en-US" sz="3200" dirty="0"/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1954797" y="1219200"/>
            <a:ext cx="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27906" y="3352800"/>
            <a:ext cx="5029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Step 2: </a:t>
            </a:r>
            <a:r>
              <a:rPr lang="en-US" sz="3200" dirty="0"/>
              <a:t>Identify </a:t>
            </a:r>
            <a:r>
              <a:rPr lang="en-US" sz="3200" i="1" u="sng" dirty="0"/>
              <a:t>useful</a:t>
            </a:r>
            <a:r>
              <a:rPr lang="en-US" sz="3200" dirty="0"/>
              <a:t> code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sequences (not necessarily ending in ret)</a:t>
            </a:r>
            <a:endParaRPr lang="en-US" sz="3200" dirty="0"/>
          </a:p>
        </p:txBody>
      </p:sp>
      <p:cxnSp>
        <p:nvCxnSpPr>
          <p:cNvPr id="13" name="Straight Arrow Connector 12"/>
          <p:cNvCxnSpPr>
            <a:stCxn id="5" idx="2"/>
            <a:endCxn id="14" idx="0"/>
          </p:cNvCxnSpPr>
          <p:nvPr/>
        </p:nvCxnSpPr>
        <p:spPr>
          <a:xfrm>
            <a:off x="1954798" y="25146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8992" y="2895600"/>
            <a:ext cx="2391611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Randomized testing of semantics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639" y="4495800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Prove semantics</a:t>
            </a: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1947445" y="4114800"/>
            <a:ext cx="735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51639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25" name="Straight Arrow Connector 24"/>
          <p:cNvCxnSpPr>
            <a:stCxn id="15" idx="2"/>
            <a:endCxn id="24" idx="0"/>
          </p:cNvCxnSpPr>
          <p:nvPr/>
        </p:nvCxnSpPr>
        <p:spPr>
          <a:xfrm>
            <a:off x="1947445" y="5486400"/>
            <a:ext cx="0" cy="248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Brace 29"/>
          <p:cNvSpPr/>
          <p:nvPr/>
        </p:nvSpPr>
        <p:spPr>
          <a:xfrm>
            <a:off x="3352800" y="2895600"/>
            <a:ext cx="381000" cy="25908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4343400" y="685800"/>
            <a:ext cx="2590800" cy="762000"/>
          </a:xfrm>
          <a:prstGeom prst="wedgeRoundRectCallout">
            <a:avLst>
              <a:gd name="adj1" fmla="val 18383"/>
              <a:gd name="adj2" fmla="val 106440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Like before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943600" y="5105400"/>
            <a:ext cx="2590800" cy="762000"/>
          </a:xfrm>
          <a:prstGeom prst="wedgeRoundRectCallout">
            <a:avLst>
              <a:gd name="adj1" fmla="val 11253"/>
              <a:gd name="adj2" fmla="val -202651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“useful” = Q-Op</a:t>
            </a:r>
          </a:p>
        </p:txBody>
      </p:sp>
    </p:spTree>
    <p:extLst>
      <p:ext uri="{BB962C8B-B14F-4D97-AF65-F5344CB8AC3E}">
        <p14:creationId xmlns:p14="http://schemas.microsoft.com/office/powerpoint/2010/main" val="151030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5334521"/>
              </p:ext>
            </p:extLst>
          </p:nvPr>
        </p:nvGraphicFramePr>
        <p:xfrm>
          <a:off x="161856" y="1524000"/>
          <a:ext cx="8820288" cy="490251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9478"/>
                <a:gridCol w="2290410"/>
                <a:gridCol w="3200400"/>
              </a:tblGrid>
              <a:tr h="77390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Q-Op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Semantics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Real World Example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MoveRegG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:</a:t>
                      </a:r>
                      <a:r>
                        <a:rPr lang="en-US" sz="2000" baseline="0" dirty="0" smtClean="0"/>
                        <a:t>= 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0" baseline="-2500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xchg</a:t>
                      </a:r>
                      <a:r>
                        <a:rPr lang="en-US" sz="2000" dirty="0" smtClean="0"/>
                        <a:t> %</a:t>
                      </a:r>
                      <a:r>
                        <a:rPr lang="en-US" sz="2000" dirty="0" err="1" smtClean="0"/>
                        <a:t>eax</a:t>
                      </a:r>
                      <a:r>
                        <a:rPr lang="en-US" sz="2000" dirty="0" smtClean="0"/>
                        <a:t>, %</a:t>
                      </a:r>
                      <a:r>
                        <a:rPr lang="en-US" sz="2000" dirty="0" err="1" smtClean="0"/>
                        <a:t>ebp</a:t>
                      </a:r>
                      <a:r>
                        <a:rPr lang="en-US" sz="2000" baseline="0" dirty="0" smtClean="0"/>
                        <a:t>; ret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LoadConstG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c)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:=</a:t>
                      </a:r>
                      <a:r>
                        <a:rPr lang="en-US" sz="2000" baseline="0" dirty="0" smtClean="0"/>
                        <a:t> c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pop</a:t>
                      </a:r>
                      <a:r>
                        <a:rPr lang="en-US" sz="2000" baseline="0" dirty="0" smtClean="0"/>
                        <a:t> %</a:t>
                      </a:r>
                      <a:r>
                        <a:rPr lang="en-US" sz="2000" kern="1200" dirty="0" err="1" smtClean="0"/>
                        <a:t>ebp</a:t>
                      </a:r>
                      <a:r>
                        <a:rPr lang="en-US" sz="2000" baseline="0" dirty="0" smtClean="0"/>
                        <a:t>; </a:t>
                      </a:r>
                      <a:r>
                        <a:rPr lang="en-US" sz="2000" kern="1200" dirty="0" smtClean="0"/>
                        <a:t>ret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ArithmeticG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i="1" dirty="0" smtClean="0"/>
                        <a:t>op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:=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op t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dirty="0" smtClean="0"/>
                        <a:t>;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add</a:t>
                      </a:r>
                      <a:r>
                        <a:rPr lang="en-US" sz="2000" baseline="0" dirty="0" smtClean="0"/>
                        <a:t> %</a:t>
                      </a:r>
                      <a:r>
                        <a:rPr lang="en-US" sz="2000" baseline="0" dirty="0" err="1" smtClean="0"/>
                        <a:t>edx</a:t>
                      </a:r>
                      <a:r>
                        <a:rPr lang="en-US" sz="2000" baseline="0" dirty="0" smtClean="0"/>
                        <a:t>, 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; </a:t>
                      </a:r>
                      <a:r>
                        <a:rPr lang="en-US" sz="2000" kern="1200" dirty="0" smtClean="0"/>
                        <a:t>ret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/>
                </a:tc>
              </a:tr>
              <a:tr h="6500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LoadMemG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, c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:= [t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+ c]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movl</a:t>
                      </a:r>
                      <a:r>
                        <a:rPr lang="en-US" sz="2000" dirty="0" smtClean="0"/>
                        <a:t> 0x60(%</a:t>
                      </a:r>
                      <a:r>
                        <a:rPr lang="en-US" sz="2000" dirty="0" err="1" smtClean="0"/>
                        <a:t>eax</a:t>
                      </a:r>
                      <a:r>
                        <a:rPr lang="en-US" sz="2000" dirty="0" smtClean="0"/>
                        <a:t>),</a:t>
                      </a:r>
                      <a:r>
                        <a:rPr lang="en-US" sz="2000" baseline="0" dirty="0" smtClean="0"/>
                        <a:t> 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; ret</a:t>
                      </a:r>
                      <a:endParaRPr lang="en-US" sz="2000" b="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6500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StoreMemG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,c,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[t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+c</a:t>
                      </a:r>
                      <a:r>
                        <a:rPr lang="en-US" sz="2000" baseline="0" dirty="0" smtClean="0"/>
                        <a:t>] := 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mov</a:t>
                      </a:r>
                      <a:r>
                        <a:rPr lang="en-US" sz="2000" baseline="0" dirty="0" smtClean="0"/>
                        <a:t> %dl, 0x13(%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); ret</a:t>
                      </a:r>
                      <a:endParaRPr lang="en-US" sz="2000" b="0" dirty="0" smtClean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6500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ArithmeticLoadG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, c, </a:t>
                      </a:r>
                      <a:r>
                        <a:rPr lang="en-US" sz="2000" i="1" dirty="0" smtClean="0"/>
                        <a:t>op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 </a:t>
                      </a:r>
                      <a:r>
                        <a:rPr lang="en-US" sz="2000" baseline="0" dirty="0" smtClean="0"/>
                        <a:t>:</a:t>
                      </a:r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t</a:t>
                      </a:r>
                      <a:r>
                        <a:rPr lang="en-US" sz="2000" baseline="-25000" dirty="0" smtClean="0"/>
                        <a:t>1 </a:t>
                      </a:r>
                      <a:r>
                        <a:rPr lang="en-US" sz="2000" i="1" baseline="0" dirty="0" smtClean="0"/>
                        <a:t>op </a:t>
                      </a:r>
                      <a:r>
                        <a:rPr lang="en-US" sz="2000" baseline="0" dirty="0" smtClean="0"/>
                        <a:t>[t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+ c]</a:t>
                      </a:r>
                      <a:endParaRPr lang="en-US" sz="2000" b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add0x1376dbe4(%</a:t>
                      </a:r>
                      <a:r>
                        <a:rPr lang="en-US" sz="2000" dirty="0" err="1" smtClean="0"/>
                        <a:t>ebx</a:t>
                      </a:r>
                      <a:r>
                        <a:rPr lang="en-US" sz="2000" dirty="0" smtClean="0"/>
                        <a:t>), %</a:t>
                      </a:r>
                      <a:r>
                        <a:rPr lang="en-US" sz="2000" dirty="0" err="1" smtClean="0"/>
                        <a:t>ecx</a:t>
                      </a:r>
                      <a:r>
                        <a:rPr lang="en-US" sz="2000" dirty="0" smtClean="0"/>
                        <a:t>; (…); ret</a:t>
                      </a:r>
                      <a:endParaRPr lang="en-US" sz="2000" b="0" dirty="0" smtClean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7762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ArithmeticStoreG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, c, </a:t>
                      </a:r>
                      <a:r>
                        <a:rPr lang="en-US" sz="2000" i="1" dirty="0" smtClean="0"/>
                        <a:t>op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[t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+c] := [t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+c] op 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add    %al, 0x5de474c0(%</a:t>
                      </a:r>
                      <a:r>
                        <a:rPr lang="en-US" sz="2000" dirty="0" err="1" smtClean="0"/>
                        <a:t>ebp</a:t>
                      </a:r>
                      <a:r>
                        <a:rPr lang="en-US" sz="2000" dirty="0" smtClean="0"/>
                        <a:t>); ret</a:t>
                      </a:r>
                      <a:endParaRPr lang="en-US" sz="2000" b="0" dirty="0" smtClean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Q-Ops (aka Q Semantic Types)</a:t>
            </a:r>
            <a:br>
              <a:rPr lang="en-US" dirty="0" smtClean="0"/>
            </a:br>
            <a:r>
              <a:rPr lang="en-US" dirty="0" smtClean="0"/>
              <a:t>(think instruction set architecture)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1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19566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Arc 31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526781" y="14478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33400" y="1967733"/>
            <a:ext cx="533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if we don’t know the absolute address any pointers to “/bin/</a:t>
            </a:r>
            <a:r>
              <a:rPr lang="en-US" sz="2800" dirty="0" err="1" smtClean="0"/>
              <a:t>sh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 err="1" smtClean="0"/>
              <a:t>objdump</a:t>
            </a:r>
            <a:r>
              <a:rPr lang="en-US" sz="2800" dirty="0" smtClean="0"/>
              <a:t> gives addresses, but we don’t know ASLR constants)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7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"/>
    </mc:Choice>
    <mc:Fallback xmlns="">
      <p:transition xmlns:p14="http://schemas.microsoft.com/office/powerpoint/2010/main" spd="slow" advTm="60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7101192"/>
              </p:ext>
            </p:extLst>
          </p:nvPr>
        </p:nvGraphicFramePr>
        <p:xfrm>
          <a:off x="161856" y="1524000"/>
          <a:ext cx="8820288" cy="490251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9478"/>
                <a:gridCol w="2290410"/>
                <a:gridCol w="3200400"/>
              </a:tblGrid>
              <a:tr h="773906"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Q-Op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Semantics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 smtClean="0"/>
                        <a:t>Real World Example</a:t>
                      </a:r>
                      <a:endParaRPr lang="en-US" sz="2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MoveRegG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:</a:t>
                      </a:r>
                      <a:r>
                        <a:rPr lang="en-US" sz="2000" baseline="0" dirty="0" smtClean="0"/>
                        <a:t>= 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0" baseline="-25000" dirty="0" smtClean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xchg</a:t>
                      </a:r>
                      <a:r>
                        <a:rPr lang="en-US" sz="2000" dirty="0" smtClean="0"/>
                        <a:t> %</a:t>
                      </a:r>
                      <a:r>
                        <a:rPr lang="en-US" sz="2000" dirty="0" err="1" smtClean="0"/>
                        <a:t>eax</a:t>
                      </a:r>
                      <a:r>
                        <a:rPr lang="en-US" sz="2000" dirty="0" smtClean="0"/>
                        <a:t>, %</a:t>
                      </a:r>
                      <a:r>
                        <a:rPr lang="en-US" sz="2000" dirty="0" err="1" smtClean="0"/>
                        <a:t>ebp</a:t>
                      </a:r>
                      <a:r>
                        <a:rPr lang="en-US" sz="2000" baseline="0" dirty="0" smtClean="0"/>
                        <a:t>; ret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LoadConstG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c)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:=</a:t>
                      </a:r>
                      <a:r>
                        <a:rPr lang="en-US" sz="2000" baseline="0" dirty="0" smtClean="0"/>
                        <a:t> c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pop</a:t>
                      </a:r>
                      <a:r>
                        <a:rPr lang="en-US" sz="2000" baseline="0" dirty="0" smtClean="0"/>
                        <a:t> %</a:t>
                      </a:r>
                      <a:r>
                        <a:rPr lang="en-US" sz="2000" kern="1200" dirty="0" err="1" smtClean="0"/>
                        <a:t>ebp</a:t>
                      </a:r>
                      <a:r>
                        <a:rPr lang="en-US" sz="2000" baseline="0" dirty="0" smtClean="0"/>
                        <a:t>; </a:t>
                      </a:r>
                      <a:r>
                        <a:rPr lang="en-US" sz="2000" kern="1200" dirty="0" smtClean="0"/>
                        <a:t>ret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/>
                </a:tc>
              </a:tr>
              <a:tr h="43338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ArithmeticG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i="1" dirty="0" smtClean="0"/>
                        <a:t>op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 :=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op t</a:t>
                      </a:r>
                      <a:r>
                        <a:rPr lang="en-US" sz="2000" baseline="-25000" dirty="0" smtClean="0"/>
                        <a:t>3</a:t>
                      </a:r>
                      <a:r>
                        <a:rPr lang="en-US" sz="2000" dirty="0" smtClean="0"/>
                        <a:t>;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add</a:t>
                      </a:r>
                      <a:r>
                        <a:rPr lang="en-US" sz="2000" baseline="0" dirty="0" smtClean="0"/>
                        <a:t> %</a:t>
                      </a:r>
                      <a:r>
                        <a:rPr lang="en-US" sz="2000" baseline="0" dirty="0" err="1" smtClean="0"/>
                        <a:t>edx</a:t>
                      </a:r>
                      <a:r>
                        <a:rPr lang="en-US" sz="2000" baseline="0" dirty="0" smtClean="0"/>
                        <a:t>, 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; </a:t>
                      </a:r>
                      <a:r>
                        <a:rPr lang="en-US" sz="2000" kern="1200" dirty="0" smtClean="0"/>
                        <a:t>ret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Consolas"/>
                        <a:ea typeface="+mn-ea"/>
                        <a:cs typeface="Consolas"/>
                      </a:endParaRPr>
                    </a:p>
                  </a:txBody>
                  <a:tcPr/>
                </a:tc>
              </a:tr>
              <a:tr h="6500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LoadMemG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, c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:= [t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 + c]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movl</a:t>
                      </a:r>
                      <a:r>
                        <a:rPr lang="en-US" sz="2000" dirty="0" smtClean="0"/>
                        <a:t> 0x60(%</a:t>
                      </a:r>
                      <a:r>
                        <a:rPr lang="en-US" sz="2000" dirty="0" err="1" smtClean="0"/>
                        <a:t>eax</a:t>
                      </a:r>
                      <a:r>
                        <a:rPr lang="en-US" sz="2000" dirty="0" smtClean="0"/>
                        <a:t>),</a:t>
                      </a:r>
                      <a:r>
                        <a:rPr lang="en-US" sz="2000" baseline="0" dirty="0" smtClean="0"/>
                        <a:t> 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; ret</a:t>
                      </a:r>
                      <a:endParaRPr lang="en-US" sz="2000" b="0" dirty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6500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StoreMemG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,c,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[t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+c</a:t>
                      </a:r>
                      <a:r>
                        <a:rPr lang="en-US" sz="2000" baseline="0" dirty="0" smtClean="0"/>
                        <a:t>] := 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mov</a:t>
                      </a:r>
                      <a:r>
                        <a:rPr lang="en-US" sz="2000" baseline="0" dirty="0" smtClean="0"/>
                        <a:t> %dl, 0x13(%</a:t>
                      </a:r>
                      <a:r>
                        <a:rPr lang="en-US" sz="2000" baseline="0" dirty="0" err="1" smtClean="0"/>
                        <a:t>eax</a:t>
                      </a:r>
                      <a:r>
                        <a:rPr lang="en-US" sz="2000" baseline="0" dirty="0" smtClean="0"/>
                        <a:t>); ret</a:t>
                      </a:r>
                      <a:endParaRPr lang="en-US" sz="2000" b="0" dirty="0" smtClean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650081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ArithmeticLoadG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, c, </a:t>
                      </a:r>
                      <a:r>
                        <a:rPr lang="en-US" sz="2000" i="1" dirty="0" smtClean="0"/>
                        <a:t>op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1 </a:t>
                      </a:r>
                      <a:r>
                        <a:rPr lang="en-US" sz="2000" baseline="0" dirty="0" smtClean="0"/>
                        <a:t>:</a:t>
                      </a:r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t</a:t>
                      </a:r>
                      <a:r>
                        <a:rPr lang="en-US" sz="2000" baseline="-25000" dirty="0" smtClean="0"/>
                        <a:t>1 </a:t>
                      </a:r>
                      <a:r>
                        <a:rPr lang="en-US" sz="2000" i="1" baseline="0" dirty="0" smtClean="0"/>
                        <a:t>op </a:t>
                      </a:r>
                      <a:r>
                        <a:rPr lang="en-US" sz="2000" baseline="0" dirty="0" smtClean="0"/>
                        <a:t>[t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baseline="0" dirty="0" smtClean="0"/>
                        <a:t> + c]</a:t>
                      </a:r>
                      <a:endParaRPr lang="en-US" sz="2000" b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add0x1376dbe4(%</a:t>
                      </a:r>
                      <a:r>
                        <a:rPr lang="en-US" sz="2000" dirty="0" err="1" smtClean="0"/>
                        <a:t>ebx</a:t>
                      </a:r>
                      <a:r>
                        <a:rPr lang="en-US" sz="2000" dirty="0" smtClean="0"/>
                        <a:t>), %</a:t>
                      </a:r>
                      <a:r>
                        <a:rPr lang="en-US" sz="2000" dirty="0" err="1" smtClean="0"/>
                        <a:t>ecx</a:t>
                      </a:r>
                      <a:r>
                        <a:rPr lang="en-US" sz="2000" dirty="0" smtClean="0"/>
                        <a:t>; (…); ret</a:t>
                      </a:r>
                      <a:endParaRPr lang="en-US" sz="2000" b="0" dirty="0" smtClean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  <a:tr h="77628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ArithmeticStoreG</a:t>
                      </a:r>
                      <a:r>
                        <a:rPr lang="en-US" sz="2000" dirty="0" smtClean="0"/>
                        <a:t>(t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, t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n-US" sz="2000" dirty="0" smtClean="0"/>
                        <a:t>, c, </a:t>
                      </a:r>
                      <a:r>
                        <a:rPr lang="en-US" sz="2000" i="1" dirty="0" smtClean="0"/>
                        <a:t>op</a:t>
                      </a:r>
                      <a:r>
                        <a:rPr lang="en-US" sz="2000" dirty="0" smtClean="0"/>
                        <a:t>)</a:t>
                      </a:r>
                      <a:endParaRPr lang="en-US" sz="20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[t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+c] := [t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n-US" sz="2000" dirty="0" smtClean="0"/>
                        <a:t>+c] op t</a:t>
                      </a:r>
                      <a:r>
                        <a:rPr lang="en-US" sz="2000" baseline="-25000" dirty="0" smtClean="0"/>
                        <a:t>2</a:t>
                      </a:r>
                      <a:endParaRPr lang="en-US" sz="2000" b="0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add    %al, 0x5de474c0(%</a:t>
                      </a:r>
                      <a:r>
                        <a:rPr lang="en-US" sz="2000" dirty="0" err="1" smtClean="0"/>
                        <a:t>ebp</a:t>
                      </a:r>
                      <a:r>
                        <a:rPr lang="en-US" sz="2000" dirty="0" smtClean="0"/>
                        <a:t>); ret</a:t>
                      </a:r>
                      <a:endParaRPr lang="en-US" sz="2000" b="0" dirty="0" smtClean="0">
                        <a:latin typeface="Consolas"/>
                        <a:cs typeface="Consola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Q-Ops (aka Q Semantic Types)</a:t>
            </a:r>
            <a:br>
              <a:rPr lang="en-US" dirty="0" smtClean="0"/>
            </a:br>
            <a:r>
              <a:rPr lang="en-US" dirty="0" smtClean="0"/>
              <a:t>(think instruction set architecture)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72200" y="1981200"/>
            <a:ext cx="2895600" cy="2743200"/>
            <a:chOff x="6172200" y="1981200"/>
            <a:chExt cx="2895600" cy="274320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6172200" y="1981200"/>
              <a:ext cx="2895600" cy="2743200"/>
            </a:xfrm>
            <a:prstGeom prst="wedgeRoundRectCallout">
              <a:avLst>
                <a:gd name="adj1" fmla="val -97661"/>
                <a:gd name="adj2" fmla="val 42542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This is not RISC: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more types = more opportunities later</a:t>
              </a: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6172200" y="1981200"/>
              <a:ext cx="2895600" cy="2743200"/>
            </a:xfrm>
            <a:prstGeom prst="wedgeRoundRectCallout">
              <a:avLst>
                <a:gd name="adj1" fmla="val -68617"/>
                <a:gd name="adj2" fmla="val 86424"/>
                <a:gd name="adj3" fmla="val 16667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This is not RISC: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more Q-Ops gives more opportunities later</a:t>
              </a: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1066800" y="2133600"/>
            <a:ext cx="4648200" cy="1219200"/>
          </a:xfrm>
          <a:prstGeom prst="wedgeRoundRectCallout">
            <a:avLst>
              <a:gd name="adj1" fmla="val 55440"/>
              <a:gd name="adj2" fmla="val 8617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Must be careful attackers, e.g., give c-60 to get c</a:t>
            </a:r>
          </a:p>
        </p:txBody>
      </p:sp>
    </p:spTree>
    <p:extLst>
      <p:ext uri="{BB962C8B-B14F-4D97-AF65-F5344CB8AC3E}">
        <p14:creationId xmlns:p14="http://schemas.microsoft.com/office/powerpoint/2010/main" val="3835731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6200" y="1371600"/>
            <a:ext cx="4800600" cy="4754563"/>
          </a:xfrm>
        </p:spPr>
        <p:txBody>
          <a:bodyPr/>
          <a:lstStyle/>
          <a:p>
            <a:r>
              <a:rPr lang="en-US" dirty="0"/>
              <a:t>Randomized testing tells us we </a:t>
            </a:r>
            <a:r>
              <a:rPr lang="en-US" b="1" dirty="0"/>
              <a:t>likely</a:t>
            </a:r>
            <a:r>
              <a:rPr lang="en-US" dirty="0"/>
              <a:t> found a </a:t>
            </a:r>
            <a:r>
              <a:rPr lang="en-US" dirty="0" smtClean="0"/>
              <a:t>gadget that implements a Q-Op</a:t>
            </a:r>
            <a:endParaRPr lang="en-US" dirty="0"/>
          </a:p>
          <a:p>
            <a:pPr lvl="1"/>
            <a:r>
              <a:rPr lang="en-US" dirty="0" smtClean="0"/>
              <a:t>Fast: </a:t>
            </a:r>
            <a:r>
              <a:rPr lang="en-US" dirty="0"/>
              <a:t>filters out many candidates</a:t>
            </a:r>
          </a:p>
          <a:p>
            <a:pPr lvl="1"/>
            <a:r>
              <a:rPr lang="en-US" dirty="0"/>
              <a:t>Enables more expensive second stage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73697" y="3810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Executable Code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8992" y="1676400"/>
            <a:ext cx="2391611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Linear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weep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@ all offsets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1954797" y="1219200"/>
            <a:ext cx="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14" idx="0"/>
          </p:cNvCxnSpPr>
          <p:nvPr/>
        </p:nvCxnSpPr>
        <p:spPr>
          <a:xfrm>
            <a:off x="1954798" y="25146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8992" y="2895600"/>
            <a:ext cx="2391611" cy="12192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Randomized testing of semantics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639" y="4495800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Prove semantics</a:t>
            </a: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1947445" y="4114800"/>
            <a:ext cx="735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51639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25" name="Straight Arrow Connector 24"/>
          <p:cNvCxnSpPr>
            <a:stCxn id="15" idx="2"/>
            <a:endCxn id="24" idx="0"/>
          </p:cNvCxnSpPr>
          <p:nvPr/>
        </p:nvCxnSpPr>
        <p:spPr>
          <a:xfrm>
            <a:off x="1947445" y="5486400"/>
            <a:ext cx="0" cy="248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4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Testing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2895600" y="3200400"/>
            <a:ext cx="3352800" cy="119181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/>
              <a:t>sbb</a:t>
            </a:r>
            <a:r>
              <a:rPr lang="en-US" sz="3200" dirty="0"/>
              <a:t> %</a:t>
            </a:r>
            <a:r>
              <a:rPr lang="en-US" sz="3200" dirty="0" err="1"/>
              <a:t>eax</a:t>
            </a:r>
            <a:r>
              <a:rPr lang="en-US" sz="3200" dirty="0"/>
              <a:t>, %</a:t>
            </a:r>
            <a:r>
              <a:rPr lang="en-US" sz="3200" dirty="0" err="1"/>
              <a:t>eax</a:t>
            </a:r>
            <a:r>
              <a:rPr lang="en-US" sz="3200" dirty="0"/>
              <a:t>; </a:t>
            </a:r>
            <a:r>
              <a:rPr lang="en-US" sz="3200" dirty="0" err="1"/>
              <a:t>neg</a:t>
            </a:r>
            <a:r>
              <a:rPr lang="en-US" sz="3200" dirty="0"/>
              <a:t> %</a:t>
            </a:r>
            <a:r>
              <a:rPr lang="en-US" sz="3200" dirty="0" err="1"/>
              <a:t>eax</a:t>
            </a:r>
            <a:r>
              <a:rPr lang="en-US" sz="3200" dirty="0"/>
              <a:t>;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ret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6452126"/>
              </p:ext>
            </p:extLst>
          </p:nvPr>
        </p:nvGraphicFramePr>
        <p:xfrm>
          <a:off x="3086100" y="1566779"/>
          <a:ext cx="2971800" cy="14478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950976"/>
                <a:gridCol w="2020824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EAX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0x0298a7bc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CF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ESP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0x81e4f104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67883731"/>
              </p:ext>
            </p:extLst>
          </p:nvPr>
        </p:nvGraphicFramePr>
        <p:xfrm>
          <a:off x="3086100" y="4844716"/>
          <a:ext cx="2971800" cy="14478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132114"/>
                <a:gridCol w="1839686"/>
              </a:tblGrid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EAX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0x1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ESP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0x81e4f108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CF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mtClean="0"/>
                        <a:t>0x1</a:t>
                      </a:r>
                      <a:endParaRPr lang="en-US" sz="2400" dirty="0">
                        <a:latin typeface="Cambria"/>
                        <a:cs typeface="Cambri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0240" y="1794301"/>
            <a:ext cx="1726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Before </a:t>
            </a:r>
            <a:br>
              <a:rPr lang="en-US" sz="2400" b="1" dirty="0" smtClean="0"/>
            </a:br>
            <a:r>
              <a:rPr lang="en-US" sz="2400" b="1" dirty="0" smtClean="0"/>
              <a:t>Simulation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240" y="5105400"/>
            <a:ext cx="1726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After</a:t>
            </a:r>
            <a:br>
              <a:rPr lang="en-US" sz="2400" b="1" dirty="0" smtClean="0"/>
            </a:br>
            <a:r>
              <a:rPr lang="en-US" sz="2400" b="1" dirty="0" smtClean="0"/>
              <a:t>Simulation</a:t>
            </a:r>
            <a:endParaRPr lang="en-US" sz="24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037847" y="1613827"/>
            <a:ext cx="2971800" cy="1406099"/>
          </a:xfrm>
          <a:prstGeom prst="wedgeRoundRectCallout">
            <a:avLst>
              <a:gd name="adj1" fmla="val -59969"/>
              <a:gd name="adj2" fmla="val 68204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Semantically 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/>
              <a:t>EAX := CF</a:t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err="1" smtClean="0"/>
              <a:t>MoveRegG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43556" y="3200400"/>
            <a:ext cx="1981200" cy="1171074"/>
          </a:xfrm>
          <a:prstGeom prst="wedgeRoundRectCallout">
            <a:avLst>
              <a:gd name="adj1" fmla="val 68559"/>
              <a:gd name="adj2" fmla="val 11159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does this do?</a:t>
            </a:r>
          </a:p>
        </p:txBody>
      </p:sp>
      <p:sp>
        <p:nvSpPr>
          <p:cNvPr id="17" name="Snip Single Corner Rectangle 16"/>
          <p:cNvSpPr/>
          <p:nvPr/>
        </p:nvSpPr>
        <p:spPr>
          <a:xfrm>
            <a:off x="6934200" y="4114800"/>
            <a:ext cx="1905000" cy="1295400"/>
          </a:xfrm>
          <a:prstGeom prst="snip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Probably</a:t>
            </a:r>
          </a:p>
        </p:txBody>
      </p:sp>
    </p:spTree>
    <p:extLst>
      <p:ext uri="{BB962C8B-B14F-4D97-AF65-F5344CB8AC3E}">
        <p14:creationId xmlns:p14="http://schemas.microsoft.com/office/powerpoint/2010/main" val="3535560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86200" y="4172284"/>
            <a:ext cx="4800600" cy="1630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Turn </a:t>
            </a:r>
            <a:br>
              <a:rPr lang="en-US" dirty="0" smtClean="0"/>
            </a:br>
            <a:r>
              <a:rPr lang="en-US" u="sng" dirty="0" smtClean="0"/>
              <a:t>probably</a:t>
            </a:r>
            <a:r>
              <a:rPr lang="en-US" dirty="0" smtClean="0"/>
              <a:t> into a </a:t>
            </a:r>
            <a:r>
              <a:rPr lang="en-US" u="sng" dirty="0" smtClean="0"/>
              <a:t>proof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that a gadget </a:t>
            </a:r>
            <a:br>
              <a:rPr lang="en-US" dirty="0" smtClean="0"/>
            </a:br>
            <a:r>
              <a:rPr lang="en-US" dirty="0" smtClean="0"/>
              <a:t>implements a Q-Op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73697" y="3810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Executable Code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8992" y="1676400"/>
            <a:ext cx="2391611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Linear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weep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@ all offsets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1954797" y="1219200"/>
            <a:ext cx="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14" idx="0"/>
          </p:cNvCxnSpPr>
          <p:nvPr/>
        </p:nvCxnSpPr>
        <p:spPr>
          <a:xfrm>
            <a:off x="1954798" y="25146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8992" y="2895600"/>
            <a:ext cx="2391611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Randomized testing of semantics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639" y="4495800"/>
            <a:ext cx="2391611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Prove semantics</a:t>
            </a: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1947445" y="4114800"/>
            <a:ext cx="735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51639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25" name="Straight Arrow Connector 24"/>
          <p:cNvCxnSpPr>
            <a:stCxn id="15" idx="2"/>
            <a:endCxn id="24" idx="0"/>
          </p:cNvCxnSpPr>
          <p:nvPr/>
        </p:nvCxnSpPr>
        <p:spPr>
          <a:xfrm>
            <a:off x="1947445" y="5486400"/>
            <a:ext cx="0" cy="248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99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55670"/>
          </a:xfrm>
        </p:spPr>
        <p:txBody>
          <a:bodyPr/>
          <a:lstStyle/>
          <a:p>
            <a:r>
              <a:rPr lang="en-US" dirty="0" smtClean="0"/>
              <a:t>Proving 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54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28600" y="1600200"/>
            <a:ext cx="2299878" cy="1653673"/>
            <a:chOff x="228600" y="1600200"/>
            <a:chExt cx="2299878" cy="1653673"/>
          </a:xfrm>
        </p:grpSpPr>
        <p:sp>
          <p:nvSpPr>
            <p:cNvPr id="5" name="TextBox 4"/>
            <p:cNvSpPr txBox="1"/>
            <p:nvPr>
              <p:custDataLst>
                <p:tags r:id="rId5"/>
              </p:custDataLst>
            </p:nvPr>
          </p:nvSpPr>
          <p:spPr>
            <a:xfrm>
              <a:off x="457200" y="2323673"/>
              <a:ext cx="1752600" cy="9302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 smtClean="0"/>
                <a:t>Assembly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1600200"/>
              <a:ext cx="22998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Consolas"/>
                  <a:cs typeface="Consolas"/>
                </a:rPr>
                <a:t>sbb</a:t>
              </a:r>
              <a:r>
                <a:rPr lang="en-US" sz="2000" dirty="0">
                  <a:latin typeface="Consolas"/>
                  <a:cs typeface="Consolas"/>
                </a:rPr>
                <a:t> %</a:t>
              </a:r>
              <a:r>
                <a:rPr lang="en-US" sz="2000" dirty="0" err="1">
                  <a:latin typeface="Consolas"/>
                  <a:cs typeface="Consolas"/>
                </a:rPr>
                <a:t>eax</a:t>
              </a:r>
              <a:r>
                <a:rPr lang="en-US" sz="2000" dirty="0">
                  <a:latin typeface="Consolas"/>
                  <a:cs typeface="Consolas"/>
                </a:rPr>
                <a:t>, %</a:t>
              </a:r>
              <a:r>
                <a:rPr lang="en-US" sz="2000" dirty="0" err="1">
                  <a:latin typeface="Consolas"/>
                  <a:cs typeface="Consolas"/>
                </a:rPr>
                <a:t>eax</a:t>
              </a:r>
              <a:r>
                <a:rPr lang="en-US" sz="2000" dirty="0">
                  <a:latin typeface="Consolas"/>
                  <a:cs typeface="Consolas"/>
                </a:rPr>
                <a:t>; </a:t>
              </a:r>
              <a:r>
                <a:rPr lang="en-US" sz="2000" dirty="0" smtClean="0">
                  <a:latin typeface="Consolas"/>
                  <a:cs typeface="Consolas"/>
                </a:rPr>
                <a:t/>
              </a:r>
              <a:br>
                <a:rPr lang="en-US" sz="2000" dirty="0" smtClean="0">
                  <a:latin typeface="Consolas"/>
                  <a:cs typeface="Consolas"/>
                </a:rPr>
              </a:br>
              <a:r>
                <a:rPr lang="en-US" sz="2000" dirty="0" err="1" smtClean="0">
                  <a:latin typeface="Consolas"/>
                  <a:cs typeface="Consolas"/>
                </a:rPr>
                <a:t>neg</a:t>
              </a:r>
              <a:r>
                <a:rPr lang="en-US" sz="2000" dirty="0" smtClean="0">
                  <a:latin typeface="Consolas"/>
                  <a:cs typeface="Consolas"/>
                </a:rPr>
                <a:t> </a:t>
              </a:r>
              <a:r>
                <a:rPr lang="en-US" sz="2000" dirty="0">
                  <a:latin typeface="Consolas"/>
                  <a:cs typeface="Consolas"/>
                </a:rPr>
                <a:t>%</a:t>
              </a:r>
              <a:r>
                <a:rPr lang="en-US" sz="2000" dirty="0" err="1">
                  <a:latin typeface="Consolas"/>
                  <a:cs typeface="Consolas"/>
                </a:rPr>
                <a:t>eax</a:t>
              </a:r>
              <a:r>
                <a:rPr lang="en-US" sz="2000" dirty="0">
                  <a:latin typeface="Consolas"/>
                  <a:cs typeface="Consolas"/>
                </a:rPr>
                <a:t>; ret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93194" y="1256483"/>
            <a:ext cx="3622751" cy="1981803"/>
            <a:chOff x="2293194" y="1256483"/>
            <a:chExt cx="3622751" cy="1981803"/>
          </a:xfrm>
        </p:grpSpPr>
        <p:sp>
          <p:nvSpPr>
            <p:cNvPr id="6" name="Right Arrow 5"/>
            <p:cNvSpPr/>
            <p:nvPr/>
          </p:nvSpPr>
          <p:spPr>
            <a:xfrm>
              <a:off x="2293194" y="2567952"/>
              <a:ext cx="685800" cy="457200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4"/>
              </p:custDataLst>
            </p:nvPr>
          </p:nvSpPr>
          <p:spPr>
            <a:xfrm>
              <a:off x="3048000" y="2308086"/>
              <a:ext cx="1752599" cy="930200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400" dirty="0" smtClean="0"/>
                <a:t>BAP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2010" y="1256483"/>
              <a:ext cx="28639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Consolas"/>
                  <a:cs typeface="Consolas"/>
                </a:rPr>
                <a:t>eax</a:t>
              </a:r>
              <a:r>
                <a:rPr lang="en-US" sz="2000" dirty="0" smtClean="0">
                  <a:latin typeface="Consolas"/>
                  <a:cs typeface="Consolas"/>
                </a:rPr>
                <a:t> := </a:t>
              </a:r>
              <a:r>
                <a:rPr lang="en-US" sz="2000" dirty="0" err="1" smtClean="0">
                  <a:latin typeface="Consolas"/>
                  <a:cs typeface="Consolas"/>
                </a:rPr>
                <a:t>eax</a:t>
              </a:r>
              <a:r>
                <a:rPr lang="en-US" sz="2000" dirty="0" smtClean="0">
                  <a:latin typeface="Consolas"/>
                  <a:cs typeface="Consolas"/>
                </a:rPr>
                <a:t>-(</a:t>
              </a:r>
              <a:r>
                <a:rPr lang="en-US" sz="2000" dirty="0" err="1" smtClean="0">
                  <a:latin typeface="Consolas"/>
                  <a:cs typeface="Consolas"/>
                </a:rPr>
                <a:t>eax+CF</a:t>
              </a:r>
              <a:r>
                <a:rPr lang="en-US" sz="2000" dirty="0" smtClean="0">
                  <a:latin typeface="Consolas"/>
                  <a:cs typeface="Consolas"/>
                </a:rPr>
                <a:t>)</a:t>
              </a:r>
              <a:br>
                <a:rPr lang="en-US" sz="2000" dirty="0" smtClean="0">
                  <a:latin typeface="Consolas"/>
                  <a:cs typeface="Consolas"/>
                </a:rPr>
              </a:br>
              <a:r>
                <a:rPr lang="en-US" sz="2000" dirty="0" err="1" smtClean="0">
                  <a:latin typeface="Consolas"/>
                  <a:cs typeface="Consolas"/>
                </a:rPr>
                <a:t>eax</a:t>
              </a:r>
              <a:r>
                <a:rPr lang="en-US" sz="2000" dirty="0" smtClean="0">
                  <a:latin typeface="Consolas"/>
                  <a:cs typeface="Consolas"/>
                </a:rPr>
                <a:t> := -</a:t>
              </a:r>
              <a:r>
                <a:rPr lang="en-US" sz="2000" dirty="0" err="1" smtClean="0">
                  <a:latin typeface="Consolas"/>
                  <a:cs typeface="Consolas"/>
                </a:rPr>
                <a:t>eax</a:t>
              </a:r>
              <a:r>
                <a:rPr lang="en-US" sz="2000" dirty="0" smtClean="0">
                  <a:latin typeface="Consolas"/>
                  <a:cs typeface="Consolas"/>
                </a:rPr>
                <a:t/>
              </a:r>
              <a:br>
                <a:rPr lang="en-US" sz="2000" dirty="0" smtClean="0">
                  <a:latin typeface="Consolas"/>
                  <a:cs typeface="Consolas"/>
                </a:rPr>
              </a:br>
              <a:r>
                <a:rPr lang="en-US" sz="2000" dirty="0" err="1" smtClean="0">
                  <a:latin typeface="Consolas"/>
                  <a:cs typeface="Consolas"/>
                </a:rPr>
                <a:t>esp</a:t>
              </a:r>
              <a:r>
                <a:rPr lang="en-US" sz="2000" dirty="0" smtClean="0">
                  <a:latin typeface="Consolas"/>
                  <a:cs typeface="Consolas"/>
                </a:rPr>
                <a:t> := esp+4</a:t>
              </a:r>
              <a:endParaRPr lang="en-US" sz="2000" dirty="0">
                <a:latin typeface="Consolas"/>
                <a:cs typeface="Consola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000383" y="2272146"/>
            <a:ext cx="5432935" cy="2852364"/>
            <a:chOff x="3000383" y="2272146"/>
            <a:chExt cx="5432935" cy="2852364"/>
          </a:xfrm>
        </p:grpSpPr>
        <p:sp>
          <p:nvSpPr>
            <p:cNvPr id="9" name="Right Arrow 8"/>
            <p:cNvSpPr/>
            <p:nvPr/>
          </p:nvSpPr>
          <p:spPr>
            <a:xfrm>
              <a:off x="4953000" y="2553247"/>
              <a:ext cx="685800" cy="457200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3000383" y="2272146"/>
              <a:ext cx="5432935" cy="2852364"/>
              <a:chOff x="3000383" y="2272146"/>
              <a:chExt cx="5432935" cy="2852364"/>
            </a:xfrm>
          </p:grpSpPr>
          <p:sp>
            <p:nvSpPr>
              <p:cNvPr id="8" name="TextBox 7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3000383" y="3743527"/>
                <a:ext cx="1752599" cy="919401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400" dirty="0" smtClean="0"/>
                  <a:t>Semantic</a:t>
                </a:r>
                <a:br>
                  <a:rPr lang="en-US" sz="2400" dirty="0" smtClean="0"/>
                </a:br>
                <a:r>
                  <a:rPr lang="en-US" sz="2400" dirty="0" smtClean="0"/>
                  <a:t>Gadget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00400" y="4724400"/>
                <a:ext cx="12430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"/>
                    <a:cs typeface="Cambria"/>
                  </a:rPr>
                  <a:t>EAX := CF</a:t>
                </a:r>
                <a:endParaRPr lang="en-US" sz="2000" dirty="0">
                  <a:latin typeface="Cambria"/>
                  <a:cs typeface="Cambria"/>
                </a:endParaRPr>
              </a:p>
            </p:txBody>
          </p:sp>
          <p:sp>
            <p:nvSpPr>
              <p:cNvPr id="14" name="TextBox 13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15000" y="2272146"/>
                <a:ext cx="2209800" cy="930200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400" dirty="0" smtClean="0"/>
                  <a:t>Weakest</a:t>
                </a:r>
                <a:br>
                  <a:rPr lang="en-US" sz="2400" dirty="0" smtClean="0"/>
                </a:br>
                <a:r>
                  <a:rPr lang="en-US" sz="2400" dirty="0" smtClean="0"/>
                  <a:t>Precondition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569383" y="3352800"/>
                <a:ext cx="2863935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onsolas"/>
                    <a:cs typeface="Consolas"/>
                  </a:rPr>
                  <a:t>(</a:t>
                </a:r>
                <a:r>
                  <a:rPr lang="en-US" sz="2000" dirty="0" err="1" smtClean="0">
                    <a:latin typeface="Consolas"/>
                    <a:cs typeface="Consolas"/>
                  </a:rPr>
                  <a:t>eax</a:t>
                </a:r>
                <a:r>
                  <a:rPr lang="en-US" sz="2000" dirty="0" smtClean="0">
                    <a:latin typeface="Consolas"/>
                    <a:cs typeface="Consolas"/>
                  </a:rPr>
                  <a:t> = </a:t>
                </a:r>
                <a:r>
                  <a:rPr lang="en-US" sz="2000" dirty="0" err="1" smtClean="0">
                    <a:latin typeface="Consolas"/>
                    <a:cs typeface="Consolas"/>
                  </a:rPr>
                  <a:t>eax</a:t>
                </a:r>
                <a:r>
                  <a:rPr lang="en-US" sz="2000" dirty="0" smtClean="0">
                    <a:latin typeface="Consolas"/>
                    <a:cs typeface="Consolas"/>
                  </a:rPr>
                  <a:t>-(</a:t>
                </a:r>
                <a:r>
                  <a:rPr lang="en-US" sz="2000" dirty="0" err="1" smtClean="0">
                    <a:latin typeface="Consolas"/>
                    <a:cs typeface="Consolas"/>
                  </a:rPr>
                  <a:t>eax+CF</a:t>
                </a:r>
                <a:r>
                  <a:rPr lang="en-US" sz="2000" dirty="0" smtClean="0">
                    <a:latin typeface="Consolas"/>
                    <a:cs typeface="Consolas"/>
                  </a:rPr>
                  <a:t>)</a:t>
                </a:r>
                <a:br>
                  <a:rPr lang="en-US" sz="2000" dirty="0" smtClean="0">
                    <a:latin typeface="Consolas"/>
                    <a:cs typeface="Consolas"/>
                  </a:rPr>
                </a:br>
                <a:r>
                  <a:rPr lang="en-US" sz="2000" dirty="0" err="1" smtClean="0">
                    <a:latin typeface="Consolas"/>
                    <a:cs typeface="Consolas"/>
                  </a:rPr>
                  <a:t>eax</a:t>
                </a:r>
                <a:r>
                  <a:rPr lang="en-US" sz="2000" dirty="0" smtClean="0">
                    <a:latin typeface="Consolas"/>
                    <a:cs typeface="Consolas"/>
                  </a:rPr>
                  <a:t> = -</a:t>
                </a:r>
                <a:r>
                  <a:rPr lang="en-US" sz="2000" dirty="0" err="1" smtClean="0">
                    <a:latin typeface="Consolas"/>
                    <a:cs typeface="Consolas"/>
                  </a:rPr>
                  <a:t>eax</a:t>
                </a:r>
                <a:r>
                  <a:rPr lang="en-US" sz="2000" dirty="0" smtClean="0">
                    <a:latin typeface="Consolas"/>
                    <a:cs typeface="Consolas"/>
                  </a:rPr>
                  <a:t/>
                </a:r>
                <a:br>
                  <a:rPr lang="en-US" sz="2000" dirty="0" smtClean="0">
                    <a:latin typeface="Consolas"/>
                    <a:cs typeface="Consolas"/>
                  </a:rPr>
                </a:br>
                <a:r>
                  <a:rPr lang="en-US" sz="2000" dirty="0" err="1" smtClean="0">
                    <a:latin typeface="Consolas"/>
                    <a:cs typeface="Consolas"/>
                  </a:rPr>
                  <a:t>esp</a:t>
                </a:r>
                <a:r>
                  <a:rPr lang="en-US" sz="2000" dirty="0" smtClean="0">
                    <a:latin typeface="Consolas"/>
                    <a:cs typeface="Consolas"/>
                  </a:rPr>
                  <a:t> = esp+4) </a:t>
                </a:r>
                <a:br>
                  <a:rPr lang="en-US" sz="2000" dirty="0" smtClean="0">
                    <a:latin typeface="Consolas"/>
                    <a:cs typeface="Consolas"/>
                  </a:rPr>
                </a:br>
                <a:r>
                  <a:rPr lang="en-US" sz="2000" dirty="0" smtClean="0">
                    <a:latin typeface="Consolas"/>
                    <a:cs typeface="Consolas"/>
                  </a:rPr>
                  <a:t>== </a:t>
                </a:r>
                <a:br>
                  <a:rPr lang="en-US" sz="2000" dirty="0" smtClean="0">
                    <a:latin typeface="Consolas"/>
                    <a:cs typeface="Consolas"/>
                  </a:rPr>
                </a:br>
                <a:r>
                  <a:rPr lang="en-US" sz="2000" dirty="0" smtClean="0">
                    <a:latin typeface="Consolas"/>
                    <a:cs typeface="Consolas"/>
                  </a:rPr>
                  <a:t>(EAX = CF)</a:t>
                </a:r>
                <a:endParaRPr lang="en-US" sz="2000" dirty="0">
                  <a:latin typeface="Consolas"/>
                  <a:cs typeface="Consolas"/>
                </a:endParaRPr>
              </a:p>
            </p:txBody>
          </p:sp>
          <p:sp>
            <p:nvSpPr>
              <p:cNvPr id="21" name="Right Arrow 20"/>
              <p:cNvSpPr/>
              <p:nvPr/>
            </p:nvSpPr>
            <p:spPr>
              <a:xfrm rot="19123263">
                <a:off x="4817978" y="3514927"/>
                <a:ext cx="685800" cy="457200"/>
              </a:xfrm>
              <a:prstGeom prst="rightArrow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 anchor="ctr" anchorCtr="1">
                <a:noAutofit/>
              </a:bodyPr>
              <a:lstStyle/>
              <a:p>
                <a:pPr algn="ctr"/>
                <a:endParaRPr lang="en-US" sz="2800" dirty="0" smtClean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156489" y="4984016"/>
            <a:ext cx="3453484" cy="1539606"/>
            <a:chOff x="4156489" y="4984016"/>
            <a:chExt cx="3453484" cy="1539606"/>
          </a:xfrm>
        </p:grpSpPr>
        <p:sp>
          <p:nvSpPr>
            <p:cNvPr id="10" name="TextBox 9"/>
            <p:cNvSpPr txBox="1"/>
            <p:nvPr>
              <p:custDataLst>
                <p:tags r:id="rId1"/>
              </p:custDataLst>
            </p:nvPr>
          </p:nvSpPr>
          <p:spPr>
            <a:xfrm>
              <a:off x="6258426" y="5601201"/>
              <a:ext cx="1351547" cy="922421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2800" dirty="0" err="1" smtClean="0"/>
                <a:t>Prover</a:t>
              </a:r>
              <a:endParaRPr lang="en-US" sz="2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6648450" y="5041166"/>
              <a:ext cx="571500" cy="457200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10800000">
              <a:off x="5590772" y="5795814"/>
              <a:ext cx="571500" cy="457200"/>
            </a:xfrm>
            <a:prstGeom prst="right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56489" y="5715000"/>
              <a:ext cx="13299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Yes/No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811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Equivalence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Weakest precondition [Dijkstra76] is an algorithm for reducing a program to a statement in logic</a:t>
            </a:r>
          </a:p>
          <a:p>
            <a:pPr lvl="1"/>
            <a:r>
              <a:rPr lang="en-US" dirty="0" smtClean="0"/>
              <a:t>Q uses predicate logic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Satisfiability Modulo Theories (SMT) solver, a “Decision Procedure”, determine if statement is true</a:t>
            </a:r>
          </a:p>
          <a:p>
            <a:pPr lvl="1"/>
            <a:r>
              <a:rPr lang="en-US" dirty="0" smtClean="0"/>
              <a:t>true </a:t>
            </a:r>
            <a:r>
              <a:rPr lang="en-US" dirty="0" smtClean="0">
                <a:sym typeface="Wingdings"/>
              </a:rPr>
              <a:t> semantic gadget</a:t>
            </a:r>
            <a:endParaRPr lang="en-US" dirty="0" smtClean="0"/>
          </a:p>
          <a:p>
            <a:pPr lvl="1"/>
            <a:r>
              <a:rPr lang="en-US" dirty="0" smtClean="0"/>
              <a:t>Note: “Theorem </a:t>
            </a:r>
            <a:r>
              <a:rPr lang="en-US" dirty="0" err="1" smtClean="0"/>
              <a:t>prover</a:t>
            </a:r>
            <a:r>
              <a:rPr lang="en-US" dirty="0" smtClean="0"/>
              <a:t>”=undecidable, </a:t>
            </a:r>
            <a:br>
              <a:rPr lang="en-US" dirty="0" smtClean="0"/>
            </a:br>
            <a:r>
              <a:rPr lang="en-US" dirty="0" smtClean="0"/>
              <a:t>“SAT solver” = propositional logic </a:t>
            </a:r>
          </a:p>
          <a:p>
            <a:endParaRPr lang="en-US" dirty="0"/>
          </a:p>
          <a:p>
            <a:r>
              <a:rPr lang="en-US" dirty="0" smtClean="0"/>
              <a:t>WP details not discussed here. </a:t>
            </a:r>
            <a:br>
              <a:rPr lang="en-US" dirty="0" smtClean="0"/>
            </a:br>
            <a:r>
              <a:rPr lang="en-US" dirty="0" smtClean="0"/>
              <a:t>(It’s a textbook verification technique)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8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73697" y="3810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Executable Code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8992" y="1676400"/>
            <a:ext cx="2391611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Linear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weep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@ all offsets</a:t>
            </a: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>
            <a:off x="1954797" y="1219200"/>
            <a:ext cx="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14" idx="0"/>
          </p:cNvCxnSpPr>
          <p:nvPr/>
        </p:nvCxnSpPr>
        <p:spPr>
          <a:xfrm>
            <a:off x="1954798" y="25146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58992" y="2895600"/>
            <a:ext cx="2391611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Randomized testing of semantics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51639" y="4495800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Prove semantics</a:t>
            </a: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flipH="1">
            <a:off x="1947445" y="4114800"/>
            <a:ext cx="735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51639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Gadget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Database</a:t>
            </a:r>
          </a:p>
        </p:txBody>
      </p:sp>
      <p:cxnSp>
        <p:nvCxnSpPr>
          <p:cNvPr id="25" name="Straight Arrow Connector 24"/>
          <p:cNvCxnSpPr>
            <a:stCxn id="15" idx="2"/>
            <a:endCxn id="24" idx="0"/>
          </p:cNvCxnSpPr>
          <p:nvPr/>
        </p:nvCxnSpPr>
        <p:spPr>
          <a:xfrm>
            <a:off x="1947445" y="5486400"/>
            <a:ext cx="0" cy="248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>
            <a:spLocks noGrp="1"/>
          </p:cNvSpPr>
          <p:nvPr>
            <p:ph idx="1"/>
          </p:nvPr>
        </p:nvSpPr>
        <p:spPr>
          <a:xfrm>
            <a:off x="3886200" y="1197811"/>
            <a:ext cx="4953000" cy="4754563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en-US" dirty="0" smtClean="0"/>
              <a:t> Disassemble code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/>
              <a:t> </a:t>
            </a: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 </a:t>
            </a:r>
            <a:br>
              <a:rPr lang="en-US" dirty="0" smtClean="0"/>
            </a:br>
            <a:r>
              <a:rPr lang="en-US" dirty="0" smtClean="0"/>
              <a:t> sequences as gadgets</a:t>
            </a:r>
          </a:p>
          <a:p>
            <a:r>
              <a:rPr lang="en-US" dirty="0" smtClean="0"/>
              <a:t>Assemble gadgets into desired shellcode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04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Q-Op Gadget Examples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993491"/>
              </p:ext>
            </p:extLst>
          </p:nvPr>
        </p:nvGraphicFramePr>
        <p:xfrm>
          <a:off x="926332" y="1371600"/>
          <a:ext cx="7291336" cy="3672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38600"/>
                <a:gridCol w="32527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Q-Op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Gadget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 :=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 %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; ret; </a:t>
                      </a:r>
                      <a:r>
                        <a:rPr lang="en-US" dirty="0" err="1" smtClean="0"/>
                        <a:t>xchg</a:t>
                      </a:r>
                      <a:r>
                        <a:rPr lang="en-US" dirty="0" smtClean="0"/>
                        <a:t> %</a:t>
                      </a:r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, %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; 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ebx</a:t>
                      </a:r>
                      <a:r>
                        <a:rPr lang="en-US" dirty="0" smtClean="0"/>
                        <a:t> :=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value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 %</a:t>
                      </a:r>
                      <a:r>
                        <a:rPr lang="en-US" dirty="0" err="1" smtClean="0"/>
                        <a:t>ebx</a:t>
                      </a:r>
                      <a:r>
                        <a:rPr lang="en-US" dirty="0" smtClean="0"/>
                        <a:t>; pop %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; 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ebx</a:t>
                      </a:r>
                      <a:r>
                        <a:rPr lang="en-US" baseline="0" dirty="0" smtClean="0"/>
                        <a:t> +0x5e5b3cc4] := [</a:t>
                      </a:r>
                      <a:r>
                        <a:rPr lang="en-US" baseline="0" dirty="0" err="1" smtClean="0"/>
                        <a:t>ebx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i="1" baseline="0" dirty="0" smtClean="0"/>
                        <a:t>offset</a:t>
                      </a:r>
                      <a:r>
                        <a:rPr lang="en-US" baseline="0" dirty="0" smtClean="0"/>
                        <a:t>] |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 %al, 0x5e5b3cc4(%</a:t>
                      </a:r>
                      <a:r>
                        <a:rPr lang="en-US" dirty="0" err="1" smtClean="0"/>
                        <a:t>ebx</a:t>
                      </a:r>
                      <a:r>
                        <a:rPr lang="en-US" dirty="0" smtClean="0"/>
                        <a:t>); pop %</a:t>
                      </a:r>
                      <a:r>
                        <a:rPr lang="en-US" dirty="0" err="1" smtClean="0"/>
                        <a:t>edi</a:t>
                      </a:r>
                      <a:r>
                        <a:rPr lang="en-US" dirty="0" smtClean="0"/>
                        <a:t>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pop %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; 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 := </a:t>
                      </a:r>
                      <a:r>
                        <a:rPr lang="en-US" i="1" dirty="0" smtClean="0"/>
                        <a:t>value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 %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; ret; </a:t>
                      </a:r>
                      <a:r>
                        <a:rPr lang="en-US" dirty="0" err="1" smtClean="0"/>
                        <a:t>xchg</a:t>
                      </a:r>
                      <a:r>
                        <a:rPr lang="en-US" dirty="0" smtClean="0"/>
                        <a:t> %</a:t>
                      </a:r>
                      <a:r>
                        <a:rPr lang="en-US" dirty="0" err="1" smtClean="0"/>
                        <a:t>eax</a:t>
                      </a:r>
                      <a:r>
                        <a:rPr lang="en-US" dirty="0" smtClean="0"/>
                        <a:t>, %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; 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 := </a:t>
                      </a:r>
                      <a:r>
                        <a:rPr lang="en-US" i="1" dirty="0" smtClean="0"/>
                        <a:t>value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 %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; ret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 + 0xf3774ff] := [</a:t>
                      </a:r>
                      <a:r>
                        <a:rPr lang="en-US" dirty="0" err="1" smtClean="0"/>
                        <a:t>ebp</a:t>
                      </a:r>
                      <a:r>
                        <a:rPr lang="en-US" dirty="0" smtClean="0"/>
                        <a:t> + offset] +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add</a:t>
                      </a:r>
                      <a:r>
                        <a:rPr lang="nb-NO" dirty="0" smtClean="0"/>
                        <a:t> %al,0xf3774ff(%</a:t>
                      </a:r>
                      <a:r>
                        <a:rPr lang="nb-NO" dirty="0" err="1" smtClean="0"/>
                        <a:t>ebp</a:t>
                      </a:r>
                      <a:r>
                        <a:rPr lang="nb-NO" dirty="0" smtClean="0"/>
                        <a:t>);</a:t>
                      </a:r>
                    </a:p>
                    <a:p>
                      <a:r>
                        <a:rPr lang="nb-NO" dirty="0" err="1" smtClean="0"/>
                        <a:t>movl</a:t>
                      </a:r>
                      <a:r>
                        <a:rPr lang="nb-NO" dirty="0" smtClean="0"/>
                        <a:t> $0x85, %</a:t>
                      </a:r>
                      <a:r>
                        <a:rPr lang="nb-NO" dirty="0" err="1" smtClean="0"/>
                        <a:t>dh</a:t>
                      </a:r>
                      <a:r>
                        <a:rPr lang="nb-NO" dirty="0" smtClean="0"/>
                        <a:t>; </a:t>
                      </a:r>
                      <a:r>
                        <a:rPr lang="nb-NO" dirty="0" err="1" smtClean="0"/>
                        <a:t>ret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57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3810000" y="5524500"/>
            <a:ext cx="4267200" cy="990600"/>
          </a:xfrm>
          <a:prstGeom prst="wedgeRoundRectCallout">
            <a:avLst>
              <a:gd name="adj1" fmla="val 888"/>
              <a:gd name="adj2" fmla="val -10214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Note: extra side-effects handled by 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383" y="5029200"/>
            <a:ext cx="182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apt-get Gadgets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589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25394" y="31242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QooL</a:t>
            </a:r>
            <a:r>
              <a:rPr lang="en-US" sz="2800" dirty="0" smtClean="0">
                <a:solidFill>
                  <a:schemeClr val="bg1"/>
                </a:solidFill>
              </a:rPr>
              <a:t> Program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06494" y="3962400"/>
            <a:ext cx="1" cy="447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1" idx="2"/>
            <a:endCxn id="37" idx="0"/>
          </p:cNvCxnSpPr>
          <p:nvPr/>
        </p:nvCxnSpPr>
        <p:spPr>
          <a:xfrm>
            <a:off x="4506495" y="5400926"/>
            <a:ext cx="0" cy="334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324600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ROP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Shellcode</a:t>
            </a:r>
          </a:p>
        </p:txBody>
      </p:sp>
      <p:cxnSp>
        <p:nvCxnSpPr>
          <p:cNvPr id="25" name="Straight Arrow Connector 24"/>
          <p:cNvCxnSpPr>
            <a:stCxn id="37" idx="3"/>
            <a:endCxn id="24" idx="1"/>
          </p:cNvCxnSpPr>
          <p:nvPr/>
        </p:nvCxnSpPr>
        <p:spPr>
          <a:xfrm>
            <a:off x="5702300" y="6230353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26858" y="3810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Executable Code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2153" y="1676400"/>
            <a:ext cx="2391611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Linear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weep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@ all offsets</a:t>
            </a:r>
          </a:p>
        </p:txBody>
      </p:sp>
      <p:cxnSp>
        <p:nvCxnSpPr>
          <p:cNvPr id="29" name="Straight Arrow Connector 28"/>
          <p:cNvCxnSpPr>
            <a:stCxn id="27" idx="2"/>
            <a:endCxn id="28" idx="0"/>
          </p:cNvCxnSpPr>
          <p:nvPr/>
        </p:nvCxnSpPr>
        <p:spPr>
          <a:xfrm>
            <a:off x="1507958" y="1219200"/>
            <a:ext cx="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31" idx="0"/>
          </p:cNvCxnSpPr>
          <p:nvPr/>
        </p:nvCxnSpPr>
        <p:spPr>
          <a:xfrm>
            <a:off x="1507959" y="25146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2153" y="2895600"/>
            <a:ext cx="2391611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Randomized testing of semantics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4800" y="4495800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Prove semantics</a:t>
            </a:r>
          </a:p>
        </p:txBody>
      </p:sp>
      <p:cxnSp>
        <p:nvCxnSpPr>
          <p:cNvPr id="33" name="Straight Arrow Connector 32"/>
          <p:cNvCxnSpPr>
            <a:stCxn id="31" idx="2"/>
            <a:endCxn id="32" idx="0"/>
          </p:cNvCxnSpPr>
          <p:nvPr/>
        </p:nvCxnSpPr>
        <p:spPr>
          <a:xfrm flipH="1">
            <a:off x="1500606" y="4114800"/>
            <a:ext cx="735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04800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Gadget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Database</a:t>
            </a:r>
          </a:p>
        </p:txBody>
      </p:sp>
      <p:cxnSp>
        <p:nvCxnSpPr>
          <p:cNvPr id="35" name="Straight Arrow Connector 34"/>
          <p:cNvCxnSpPr>
            <a:stCxn id="32" idx="2"/>
            <a:endCxn id="34" idx="0"/>
          </p:cNvCxnSpPr>
          <p:nvPr/>
        </p:nvCxnSpPr>
        <p:spPr>
          <a:xfrm>
            <a:off x="1500606" y="5486400"/>
            <a:ext cx="0" cy="248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6200" y="64001"/>
            <a:ext cx="2819400" cy="5650999"/>
          </a:xfrm>
          <a:prstGeom prst="rect">
            <a:avLst/>
          </a:prstGeom>
          <a:solidFill>
            <a:srgbClr val="FFFFFF">
              <a:alpha val="61000"/>
            </a:srgbClr>
          </a:solidFill>
          <a:ln w="28575" cap="flat" cmpd="sng">
            <a:noFill/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10689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Assignment</a:t>
            </a:r>
          </a:p>
        </p:txBody>
      </p:sp>
      <p:cxnSp>
        <p:nvCxnSpPr>
          <p:cNvPr id="39" name="Straight Arrow Connector 38"/>
          <p:cNvCxnSpPr>
            <a:stCxn id="34" idx="3"/>
            <a:endCxn id="37" idx="1"/>
          </p:cNvCxnSpPr>
          <p:nvPr/>
        </p:nvCxnSpPr>
        <p:spPr>
          <a:xfrm>
            <a:off x="2696411" y="6230353"/>
            <a:ext cx="6142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310689" y="4410326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Q-Op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Arrangement</a:t>
            </a:r>
          </a:p>
        </p:txBody>
      </p:sp>
    </p:spTree>
    <p:extLst>
      <p:ext uri="{BB962C8B-B14F-4D97-AF65-F5344CB8AC3E}">
        <p14:creationId xmlns:p14="http://schemas.microsoft.com/office/powerpoint/2010/main" val="226415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QooL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143000"/>
            <a:ext cx="7239000" cy="1600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Motivation: </a:t>
            </a:r>
            <a:br>
              <a:rPr lang="en-US" sz="2800" dirty="0" smtClean="0"/>
            </a:br>
            <a:r>
              <a:rPr lang="en-US" sz="2800" dirty="0" smtClean="0"/>
              <a:t>Write shellcode in high-level language, </a:t>
            </a:r>
            <a:br>
              <a:rPr lang="en-US" sz="2800" dirty="0" smtClean="0"/>
            </a:br>
            <a:r>
              <a:rPr lang="en-US" sz="2800" dirty="0" smtClean="0"/>
              <a:t>not assembly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27" y="2590800"/>
            <a:ext cx="6068946" cy="2325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01222" y="4915916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</a:rPr>
              <a:t>QooL</a:t>
            </a:r>
            <a:r>
              <a:rPr lang="en-US" sz="2400" b="1" dirty="0" smtClean="0">
                <a:solidFill>
                  <a:srgbClr val="000000"/>
                </a:solidFill>
              </a:rPr>
              <a:t> Syntax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6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</a:t>
            </a:fld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505691" y="1840163"/>
            <a:ext cx="5305926" cy="1501273"/>
          </a:xfrm>
          <a:prstGeom prst="wedgeRoundRectCallout">
            <a:avLst>
              <a:gd name="adj1" fmla="val 60597"/>
              <a:gd name="adj2" fmla="val -2003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Need to find an instruction sequence, aka </a:t>
            </a:r>
            <a:r>
              <a:rPr lang="en-US" sz="2800" i="1" u="sng" dirty="0" smtClean="0">
                <a:solidFill>
                  <a:schemeClr val="bg1"/>
                </a:solidFill>
              </a:rPr>
              <a:t>gadget</a:t>
            </a:r>
            <a:r>
              <a:rPr lang="en-US" sz="2800" dirty="0" smtClean="0">
                <a:solidFill>
                  <a:schemeClr val="bg1"/>
                </a:solidFill>
              </a:rPr>
              <a:t>, with </a:t>
            </a:r>
            <a:r>
              <a:rPr lang="en-US" sz="2800" dirty="0" err="1" smtClean="0">
                <a:solidFill>
                  <a:schemeClr val="bg1"/>
                </a:solidFill>
              </a:rPr>
              <a:t>esp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19566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27" name="TextBox 26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Arc 31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526781" y="1447800"/>
            <a:ext cx="1474219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ptr</a:t>
            </a:r>
            <a:r>
              <a:rPr lang="en-US" sz="2000" dirty="0" smtClean="0">
                <a:solidFill>
                  <a:schemeClr val="bg1"/>
                </a:solidFill>
              </a:rPr>
              <a:t> to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4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9"/>
    </mc:Choice>
    <mc:Fallback xmlns="">
      <p:transition xmlns:p14="http://schemas.microsoft.com/office/powerpoint/2010/main" spd="slow" advTm="607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3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6490" y="4038600"/>
            <a:ext cx="3525021" cy="1447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 = [got offset </a:t>
            </a:r>
            <a:r>
              <a:rPr lang="en-US" sz="2400" dirty="0" err="1" smtClean="0">
                <a:solidFill>
                  <a:schemeClr val="bg1"/>
                </a:solidFill>
              </a:rPr>
              <a:t>execve</a:t>
            </a:r>
            <a:r>
              <a:rPr lang="en-US" sz="2400" dirty="0" smtClean="0">
                <a:solidFill>
                  <a:schemeClr val="bg1"/>
                </a:solidFill>
              </a:rPr>
              <a:t>]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f(“/bin/</a:t>
            </a:r>
            <a:r>
              <a:rPr lang="en-US" sz="2400" dirty="0" err="1" smtClean="0">
                <a:solidFill>
                  <a:schemeClr val="bg1"/>
                </a:solidFill>
              </a:rPr>
              <a:t>sh</a:t>
            </a:r>
            <a:r>
              <a:rPr lang="en-US" sz="2400" dirty="0" smtClean="0">
                <a:solidFill>
                  <a:schemeClr val="bg1"/>
                </a:solidFill>
              </a:rPr>
              <a:t>”)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18001" y="4038600"/>
            <a:ext cx="4429510" cy="1447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 = </a:t>
            </a:r>
            <a:r>
              <a:rPr lang="en-US" sz="2400" dirty="0" err="1" smtClean="0">
                <a:solidFill>
                  <a:schemeClr val="bg1"/>
                </a:solidFill>
              </a:rPr>
              <a:t>LoadMem</a:t>
            </a:r>
            <a:r>
              <a:rPr lang="en-US" sz="2400" dirty="0" smtClean="0">
                <a:solidFill>
                  <a:schemeClr val="bg1"/>
                </a:solidFill>
              </a:rPr>
              <a:t>[got </a:t>
            </a:r>
            <a:r>
              <a:rPr lang="en-US" sz="2400" dirty="0" err="1" smtClean="0">
                <a:solidFill>
                  <a:schemeClr val="bg1"/>
                </a:solidFill>
              </a:rPr>
              <a:t>execve</a:t>
            </a:r>
            <a:r>
              <a:rPr lang="en-US" sz="2400" dirty="0" smtClean="0">
                <a:solidFill>
                  <a:schemeClr val="bg1"/>
                </a:solidFill>
              </a:rPr>
              <a:t> offset]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arg</a:t>
            </a:r>
            <a:r>
              <a:rPr lang="en-US" sz="2400" dirty="0" smtClean="0">
                <a:solidFill>
                  <a:schemeClr val="bg1"/>
                </a:solidFill>
              </a:rPr>
              <a:t> = “/bin/</a:t>
            </a:r>
            <a:r>
              <a:rPr lang="en-US" sz="2400" dirty="0" err="1" smtClean="0">
                <a:solidFill>
                  <a:schemeClr val="bg1"/>
                </a:solidFill>
              </a:rPr>
              <a:t>sh</a:t>
            </a:r>
            <a:r>
              <a:rPr lang="en-US" sz="2400" dirty="0" smtClean="0">
                <a:solidFill>
                  <a:schemeClr val="bg1"/>
                </a:solidFill>
              </a:rPr>
              <a:t>” (in hex)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 smtClean="0">
                <a:solidFill>
                  <a:schemeClr val="bg1"/>
                </a:solidFill>
              </a:rPr>
              <a:t>StoreMem</a:t>
            </a:r>
            <a:r>
              <a:rPr lang="en-US" sz="2400" dirty="0" smtClean="0">
                <a:solidFill>
                  <a:schemeClr val="bg1"/>
                </a:solidFill>
              </a:rPr>
              <a:t>(t, </a:t>
            </a:r>
            <a:r>
              <a:rPr lang="en-US" sz="2400" dirty="0" err="1" smtClean="0">
                <a:solidFill>
                  <a:schemeClr val="bg1"/>
                </a:solidFill>
              </a:rPr>
              <a:t>adrr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f(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817" y="1219200"/>
            <a:ext cx="6068946" cy="23251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6443" y="5486400"/>
            <a:ext cx="1625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Semantics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16104" y="5486400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QooL</a:t>
            </a:r>
            <a:r>
              <a:rPr lang="en-US" sz="2400" b="1" dirty="0" smtClean="0"/>
              <a:t> Program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425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Q-Op Arrangement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452" y="1784768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QooL</a:t>
            </a:r>
            <a:r>
              <a:rPr lang="en-US" sz="2800" dirty="0" smtClean="0">
                <a:solidFill>
                  <a:schemeClr val="bg1"/>
                </a:solidFill>
              </a:rPr>
              <a:t> Program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26552" y="2622968"/>
            <a:ext cx="1" cy="447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2"/>
            <a:endCxn id="8" idx="0"/>
          </p:cNvCxnSpPr>
          <p:nvPr/>
        </p:nvCxnSpPr>
        <p:spPr>
          <a:xfrm>
            <a:off x="1226553" y="4061494"/>
            <a:ext cx="0" cy="334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747" y="4395621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747" y="3070894"/>
            <a:ext cx="2391611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Q-Op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Arrangement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048000" y="1524000"/>
            <a:ext cx="4724400" cy="1546894"/>
            <a:chOff x="3048000" y="1524000"/>
            <a:chExt cx="4724400" cy="1546894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048000" y="1524000"/>
              <a:ext cx="4724400" cy="1546894"/>
            </a:xfrm>
            <a:prstGeom prst="wedgeRoundRectCallout">
              <a:avLst>
                <a:gd name="adj1" fmla="val -62712"/>
                <a:gd name="adj2" fmla="val -2408"/>
                <a:gd name="adj3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146" y="1611647"/>
              <a:ext cx="3580109" cy="13716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79785" y="5715000"/>
            <a:ext cx="6926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Analogy: </a:t>
            </a:r>
            <a:br>
              <a:rPr lang="en-US" sz="3200" dirty="0" smtClean="0"/>
            </a:br>
            <a:r>
              <a:rPr lang="en-US" sz="3200" dirty="0" smtClean="0"/>
              <a:t>Compiling C down to assembly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048000" y="3200400"/>
            <a:ext cx="4724400" cy="1524000"/>
            <a:chOff x="3048000" y="3200400"/>
            <a:chExt cx="4724400" cy="152400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048000" y="3200400"/>
              <a:ext cx="4724400" cy="1524000"/>
            </a:xfrm>
            <a:prstGeom prst="wedgeRoundRectCallout">
              <a:avLst>
                <a:gd name="adj1" fmla="val -63561"/>
                <a:gd name="adj2" fmla="val -20865"/>
                <a:gd name="adj3" fmla="val 16667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endParaRPr lang="en-US" sz="2800" dirty="0" smtClean="0">
                <a:solidFill>
                  <a:schemeClr val="bg1"/>
                </a:solidFill>
              </a:endParaRPr>
            </a:p>
          </p:txBody>
        </p:sp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300" y="3314064"/>
              <a:ext cx="2971800" cy="12966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44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Every-Munch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295400"/>
            <a:ext cx="57912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Every Munch</a:t>
            </a:r>
            <a:r>
              <a:rPr lang="en-US" dirty="0" smtClean="0"/>
              <a:t>: Conceptually compile </a:t>
            </a:r>
            <a:r>
              <a:rPr lang="en-US" dirty="0" err="1" smtClean="0"/>
              <a:t>QooL</a:t>
            </a:r>
            <a:r>
              <a:rPr lang="en-US" dirty="0" smtClean="0"/>
              <a:t> program into a </a:t>
            </a:r>
            <a:r>
              <a:rPr lang="en-US" i="1" u="sng" dirty="0" smtClean="0">
                <a:solidFill>
                  <a:schemeClr val="tx2"/>
                </a:solidFill>
              </a:rPr>
              <a:t>set</a:t>
            </a:r>
            <a:r>
              <a:rPr lang="en-US" dirty="0" smtClean="0"/>
              <a:t> of Q-Op programs</a:t>
            </a:r>
          </a:p>
          <a:p>
            <a:pPr lvl="1"/>
            <a:r>
              <a:rPr lang="en-US" dirty="0" smtClean="0"/>
              <a:t>Each member tries to use different Q-Ops for the same high-level instructions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Analogy: Compile C statement to a set of assembly instructions</a:t>
            </a:r>
          </a:p>
          <a:p>
            <a:pPr lvl="1"/>
            <a:r>
              <a:rPr lang="en-US" dirty="0" smtClean="0"/>
              <a:t>C: a = a*2;</a:t>
            </a:r>
          </a:p>
          <a:p>
            <a:pPr lvl="1"/>
            <a:r>
              <a:rPr lang="en-US" dirty="0" smtClean="0"/>
              <a:t>Assembly: a = a *2;</a:t>
            </a:r>
            <a:br>
              <a:rPr lang="en-US" dirty="0" smtClean="0"/>
            </a:br>
            <a:r>
              <a:rPr lang="en-US" dirty="0" smtClean="0"/>
              <a:t>                     a = a &lt;&lt; 1;</a:t>
            </a:r>
            <a:br>
              <a:rPr lang="en-US" dirty="0" smtClean="0"/>
            </a:br>
            <a:r>
              <a:rPr lang="en-US" dirty="0" smtClean="0"/>
              <a:t>                     a = a + a;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452" y="1784768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QooL</a:t>
            </a:r>
            <a:r>
              <a:rPr lang="en-US" sz="2800" dirty="0" smtClean="0">
                <a:solidFill>
                  <a:schemeClr val="bg1"/>
                </a:solidFill>
              </a:rPr>
              <a:t> Program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226552" y="2622968"/>
            <a:ext cx="1" cy="447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2"/>
            <a:endCxn id="8" idx="0"/>
          </p:cNvCxnSpPr>
          <p:nvPr/>
        </p:nvCxnSpPr>
        <p:spPr>
          <a:xfrm>
            <a:off x="1226553" y="4061494"/>
            <a:ext cx="0" cy="334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747" y="4395621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Assignment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747" y="3070894"/>
            <a:ext cx="2391611" cy="9906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Q-Op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Arrangement</a:t>
            </a:r>
          </a:p>
        </p:txBody>
      </p:sp>
    </p:spTree>
    <p:extLst>
      <p:ext uri="{BB962C8B-B14F-4D97-AF65-F5344CB8AC3E}">
        <p14:creationId xmlns:p14="http://schemas.microsoft.com/office/powerpoint/2010/main" val="268715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63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201686"/>
            <a:ext cx="3200400" cy="685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StoreMem</a:t>
            </a:r>
            <a:r>
              <a:rPr lang="en-US" sz="2800" dirty="0" smtClean="0">
                <a:solidFill>
                  <a:schemeClr val="bg1"/>
                </a:solidFill>
              </a:rPr>
              <a:t>[a] = v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576983" y="355600"/>
            <a:ext cx="609600" cy="304800"/>
          </a:xfrm>
          <a:prstGeom prst="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61263" y="201686"/>
            <a:ext cx="2745874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/>
              <a:t>[a] := v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61263" y="1089172"/>
            <a:ext cx="2745874" cy="137621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smtClean="0"/>
              <a:t>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:= a;</a:t>
            </a:r>
          </a:p>
          <a:p>
            <a:r>
              <a:rPr lang="en-US" sz="2800" dirty="0" smtClean="0"/>
              <a:t>t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:= v;</a:t>
            </a:r>
          </a:p>
          <a:p>
            <a:r>
              <a:rPr lang="en-US" sz="2800" dirty="0" smtClean="0"/>
              <a:t>[t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] = t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;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830920" y="953961"/>
            <a:ext cx="918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QooL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561263" y="2667076"/>
            <a:ext cx="2745874" cy="2438401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/>
              <a:t>t</a:t>
            </a:r>
            <a:r>
              <a:rPr lang="en-US" sz="2800" baseline="-25000" dirty="0"/>
              <a:t>1</a:t>
            </a:r>
            <a:r>
              <a:rPr lang="en-US" sz="2800" dirty="0"/>
              <a:t> := a;</a:t>
            </a:r>
          </a:p>
          <a:p>
            <a:r>
              <a:rPr lang="en-US" sz="2800" dirty="0"/>
              <a:t>t</a:t>
            </a:r>
            <a:r>
              <a:rPr lang="en-US" sz="2800" baseline="-25000" dirty="0"/>
              <a:t>2</a:t>
            </a:r>
            <a:r>
              <a:rPr lang="en-US" sz="2800" dirty="0"/>
              <a:t> := -1;</a:t>
            </a:r>
          </a:p>
          <a:p>
            <a:r>
              <a:rPr lang="en-US" sz="2800" dirty="0"/>
              <a:t>[</a:t>
            </a:r>
            <a:r>
              <a:rPr lang="en-US" sz="2800" dirty="0" smtClean="0"/>
              <a:t>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] </a:t>
            </a:r>
            <a:r>
              <a:rPr lang="en-US" sz="2800" dirty="0"/>
              <a:t>:= [t</a:t>
            </a:r>
            <a:r>
              <a:rPr lang="en-US" sz="2800" baseline="-25000" dirty="0"/>
              <a:t>1</a:t>
            </a:r>
            <a:r>
              <a:rPr lang="en-US" sz="2800" dirty="0"/>
              <a:t>] | t</a:t>
            </a:r>
            <a:r>
              <a:rPr lang="en-US" sz="2800" baseline="-25000" dirty="0"/>
              <a:t>2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t3 := v + 1;</a:t>
            </a:r>
          </a:p>
          <a:p>
            <a:r>
              <a:rPr lang="en-US" sz="2800" dirty="0" smtClean="0"/>
              <a:t>[t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] := [t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] + t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; </a:t>
            </a:r>
            <a:endParaRPr lang="en-US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5561263" y="5307163"/>
            <a:ext cx="2745874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800" dirty="0" smtClean="0"/>
              <a:t>...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56158" y="6194649"/>
            <a:ext cx="2356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Q-Op Programs</a:t>
            </a:r>
            <a:endParaRPr lang="en-US" sz="2400" b="1" dirty="0"/>
          </a:p>
        </p:txBody>
      </p:sp>
      <p:sp>
        <p:nvSpPr>
          <p:cNvPr id="5" name="Left Brace 4"/>
          <p:cNvSpPr/>
          <p:nvPr/>
        </p:nvSpPr>
        <p:spPr>
          <a:xfrm>
            <a:off x="5181600" y="457200"/>
            <a:ext cx="304800" cy="5535763"/>
          </a:xfrm>
          <a:prstGeom prst="lef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Ultimately pick the smallest Q-Op program that has corresponding gadgets in the target program</a:t>
            </a:r>
          </a:p>
          <a:p>
            <a:endParaRPr lang="en-US" dirty="0" smtClean="0"/>
          </a:p>
          <a:p>
            <a:r>
              <a:rPr lang="en-US" dirty="0" smtClean="0"/>
              <a:t>Optimization: Q uses lazy evaluation so programs generated on demand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5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64</a:t>
            </a:fld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5842000" y="2810126"/>
            <a:ext cx="3048000" cy="1272585"/>
          </a:xfrm>
          <a:prstGeom prst="wedgeRoundRectCallout">
            <a:avLst>
              <a:gd name="adj1" fmla="val -98988"/>
              <a:gd name="adj2" fmla="val 42705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Output: Set of Q-Op programs using temp </a:t>
            </a:r>
            <a:r>
              <a:rPr lang="en-US" sz="2400" dirty="0" err="1" smtClean="0">
                <a:solidFill>
                  <a:srgbClr val="000000"/>
                </a:solidFill>
              </a:rPr>
              <a:t>regs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32589" y="1524000"/>
            <a:ext cx="7678822" cy="3601453"/>
            <a:chOff x="199189" y="1784768"/>
            <a:chExt cx="7678822" cy="3601453"/>
          </a:xfrm>
        </p:grpSpPr>
        <p:sp>
          <p:nvSpPr>
            <p:cNvPr id="5" name="Rounded Rectangle 4"/>
            <p:cNvSpPr/>
            <p:nvPr/>
          </p:nvSpPr>
          <p:spPr>
            <a:xfrm>
              <a:off x="2499894" y="1784768"/>
              <a:ext cx="2362200" cy="8382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QooL</a:t>
              </a:r>
              <a:r>
                <a:rPr lang="en-US" sz="2800" dirty="0" smtClean="0">
                  <a:solidFill>
                    <a:schemeClr val="bg1"/>
                  </a:solidFill>
                </a:rPr>
                <a:t> Program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3680994" y="2622968"/>
              <a:ext cx="1" cy="44792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9" idx="2"/>
              <a:endCxn id="8" idx="0"/>
            </p:cNvCxnSpPr>
            <p:nvPr/>
          </p:nvCxnSpPr>
          <p:spPr>
            <a:xfrm>
              <a:off x="3680995" y="4061494"/>
              <a:ext cx="0" cy="33412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ounded Rectangle 7"/>
            <p:cNvSpPr/>
            <p:nvPr/>
          </p:nvSpPr>
          <p:spPr>
            <a:xfrm>
              <a:off x="2485189" y="4395621"/>
              <a:ext cx="2391611" cy="990600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Gadget</a:t>
              </a:r>
              <a:br>
                <a:rPr lang="en-US" sz="2800" dirty="0" smtClean="0">
                  <a:solidFill>
                    <a:schemeClr val="bg1"/>
                  </a:solidFill>
                </a:rPr>
              </a:br>
              <a:r>
                <a:rPr lang="en-US" sz="2800" dirty="0" smtClean="0">
                  <a:solidFill>
                    <a:schemeClr val="bg1"/>
                  </a:solidFill>
                </a:rPr>
                <a:t>Assignment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85189" y="3070894"/>
              <a:ext cx="2391611" cy="9906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Q-Op</a:t>
              </a:r>
              <a:br>
                <a:rPr lang="en-US" sz="2800" dirty="0" smtClean="0">
                  <a:solidFill>
                    <a:schemeClr val="tx1"/>
                  </a:solidFill>
                </a:rPr>
              </a:br>
              <a:r>
                <a:rPr lang="en-US" sz="2800" dirty="0" smtClean="0">
                  <a:solidFill>
                    <a:schemeClr val="tx1"/>
                  </a:solidFill>
                </a:rPr>
                <a:t>Arrangement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9189" y="4395621"/>
              <a:ext cx="1752600" cy="9906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Gadget</a:t>
              </a:r>
              <a:br>
                <a:rPr lang="en-US" sz="2800" dirty="0" smtClean="0">
                  <a:solidFill>
                    <a:srgbClr val="000000"/>
                  </a:solidFill>
                </a:rPr>
              </a:br>
              <a:r>
                <a:rPr lang="en-US" sz="2800" dirty="0" smtClean="0">
                  <a:solidFill>
                    <a:srgbClr val="000000"/>
                  </a:solidFill>
                </a:rPr>
                <a:t>Database</a:t>
              </a:r>
            </a:p>
          </p:txBody>
        </p:sp>
        <p:cxnSp>
          <p:nvCxnSpPr>
            <p:cNvPr id="16" name="Straight Arrow Connector 15"/>
            <p:cNvCxnSpPr>
              <a:stCxn id="14" idx="3"/>
              <a:endCxn id="8" idx="1"/>
            </p:cNvCxnSpPr>
            <p:nvPr/>
          </p:nvCxnSpPr>
          <p:spPr>
            <a:xfrm>
              <a:off x="1951789" y="4890921"/>
              <a:ext cx="533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22"/>
            <p:cNvSpPr/>
            <p:nvPr/>
          </p:nvSpPr>
          <p:spPr>
            <a:xfrm>
              <a:off x="5486400" y="4395621"/>
              <a:ext cx="2391611" cy="990600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ROP</a:t>
              </a:r>
              <a:br>
                <a:rPr lang="en-US" sz="2800" dirty="0" smtClean="0">
                  <a:solidFill>
                    <a:schemeClr val="tx1"/>
                  </a:solidFill>
                </a:rPr>
              </a:br>
              <a:r>
                <a:rPr lang="en-US" sz="2800" dirty="0" smtClean="0">
                  <a:solidFill>
                    <a:schemeClr val="tx1"/>
                  </a:solidFill>
                </a:rPr>
                <a:t>Shellcode</a:t>
              </a:r>
            </a:p>
          </p:txBody>
        </p:sp>
        <p:cxnSp>
          <p:nvCxnSpPr>
            <p:cNvPr id="24" name="Straight Arrow Connector 23"/>
            <p:cNvCxnSpPr>
              <a:stCxn id="8" idx="3"/>
              <a:endCxn id="23" idx="1"/>
            </p:cNvCxnSpPr>
            <p:nvPr/>
          </p:nvCxnSpPr>
          <p:spPr>
            <a:xfrm>
              <a:off x="4876800" y="4890921"/>
              <a:ext cx="609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447800" y="5410200"/>
            <a:ext cx="624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Assignment chooses a single Q-Op program using real gadgets and register names</a:t>
            </a:r>
          </a:p>
          <a:p>
            <a:pPr algn="ctr"/>
            <a:r>
              <a:rPr lang="en-US" sz="2400" i="1" dirty="0" smtClean="0"/>
              <a:t>Analogy: Register assignment in a compiler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12794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428658" y="952500"/>
            <a:ext cx="1676400" cy="685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Q-Op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28658" y="1714500"/>
            <a:ext cx="16764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Assembly Gadget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1564" y="41686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Legend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24100" y="2554933"/>
            <a:ext cx="4495800" cy="1943100"/>
            <a:chOff x="1371600" y="1943100"/>
            <a:chExt cx="4495800" cy="1943100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1943100"/>
              <a:ext cx="1828800" cy="6858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:= v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38600" y="1943100"/>
              <a:ext cx="1828800" cy="6858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:= v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43200" y="3200400"/>
              <a:ext cx="1828800" cy="6858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[t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] := 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>
              <a:stCxn id="8" idx="2"/>
              <a:endCxn id="10" idx="0"/>
            </p:cNvCxnSpPr>
            <p:nvPr/>
          </p:nvCxnSpPr>
          <p:spPr>
            <a:xfrm>
              <a:off x="2286000" y="2628900"/>
              <a:ext cx="13716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2"/>
              <a:endCxn id="10" idx="0"/>
            </p:cNvCxnSpPr>
            <p:nvPr/>
          </p:nvCxnSpPr>
          <p:spPr>
            <a:xfrm flipH="1">
              <a:off x="3657600" y="2628900"/>
              <a:ext cx="12954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2324100" y="1754833"/>
            <a:ext cx="18288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>
                <a:latin typeface="Consolas"/>
                <a:cs typeface="Consolas"/>
              </a:rPr>
              <a:t>pop %</a:t>
            </a:r>
            <a:r>
              <a:rPr lang="en-US" sz="2400" dirty="0" err="1">
                <a:latin typeface="Consolas"/>
                <a:cs typeface="Consolas"/>
              </a:rPr>
              <a:t>eax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ret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91100" y="1754833"/>
            <a:ext cx="18288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>
                <a:latin typeface="Consolas"/>
                <a:cs typeface="Consolas"/>
              </a:rPr>
              <a:t>pop %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ret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4200" y="4648200"/>
            <a:ext cx="2895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err="1" smtClean="0">
                <a:latin typeface="Consolas"/>
                <a:cs typeface="Consolas"/>
              </a:rPr>
              <a:t>mov</a:t>
            </a:r>
            <a:r>
              <a:rPr lang="en-US" sz="2400" dirty="0" smtClean="0">
                <a:latin typeface="Consolas"/>
                <a:cs typeface="Consolas"/>
              </a:rPr>
              <a:t> [</a:t>
            </a:r>
            <a:r>
              <a:rPr lang="en-US" sz="2400" dirty="0" err="1" smtClean="0">
                <a:latin typeface="Consolas"/>
                <a:cs typeface="Consolas"/>
              </a:rPr>
              <a:t>ecx</a:t>
            </a:r>
            <a:r>
              <a:rPr lang="en-US" sz="2400" dirty="0" smtClean="0">
                <a:latin typeface="Consolas"/>
                <a:cs typeface="Consolas"/>
              </a:rPr>
              <a:t>], 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ret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066800" y="-76200"/>
            <a:ext cx="7010400" cy="6669733"/>
            <a:chOff x="1066800" y="-76200"/>
            <a:chExt cx="7010400" cy="6669733"/>
          </a:xfrm>
        </p:grpSpPr>
        <p:sp>
          <p:nvSpPr>
            <p:cNvPr id="20" name="TextBox 19"/>
            <p:cNvSpPr txBox="1"/>
            <p:nvPr/>
          </p:nvSpPr>
          <p:spPr>
            <a:xfrm>
              <a:off x="2966433" y="-76200"/>
              <a:ext cx="3211135" cy="64479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1300" dirty="0" smtClean="0">
                  <a:solidFill>
                    <a:schemeClr val="tx2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✗</a:t>
              </a:r>
              <a:endParaRPr lang="en-US" sz="41300" dirty="0">
                <a:solidFill>
                  <a:schemeClr val="tx2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066800" y="5638800"/>
              <a:ext cx="7010400" cy="954733"/>
            </a:xfrm>
            <a:prstGeom prst="round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800" b="1" i="1" u="sng" dirty="0" smtClean="0">
                  <a:solidFill>
                    <a:schemeClr val="bg1"/>
                  </a:solidFill>
                </a:rPr>
                <a:t>Conflict</a:t>
              </a:r>
              <a:r>
                <a:rPr lang="en-US" sz="2800" dirty="0" smtClean="0">
                  <a:solidFill>
                    <a:schemeClr val="bg1"/>
                  </a:solidFill>
                </a:rPr>
                <a:t>: %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ebx</a:t>
              </a:r>
              <a:r>
                <a:rPr lang="en-US" sz="2800" dirty="0" smtClean="0">
                  <a:solidFill>
                    <a:schemeClr val="bg1"/>
                  </a:solidFill>
                </a:rPr>
                <a:t> and %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ecx</a:t>
              </a:r>
              <a:r>
                <a:rPr lang="en-US" sz="2800" dirty="0" smtClean="0">
                  <a:solidFill>
                    <a:schemeClr val="bg1"/>
                  </a:solidFill>
                </a:rPr>
                <a:t> mismatch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63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428658" y="952500"/>
            <a:ext cx="1676400" cy="6858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Q-Op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28658" y="1714500"/>
            <a:ext cx="16764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Assembly Gadget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1564" y="416867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Legend</a:t>
            </a:r>
            <a:endParaRPr lang="en-US" sz="2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24100" y="2554933"/>
            <a:ext cx="4495800" cy="1943100"/>
            <a:chOff x="1371600" y="1943100"/>
            <a:chExt cx="4495800" cy="1943100"/>
          </a:xfrm>
        </p:grpSpPr>
        <p:sp>
          <p:nvSpPr>
            <p:cNvPr id="8" name="Rounded Rectangle 7"/>
            <p:cNvSpPr/>
            <p:nvPr/>
          </p:nvSpPr>
          <p:spPr>
            <a:xfrm>
              <a:off x="1371600" y="1943100"/>
              <a:ext cx="1828800" cy="6858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:= v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038600" y="1943100"/>
              <a:ext cx="1828800" cy="6858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:= v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43200" y="3200400"/>
              <a:ext cx="1828800" cy="685800"/>
            </a:xfrm>
            <a:prstGeom prst="roundRect">
              <a:avLst/>
            </a:prstGeom>
            <a:ln w="28575" cap="flat" cmpd="sng">
              <a:miter lim="800000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 anchorCtr="1">
              <a:no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[t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sz="2400" dirty="0" smtClean="0">
                  <a:solidFill>
                    <a:schemeClr val="bg1"/>
                  </a:solidFill>
                </a:rPr>
                <a:t>] := t</a:t>
              </a:r>
              <a:r>
                <a:rPr lang="en-US" sz="2400" baseline="-25000" dirty="0" smtClean="0">
                  <a:solidFill>
                    <a:schemeClr val="bg1"/>
                  </a:solidFill>
                </a:rPr>
                <a:t>2</a:t>
              </a:r>
            </a:p>
          </p:txBody>
        </p:sp>
        <p:cxnSp>
          <p:nvCxnSpPr>
            <p:cNvPr id="12" name="Straight Arrow Connector 11"/>
            <p:cNvCxnSpPr>
              <a:stCxn id="8" idx="2"/>
              <a:endCxn id="10" idx="0"/>
            </p:cNvCxnSpPr>
            <p:nvPr/>
          </p:nvCxnSpPr>
          <p:spPr>
            <a:xfrm>
              <a:off x="2286000" y="2628900"/>
              <a:ext cx="13716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9" idx="2"/>
              <a:endCxn id="10" idx="0"/>
            </p:cNvCxnSpPr>
            <p:nvPr/>
          </p:nvCxnSpPr>
          <p:spPr>
            <a:xfrm flipH="1">
              <a:off x="3657600" y="2628900"/>
              <a:ext cx="12954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2324100" y="1754833"/>
            <a:ext cx="18288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>
                <a:latin typeface="Consolas"/>
                <a:cs typeface="Consolas"/>
              </a:rPr>
              <a:t>pop %</a:t>
            </a:r>
            <a:r>
              <a:rPr lang="en-US" sz="2400" dirty="0" err="1">
                <a:latin typeface="Consolas"/>
                <a:cs typeface="Consolas"/>
              </a:rPr>
              <a:t>eax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ret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91100" y="1754833"/>
            <a:ext cx="18288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>
                <a:latin typeface="Consolas"/>
                <a:cs typeface="Consolas"/>
              </a:rPr>
              <a:t>pop %</a:t>
            </a:r>
            <a:r>
              <a:rPr lang="en-US" sz="2400" dirty="0" err="1">
                <a:latin typeface="Consolas"/>
                <a:cs typeface="Consolas"/>
              </a:rPr>
              <a:t>ebx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ret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4200" y="4648200"/>
            <a:ext cx="2895600" cy="6858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400" dirty="0" err="1" smtClean="0">
                <a:latin typeface="Consolas"/>
                <a:cs typeface="Consolas"/>
              </a:rPr>
              <a:t>mov</a:t>
            </a:r>
            <a:r>
              <a:rPr lang="en-US" sz="2400" dirty="0" smtClean="0">
                <a:latin typeface="Consolas"/>
                <a:cs typeface="Consolas"/>
              </a:rPr>
              <a:t> [</a:t>
            </a:r>
            <a:r>
              <a:rPr lang="en-US" sz="2400" dirty="0" err="1" smtClean="0">
                <a:latin typeface="Consolas"/>
                <a:cs typeface="Consolas"/>
              </a:rPr>
              <a:t>eax</a:t>
            </a:r>
            <a:r>
              <a:rPr lang="en-US" sz="2400" dirty="0" smtClean="0">
                <a:latin typeface="Consolas"/>
                <a:cs typeface="Consolas"/>
              </a:rPr>
              <a:t>], </a:t>
            </a:r>
            <a:r>
              <a:rPr lang="en-US" sz="2400" dirty="0" err="1" smtClean="0">
                <a:latin typeface="Consolas"/>
                <a:cs typeface="Consolas"/>
              </a:rPr>
              <a:t>ebx</a:t>
            </a:r>
            <a:endParaRPr lang="en-US" sz="2400" dirty="0">
              <a:latin typeface="Consolas"/>
              <a:cs typeface="Consolas"/>
            </a:endParaRPr>
          </a:p>
          <a:p>
            <a:r>
              <a:rPr lang="en-US" sz="2400" dirty="0">
                <a:latin typeface="Consolas"/>
                <a:cs typeface="Consolas"/>
              </a:rPr>
              <a:t>ret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6433" y="-76200"/>
            <a:ext cx="4182768" cy="644791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1300" dirty="0" smtClean="0"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1300" dirty="0">
              <a:solidFill>
                <a:schemeClr val="accent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82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67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325394" y="31242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QooL</a:t>
            </a:r>
            <a:r>
              <a:rPr lang="en-US" sz="2800" dirty="0" smtClean="0">
                <a:solidFill>
                  <a:schemeClr val="bg1"/>
                </a:solidFill>
              </a:rPr>
              <a:t> Program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06494" y="3962400"/>
            <a:ext cx="1" cy="4479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1" idx="2"/>
            <a:endCxn id="37" idx="0"/>
          </p:cNvCxnSpPr>
          <p:nvPr/>
        </p:nvCxnSpPr>
        <p:spPr>
          <a:xfrm>
            <a:off x="4506495" y="5400926"/>
            <a:ext cx="0" cy="3341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6324600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ROP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Shellcode</a:t>
            </a:r>
          </a:p>
        </p:txBody>
      </p:sp>
      <p:cxnSp>
        <p:nvCxnSpPr>
          <p:cNvPr id="25" name="Straight Arrow Connector 24"/>
          <p:cNvCxnSpPr>
            <a:stCxn id="37" idx="3"/>
            <a:endCxn id="24" idx="1"/>
          </p:cNvCxnSpPr>
          <p:nvPr/>
        </p:nvCxnSpPr>
        <p:spPr>
          <a:xfrm>
            <a:off x="5702300" y="6230353"/>
            <a:ext cx="6223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26858" y="381000"/>
            <a:ext cx="2362200" cy="838200"/>
          </a:xfrm>
          <a:prstGeom prst="roundRect">
            <a:avLst/>
          </a:prstGeom>
          <a:ln w="28575" cap="flat" cmpd="sng"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Executable Code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12153" y="1676400"/>
            <a:ext cx="2391611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Linear </a:t>
            </a: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weep 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@ all offsets</a:t>
            </a:r>
          </a:p>
        </p:txBody>
      </p:sp>
      <p:cxnSp>
        <p:nvCxnSpPr>
          <p:cNvPr id="29" name="Straight Arrow Connector 28"/>
          <p:cNvCxnSpPr>
            <a:stCxn id="27" idx="2"/>
            <a:endCxn id="28" idx="0"/>
          </p:cNvCxnSpPr>
          <p:nvPr/>
        </p:nvCxnSpPr>
        <p:spPr>
          <a:xfrm>
            <a:off x="1507958" y="1219200"/>
            <a:ext cx="1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31" idx="0"/>
          </p:cNvCxnSpPr>
          <p:nvPr/>
        </p:nvCxnSpPr>
        <p:spPr>
          <a:xfrm>
            <a:off x="1507959" y="2514600"/>
            <a:ext cx="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12153" y="2895600"/>
            <a:ext cx="2391611" cy="1219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Randomized testing of semantics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4800" y="4495800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Prove semantics</a:t>
            </a:r>
          </a:p>
        </p:txBody>
      </p:sp>
      <p:cxnSp>
        <p:nvCxnSpPr>
          <p:cNvPr id="33" name="Straight Arrow Connector 32"/>
          <p:cNvCxnSpPr>
            <a:stCxn id="31" idx="2"/>
            <a:endCxn id="32" idx="0"/>
          </p:cNvCxnSpPr>
          <p:nvPr/>
        </p:nvCxnSpPr>
        <p:spPr>
          <a:xfrm flipH="1">
            <a:off x="1500606" y="4114800"/>
            <a:ext cx="7353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304800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Gadget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Database</a:t>
            </a:r>
          </a:p>
        </p:txBody>
      </p:sp>
      <p:cxnSp>
        <p:nvCxnSpPr>
          <p:cNvPr id="35" name="Straight Arrow Connector 34"/>
          <p:cNvCxnSpPr>
            <a:stCxn id="32" idx="2"/>
            <a:endCxn id="34" idx="0"/>
          </p:cNvCxnSpPr>
          <p:nvPr/>
        </p:nvCxnSpPr>
        <p:spPr>
          <a:xfrm>
            <a:off x="1500606" y="5486400"/>
            <a:ext cx="0" cy="2486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310689" y="5735053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Gadget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Assignment</a:t>
            </a:r>
          </a:p>
        </p:txBody>
      </p:sp>
      <p:cxnSp>
        <p:nvCxnSpPr>
          <p:cNvPr id="39" name="Straight Arrow Connector 38"/>
          <p:cNvCxnSpPr>
            <a:stCxn id="34" idx="3"/>
            <a:endCxn id="37" idx="1"/>
          </p:cNvCxnSpPr>
          <p:nvPr/>
        </p:nvCxnSpPr>
        <p:spPr>
          <a:xfrm>
            <a:off x="2696411" y="6230353"/>
            <a:ext cx="6142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3310689" y="4410326"/>
            <a:ext cx="2391611" cy="990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Q-Op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Arrangement</a:t>
            </a:r>
          </a:p>
        </p:txBody>
      </p:sp>
    </p:spTree>
    <p:extLst>
      <p:ext uri="{BB962C8B-B14F-4D97-AF65-F5344CB8AC3E}">
        <p14:creationId xmlns:p14="http://schemas.microsoft.com/office/powerpoint/2010/main" val="45403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Real Exploits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838200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 </a:t>
            </a:r>
            <a:r>
              <a:rPr lang="en-US" dirty="0" err="1" smtClean="0"/>
              <a:t>ROP’ed</a:t>
            </a:r>
            <a:r>
              <a:rPr lang="en-US" dirty="0" smtClean="0"/>
              <a:t> (and hardened) 9 exploits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74892562"/>
              </p:ext>
            </p:extLst>
          </p:nvPr>
        </p:nvGraphicFramePr>
        <p:xfrm>
          <a:off x="606352" y="1524000"/>
          <a:ext cx="7931296" cy="4937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600152"/>
                <a:gridCol w="1628559"/>
                <a:gridCol w="1702585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Name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Time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OS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Free CD to MP3 Converter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Fatplayer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133s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A-PDF Converter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378s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A-PDF Converter</a:t>
                      </a:r>
                      <a:r>
                        <a:rPr lang="en-US" sz="2400" baseline="0" dirty="0" smtClean="0"/>
                        <a:t> (SEH exploit)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357s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MP3</a:t>
                      </a:r>
                      <a:r>
                        <a:rPr lang="en-US" sz="2400" baseline="0" dirty="0" smtClean="0"/>
                        <a:t> CD Converter Pro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158s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Windows 7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rsync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65s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opendchub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225s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gv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237s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Proftpd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44s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Linux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296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30"/>
    </mc:Choice>
    <mc:Fallback xmlns="">
      <p:transition xmlns:p14="http://schemas.microsoft.com/office/powerpoint/2010/main" spd="slow" advTm="229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ROP Probability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Given program size, what is the probability Q can create a payload?</a:t>
            </a:r>
          </a:p>
          <a:p>
            <a:pPr lvl="1"/>
            <a:r>
              <a:rPr lang="en-US" dirty="0" smtClean="0"/>
              <a:t>Measure over all programs in /</a:t>
            </a:r>
            <a:r>
              <a:rPr lang="en-US" dirty="0" err="1" smtClean="0"/>
              <a:t>usr</a:t>
            </a:r>
            <a:r>
              <a:rPr lang="en-US" dirty="0" smtClean="0"/>
              <a:t>/bin</a:t>
            </a:r>
          </a:p>
          <a:p>
            <a:endParaRPr lang="en-US" sz="3600" dirty="0" smtClean="0"/>
          </a:p>
          <a:p>
            <a:r>
              <a:rPr lang="en-US" sz="3600" dirty="0" smtClean="0"/>
              <a:t>Depends on target computation</a:t>
            </a:r>
          </a:p>
          <a:p>
            <a:pPr lvl="1"/>
            <a:r>
              <a:rPr lang="en-US" sz="3200" dirty="0" smtClean="0"/>
              <a:t>Call </a:t>
            </a:r>
            <a:r>
              <a:rPr lang="en-US" sz="3200" dirty="0" err="1" smtClean="0"/>
              <a:t>libc</a:t>
            </a:r>
            <a:r>
              <a:rPr lang="en-US" sz="3200" dirty="0" smtClean="0"/>
              <a:t> function in GOT</a:t>
            </a:r>
          </a:p>
          <a:p>
            <a:pPr lvl="1"/>
            <a:r>
              <a:rPr lang="en-US" sz="3200" dirty="0" smtClean="0"/>
              <a:t>Call </a:t>
            </a:r>
            <a:r>
              <a:rPr lang="en-US" sz="3200" dirty="0" err="1" smtClean="0"/>
              <a:t>libc</a:t>
            </a:r>
            <a:r>
              <a:rPr lang="en-US" sz="3200" dirty="0" smtClean="0"/>
              <a:t> function not in GOT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69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35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19"/>
    </mc:Choice>
    <mc:Fallback xmlns="">
      <p:transition xmlns:p14="http://schemas.microsoft.com/office/powerpoint/2010/main" spd="slow" advTm="1672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Scorecard for ret2libc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injected code </a:t>
            </a:r>
            <a:r>
              <a:rPr lang="en-US" dirty="0" smtClean="0">
                <a:sym typeface="Wingdings"/>
              </a:rPr>
              <a:t> DEP ineffective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Requires knowing address of system</a:t>
            </a:r>
          </a:p>
          <a:p>
            <a:endParaRPr lang="en-US" dirty="0"/>
          </a:p>
          <a:p>
            <a:r>
              <a:rPr lang="en-US" dirty="0" smtClean="0"/>
              <a:t>... or does it.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8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914400"/>
            <a:ext cx="889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ROP Probability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2/1/2012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70</a:t>
            </a:fld>
            <a:endParaRPr lang="en-US"/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237292" y="1189037"/>
            <a:ext cx="677108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Probability that attack works</a:t>
            </a:r>
          </a:p>
        </p:txBody>
      </p:sp>
      <p:sp>
        <p:nvSpPr>
          <p:cNvPr id="11" name="Rounded Rectangular Callout 10"/>
          <p:cNvSpPr/>
          <p:nvPr>
            <p:custDataLst>
              <p:tags r:id="rId7"/>
            </p:custDataLst>
          </p:nvPr>
        </p:nvSpPr>
        <p:spPr>
          <a:xfrm>
            <a:off x="1584036" y="3657600"/>
            <a:ext cx="5486400" cy="960437"/>
          </a:xfrm>
          <a:prstGeom prst="wedgeRoundRectCallout">
            <a:avLst>
              <a:gd name="adj1" fmla="val -22734"/>
              <a:gd name="adj2" fmla="val -124683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/>
                <a:cs typeface="Cambria"/>
              </a:rPr>
              <a:t>Call </a:t>
            </a:r>
            <a:r>
              <a:rPr lang="en-US" sz="2800" dirty="0" err="1" smtClean="0">
                <a:latin typeface="Cambria"/>
                <a:cs typeface="Cambria"/>
              </a:rPr>
              <a:t>libc</a:t>
            </a:r>
            <a:r>
              <a:rPr lang="en-US" sz="2800" dirty="0" smtClean="0">
                <a:latin typeface="Cambria"/>
                <a:cs typeface="Cambria"/>
              </a:rPr>
              <a:t> functions in </a:t>
            </a:r>
            <a:br>
              <a:rPr lang="en-US" sz="2800" dirty="0" smtClean="0">
                <a:latin typeface="Cambria"/>
                <a:cs typeface="Cambria"/>
              </a:rPr>
            </a:br>
            <a:r>
              <a:rPr lang="en-US" sz="2800" dirty="0" smtClean="0">
                <a:latin typeface="Cambria"/>
                <a:cs typeface="Cambria"/>
              </a:rPr>
              <a:t>80% of programs &gt;= </a:t>
            </a:r>
            <a:r>
              <a:rPr lang="en-US" sz="2800" b="1" dirty="0" smtClean="0">
                <a:latin typeface="Cambria"/>
                <a:cs typeface="Cambria"/>
              </a:rPr>
              <a:t>true </a:t>
            </a:r>
            <a:r>
              <a:rPr lang="en-US" sz="2800" dirty="0" smtClean="0">
                <a:latin typeface="Cambria"/>
                <a:cs typeface="Cambria"/>
              </a:rPr>
              <a:t>(20KB)</a:t>
            </a: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1524000" y="5608637"/>
            <a:ext cx="7162800" cy="609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Program Size (bytes)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4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35"/>
    </mc:Choice>
    <mc:Fallback xmlns="">
      <p:transition xmlns:p14="http://schemas.microsoft.com/office/powerpoint/2010/main" spd="slow" advTm="583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 ROP Limitations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Q’s gadgets types are not Turing-complete</a:t>
            </a:r>
          </a:p>
          <a:p>
            <a:pPr lvl="1"/>
            <a:r>
              <a:rPr lang="en-US" dirty="0" smtClean="0"/>
              <a:t>Calling system(“/bin/</a:t>
            </a:r>
            <a:r>
              <a:rPr lang="en-US" dirty="0" err="1" smtClean="0"/>
              <a:t>sh</a:t>
            </a:r>
            <a:r>
              <a:rPr lang="en-US" dirty="0" smtClean="0"/>
              <a:t>”)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mprotect</a:t>
            </a:r>
            <a:r>
              <a:rPr lang="en-US" dirty="0" smtClean="0"/>
              <a:t>()  usually enough</a:t>
            </a:r>
          </a:p>
          <a:p>
            <a:pPr lvl="1"/>
            <a:r>
              <a:rPr lang="en-US" dirty="0" err="1" smtClean="0"/>
              <a:t>Shacham</a:t>
            </a:r>
            <a:r>
              <a:rPr lang="en-US" dirty="0" smtClean="0"/>
              <a:t> showed </a:t>
            </a:r>
            <a:r>
              <a:rPr lang="en-US" dirty="0" err="1" smtClean="0"/>
              <a:t>libc</a:t>
            </a:r>
            <a:r>
              <a:rPr lang="en-US" dirty="0" smtClean="0"/>
              <a:t> has a Turing-complete set of gadgets.</a:t>
            </a:r>
          </a:p>
          <a:p>
            <a:pPr lvl="1"/>
            <a:endParaRPr lang="en-US" dirty="0"/>
          </a:p>
          <a:p>
            <a:r>
              <a:rPr lang="en-US" dirty="0" smtClean="0"/>
              <a:t>Q does not find conditional gadgets</a:t>
            </a:r>
          </a:p>
          <a:p>
            <a:pPr lvl="1"/>
            <a:r>
              <a:rPr lang="en-US" dirty="0" smtClean="0"/>
              <a:t>Potential automation of interesting work on ROP without Returns </a:t>
            </a:r>
            <a:r>
              <a:rPr lang="en-US" b="1" dirty="0" smtClean="0"/>
              <a:t>[CDSSW10]</a:t>
            </a:r>
          </a:p>
          <a:p>
            <a:pPr lvl="1"/>
            <a:endParaRPr lang="en-US" b="1" dirty="0" smtClean="0"/>
          </a:p>
          <a:p>
            <a:r>
              <a:rPr lang="en-US" dirty="0" smtClean="0"/>
              <a:t>Q does not minimize ROP payload size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D72DCFC7-CCD2-4D18-A5A6-8AD55EBAF26B}" type="slidenum">
              <a:rPr lang="en-US" smtClean="0"/>
              <a:t>71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81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62"/>
    </mc:Choice>
    <mc:Fallback xmlns="">
      <p:transition xmlns:p14="http://schemas.microsoft.com/office/powerpoint/2010/main" spd="slow" advTm="1022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Research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95500" y="1723607"/>
            <a:ext cx="4953000" cy="4754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Disassemble code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</a:t>
            </a:r>
            <a:r>
              <a:rPr lang="en-US" i="1" u="sng" dirty="0" smtClean="0"/>
              <a:t>useful</a:t>
            </a:r>
            <a:r>
              <a:rPr lang="en-US" dirty="0" smtClean="0"/>
              <a:t> code sequences as gadgets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Assemble gadgets into desired shellcode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72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740358" y="4800600"/>
            <a:ext cx="2098842" cy="1670643"/>
          </a:xfrm>
          <a:prstGeom prst="wedgeRoundRectCallout">
            <a:avLst>
              <a:gd name="adj1" fmla="val -31648"/>
              <a:gd name="adj2" fmla="val -150762"/>
              <a:gd name="adj3" fmla="val 16667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Q: Automatic, not Turing complete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705600" y="1676400"/>
            <a:ext cx="342900" cy="28956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65744" y="1296738"/>
            <a:ext cx="1801156" cy="790074"/>
          </a:xfrm>
          <a:prstGeom prst="wedgeRoundRectCallout">
            <a:avLst>
              <a:gd name="adj1" fmla="val 58515"/>
              <a:gd name="adj2" fmla="val 26748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Shachem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Automatic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10" name="Right Brace 9"/>
          <p:cNvSpPr/>
          <p:nvPr/>
        </p:nvSpPr>
        <p:spPr>
          <a:xfrm rot="10800000">
            <a:off x="1562099" y="2514600"/>
            <a:ext cx="342900" cy="2057400"/>
          </a:xfrm>
          <a:prstGeom prst="rightBrac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39133" y="4925853"/>
            <a:ext cx="1942067" cy="1545390"/>
          </a:xfrm>
          <a:prstGeom prst="wedgeRoundRectCallout">
            <a:avLst>
              <a:gd name="adj1" fmla="val 28231"/>
              <a:gd name="adj2" fmla="val -134025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Shacham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Manual, Turing-complete</a:t>
            </a:r>
            <a:endParaRPr lang="en-US" sz="2400" dirty="0" smtClean="0">
              <a:solidFill>
                <a:schemeClr val="bg1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2107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 here.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Titled cherries because they are for the </a:t>
            </a:r>
            <a:r>
              <a:rPr lang="en-US" dirty="0" err="1" smtClean="0"/>
              <a:t>pickin</a:t>
            </a:r>
            <a:r>
              <a:rPr lang="en-US" dirty="0" smtClean="0"/>
              <a:t>. (credit due to maverick </a:t>
            </a:r>
            <a:r>
              <a:rPr lang="en-US" smtClean="0"/>
              <a:t>for wit)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Return-to-</a:t>
            </a:r>
            <a:r>
              <a:rPr lang="en-US" dirty="0" err="1" smtClean="0"/>
              <a:t>libc</a:t>
            </a:r>
            <a:r>
              <a:rPr lang="en-US" dirty="0" smtClean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Principle: Overwrite to transfer control to </a:t>
            </a:r>
            <a:br>
              <a:rPr lang="en-US" dirty="0" smtClean="0"/>
            </a:br>
            <a:r>
              <a:rPr lang="en-US" i="1" u="sng" dirty="0" smtClean="0"/>
              <a:t>existing piece of logic,</a:t>
            </a:r>
            <a:r>
              <a:rPr lang="en-US" dirty="0" smtClean="0"/>
              <a:t> called a </a:t>
            </a:r>
            <a:r>
              <a:rPr lang="en-US" b="1" i="1" u="sng" dirty="0" smtClean="0"/>
              <a:t>gadget</a:t>
            </a:r>
            <a:r>
              <a:rPr lang="en-US" dirty="0" smtClean="0"/>
              <a:t>.</a:t>
            </a:r>
            <a:r>
              <a:rPr lang="en-US" i="1" u="sng" dirty="0" smtClean="0"/>
              <a:t>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No injected code!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563194"/>
              </p:ext>
            </p:extLst>
          </p:nvPr>
        </p:nvGraphicFramePr>
        <p:xfrm>
          <a:off x="6521704" y="1479548"/>
          <a:ext cx="1461558" cy="4817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1558"/>
              </a:tblGrid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…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argc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return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bg1"/>
                          </a:solidFill>
                        </a:rPr>
                        <a:t>addr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caller’s </a:t>
                      </a:r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ebp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24682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(64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bytes)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argv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[1]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72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bg1"/>
                          </a:solidFill>
                        </a:rPr>
                        <a:t>buf</a:t>
                      </a:r>
                      <a:endParaRPr lang="en-US" sz="1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8003947" y="3110227"/>
            <a:ext cx="1032104" cy="369332"/>
            <a:chOff x="7959243" y="3429000"/>
            <a:chExt cx="1032104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8229600" y="34290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ebp</a:t>
              </a:r>
              <a:endParaRPr lang="en-US" dirty="0" smtClean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003947" y="6097085"/>
            <a:ext cx="1006456" cy="369332"/>
            <a:chOff x="7959243" y="3429000"/>
            <a:chExt cx="1006456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8229600" y="34290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%</a:t>
              </a:r>
              <a:r>
                <a:rPr lang="en-US" dirty="0" err="1" smtClean="0"/>
                <a:t>esp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7959243" y="3625334"/>
              <a:ext cx="317196" cy="178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rc 15"/>
          <p:cNvSpPr/>
          <p:nvPr/>
        </p:nvSpPr>
        <p:spPr>
          <a:xfrm>
            <a:off x="6172200" y="5561514"/>
            <a:ext cx="685800" cy="534486"/>
          </a:xfrm>
          <a:prstGeom prst="arc">
            <a:avLst>
              <a:gd name="adj1" fmla="val 5305641"/>
              <a:gd name="adj2" fmla="val 16471755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7983262" y="5410200"/>
            <a:ext cx="824189" cy="381000"/>
          </a:xfrm>
          <a:prstGeom prst="curved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26781" y="1447800"/>
            <a:ext cx="1474219" cy="11430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“/bin/</a:t>
            </a:r>
            <a:r>
              <a:rPr lang="en-US" sz="2000" dirty="0" err="1" smtClean="0">
                <a:solidFill>
                  <a:schemeClr val="bg1"/>
                </a:solidFill>
              </a:rPr>
              <a:t>sh</a:t>
            </a:r>
            <a:r>
              <a:rPr lang="en-US" sz="2000" dirty="0" smtClean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1704" y="2590800"/>
            <a:ext cx="1474219" cy="398502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tx1"/>
            </a:solidFill>
            <a:miter lim="800000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&amp;system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71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9"/>
    </mc:Choice>
    <mc:Fallback>
      <p:transition xmlns:p14="http://schemas.microsoft.com/office/powerpoint/2010/main" spd="slow" advTm="607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Stencils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75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5450" y="1828800"/>
            <a:ext cx="1374950" cy="1304898"/>
          </a:xfrm>
          <a:prstGeom prst="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352800" y="1828800"/>
            <a:ext cx="1374950" cy="1304898"/>
          </a:xfrm>
          <a:prstGeom prst="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5450" y="3286098"/>
            <a:ext cx="1374950" cy="1304898"/>
          </a:xfrm>
          <a:prstGeom prst="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286098"/>
            <a:ext cx="1374950" cy="1304898"/>
          </a:xfrm>
          <a:prstGeom prst="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25450" y="4769529"/>
            <a:ext cx="1374950" cy="1304898"/>
          </a:xfrm>
          <a:prstGeom prst="roundRect">
            <a:avLst/>
          </a:prstGeom>
          <a:solidFill>
            <a:srgbClr val="B649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352800" y="4771823"/>
            <a:ext cx="1374950" cy="1304898"/>
          </a:xfrm>
          <a:prstGeom prst="roundRect">
            <a:avLst/>
          </a:prstGeom>
          <a:solidFill>
            <a:srgbClr val="FFB0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332265" y="1828800"/>
            <a:ext cx="1374950" cy="1304898"/>
          </a:xfrm>
          <a:prstGeom prst="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32265" y="3286098"/>
            <a:ext cx="1374950" cy="1304898"/>
          </a:xfrm>
          <a:prstGeom prst="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2265" y="4771823"/>
            <a:ext cx="1374950" cy="1304898"/>
          </a:xfrm>
          <a:prstGeom prst="roundRect">
            <a:avLst/>
          </a:prstGeom>
          <a:solidFill>
            <a:srgbClr val="A32D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7291586" y="1828800"/>
            <a:ext cx="1374950" cy="1304898"/>
          </a:xfrm>
          <a:prstGeom prst="rect">
            <a:avLst/>
          </a:prstGeom>
          <a:solidFill>
            <a:srgbClr val="B64926"/>
          </a:solidFill>
          <a:ln w="76200" cmpd="sng">
            <a:solidFill>
              <a:srgbClr val="B64926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934200" y="3441522"/>
            <a:ext cx="1946198" cy="1817183"/>
          </a:xfrm>
          <a:prstGeom prst="rightArrow">
            <a:avLst/>
          </a:prstGeom>
          <a:solidFill>
            <a:srgbClr val="FFB03B">
              <a:alpha val="3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02256" y="1828800"/>
            <a:ext cx="1374950" cy="1304898"/>
          </a:xfrm>
          <a:prstGeom prst="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02256" y="3286098"/>
            <a:ext cx="1374950" cy="1304898"/>
          </a:xfrm>
          <a:prstGeom prst="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02256" y="4771823"/>
            <a:ext cx="1374950" cy="1304898"/>
          </a:xfrm>
          <a:prstGeom prst="roundRect">
            <a:avLst/>
          </a:prstGeom>
          <a:solidFill>
            <a:srgbClr val="595A5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368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Colors from Adobe </a:t>
            </a:r>
            <a:r>
              <a:rPr lang="en-US" dirty="0" err="1" smtClean="0"/>
              <a:t>Kuler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40694" y="2120750"/>
            <a:ext cx="1374950" cy="1304898"/>
          </a:xfrm>
          <a:prstGeom prst="rect">
            <a:avLst/>
          </a:prstGeom>
          <a:solidFill>
            <a:srgbClr val="0056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937035" y="2120750"/>
            <a:ext cx="1374950" cy="1304898"/>
          </a:xfrm>
          <a:prstGeom prst="rect">
            <a:avLst/>
          </a:prstGeom>
          <a:solidFill>
            <a:srgbClr val="0039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ABC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712958" y="5070561"/>
            <a:ext cx="1374950" cy="1304898"/>
          </a:xfrm>
          <a:prstGeom prst="rect">
            <a:avLst/>
          </a:prstGeom>
          <a:solidFill>
            <a:srgbClr val="302A1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0308" y="5070561"/>
            <a:ext cx="1374950" cy="1304898"/>
          </a:xfrm>
          <a:prstGeom prst="rect">
            <a:avLst/>
          </a:prstGeom>
          <a:solidFill>
            <a:srgbClr val="3F52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67658" y="5070561"/>
            <a:ext cx="1374950" cy="1304898"/>
          </a:xfrm>
          <a:prstGeom prst="rect">
            <a:avLst/>
          </a:prstGeom>
          <a:solidFill>
            <a:srgbClr val="737D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ABC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40694" y="5070561"/>
            <a:ext cx="1374950" cy="1304898"/>
          </a:xfrm>
          <a:prstGeom prst="rect">
            <a:avLst/>
          </a:prstGeom>
          <a:solidFill>
            <a:srgbClr val="A99E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7035" y="5070561"/>
            <a:ext cx="1374950" cy="1304898"/>
          </a:xfrm>
          <a:prstGeom prst="rect">
            <a:avLst/>
          </a:prstGeom>
          <a:solidFill>
            <a:srgbClr val="D9CB8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ABC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2958" y="3590030"/>
            <a:ext cx="1374950" cy="1304898"/>
          </a:xfrm>
          <a:prstGeom prst="roundRect">
            <a:avLst/>
          </a:prstGeom>
          <a:solidFill>
            <a:srgbClr val="281A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2240308" y="3587736"/>
            <a:ext cx="1374950" cy="1304898"/>
          </a:xfrm>
          <a:prstGeom prst="roundRect">
            <a:avLst/>
          </a:prstGeom>
          <a:solidFill>
            <a:srgbClr val="782D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7" name="Rounded Rectangle 16"/>
          <p:cNvSpPr/>
          <p:nvPr/>
        </p:nvSpPr>
        <p:spPr>
          <a:xfrm>
            <a:off x="3767658" y="3590030"/>
            <a:ext cx="1374950" cy="1304898"/>
          </a:xfrm>
          <a:prstGeom prst="roundRect">
            <a:avLst/>
          </a:prstGeom>
          <a:solidFill>
            <a:srgbClr val="C091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5340694" y="3590030"/>
            <a:ext cx="1374950" cy="1304898"/>
          </a:xfrm>
          <a:prstGeom prst="roundRect">
            <a:avLst/>
          </a:prstGeom>
          <a:solidFill>
            <a:srgbClr val="9A876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6937035" y="3597424"/>
            <a:ext cx="1374950" cy="1304898"/>
          </a:xfrm>
          <a:prstGeom prst="roundRect">
            <a:avLst/>
          </a:prstGeom>
          <a:solidFill>
            <a:srgbClr val="CAB58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ABC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0463" y="2304871"/>
            <a:ext cx="4455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Mac application for Adobe </a:t>
            </a:r>
            <a:r>
              <a:rPr lang="en-US" smtClean="0"/>
              <a:t>Kuler: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http://www.lithoglyph.com/mondrianum/</a:t>
            </a:r>
            <a:endParaRPr lang="en-US" dirty="0" smtClean="0"/>
          </a:p>
          <a:p>
            <a:r>
              <a:rPr lang="da-DK" dirty="0" smtClean="0">
                <a:hlinkClick r:id="rId3"/>
              </a:rPr>
              <a:t>http://kuler.adobe.com/</a:t>
            </a:r>
            <a:endParaRPr lang="da-DK" dirty="0"/>
          </a:p>
          <a:p>
            <a:endParaRPr lang="en-US" dirty="0" smtClean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747839D-A323-47F3-909F-548499399628}" type="slidenum">
              <a:rPr lang="en-US" smtClean="0"/>
              <a:t>76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1138535"/>
            <a:ext cx="794159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Don’t use these unless absolutely necessary.   </a:t>
            </a:r>
            <a:endParaRPr lang="en-US" sz="2400" dirty="0"/>
          </a:p>
          <a:p>
            <a:r>
              <a:rPr lang="en-US" sz="2400" dirty="0" smtClean="0"/>
              <a:t>We are not making skittles, so there is no rainbow of colors</a:t>
            </a:r>
            <a:br>
              <a:rPr lang="en-US" sz="2400" dirty="0" smtClean="0"/>
            </a:br>
            <a:r>
              <a:rPr lang="en-US" sz="2400" dirty="0" smtClean="0"/>
              <a:t>necessary.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14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754563"/>
          </a:xfrm>
        </p:spPr>
        <p:txBody>
          <a:bodyPr/>
          <a:lstStyle/>
          <a:p>
            <a:r>
              <a:rPr lang="en-US" dirty="0" smtClean="0"/>
              <a:t>Save address of </a:t>
            </a:r>
            <a:r>
              <a:rPr lang="en-US" dirty="0" err="1" smtClean="0"/>
              <a:t>esp</a:t>
            </a:r>
            <a:endParaRPr lang="en-US" dirty="0" smtClean="0"/>
          </a:p>
          <a:p>
            <a:r>
              <a:rPr lang="en-US" dirty="0" smtClean="0"/>
              <a:t>Execute our own shellcode</a:t>
            </a:r>
          </a:p>
          <a:p>
            <a:r>
              <a:rPr lang="en-US" dirty="0" err="1" smtClean="0"/>
              <a:t>Shacham</a:t>
            </a:r>
            <a:r>
              <a:rPr lang="en-US" dirty="0" smtClean="0"/>
              <a:t>: gadgets are Turing-complete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19800" y="1600200"/>
            <a:ext cx="2704432" cy="2667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ecx</a:t>
            </a:r>
            <a:r>
              <a:rPr lang="en-US" sz="2000" dirty="0"/>
              <a:t>, </a:t>
            </a:r>
            <a:r>
              <a:rPr lang="en-US" sz="2000" dirty="0" err="1"/>
              <a:t>ecx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mul</a:t>
            </a:r>
            <a:r>
              <a:rPr lang="en-US" sz="2000" dirty="0"/>
              <a:t> </a:t>
            </a:r>
            <a:r>
              <a:rPr lang="en-US" sz="2000" dirty="0" err="1"/>
              <a:t>ecx</a:t>
            </a:r>
            <a:endParaRPr lang="en-US" sz="2000" dirty="0"/>
          </a:p>
          <a:p>
            <a:r>
              <a:rPr lang="en-US" sz="2000" dirty="0"/>
              <a:t>push </a:t>
            </a:r>
            <a:r>
              <a:rPr lang="en-US" sz="2000" dirty="0" err="1"/>
              <a:t>ecx</a:t>
            </a:r>
            <a:endParaRPr lang="en-US" sz="2000" dirty="0"/>
          </a:p>
          <a:p>
            <a:r>
              <a:rPr lang="de-DE" sz="2000" dirty="0"/>
              <a:t>push 0x68732f2f</a:t>
            </a:r>
          </a:p>
          <a:p>
            <a:r>
              <a:rPr lang="en-US" sz="2000" dirty="0"/>
              <a:t>push 0x6e69622f</a:t>
            </a:r>
          </a:p>
          <a:p>
            <a:r>
              <a:rPr lang="en-US" sz="2000" dirty="0" err="1"/>
              <a:t>mov</a:t>
            </a:r>
            <a:r>
              <a:rPr lang="en-US" sz="2000" dirty="0"/>
              <a:t> </a:t>
            </a:r>
            <a:r>
              <a:rPr lang="en-US" sz="2000" dirty="0" err="1"/>
              <a:t>ebx</a:t>
            </a:r>
            <a:r>
              <a:rPr lang="en-US" sz="2000" dirty="0"/>
              <a:t>, </a:t>
            </a:r>
            <a:r>
              <a:rPr lang="en-US" sz="2000" dirty="0" err="1"/>
              <a:t>esp</a:t>
            </a:r>
            <a:endParaRPr lang="en-US" sz="2000" dirty="0"/>
          </a:p>
          <a:p>
            <a:r>
              <a:rPr lang="sk-SK" sz="2000" dirty="0"/>
              <a:t>mov al, </a:t>
            </a:r>
            <a:r>
              <a:rPr lang="sk-SK" sz="2000" dirty="0" smtClean="0"/>
              <a:t>0xb</a:t>
            </a:r>
            <a:endParaRPr lang="sk-SK" sz="2000" dirty="0"/>
          </a:p>
          <a:p>
            <a:r>
              <a:rPr lang="da-DK" sz="2000" dirty="0" err="1"/>
              <a:t>int</a:t>
            </a:r>
            <a:r>
              <a:rPr lang="da-DK" sz="2000" dirty="0"/>
              <a:t> </a:t>
            </a:r>
            <a:r>
              <a:rPr lang="da-DK" sz="2000" dirty="0" smtClean="0"/>
              <a:t>0x80</a:t>
            </a:r>
            <a:endParaRPr lang="da-DK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419600"/>
            <a:ext cx="2872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Our example shellcode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676400" y="5180096"/>
            <a:ext cx="5791200" cy="13716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2800" dirty="0"/>
              <a:t>The trick is to find the desired instruction sequences, or semantically equivalent ones</a:t>
            </a:r>
          </a:p>
        </p:txBody>
      </p:sp>
    </p:spTree>
    <p:extLst>
      <p:ext uri="{BB962C8B-B14F-4D97-AF65-F5344CB8AC3E}">
        <p14:creationId xmlns:p14="http://schemas.microsoft.com/office/powerpoint/2010/main" val="35571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380" y="2218130"/>
            <a:ext cx="6951274" cy="75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Return Oriented Programming Techniques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44624" y="3352800"/>
            <a:ext cx="6951274" cy="1500187"/>
          </a:xfrm>
        </p:spPr>
        <p:txBody>
          <a:bodyPr/>
          <a:lstStyle/>
          <a:p>
            <a:r>
              <a:rPr lang="en-US" dirty="0" smtClean="0"/>
              <a:t>Geometry of Flesh on the Bone, </a:t>
            </a:r>
            <a:r>
              <a:rPr lang="en-US" dirty="0" err="1" smtClean="0"/>
              <a:t>Shacham</a:t>
            </a:r>
            <a:r>
              <a:rPr lang="en-US" dirty="0" smtClean="0"/>
              <a:t> et al, CCS 2007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839D-A323-47F3-909F-5484993996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7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EgROsvYJr9WlM1wRei0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6xg7Dt6H5Yz7z7DT3FG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VJcIzDm0PMw0aY2x30l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VJcIzDm0PMw0aY2x30l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VJcIzDm0PMw0aY2x30l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C0UhRr3ArDKau0P2QyfFB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dUxGattiRmRXq7ftf1d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vIoMfYH37gt4StXu8vN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ePOPvM2t6u1CUrno9O0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L9PzUqFFudJJy3ids4M2V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XHRhWB00FZItjsCetXx7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nXS9S3pYIjsAUXJdZulw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P2pIhzqOomffMJobGx7WB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9LbQxeWJfCoYZOTO2RUIj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gX8kte5hHpsuzCnPUSSIk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2ogFR7gORbR93dqAvrzqX"/>
  <p:tag name="TIMING" val="|1.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BCzV5Q1OC784TytRd1SY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Ta0wEpa3nlRQbHrNNCwCX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HFig4dZ7WgRuIsyprqRK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geHQ24qpmmEqsldokW3f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ZHZYena6LceVo4ydbVHxU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bxW9Q7L8yRGuRHZ1b80Rv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YK8a3PR5fJVWYdjhKC4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Zh0mnJPcxXhtguRpmTGS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B9ppOSs5xG9hVfYuIFJz2"/>
  <p:tag name="TIMING" val="|51.8|28.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wqr5VX8dONwt78w2NLTK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zBnp8AdTkUJ3zDVz0jRH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5gbeWoZPeoIWviE9OYoh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MS2gBQXCEpWuSDu3vXPz"/>
  <p:tag name="TIMING" val="|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kSMneHn7yrNI37IUbHZb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YisUkgadgIqnX8zZu7Pp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yrKHrIYTvM1UtVkn7Xk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F9AlbcRmpT8DUszyJvh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We54aJHs4EAfMB75wL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8LQ0RNyeOUgm4dmg727F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t2EGYrDYvMNeOse3jW8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o2HWuJV9V0smEon833pS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THnLPpJTtpjhOmaO7AP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oT13JbwJyJILYBGNzM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PuaqH871DqlPjSYRNl0I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y5AbdqNgCBf0UJBmA3u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Ss6CO0dMam9JBk6XUBQ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e3R47cZpEszDac84BBM3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Ra7ggC9TgYEEpfxHOdmv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6r8XTiZ36SNaZT0VJNv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FvyJO4UYPuVYh4G8iJQU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aDbSJvOQYWtWxGbyfln2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vo4Ium2FZAvgeaSXL2Av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mHq0BQ1hpzXQZzFl9N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T3wRDPQI7iQcqObivc0X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mzPbYz0efPNzsEU8Y1bzh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7EzKt2EAZdYPGW2rQgHT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QmxoneZL6N5saCe5YAE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BDXY5xaURne6gJoWDgm0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2BtRPCaIjobNfIzphGOR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mUTP9kjiP9IBlueIyK9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stFmeZFbADCK7WVM1n0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Ew7eV3Yf65l1rspaM6k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tY7C9JbeBmvHCbxp1qMTk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ZAniMMJL3JzNWx8jWGW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JGtwBehFtG5s8EyLctm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REtCENoVH5wIQHOgavto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IuptKbut6eYrOP3ZAuhy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ZVqNQWWiRQT1YWYca2dr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hJpSYcbVZ7HUIyZGTeyaf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pQS4Mpr36K1EGnYXJ7W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4dpdt8ZS4JTEZ268ovx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9HUjiVgO3ixj5MFEzWj4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hL2oWRBIriIJUwvUadJ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M879Xa5DQyah1pW5lDQq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llUgrtPzeZmtp9hUZodl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AmR89EL5l9FQpGuGq7SR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q6mDfekQFA6KxoijaO8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zJAqiX5sYaQ0q1N1vR0j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giWWh8NI3U59CxC3PVnK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TxXgw8ihDTNirDu1PiJV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LQOtaYFWDyNEm2okRhz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PebplUxstGG8G9MlaCk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0E4A5GY0a9CjBYfZzk2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YGUHa4Vo8jrTPA6Ofdzri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yBZkxJBNCN0cZvZL09X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3O5axlBhiUfGFoGnvT5L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H9ETK5OwD1sC6C0wzNQ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9VI8RHFmxuKWn0TsQcto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FdLAKvmvXail30JaCd7Qh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R9fZD7XEx72tHWx6cjRz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Aj0ahdYmykbgTqvvJoZ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0V1Wiyq8TI2mgrCoimzh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wif0Q2wfUwWj2sLplz8m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MS2gBQXCEpWuSDu3vXPz"/>
  <p:tag name="TIMING" val="|0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MS2gBQXCEpWuSDu3vXPz"/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l98tW482U5y9yxXQxUeK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8MS2gBQXCEpWuSDu3vXPz"/>
  <p:tag name="TIMING" val="|0.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GEoAvjVPqRiXvySsAiw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7DPhINVcCe8ymPK7GsTpp"/>
  <p:tag name="TIMING" val="|10.7|35.3|37.8|0.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yLQNzf2Ue1FxAqKCTnP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arD559oIA9H3wRf12H5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5Kb460FfVkwiBp9taSv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PwUSmSk7Ho7RlSU13o2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xdgQRzxcCCSzVEadDNU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aJ3hz8P7t4hrZGCw0Kzv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ZLXgRPKfqqKo3wMA0pnv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1cXzmRPhqG21gPc4NxFz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0nLvgH7m8WbqM2Rwnlp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kANPGUMKJmF3Aejea32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7DPhINVcCe8ymPK7GsTpp"/>
  <p:tag name="TIMING" val="|10.7|35.3|37.8|0.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3yLQNzf2Ue1FxAqKCTnP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arD559oIA9H3wRf12H5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i5Kb460FfVkwiBp9taSv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PwUSmSk7Ho7RlSU13o2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nxdgQRzxcCCSzVEadDNUN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8aJ3hz8P7t4hrZGCw0Kzv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ZLXgRPKfqqKo3wMA0pnv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DQWsNaB3icYR7VvmIgc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D0nLvgH7m8WbqM2Rwnlp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kANPGUMKJmF3Aejea32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IEdv18DG593JvVXcctEip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pQaofTfBfVDBRFp0EIr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pQaofTfBfVDBRFp0EIr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VJcIzDm0PMw0aY2x30l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9SVQFHqeZglcTftfQagru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SeURrESaLRTMQgSTVWMP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VJcIzDm0PMw0aY2x30l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VJcIzDm0PMw0aY2x30ls"/>
</p:tagLst>
</file>

<file path=ppt/theme/theme1.xml><?xml version="1.0" encoding="utf-8"?>
<a:theme xmlns:a="http://schemas.openxmlformats.org/drawingml/2006/main" name="template">
  <a:themeElements>
    <a:clrScheme name="DBrumley201205 1">
      <a:dk1>
        <a:srgbClr val="000000"/>
      </a:dk1>
      <a:lt1>
        <a:srgbClr val="FFFFFF"/>
      </a:lt1>
      <a:dk2>
        <a:srgbClr val="990000"/>
      </a:dk2>
      <a:lt2>
        <a:srgbClr val="E3E1E1"/>
      </a:lt2>
      <a:accent1>
        <a:srgbClr val="990000"/>
      </a:accent1>
      <a:accent2>
        <a:srgbClr val="E47932"/>
      </a:accent2>
      <a:accent3>
        <a:srgbClr val="00709E"/>
      </a:accent3>
      <a:accent4>
        <a:srgbClr val="595A5A"/>
      </a:accent4>
      <a:accent5>
        <a:srgbClr val="009446"/>
      </a:accent5>
      <a:accent6>
        <a:srgbClr val="936241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ap="flat" cmpd="sng">
          <a:miter lim="800000"/>
        </a:ln>
      </a:spPr>
      <a:bodyPr wrap="square" rtlCol="0" anchor="ctr" anchorCtr="1">
        <a:noAutofit/>
      </a:bodyPr>
      <a:lstStyle>
        <a:defPPr algn="ctr">
          <a:defRPr sz="2800" dirty="0" smtClean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4673</TotalTime>
  <Words>3344</Words>
  <Application>Microsoft Macintosh PowerPoint</Application>
  <PresentationFormat>On-screen Show (4:3)</PresentationFormat>
  <Paragraphs>965</Paragraphs>
  <Slides>76</Slides>
  <Notes>10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template</vt:lpstr>
      <vt:lpstr>PowerPoint Presentation</vt:lpstr>
      <vt:lpstr>Control Flow Hijack:  Always control + computation</vt:lpstr>
      <vt:lpstr>Motivation: Return-to-libc Attack</vt:lpstr>
      <vt:lpstr>PowerPoint Presentation</vt:lpstr>
      <vt:lpstr>PowerPoint Presentation</vt:lpstr>
      <vt:lpstr>PowerPoint Presentation</vt:lpstr>
      <vt:lpstr>Scorecard for ret2libc</vt:lpstr>
      <vt:lpstr>Gadget Examples</vt:lpstr>
      <vt:lpstr>Return Oriented Programming Techniques</vt:lpstr>
      <vt:lpstr>ROP Programming</vt:lpstr>
      <vt:lpstr>There are many  semantically equivalent  ways to achieve the same net shellcode effect</vt:lpstr>
      <vt:lpstr>Equivalence</vt:lpstr>
      <vt:lpstr>Gadgets</vt:lpstr>
      <vt:lpstr>PowerPoint Presentation</vt:lpstr>
      <vt:lpstr>ROP Overview</vt:lpstr>
      <vt:lpstr>Gadgets</vt:lpstr>
      <vt:lpstr>Gadgets</vt:lpstr>
      <vt:lpstr>Gadgets</vt:lpstr>
      <vt:lpstr>Gadgets</vt:lpstr>
      <vt:lpstr>Gadgets</vt:lpstr>
      <vt:lpstr>Equivalence</vt:lpstr>
      <vt:lpstr>Equivalence</vt:lpstr>
      <vt:lpstr>Return-Oriented Programming (ROP)</vt:lpstr>
      <vt:lpstr>Return-Oriented Programming (ROP)</vt:lpstr>
      <vt:lpstr>Quiz</vt:lpstr>
      <vt:lpstr>Quiz</vt:lpstr>
      <vt:lpstr>Example in 04-exercises</vt:lpstr>
      <vt:lpstr>Attack Surface: Linux</vt:lpstr>
      <vt:lpstr>Attack Surface: Windows</vt:lpstr>
      <vt:lpstr>PowerPoint Presentation</vt:lpstr>
      <vt:lpstr>PowerPoint Presentation</vt:lpstr>
      <vt:lpstr>Practical Matters</vt:lpstr>
      <vt:lpstr>Disassembling Code</vt:lpstr>
      <vt:lpstr>Recall: Execution Model</vt:lpstr>
      <vt:lpstr>Disassembly</vt:lpstr>
      <vt:lpstr>Linear-Sweep Disassembly</vt:lpstr>
      <vt:lpstr>Linear-Sweep Disassembly</vt:lpstr>
      <vt:lpstr>Linear-Sweep Disassembly</vt:lpstr>
      <vt:lpstr>Disassemble from any address</vt:lpstr>
      <vt:lpstr>Recursive Descent</vt:lpstr>
      <vt:lpstr>ROP Programming</vt:lpstr>
      <vt:lpstr>Gadgets, Historically</vt:lpstr>
      <vt:lpstr>ROP: Shacham et al.</vt:lpstr>
      <vt:lpstr>PowerPoint Presentation</vt:lpstr>
      <vt:lpstr>END</vt:lpstr>
      <vt:lpstr>Q: Automating ROP</vt:lpstr>
      <vt:lpstr>Overview*</vt:lpstr>
      <vt:lpstr>PowerPoint Presentation</vt:lpstr>
      <vt:lpstr>Q-Ops (aka Q Semantic Types) (think instruction set architecture)</vt:lpstr>
      <vt:lpstr>Q-Ops (aka Q Semantic Types) (think instruction set architecture)</vt:lpstr>
      <vt:lpstr>PowerPoint Presentation</vt:lpstr>
      <vt:lpstr>Randomized Testing Example</vt:lpstr>
      <vt:lpstr>PowerPoint Presentation</vt:lpstr>
      <vt:lpstr>Proving equivalence</vt:lpstr>
      <vt:lpstr>Proving Equivalence</vt:lpstr>
      <vt:lpstr>PowerPoint Presentation</vt:lpstr>
      <vt:lpstr>Q-Op Gadget Examples</vt:lpstr>
      <vt:lpstr>PowerPoint Presentation</vt:lpstr>
      <vt:lpstr>QooL Language</vt:lpstr>
      <vt:lpstr>Example</vt:lpstr>
      <vt:lpstr>Q-Op Arrangement</vt:lpstr>
      <vt:lpstr>Every-Munch Algorithm</vt:lpstr>
      <vt:lpstr>PowerPoint Presentation</vt:lpstr>
      <vt:lpstr>Gadget Assignment</vt:lpstr>
      <vt:lpstr>Example</vt:lpstr>
      <vt:lpstr>Example</vt:lpstr>
      <vt:lpstr>Recap</vt:lpstr>
      <vt:lpstr>Real Exploits</vt:lpstr>
      <vt:lpstr>ROP Probability</vt:lpstr>
      <vt:lpstr>ROP Probability</vt:lpstr>
      <vt:lpstr>Q ROP Limitations</vt:lpstr>
      <vt:lpstr>Research Summary</vt:lpstr>
      <vt:lpstr>Backup slides here. </vt:lpstr>
      <vt:lpstr>Motivation: Return-to-libc Attack</vt:lpstr>
      <vt:lpstr>Stencils</vt:lpstr>
      <vt:lpstr>Other Colors from Adobe Kuler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Darpa Presentation</dc:title>
  <dc:creator>ed</dc:creator>
  <cp:lastModifiedBy>David Brumley</cp:lastModifiedBy>
  <cp:revision>1303</cp:revision>
  <cp:lastPrinted>2013-09-16T17:30:22Z</cp:lastPrinted>
  <dcterms:created xsi:type="dcterms:W3CDTF">2011-11-02T18:57:24Z</dcterms:created>
  <dcterms:modified xsi:type="dcterms:W3CDTF">2013-09-16T18:22:19Z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false</vt:lpwstr>
  </property>
  <property fmtid="{D5CDD505-2E9C-101B-9397-08002B2CF9AE}" pid="3" name="Google.Documents.DocumentId">
    <vt:lpwstr>11L1CS3lWunNfTuci5gPLtht4ZjOn7gyfIKyZn-f7p20</vt:lpwstr>
  </property>
  <property fmtid="{D5CDD505-2E9C-101B-9397-08002B2CF9AE}" pid="4" name="Google.Documents.RevisionId">
    <vt:lpwstr>13701622749194124332</vt:lpwstr>
  </property>
  <property fmtid="{D5CDD505-2E9C-101B-9397-08002B2CF9AE}" pid="5" name="Google.Documents.PreviousRevisionId">
    <vt:lpwstr>17594234182614114890</vt:lpwstr>
  </property>
  <property fmtid="{D5CDD505-2E9C-101B-9397-08002B2CF9AE}" pid="6" name="Google.Documents.PluginVersion">
    <vt:lpwstr>2.0.2424.7283</vt:lpwstr>
  </property>
  <property fmtid="{D5CDD505-2E9C-101B-9397-08002B2CF9AE}" pid="7" name="Google.Documents.MergeIncapabilityFlags">
    <vt:i4>0</vt:i4>
  </property>
</Properties>
</file>